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5" r:id="rId5"/>
    <p:sldId id="262" r:id="rId6"/>
    <p:sldId id="265" r:id="rId7"/>
    <p:sldId id="266" r:id="rId8"/>
    <p:sldId id="268" r:id="rId9"/>
    <p:sldId id="269" r:id="rId10"/>
    <p:sldId id="286" r:id="rId11"/>
    <p:sldId id="267" r:id="rId12"/>
    <p:sldId id="261" r:id="rId13"/>
    <p:sldId id="264" r:id="rId14"/>
    <p:sldId id="282" r:id="rId15"/>
    <p:sldId id="283" r:id="rId16"/>
    <p:sldId id="284" r:id="rId17"/>
    <p:sldId id="285" r:id="rId18"/>
    <p:sldId id="263" r:id="rId19"/>
    <p:sldId id="277" r:id="rId20"/>
    <p:sldId id="276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993-E704-45DB-AF49-AF8369C75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8A698B-CCD2-4DBD-AE56-3885E0CC2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4DA013-EB01-4A8B-BB27-9ED090A5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F62D4-B5C2-4C7F-A247-A841F3B11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2B18D-199D-4AAC-BBE7-40E6CA04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2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9CCB6-A2AE-4B46-A53A-3CC5770B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B67E8F-2348-4E85-9A4E-942602319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64E1-CA51-4ABF-BB7E-059AAB4D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A302F-2AB9-44E2-968C-1D75C0A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B9D4EF-DEC9-4C83-A67F-D8C70BA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EB15D2-5373-4DF1-96B2-A02B02B1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4B0108-14D1-4F06-BE1B-7A98B1F7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74135-96DF-4E5D-8A54-059D8F33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AC87E2-E7E5-47D6-B65A-A7A0351F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CD1F7-56FE-4131-8712-0585EC57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0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BCA0-4AD9-4721-BE34-6AC96D58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C39C-779D-4AA9-A578-CB828C45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7D294F-F3B1-4A57-B824-CE18B16D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136D4B-6243-4D17-B39B-C0BF1B1C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75AE0-7000-4E35-A122-15A7D19D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6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C5302-40FA-4D76-9CA9-3E157B48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E57FB-3C54-41D3-90EE-89243773A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601F06-5B0B-4557-8BD6-6249D096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064AC-1278-4622-979E-4641274C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DA04F-59D6-460E-801C-A4BBEF2D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31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3A206-514C-41FB-8A7E-E924ACBE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F1BD7-B0AF-4FE7-AF4A-527DF76BA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60EFCB-40C8-4D7E-9706-E66C3EF24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641EA-748D-41BF-BCE2-728B8538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0245FA-BE16-4AFA-A329-E66D1F8A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27C45F-C3FA-49B5-9F2D-57D5B623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D47BE-4903-40CE-A15D-42458077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C994E-C051-4544-83D7-60D11AAA7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E951AC-59F5-4ADB-B9BB-88C55968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3B7BE0-EEC6-4858-9FC4-52635380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3B3355-2F80-4263-8C73-08173464D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7D2C3F-8DB6-4A03-AF0E-4CAA451D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65C69-C9BE-4ADA-BFCC-705287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D3A0F3-8C02-42BE-BE68-D696FB3F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FB1FF-8354-4DCE-99AA-05B9EE7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1CE8F9-508C-4A69-8FE5-1091CA0C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76851B-A84E-477A-A7D8-80D8C53D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6B7319-1F84-4095-9152-66D8FF28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1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9A1E28-5B46-49D6-8F69-235C79D6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35D83-FA03-484C-AB47-29B3EB3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ECD21-1777-47C0-8434-53148AA7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5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D3F32-D05D-4CA4-92AC-2C94AE1C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69D1A-4845-4347-B152-1DC90E4E9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10789-93ED-4A34-8828-3E66B9FB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460A90-1740-426B-A81B-DC1A0581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9BBE1C-60E0-49BC-A5DE-44591CCE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DC0A8B-DA7B-4307-8379-FB81C89C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F45D9-0E6C-4F46-B68E-76D57846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C70727-F341-4A2C-A021-D64302D47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2A1B2-872B-4E1B-A296-7243C217D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9571FC-4372-4D25-B511-B59583E0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39CEC0-B6E2-4D9E-91E5-06C51D6D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C60C11-0578-4814-BF78-A7019A28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CFB98-84E9-4551-A87D-99B6A5D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5AB9F-C7F4-46EF-B195-E0709CCE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4F728-573C-482F-B40C-1E155E2D4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C275-6445-4BA9-AEBC-0CA503E7FFBC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A1122-6A7D-446B-A987-3C617FB1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AB597-C7BB-4E65-A6E0-45C3DDFB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85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live.com/38894644/nove-deklinacni-vzory-a-postupy-v-komunikativni-vyuce-cestiny-jako-ciziho-jazyk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ijimacky.cermat.cz/menu/testova-zadani-k-procvicovani/osmilete-obory-cesky-jazyk-a-literatur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prijimacky.cermat.cz/menu/testova-zadani-k-procvicovani/ctyrlete-obory-cesky-jazyk-a-literatur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cestinaru.cz/poradna-asc-jak-vyucovat-slovesne-tridy/" TargetMode="External"/><Relationship Id="rId2" Type="http://schemas.openxmlformats.org/officeDocument/2006/relationships/hyperlink" Target="https://www.czechency.org/slovnik/SLOVESN%C3%81%20T%C5%98%C3%8DD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AA322-5654-4831-B18A-DE59371A2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Kapitoly z gramatiky češtiny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05DD26-89EC-4DEC-8001-052257608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24. února 2021</a:t>
            </a:r>
          </a:p>
        </p:txBody>
      </p:sp>
    </p:spTree>
    <p:extLst>
      <p:ext uri="{BB962C8B-B14F-4D97-AF65-F5344CB8AC3E}">
        <p14:creationId xmlns:p14="http://schemas.microsoft.com/office/powerpoint/2010/main" val="373148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6C1EA-86C3-4B50-8CB9-6AACB3281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58625" cy="1325563"/>
          </a:xfrm>
        </p:spPr>
        <p:txBody>
          <a:bodyPr>
            <a:noAutofit/>
          </a:bodyPr>
          <a:lstStyle/>
          <a:p>
            <a:r>
              <a:rPr lang="cs-CZ" sz="2800" b="1" dirty="0"/>
              <a:t>Skalička, V. (1951): Typ češtiny</a:t>
            </a:r>
            <a:br>
              <a:rPr lang="cs-CZ" sz="2800" dirty="0"/>
            </a:br>
            <a:r>
              <a:rPr lang="cs-CZ" sz="2800" dirty="0"/>
              <a:t>zdroj: https://wiki.ufal.ms.mff.cuni.cz/user:ptacek:skalicka-typologie-cestiny</a:t>
            </a:r>
          </a:p>
        </p:txBody>
      </p:sp>
      <p:pic>
        <p:nvPicPr>
          <p:cNvPr id="1026" name="Picture 2" descr="Vzory substantiv">
            <a:extLst>
              <a:ext uri="{FF2B5EF4-FFF2-40B4-BE49-F238E27FC236}">
                <a16:creationId xmlns:a16="http://schemas.microsoft.com/office/drawing/2014/main" id="{AEAD7ED8-01CF-4E94-88F2-6D0B7C008D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288" y="2031349"/>
            <a:ext cx="6333424" cy="4390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9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5A153-FF3E-47B8-8145-5600F745B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čeština pro cizince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A89D00-A04A-426A-920F-F9D13DCCC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572" cy="4351338"/>
          </a:xfrm>
        </p:spPr>
        <p:txBody>
          <a:bodyPr/>
          <a:lstStyle/>
          <a:p>
            <a:r>
              <a:rPr lang="cs-CZ" dirty="0"/>
              <a:t>jiné preference:</a:t>
            </a:r>
          </a:p>
          <a:p>
            <a:pPr lvl="1"/>
            <a:r>
              <a:rPr lang="cs-CZ" sz="2800" dirty="0"/>
              <a:t>kolokabilita</a:t>
            </a:r>
          </a:p>
          <a:p>
            <a:pPr lvl="1"/>
            <a:r>
              <a:rPr lang="cs-CZ" sz="2800" dirty="0"/>
              <a:t>srozumitelnost</a:t>
            </a:r>
          </a:p>
          <a:p>
            <a:r>
              <a:rPr lang="cs-CZ" dirty="0"/>
              <a:t>např. Lída Holá a Pavla Bořilová</a:t>
            </a:r>
          </a:p>
          <a:p>
            <a:pPr lvl="1"/>
            <a:r>
              <a:rPr lang="cs-CZ" i="1" dirty="0"/>
              <a:t>Nové deklinační vzory a postupy v komunikativní výuce češtiny jako cizího jazyka? </a:t>
            </a:r>
            <a:r>
              <a:rPr lang="cs-CZ" dirty="0"/>
              <a:t>přednáška v rámci konference „Klíč k češtině jako cizímu jazyku“, 9.–10. září 2015 v Brně, Centrum jazykového vzdělávání Masarykovy univerzity 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https://slideslive.com/38894644/nove-deklinacni-vzory-a-postupy-v-komunikativni-vyuce-cestiny-jako-ciziho-jazyka</a:t>
            </a:r>
            <a:r>
              <a:rPr lang="cs-CZ" dirty="0"/>
              <a:t> (ukázka pro seminář: od 4:40)</a:t>
            </a:r>
          </a:p>
        </p:txBody>
      </p:sp>
    </p:spTree>
    <p:extLst>
      <p:ext uri="{BB962C8B-B14F-4D97-AF65-F5344CB8AC3E}">
        <p14:creationId xmlns:p14="http://schemas.microsoft.com/office/powerpoint/2010/main" val="2074232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jednotné přijímací zkoušky na osmiletá gymnázia, ilustrační test 2020, </a:t>
            </a:r>
            <a:r>
              <a:rPr lang="cs-CZ" sz="1800" dirty="0">
                <a:hlinkClick r:id="rId2"/>
              </a:rPr>
              <a:t>https://prijimacky.cermat.cz/menu/testova-zadani-k-procvicovani/osmilete-obory-cesky-jazyk-a-literatura</a:t>
            </a:r>
            <a:r>
              <a:rPr lang="cs-CZ" sz="1800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DD2A85-6077-4152-9C48-0CA6B5FCC4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19" y="3051426"/>
            <a:ext cx="10839162" cy="272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81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9BD7E0FA-55B8-4CCE-AD44-46075C7DE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978" y="2034227"/>
            <a:ext cx="5544014" cy="458747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A952FC1-C1E0-4DD6-BB10-800A5D06C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84" y="123281"/>
            <a:ext cx="5351659" cy="4454997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965CBE37-C225-49C4-AC55-6B5736AFA0CA}"/>
              </a:ext>
            </a:extLst>
          </p:cNvPr>
          <p:cNvSpPr/>
          <p:nvPr/>
        </p:nvSpPr>
        <p:spPr>
          <a:xfrm>
            <a:off x="3945276" y="3739793"/>
            <a:ext cx="1376737" cy="47261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244629FC-06E3-40E3-95EA-D59FD7C798DA}"/>
              </a:ext>
            </a:extLst>
          </p:cNvPr>
          <p:cNvSpPr/>
          <p:nvPr/>
        </p:nvSpPr>
        <p:spPr>
          <a:xfrm>
            <a:off x="9503596" y="5681609"/>
            <a:ext cx="1397285" cy="53425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3A93C1D-51AA-4650-9765-BF93150EB5EA}"/>
              </a:ext>
            </a:extLst>
          </p:cNvPr>
          <p:cNvSpPr/>
          <p:nvPr/>
        </p:nvSpPr>
        <p:spPr>
          <a:xfrm>
            <a:off x="2073667" y="3267182"/>
            <a:ext cx="1376737" cy="47261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03D4F226-2B41-4B85-A8C1-98CD933BE406}"/>
              </a:ext>
            </a:extLst>
          </p:cNvPr>
          <p:cNvSpPr/>
          <p:nvPr/>
        </p:nvSpPr>
        <p:spPr>
          <a:xfrm>
            <a:off x="7609726" y="5299753"/>
            <a:ext cx="1376737" cy="47261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455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0D6C6-AF83-462C-9DAF-77274971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42819A51-7D8A-494C-BD5D-26514FADA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615415"/>
            <a:ext cx="9506151" cy="1536669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EC7A05B-FA28-47A5-BAEE-07FD64573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67967"/>
            <a:ext cx="10515600" cy="13672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A604D29-FD7F-4E75-BDE0-ABDB76692E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379746"/>
            <a:ext cx="9893968" cy="183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738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F5B359E-DD19-4DD0-8924-98855D8EC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03118"/>
            <a:ext cx="5510203" cy="520304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C7C9226-E609-43A0-8100-0802EBB46B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162049"/>
            <a:ext cx="5540490" cy="443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95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2B6C69C-0E4C-46D9-BBC9-52B511A8CF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78" y="936207"/>
            <a:ext cx="5648325" cy="46005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5F9C636-BA27-4A62-AF8A-132EA6E92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299" y="945732"/>
            <a:ext cx="56483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7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274B8CE-E5F2-4313-A1DF-ED7B14B49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11" y="1100108"/>
            <a:ext cx="5639452" cy="441622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0D13BE8-5376-4974-95F8-600D3EE6A3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395" y="1183107"/>
            <a:ext cx="5198083" cy="433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485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jednotné přijímací zkoušky na čtyřletá gymnázia, ilustrační test 2020, </a:t>
            </a:r>
            <a:r>
              <a:rPr lang="cs-CZ" sz="1800" dirty="0">
                <a:hlinkClick r:id="rId2"/>
              </a:rPr>
              <a:t>https://prijimacky.cermat.cz/menu/testova-zadani-k-procvicovani/ctyrlete-obory-cesky-jazyk-a-literatura</a:t>
            </a: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2B109B2E-B719-4CC5-AF0D-62EBB12FA9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16" y="2553236"/>
            <a:ext cx="9864368" cy="393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038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9576A-141D-4C76-B58D-E752F8ED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slovesné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6A0AF-3259-4014-8B86-91CF58F7F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prézentní × infinitivní</a:t>
            </a:r>
          </a:p>
          <a:p>
            <a:r>
              <a:rPr lang="cs-CZ" dirty="0"/>
              <a:t>přehled jednotlivých výkladů/přístupů: </a:t>
            </a:r>
            <a:r>
              <a:rPr lang="cs-CZ" dirty="0">
                <a:hlinkClick r:id="rId2"/>
              </a:rPr>
              <a:t>https://www.czechency.org/slovnik/SLOVESN%C3%81%20T%C5%98%C3%8DDA</a:t>
            </a:r>
            <a:endParaRPr lang="cs-CZ" dirty="0"/>
          </a:p>
          <a:p>
            <a:r>
              <a:rPr lang="cs-CZ" dirty="0">
                <a:hlinkClick r:id="rId3"/>
              </a:rPr>
              <a:t>https://www.ascestinaru.cz/poradna-asc-jak-vyucovat-slovesne-tridy/</a:t>
            </a:r>
            <a:endParaRPr lang="cs-CZ" dirty="0"/>
          </a:p>
          <a:p>
            <a:r>
              <a:rPr lang="cs-CZ" dirty="0"/>
              <a:t>některá slovesa lze zařadit do třídy, ale jsou nepravidelná (tedy „nemají vzor“)</a:t>
            </a:r>
          </a:p>
          <a:p>
            <a:pPr lvl="1"/>
            <a:r>
              <a:rPr lang="cs-CZ" i="1" dirty="0"/>
              <a:t>bát se</a:t>
            </a:r>
            <a:r>
              <a:rPr lang="cs-CZ" dirty="0"/>
              <a:t>, </a:t>
            </a:r>
            <a:r>
              <a:rPr lang="cs-CZ" i="1" dirty="0"/>
              <a:t>stát</a:t>
            </a:r>
            <a:r>
              <a:rPr lang="cs-CZ" dirty="0"/>
              <a:t>, </a:t>
            </a:r>
            <a:r>
              <a:rPr lang="cs-CZ" i="1" dirty="0"/>
              <a:t>stát se</a:t>
            </a:r>
            <a:r>
              <a:rPr lang="cs-CZ" dirty="0"/>
              <a:t>, </a:t>
            </a:r>
            <a:r>
              <a:rPr lang="cs-CZ" i="1" dirty="0"/>
              <a:t>spát</a:t>
            </a:r>
            <a:r>
              <a:rPr lang="cs-CZ" dirty="0"/>
              <a:t>, </a:t>
            </a:r>
            <a:r>
              <a:rPr lang="cs-CZ" i="1" dirty="0"/>
              <a:t>mít</a:t>
            </a:r>
            <a:r>
              <a:rPr lang="cs-CZ" dirty="0"/>
              <a:t>, </a:t>
            </a:r>
            <a:r>
              <a:rPr lang="cs-CZ" i="1" dirty="0"/>
              <a:t>jít</a:t>
            </a:r>
          </a:p>
          <a:p>
            <a:pPr lvl="1"/>
            <a:r>
              <a:rPr lang="cs-CZ" i="1" dirty="0"/>
              <a:t>myslit </a:t>
            </a:r>
            <a:r>
              <a:rPr lang="cs-CZ" dirty="0"/>
              <a:t>× </a:t>
            </a:r>
            <a:r>
              <a:rPr lang="cs-CZ" i="1" dirty="0"/>
              <a:t>myslet</a:t>
            </a:r>
            <a:r>
              <a:rPr lang="cs-CZ" dirty="0"/>
              <a:t>, </a:t>
            </a:r>
            <a:r>
              <a:rPr lang="cs-CZ" i="1" dirty="0"/>
              <a:t>musit </a:t>
            </a:r>
            <a:r>
              <a:rPr lang="cs-CZ" dirty="0"/>
              <a:t>× </a:t>
            </a:r>
            <a:r>
              <a:rPr lang="cs-CZ" i="1" dirty="0"/>
              <a:t>muset</a:t>
            </a:r>
            <a:r>
              <a:rPr lang="cs-CZ" dirty="0"/>
              <a:t>, </a:t>
            </a:r>
            <a:r>
              <a:rPr lang="cs-CZ" i="1" dirty="0"/>
              <a:t>kopat</a:t>
            </a:r>
            <a:r>
              <a:rPr lang="cs-CZ" dirty="0"/>
              <a:t>, </a:t>
            </a:r>
            <a:r>
              <a:rPr lang="cs-CZ" i="1" dirty="0"/>
              <a:t>sypat</a:t>
            </a:r>
            <a:r>
              <a:rPr lang="cs-CZ" dirty="0"/>
              <a:t>, </a:t>
            </a:r>
            <a:r>
              <a:rPr lang="cs-CZ" i="1" dirty="0"/>
              <a:t>navléci </a:t>
            </a:r>
            <a:r>
              <a:rPr lang="cs-CZ" dirty="0"/>
              <a:t>× </a:t>
            </a:r>
            <a:r>
              <a:rPr lang="cs-CZ" i="1" dirty="0"/>
              <a:t>navléct</a:t>
            </a:r>
          </a:p>
        </p:txBody>
      </p:sp>
    </p:spTree>
    <p:extLst>
      <p:ext uri="{BB962C8B-B14F-4D97-AF65-F5344CB8AC3E}">
        <p14:creationId xmlns:p14="http://schemas.microsoft.com/office/powerpoint/2010/main" val="154031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18430-30F0-40FF-98F4-E31E6546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E839E2-9B5D-4FBD-87F9-CF5644589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Poznámky a doplnění k sylabu?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8488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C81B9-C86F-4B49-B297-C776C9DA1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příští týdny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46AD2-500F-4D70-8A49-D5D47EE45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90514" cy="4351338"/>
          </a:xfrm>
        </p:spPr>
        <p:txBody>
          <a:bodyPr/>
          <a:lstStyle/>
          <a:p>
            <a:r>
              <a:rPr lang="cs-CZ" dirty="0"/>
              <a:t>3. 3.: rozbor přijímacích a maturitních testů</a:t>
            </a:r>
          </a:p>
          <a:p>
            <a:pPr lvl="1"/>
            <a:r>
              <a:rPr lang="cs-CZ" dirty="0"/>
              <a:t>zaměření na gramatické úlohy</a:t>
            </a:r>
          </a:p>
          <a:p>
            <a:pPr lvl="1"/>
            <a:r>
              <a:rPr lang="cs-CZ" dirty="0"/>
              <a:t>testy z jara 2020 a zadání úkolů k přemýšlení na </a:t>
            </a:r>
            <a:r>
              <a:rPr lang="cs-CZ" dirty="0" err="1"/>
              <a:t>moodlu</a:t>
            </a:r>
            <a:endParaRPr lang="cs-CZ" dirty="0"/>
          </a:p>
          <a:p>
            <a:r>
              <a:rPr lang="cs-CZ" dirty="0"/>
              <a:t>10. 3.: náhled na koncepci Stanislava </a:t>
            </a:r>
            <a:r>
              <a:rPr lang="cs-CZ" dirty="0" err="1"/>
              <a:t>Štěpáníka</a:t>
            </a:r>
            <a:endParaRPr lang="cs-CZ" dirty="0"/>
          </a:p>
          <a:p>
            <a:pPr lvl="1"/>
            <a:r>
              <a:rPr lang="cs-CZ" dirty="0"/>
              <a:t>texty a zadání práce budou na </a:t>
            </a:r>
            <a:r>
              <a:rPr lang="cs-CZ" dirty="0" err="1"/>
              <a:t>moodlu</a:t>
            </a:r>
            <a:r>
              <a:rPr lang="cs-CZ" dirty="0"/>
              <a:t> do 4. 3.</a:t>
            </a:r>
          </a:p>
          <a:p>
            <a:pPr lvl="1"/>
            <a:r>
              <a:rPr lang="cs-CZ" dirty="0"/>
              <a:t>hodinu doplníme podle vývoje dalším tématem</a:t>
            </a:r>
          </a:p>
          <a:p>
            <a:r>
              <a:rPr lang="cs-CZ" dirty="0"/>
              <a:t>17. 3.: hranice slovního druhu</a:t>
            </a:r>
          </a:p>
        </p:txBody>
      </p:sp>
    </p:spTree>
    <p:extLst>
      <p:ext uri="{BB962C8B-B14F-4D97-AF65-F5344CB8AC3E}">
        <p14:creationId xmlns:p14="http://schemas.microsoft.com/office/powerpoint/2010/main" val="344856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substantivní vzory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8570168" cy="4781128"/>
          </a:xfrm>
        </p:spPr>
        <p:txBody>
          <a:bodyPr>
            <a:normAutofit/>
          </a:bodyPr>
          <a:lstStyle/>
          <a:p>
            <a:r>
              <a:rPr lang="cs-CZ" sz="2400" dirty="0"/>
              <a:t>VZORY nejsou gramatickou kategorií, ale systematizační a školskou pomůckou, proto se měnily spolu se změnami politického režimu</a:t>
            </a:r>
          </a:p>
          <a:p>
            <a:r>
              <a:rPr lang="cs-CZ" sz="2400" dirty="0"/>
              <a:t>Gebauerova Mluvnice česká pro školy střední a ústavy učitelské I (1926, nově zpracoval Václav Ertl)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SUBST vzory:</a:t>
            </a:r>
          </a:p>
          <a:p>
            <a:pPr lvl="2"/>
            <a:r>
              <a:rPr lang="cs-CZ" sz="2400" dirty="0"/>
              <a:t>had, hrad, oráč, meč, Jiří, sluha, soudce, kámen, loket</a:t>
            </a:r>
          </a:p>
          <a:p>
            <a:pPr lvl="2"/>
            <a:r>
              <a:rPr lang="cs-CZ" sz="2400" dirty="0"/>
              <a:t>město, moře, znamení, rámě, kuře</a:t>
            </a:r>
          </a:p>
          <a:p>
            <a:pPr lvl="2"/>
            <a:r>
              <a:rPr lang="cs-CZ" sz="2400" dirty="0"/>
              <a:t>žena, duše, paní, kost, tykev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566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vzory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1"/>
            <a:ext cx="9372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VZORY nejsou gramatickou kategorií, ale systematizační a školskou pomůckou, proto se měnily spolu se změnami politického režimu</a:t>
            </a:r>
          </a:p>
          <a:p>
            <a:r>
              <a:rPr lang="cs-CZ" sz="2400" dirty="0"/>
              <a:t>Gebauerova Mluvnice česká pro školy střední a ústavy učitelské I (1926, nově zpracoval Václav Ertl)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SUBST vzory:</a:t>
            </a:r>
          </a:p>
          <a:p>
            <a:pPr lvl="2"/>
            <a:r>
              <a:rPr lang="cs-CZ" sz="2400" dirty="0"/>
              <a:t>had, hrad, </a:t>
            </a:r>
            <a:r>
              <a:rPr lang="cs-CZ" sz="2400" b="1" dirty="0">
                <a:solidFill>
                  <a:srgbClr val="00B050"/>
                </a:solidFill>
              </a:rPr>
              <a:t>oráč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meč</a:t>
            </a:r>
            <a:r>
              <a:rPr lang="cs-CZ" sz="2400" dirty="0"/>
              <a:t>, Jiří, </a:t>
            </a:r>
            <a:r>
              <a:rPr lang="cs-CZ" sz="2400" b="1" dirty="0">
                <a:solidFill>
                  <a:srgbClr val="FF0000"/>
                </a:solidFill>
              </a:rPr>
              <a:t>sluha</a:t>
            </a:r>
            <a:r>
              <a:rPr lang="cs-CZ" sz="2400" dirty="0"/>
              <a:t>, soudce, kámen, loket</a:t>
            </a:r>
          </a:p>
          <a:p>
            <a:pPr lvl="2"/>
            <a:r>
              <a:rPr lang="cs-CZ" sz="2400" dirty="0"/>
              <a:t>město, moře, </a:t>
            </a:r>
            <a:r>
              <a:rPr lang="cs-CZ" sz="2400" b="1" dirty="0">
                <a:solidFill>
                  <a:srgbClr val="FF0000"/>
                </a:solidFill>
              </a:rPr>
              <a:t>znamení</a:t>
            </a:r>
            <a:r>
              <a:rPr lang="cs-CZ" sz="2400" dirty="0"/>
              <a:t>, rámě, kuře</a:t>
            </a:r>
          </a:p>
          <a:p>
            <a:pPr lvl="2"/>
            <a:r>
              <a:rPr lang="cs-CZ" sz="2400" dirty="0"/>
              <a:t>žena, </a:t>
            </a:r>
            <a:r>
              <a:rPr lang="cs-CZ" sz="2400" b="1" dirty="0">
                <a:solidFill>
                  <a:srgbClr val="FF0000"/>
                </a:solidFill>
              </a:rPr>
              <a:t>duše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paní</a:t>
            </a:r>
            <a:r>
              <a:rPr lang="cs-CZ" sz="2400" dirty="0"/>
              <a:t>, kost, tykev		</a:t>
            </a:r>
          </a:p>
          <a:p>
            <a:pPr marL="3657600" lvl="8" indent="0">
              <a:buNone/>
            </a:pPr>
            <a:r>
              <a:rPr lang="cs-CZ" sz="2400" dirty="0"/>
              <a:t>		</a:t>
            </a:r>
            <a:r>
              <a:rPr lang="cs-CZ" sz="2400" b="1" dirty="0">
                <a:solidFill>
                  <a:srgbClr val="FF0000"/>
                </a:solidFill>
              </a:rPr>
              <a:t>změněny v době socialismu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</a:rPr>
              <a:t>duše</a:t>
            </a:r>
            <a:r>
              <a:rPr lang="cs-CZ" sz="2400" dirty="0"/>
              <a:t> → </a:t>
            </a:r>
            <a:r>
              <a:rPr lang="cs-CZ" sz="2400" b="1" dirty="0">
                <a:solidFill>
                  <a:srgbClr val="00B050"/>
                </a:solidFill>
              </a:rPr>
              <a:t>nůše</a:t>
            </a:r>
            <a:r>
              <a:rPr lang="cs-CZ" sz="2400" dirty="0"/>
              <a:t> → růže		</a:t>
            </a:r>
            <a:r>
              <a:rPr lang="cs-CZ" sz="2400" b="1" dirty="0">
                <a:solidFill>
                  <a:srgbClr val="00B050"/>
                </a:solidFill>
              </a:rPr>
              <a:t>změněny jako zastaralé</a:t>
            </a:r>
          </a:p>
          <a:p>
            <a:pPr lvl="2"/>
            <a:r>
              <a:rPr lang="cs-CZ" sz="2400" b="1" dirty="0">
                <a:solidFill>
                  <a:srgbClr val="00B050"/>
                </a:solidFill>
              </a:rPr>
              <a:t>rab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/>
              <a:t>→ had → pán (dnes: zpátky k hadovi?)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994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četba: </a:t>
            </a:r>
            <a:r>
              <a:rPr lang="cs-CZ" dirty="0"/>
              <a:t>STROSSA, Petr (2019): Používáme k popisu české gramatiky dobře zvolený systém vzorových podstatných jmen? Naše řeč, r. 102, č. 4, s. 252–264. </a:t>
            </a:r>
          </a:p>
          <a:p>
            <a:pPr lvl="1"/>
            <a:r>
              <a:rPr lang="cs-CZ" dirty="0"/>
              <a:t>Která dvě kritéria by podle autora měla splňovat slova fungující jako morfologický vzor? Souhlasíte? Přidali byste nějaké další kritérium?</a:t>
            </a:r>
          </a:p>
          <a:p>
            <a:pPr lvl="1"/>
            <a:r>
              <a:rPr lang="cs-CZ" dirty="0"/>
              <a:t>Jaký by byl podle strategie experimentu rozdíl například mezi slovy/typy matka – žena – kráva – dcera?</a:t>
            </a:r>
          </a:p>
          <a:p>
            <a:pPr lvl="1"/>
            <a:r>
              <a:rPr lang="cs-CZ" dirty="0"/>
              <a:t>S jakým objemem dat autoři pracovali?</a:t>
            </a:r>
          </a:p>
          <a:p>
            <a:pPr lvl="1"/>
            <a:r>
              <a:rPr lang="cs-CZ" dirty="0"/>
              <a:t>Které výsledky experimentu vás zaujaly?</a:t>
            </a:r>
          </a:p>
          <a:p>
            <a:pPr lvl="1"/>
            <a:r>
              <a:rPr lang="cs-CZ" dirty="0"/>
              <a:t>Které z autorových závěrečných návrhů byste ne/akceptovali?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128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>Která dvě kritéria by podle autora měla splňovat slova fungující jako morfologický vzor? Souhlasíte? Přidali byste nějaké další kritérium?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/>
              <a:t>zaprvé být běžně používána a (tím pádem) všeobecně srozumitelná a snadno zapamatovatelná</a:t>
            </a:r>
          </a:p>
          <a:p>
            <a:pPr marL="914400" lvl="2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Splňují to podle vás stávající vzory?</a:t>
            </a:r>
          </a:p>
          <a:p>
            <a:pPr lvl="1"/>
            <a:r>
              <a:rPr lang="cs-CZ" sz="2800" dirty="0"/>
              <a:t>zadruhé (pokud jde o vzorová slova pro češtinu) mít takový kmen, u kterého je slyšet, zda se vyslovuje grafická koncovka -i nebo -y, resp. u kterého se to dá vyvodit z obecně platných pravidel pravopisu</a:t>
            </a:r>
          </a:p>
          <a:p>
            <a:pPr lvl="2"/>
            <a:r>
              <a:rPr lang="cs-CZ" sz="2800" dirty="0"/>
              <a:t>páni [</a:t>
            </a:r>
            <a:r>
              <a:rPr lang="cs-CZ" sz="2800" dirty="0" err="1"/>
              <a:t>ňi</a:t>
            </a:r>
            <a:r>
              <a:rPr lang="cs-CZ" sz="2800" dirty="0"/>
              <a:t>], pány [ni]; studenti [</a:t>
            </a:r>
            <a:r>
              <a:rPr lang="cs-CZ" sz="2800" dirty="0" err="1"/>
              <a:t>ťi</a:t>
            </a:r>
            <a:r>
              <a:rPr lang="cs-CZ" sz="2800" dirty="0"/>
              <a:t>], studenty [ti] × psi, psy [si]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55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Jaký by byl podle strategie experimentu rozdíl například mezi slovy/typy matka – žena – kráva – dcera?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/>
              <a:t>vkladné </a:t>
            </a:r>
            <a:r>
              <a:rPr lang="cs-CZ" sz="2800" i="1" dirty="0"/>
              <a:t>e</a:t>
            </a:r>
            <a:r>
              <a:rPr lang="cs-CZ" sz="2800" dirty="0"/>
              <a:t>: </a:t>
            </a:r>
            <a:r>
              <a:rPr lang="cs-CZ" sz="2800" i="1" dirty="0" err="1"/>
              <a:t>matEk</a:t>
            </a:r>
            <a:endParaRPr lang="cs-CZ" sz="2800" i="1" dirty="0"/>
          </a:p>
          <a:p>
            <a:pPr lvl="1"/>
            <a:r>
              <a:rPr lang="cs-CZ" sz="2800" dirty="0"/>
              <a:t>krácení: </a:t>
            </a:r>
            <a:r>
              <a:rPr lang="cs-CZ" sz="2800" i="1" dirty="0"/>
              <a:t>kráva</a:t>
            </a:r>
            <a:r>
              <a:rPr lang="cs-CZ" sz="2800" dirty="0"/>
              <a:t> – </a:t>
            </a:r>
            <a:r>
              <a:rPr lang="cs-CZ" sz="2800" i="1" dirty="0"/>
              <a:t>krav</a:t>
            </a:r>
            <a:r>
              <a:rPr lang="cs-CZ" sz="2800" dirty="0"/>
              <a:t> (</a:t>
            </a:r>
            <a:r>
              <a:rPr lang="cs-CZ" sz="2800" i="1" dirty="0"/>
              <a:t>kravám</a:t>
            </a:r>
            <a:r>
              <a:rPr lang="cs-CZ" sz="2800" dirty="0"/>
              <a:t>, </a:t>
            </a:r>
            <a:r>
              <a:rPr lang="cs-CZ" sz="2800" i="1" dirty="0"/>
              <a:t>kravách</a:t>
            </a:r>
            <a:r>
              <a:rPr lang="cs-CZ" sz="2800" dirty="0"/>
              <a:t>, </a:t>
            </a:r>
            <a:r>
              <a:rPr lang="cs-CZ" sz="2800" i="1" dirty="0"/>
              <a:t>kravami</a:t>
            </a:r>
            <a:r>
              <a:rPr lang="cs-CZ" sz="2800" dirty="0"/>
              <a:t>)</a:t>
            </a:r>
          </a:p>
          <a:p>
            <a:pPr lvl="2"/>
            <a:r>
              <a:rPr lang="cs-CZ" sz="2400" dirty="0" err="1"/>
              <a:t>bc</a:t>
            </a:r>
            <a:r>
              <a:rPr lang="cs-CZ" sz="2400" dirty="0"/>
              <a:t> práce Jana </a:t>
            </a:r>
            <a:r>
              <a:rPr lang="cs-CZ" sz="2400" dirty="0" err="1"/>
              <a:t>Henyše</a:t>
            </a:r>
            <a:r>
              <a:rPr lang="cs-CZ" sz="2400" dirty="0"/>
              <a:t>: Krácení v dvojslabičných apelativech deklinačního typu „žena“ (korpusový výzkum) (https://is.cuni.cz/webapps/zzp/detail/165662/)</a:t>
            </a:r>
          </a:p>
          <a:p>
            <a:pPr lvl="1"/>
            <a:r>
              <a:rPr lang="cs-CZ" sz="2800" dirty="0"/>
              <a:t>výjimka v DAT/LOK </a:t>
            </a:r>
            <a:r>
              <a:rPr lang="cs-CZ" sz="2800" i="1" dirty="0"/>
              <a:t>dceři</a:t>
            </a:r>
          </a:p>
          <a:p>
            <a:pPr lvl="1"/>
            <a:r>
              <a:rPr lang="cs-CZ" sz="2800" dirty="0"/>
              <a:t>matka je nejfrekventovanější nejspíš kvůli přechýleným podobám </a:t>
            </a:r>
            <a:r>
              <a:rPr lang="cs-CZ" sz="2800" i="1" dirty="0"/>
              <a:t>učitelka</a:t>
            </a:r>
            <a:r>
              <a:rPr lang="cs-CZ" sz="2800" dirty="0"/>
              <a:t> aj.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0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S jakým objemem dat autoři pracovali?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5086" cy="4351338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220 tisíc slov (tam 300 typů skloňování) porovnáno s 50 000 z FSČ</a:t>
            </a:r>
          </a:p>
          <a:p>
            <a:pPr lvl="1"/>
            <a:r>
              <a:rPr lang="cs-CZ" sz="2800" dirty="0"/>
              <a:t>výsledek: databáze se 17 000 českých SUBST (230 typů, tj. 70 jich v FSČ nebylo)</a:t>
            </a:r>
          </a:p>
          <a:p>
            <a:pPr marL="457200" lvl="1" indent="0">
              <a:buNone/>
            </a:pPr>
            <a:endParaRPr lang="cs-CZ" sz="2800" dirty="0"/>
          </a:p>
          <a:p>
            <a:pPr marL="457200" lvl="1" indent="0">
              <a:buNone/>
            </a:pPr>
            <a:endParaRPr lang="cs-CZ" sz="2800" dirty="0"/>
          </a:p>
          <a:p>
            <a:pPr marL="457200" lvl="1" indent="0">
              <a:buNone/>
            </a:pPr>
            <a:r>
              <a:rPr lang="cs-CZ" sz="2800" b="1" dirty="0"/>
              <a:t>Které výsledky experimentu vás zaujaly?</a:t>
            </a:r>
          </a:p>
          <a:p>
            <a:pPr lvl="1"/>
            <a:endParaRPr lang="cs-CZ" sz="2800" b="1" dirty="0">
              <a:solidFill>
                <a:srgbClr val="0070C0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42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/>
              <a:t>Které z autorových závěrečných návrhů byste ne/akceptovali?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55086" cy="4814661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nahrazení vzorového slova pán jiným, které nevykazuje žádné kmenové změny </a:t>
            </a:r>
            <a:r>
              <a:rPr lang="cs-CZ" dirty="0"/>
              <a:t>– např. návratem ke vzorovému slovu </a:t>
            </a:r>
            <a:r>
              <a:rPr lang="cs-CZ" b="1" dirty="0"/>
              <a:t>had</a:t>
            </a:r>
            <a:r>
              <a:rPr lang="cs-CZ" dirty="0"/>
              <a:t>, jak to činí Cvrček et al. (2015), ale z hlediska textových frekvencí (s uvážením dalších požadavků formulovaných výše) se nabízejí především slova </a:t>
            </a:r>
            <a:r>
              <a:rPr lang="cs-CZ" b="1" dirty="0"/>
              <a:t>student</a:t>
            </a:r>
            <a:r>
              <a:rPr lang="cs-CZ" dirty="0"/>
              <a:t> nebo </a:t>
            </a:r>
            <a:r>
              <a:rPr lang="cs-CZ" b="1" dirty="0"/>
              <a:t>čert</a:t>
            </a:r>
            <a:r>
              <a:rPr lang="cs-CZ" dirty="0"/>
              <a:t>;</a:t>
            </a:r>
          </a:p>
          <a:p>
            <a:r>
              <a:rPr lang="cs-CZ" b="1" dirty="0"/>
              <a:t>nahrazení vzorového slova hrad jedním ze slov milion, plán nebo plyn</a:t>
            </a:r>
            <a:r>
              <a:rPr lang="cs-CZ" dirty="0"/>
              <a:t>, reprezentujících mírně odlišný, ale v textech výrazně frekventovanější elementární typ skloňování („hrad“ by mohl v systému zůstat jako pomocný vzor s možnou koncovkou -ě v 6. p. j. č.);</a:t>
            </a:r>
          </a:p>
          <a:p>
            <a:r>
              <a:rPr lang="cs-CZ" b="1" dirty="0"/>
              <a:t>nahrazení vzorového slova předseda vzorovým slovem policista</a:t>
            </a:r>
            <a:r>
              <a:rPr lang="cs-CZ" dirty="0"/>
              <a:t> s posunutím slova předseda do role pomocného vzoru s koncovkou -</a:t>
            </a:r>
            <a:r>
              <a:rPr lang="cs-CZ" dirty="0" err="1"/>
              <a:t>ové</a:t>
            </a:r>
            <a:r>
              <a:rPr lang="cs-CZ" dirty="0"/>
              <a:t> místo -é; </a:t>
            </a:r>
          </a:p>
          <a:p>
            <a:r>
              <a:rPr lang="cs-CZ" b="1" dirty="0"/>
              <a:t>uvádění neživotných vzorů mužského rodu před životnými</a:t>
            </a:r>
            <a:r>
              <a:rPr lang="cs-CZ" dirty="0"/>
              <a:t>, které mají přibližně o polovinu menší frekvenci uplatňování v textech; </a:t>
            </a:r>
          </a:p>
          <a:p>
            <a:r>
              <a:rPr lang="cs-CZ" b="1" dirty="0"/>
              <a:t>nahrazení vzorového slova píseň vzorovým slovem soutěž nebo tvář, </a:t>
            </a:r>
            <a:r>
              <a:rPr lang="cs-CZ" dirty="0"/>
              <a:t>které by reprezentovalo nejrozšířenější elementární typ skloňování mezi slovy tradičně řazenými pod vzor „píseň“ (zhruba polovinu všech výskytů těchto slov), a přitom nepotřebovalo žádné kmenové změny; </a:t>
            </a:r>
          </a:p>
          <a:p>
            <a:r>
              <a:rPr lang="cs-CZ" b="1" dirty="0"/>
              <a:t>nahrazení vzorového slova stavení vzorovým slovem století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1279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3926</TotalTime>
  <Words>1047</Words>
  <Application>Microsoft Office PowerPoint</Application>
  <PresentationFormat>Širokoúhlá obrazovka</PresentationFormat>
  <Paragraphs>80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Kapitoly z gramatiky češtiny</vt:lpstr>
      <vt:lpstr>Prezentace aplikace PowerPoint</vt:lpstr>
      <vt:lpstr>substantivní vzory</vt:lpstr>
      <vt:lpstr>vzory</vt:lpstr>
      <vt:lpstr>Prezentace aplikace PowerPoint</vt:lpstr>
      <vt:lpstr>Která dvě kritéria by podle autora měla splňovat slova fungující jako morfologický vzor? Souhlasíte? Přidali byste nějaké další kritérium?</vt:lpstr>
      <vt:lpstr>Jaký by byl podle strategie experimentu rozdíl například mezi slovy/typy matka – žena – kráva – dcera?</vt:lpstr>
      <vt:lpstr>S jakým objemem dat autoři pracovali?</vt:lpstr>
      <vt:lpstr>Které z autorových závěrečných návrhů byste ne/akceptovali?</vt:lpstr>
      <vt:lpstr>Skalička, V. (1951): Typ češtiny zdroj: https://wiki.ufal.ms.mff.cuni.cz/user:ptacek:skalicka-typologie-cestiny</vt:lpstr>
      <vt:lpstr>čeština pro cizince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slovesné třídy</vt:lpstr>
      <vt:lpstr>příští týdny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Kapitoly z gramatiky češtiny</dc:title>
  <dc:creator>Prokšová, Hana</dc:creator>
  <cp:lastModifiedBy>Prokšová, Hana</cp:lastModifiedBy>
  <cp:revision>32</cp:revision>
  <dcterms:created xsi:type="dcterms:W3CDTF">2020-02-09T21:46:33Z</dcterms:created>
  <dcterms:modified xsi:type="dcterms:W3CDTF">2021-02-24T14:04:20Z</dcterms:modified>
</cp:coreProperties>
</file>