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69" r:id="rId5"/>
    <p:sldId id="270" r:id="rId6"/>
  </p:sldIdLst>
  <p:sldSz cx="12192000" cy="6858000"/>
  <p:notesSz cx="6888163" cy="100203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9" autoAdjust="0"/>
    <p:restoredTop sz="78571" autoAdjust="0"/>
  </p:normalViewPr>
  <p:slideViewPr>
    <p:cSldViewPr snapToGrid="0">
      <p:cViewPr varScale="1">
        <p:scale>
          <a:sx n="91" d="100"/>
          <a:sy n="91" d="100"/>
        </p:scale>
        <p:origin x="135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cs-CZ"/>
          </a:p>
        </p:txBody>
      </p:sp>
      <p:sp>
        <p:nvSpPr>
          <p:cNvPr id="3" name="Date Placeholder 2"/>
          <p:cNvSpPr>
            <a:spLocks noGrp="1"/>
          </p:cNvSpPr>
          <p:nvPr>
            <p:ph type="dt" sz="quarter" idx="1"/>
          </p:nvPr>
        </p:nvSpPr>
        <p:spPr>
          <a:xfrm>
            <a:off x="3901698" y="0"/>
            <a:ext cx="2984871" cy="502755"/>
          </a:xfrm>
          <a:prstGeom prst="rect">
            <a:avLst/>
          </a:prstGeom>
        </p:spPr>
        <p:txBody>
          <a:bodyPr vert="horz" lIns="96616" tIns="48308" rIns="96616" bIns="48308" rtlCol="0"/>
          <a:lstStyle>
            <a:lvl1pPr algn="r">
              <a:defRPr sz="1300"/>
            </a:lvl1pPr>
          </a:lstStyle>
          <a:p>
            <a:fld id="{1C8D8EE1-6D33-4445-B8C0-E946301AE253}" type="datetimeFigureOut">
              <a:rPr lang="cs-CZ" smtClean="0"/>
              <a:t>24.03.2018</a:t>
            </a:fld>
            <a:endParaRPr lang="cs-CZ"/>
          </a:p>
        </p:txBody>
      </p:sp>
      <p:sp>
        <p:nvSpPr>
          <p:cNvPr id="4" name="Footer Placeholder 3"/>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lang="cs-CZ"/>
          </a:p>
        </p:txBody>
      </p:sp>
      <p:sp>
        <p:nvSpPr>
          <p:cNvPr id="5" name="Slide Number Placeholder 4"/>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C940F050-02DF-44CF-AC4E-A60C3AC1B8E7}" type="slidenum">
              <a:rPr lang="cs-CZ" smtClean="0"/>
              <a:t>‹#›</a:t>
            </a:fld>
            <a:endParaRPr lang="cs-CZ"/>
          </a:p>
        </p:txBody>
      </p:sp>
    </p:spTree>
    <p:extLst>
      <p:ext uri="{BB962C8B-B14F-4D97-AF65-F5344CB8AC3E}">
        <p14:creationId xmlns:p14="http://schemas.microsoft.com/office/powerpoint/2010/main" val="4076726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cs-CZ"/>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5E2711DA-C390-459D-8D63-7B466C7A2443}" type="datetimeFigureOut">
              <a:rPr lang="cs-CZ" smtClean="0"/>
              <a:t>24.03.2018</a:t>
            </a:fld>
            <a:endParaRPr lang="cs-CZ"/>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cs-CZ"/>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cs-CZ"/>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21221368-7394-4ED9-B250-62E2A424B8E3}" type="slidenum">
              <a:rPr lang="cs-CZ" smtClean="0"/>
              <a:t>‹#›</a:t>
            </a:fld>
            <a:endParaRPr lang="cs-CZ"/>
          </a:p>
        </p:txBody>
      </p:sp>
    </p:spTree>
    <p:extLst>
      <p:ext uri="{BB962C8B-B14F-4D97-AF65-F5344CB8AC3E}">
        <p14:creationId xmlns:p14="http://schemas.microsoft.com/office/powerpoint/2010/main" val="3738589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10"/>
          </p:nvPr>
        </p:nvSpPr>
        <p:spPr/>
        <p:txBody>
          <a:bodyPr/>
          <a:lstStyle/>
          <a:p>
            <a:fld id="{21221368-7394-4ED9-B250-62E2A424B8E3}" type="slidenum">
              <a:rPr lang="cs-CZ" smtClean="0"/>
              <a:t>1</a:t>
            </a:fld>
            <a:endParaRPr lang="cs-CZ"/>
          </a:p>
        </p:txBody>
      </p:sp>
    </p:spTree>
    <p:extLst>
      <p:ext uri="{BB962C8B-B14F-4D97-AF65-F5344CB8AC3E}">
        <p14:creationId xmlns:p14="http://schemas.microsoft.com/office/powerpoint/2010/main" val="3077411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smtClean="0"/>
              <a:t>Jako</a:t>
            </a:r>
            <a:r>
              <a:rPr lang="cs-CZ" baseline="0" dirty="0" smtClean="0"/>
              <a:t> důvod k zavedení komplexních čísel se často uvádí algebraické řešení kvadratické rovnice, kterou můžem vyjádřit ve tvaru …. Algebraické řešení je vyjádřeno tímto vzorcem. Kvadratickou rovnici můžeme interpretovat také geometricky, tedy jako průsečík konkrétní paraboly x na druhou s obecnou přímkou (k určuje sklon dané přímky, q vertikální posun). Takové vyjádření ukazuje, že existují tři různé varianty řešení. Parabola s přímkou mají dva průsečíky (tomu odpovídá stav, kdy ve vzorci je pod odmocninou kladné číslo), Parabola s přímkou se dotýkají (mají společný jeden bod) – odpovídajícím stavem je jediné řešení pomocí vzorce (přočtením i odečtením nuly se řešení nemění), nebo žádné řešení (analogicky záporné číslo pod odmocninou – druhá odmocnina ze záporného reálného čísla nebyla historicky uvažována jako přípustná).</a:t>
            </a:r>
            <a:endParaRPr lang="cs-CZ" dirty="0"/>
          </a:p>
        </p:txBody>
      </p:sp>
      <p:sp>
        <p:nvSpPr>
          <p:cNvPr id="4" name="Slide Number Placeholder 3"/>
          <p:cNvSpPr>
            <a:spLocks noGrp="1"/>
          </p:cNvSpPr>
          <p:nvPr>
            <p:ph type="sldNum" sz="quarter" idx="10"/>
          </p:nvPr>
        </p:nvSpPr>
        <p:spPr/>
        <p:txBody>
          <a:bodyPr/>
          <a:lstStyle/>
          <a:p>
            <a:fld id="{21221368-7394-4ED9-B250-62E2A424B8E3}" type="slidenum">
              <a:rPr lang="cs-CZ" smtClean="0"/>
              <a:t>2</a:t>
            </a:fld>
            <a:endParaRPr lang="cs-CZ"/>
          </a:p>
        </p:txBody>
      </p:sp>
    </p:spTree>
    <p:extLst>
      <p:ext uri="{BB962C8B-B14F-4D97-AF65-F5344CB8AC3E}">
        <p14:creationId xmlns:p14="http://schemas.microsoft.com/office/powerpoint/2010/main" val="152232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smtClean="0"/>
              <a:t>Bombelli poukázal na to, že pro p na třetí větší</a:t>
            </a:r>
            <a:r>
              <a:rPr lang="cs-CZ" baseline="0" dirty="0" smtClean="0"/>
              <a:t> než q na druhou vzorec nedává řešení, přestože řešení existuje.</a:t>
            </a:r>
            <a:endParaRPr lang="cs-CZ" dirty="0"/>
          </a:p>
        </p:txBody>
      </p:sp>
      <p:sp>
        <p:nvSpPr>
          <p:cNvPr id="4" name="Slide Number Placeholder 3"/>
          <p:cNvSpPr>
            <a:spLocks noGrp="1"/>
          </p:cNvSpPr>
          <p:nvPr>
            <p:ph type="sldNum" sz="quarter" idx="10"/>
          </p:nvPr>
        </p:nvSpPr>
        <p:spPr/>
        <p:txBody>
          <a:bodyPr/>
          <a:lstStyle/>
          <a:p>
            <a:fld id="{21221368-7394-4ED9-B250-62E2A424B8E3}" type="slidenum">
              <a:rPr lang="cs-CZ" smtClean="0"/>
              <a:t>3</a:t>
            </a:fld>
            <a:endParaRPr lang="cs-CZ"/>
          </a:p>
        </p:txBody>
      </p:sp>
    </p:spTree>
    <p:extLst>
      <p:ext uri="{BB962C8B-B14F-4D97-AF65-F5344CB8AC3E}">
        <p14:creationId xmlns:p14="http://schemas.microsoft.com/office/powerpoint/2010/main" val="4267910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cs-CZ"/>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cs-CZ"/>
          </a:p>
        </p:txBody>
      </p:sp>
      <p:sp>
        <p:nvSpPr>
          <p:cNvPr id="4" name="Date Placeholder 3"/>
          <p:cNvSpPr>
            <a:spLocks noGrp="1"/>
          </p:cNvSpPr>
          <p:nvPr>
            <p:ph type="dt" sz="half" idx="10"/>
          </p:nvPr>
        </p:nvSpPr>
        <p:spPr/>
        <p:txBody>
          <a:bodyPr/>
          <a:lstStyle/>
          <a:p>
            <a:fld id="{96E39A92-C0E9-42F2-87E8-7EAA80ECA5C1}" type="datetimeFigureOut">
              <a:rPr lang="cs-CZ" smtClean="0"/>
              <a:t>24.03.2018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4048502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96E39A92-C0E9-42F2-87E8-7EAA80ECA5C1}" type="datetimeFigureOut">
              <a:rPr lang="cs-CZ" smtClean="0"/>
              <a:t>24.03.2018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967679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cs-CZ"/>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96E39A92-C0E9-42F2-87E8-7EAA80ECA5C1}" type="datetimeFigureOut">
              <a:rPr lang="cs-CZ" smtClean="0"/>
              <a:t>24.03.2018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1087615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10"/>
          </p:nvPr>
        </p:nvSpPr>
        <p:spPr/>
        <p:txBody>
          <a:bodyPr/>
          <a:lstStyle/>
          <a:p>
            <a:fld id="{96E39A92-C0E9-42F2-87E8-7EAA80ECA5C1}" type="datetimeFigureOut">
              <a:rPr lang="cs-CZ" smtClean="0"/>
              <a:t>24.03.2018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419554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cs-CZ"/>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E39A92-C0E9-42F2-87E8-7EAA80ECA5C1}" type="datetimeFigureOut">
              <a:rPr lang="cs-CZ" smtClean="0"/>
              <a:t>24.03.2018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1433509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Date Placeholder 4"/>
          <p:cNvSpPr>
            <a:spLocks noGrp="1"/>
          </p:cNvSpPr>
          <p:nvPr>
            <p:ph type="dt" sz="half" idx="10"/>
          </p:nvPr>
        </p:nvSpPr>
        <p:spPr/>
        <p:txBody>
          <a:bodyPr/>
          <a:lstStyle/>
          <a:p>
            <a:fld id="{96E39A92-C0E9-42F2-87E8-7EAA80ECA5C1}" type="datetimeFigureOut">
              <a:rPr lang="cs-CZ" smtClean="0"/>
              <a:t>24.03.2018</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244719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cs-CZ"/>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7" name="Date Placeholder 6"/>
          <p:cNvSpPr>
            <a:spLocks noGrp="1"/>
          </p:cNvSpPr>
          <p:nvPr>
            <p:ph type="dt" sz="half" idx="10"/>
          </p:nvPr>
        </p:nvSpPr>
        <p:spPr/>
        <p:txBody>
          <a:bodyPr/>
          <a:lstStyle/>
          <a:p>
            <a:fld id="{96E39A92-C0E9-42F2-87E8-7EAA80ECA5C1}" type="datetimeFigureOut">
              <a:rPr lang="cs-CZ" smtClean="0"/>
              <a:t>24.03.2018</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3013940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cs-CZ"/>
          </a:p>
        </p:txBody>
      </p:sp>
      <p:sp>
        <p:nvSpPr>
          <p:cNvPr id="3" name="Date Placeholder 2"/>
          <p:cNvSpPr>
            <a:spLocks noGrp="1"/>
          </p:cNvSpPr>
          <p:nvPr>
            <p:ph type="dt" sz="half" idx="10"/>
          </p:nvPr>
        </p:nvSpPr>
        <p:spPr/>
        <p:txBody>
          <a:bodyPr/>
          <a:lstStyle/>
          <a:p>
            <a:fld id="{96E39A92-C0E9-42F2-87E8-7EAA80ECA5C1}" type="datetimeFigureOut">
              <a:rPr lang="cs-CZ" smtClean="0"/>
              <a:t>24.03.2018</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1887639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E39A92-C0E9-42F2-87E8-7EAA80ECA5C1}" type="datetimeFigureOut">
              <a:rPr lang="cs-CZ" smtClean="0"/>
              <a:t>24.03.2018</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2949484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cs-CZ"/>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E39A92-C0E9-42F2-87E8-7EAA80ECA5C1}" type="datetimeFigureOut">
              <a:rPr lang="cs-CZ" smtClean="0"/>
              <a:t>24.03.2018</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3146270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cs-CZ"/>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E39A92-C0E9-42F2-87E8-7EAA80ECA5C1}" type="datetimeFigureOut">
              <a:rPr lang="cs-CZ" smtClean="0"/>
              <a:t>24.03.2018</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3542D17-03C2-43E4-BDB1-47777788578A}" type="slidenum">
              <a:rPr lang="cs-CZ" smtClean="0"/>
              <a:t>‹#›</a:t>
            </a:fld>
            <a:endParaRPr lang="cs-CZ"/>
          </a:p>
        </p:txBody>
      </p:sp>
    </p:spTree>
    <p:extLst>
      <p:ext uri="{BB962C8B-B14F-4D97-AF65-F5344CB8AC3E}">
        <p14:creationId xmlns:p14="http://schemas.microsoft.com/office/powerpoint/2010/main" val="864210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cs-CZ"/>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E39A92-C0E9-42F2-87E8-7EAA80ECA5C1}" type="datetimeFigureOut">
              <a:rPr lang="cs-CZ" smtClean="0"/>
              <a:t>24.03.2018</a:t>
            </a:fld>
            <a:endParaRPr lang="cs-C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542D17-03C2-43E4-BDB1-47777788578A}" type="slidenum">
              <a:rPr lang="cs-CZ" smtClean="0"/>
              <a:t>‹#›</a:t>
            </a:fld>
            <a:endParaRPr lang="cs-CZ"/>
          </a:p>
        </p:txBody>
      </p:sp>
    </p:spTree>
    <p:extLst>
      <p:ext uri="{BB962C8B-B14F-4D97-AF65-F5344CB8AC3E}">
        <p14:creationId xmlns:p14="http://schemas.microsoft.com/office/powerpoint/2010/main" val="2851923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cs-CZ" sz="4400" dirty="0" smtClean="0"/>
              <a:t>Vizualizace vybraných úloh v komplexních číslech</a:t>
            </a:r>
            <a:endParaRPr lang="cs-CZ" sz="4400" dirty="0"/>
          </a:p>
        </p:txBody>
      </p:sp>
      <p:sp>
        <p:nvSpPr>
          <p:cNvPr id="3" name="Subtitle 2"/>
          <p:cNvSpPr>
            <a:spLocks noGrp="1"/>
          </p:cNvSpPr>
          <p:nvPr>
            <p:ph type="subTitle" idx="1"/>
          </p:nvPr>
        </p:nvSpPr>
        <p:spPr/>
        <p:txBody>
          <a:bodyPr/>
          <a:lstStyle/>
          <a:p>
            <a:r>
              <a:rPr lang="cs-CZ" dirty="0" smtClean="0"/>
              <a:t>David Janda</a:t>
            </a:r>
            <a:endParaRPr lang="cs-CZ" dirty="0"/>
          </a:p>
        </p:txBody>
      </p:sp>
    </p:spTree>
    <p:extLst>
      <p:ext uri="{BB962C8B-B14F-4D97-AF65-F5344CB8AC3E}">
        <p14:creationId xmlns:p14="http://schemas.microsoft.com/office/powerpoint/2010/main" val="3623874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Motivace k zavedení komplexních čísel</a:t>
            </a:r>
            <a:endParaRPr lang="cs-CZ"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cs-CZ" dirty="0" smtClean="0"/>
                  <a:t>Řešení kvadratických rovnic </a:t>
                </a:r>
                <a14:m>
                  <m:oMath xmlns:m="http://schemas.openxmlformats.org/officeDocument/2006/math">
                    <m:sSup>
                      <m:sSupPr>
                        <m:ctrlPr>
                          <a:rPr lang="cs-CZ" i="1">
                            <a:latin typeface="Cambria Math" panose="02040503050406030204" pitchFamily="18" charset="0"/>
                          </a:rPr>
                        </m:ctrlPr>
                      </m:sSupPr>
                      <m:e>
                        <m:r>
                          <a:rPr lang="cs-CZ" i="1">
                            <a:latin typeface="Cambria Math" panose="02040503050406030204" pitchFamily="18" charset="0"/>
                          </a:rPr>
                          <m:t>𝑥</m:t>
                        </m:r>
                      </m:e>
                      <m:sup>
                        <m:r>
                          <a:rPr lang="cs-CZ" i="1">
                            <a:latin typeface="Cambria Math" panose="02040503050406030204" pitchFamily="18" charset="0"/>
                          </a:rPr>
                          <m:t>2</m:t>
                        </m:r>
                      </m:sup>
                    </m:sSup>
                    <m:r>
                      <a:rPr lang="cs-CZ" i="1">
                        <a:latin typeface="Cambria Math" panose="02040503050406030204" pitchFamily="18" charset="0"/>
                      </a:rPr>
                      <m:t>=</m:t>
                    </m:r>
                    <m:r>
                      <a:rPr lang="cs-CZ" b="0" i="1" smtClean="0">
                        <a:latin typeface="Cambria Math" panose="02040503050406030204" pitchFamily="18" charset="0"/>
                      </a:rPr>
                      <m:t>𝑘</m:t>
                    </m:r>
                    <m:r>
                      <a:rPr lang="cs-CZ" i="1">
                        <a:latin typeface="Cambria Math" panose="02040503050406030204" pitchFamily="18" charset="0"/>
                      </a:rPr>
                      <m:t>𝑥</m:t>
                    </m:r>
                    <m:r>
                      <a:rPr lang="cs-CZ" i="1">
                        <a:latin typeface="Cambria Math" panose="02040503050406030204" pitchFamily="18" charset="0"/>
                      </a:rPr>
                      <m:t>+</m:t>
                    </m:r>
                    <m:r>
                      <a:rPr lang="cs-CZ" i="1">
                        <a:latin typeface="Cambria Math" panose="02040503050406030204" pitchFamily="18" charset="0"/>
                      </a:rPr>
                      <m:t>𝑞</m:t>
                    </m:r>
                  </m:oMath>
                </a14:m>
                <a:endParaRPr lang="cs-CZ" dirty="0" smtClean="0"/>
              </a:p>
              <a:p>
                <a:pPr lvl="1"/>
                <a:endParaRPr lang="cs-CZ" dirty="0" smtClean="0"/>
              </a:p>
              <a:p>
                <a:pPr lvl="1"/>
                <a14:m>
                  <m:oMath xmlns:m="http://schemas.openxmlformats.org/officeDocument/2006/math">
                    <m:sSub>
                      <m:sSubPr>
                        <m:ctrlPr>
                          <a:rPr lang="cs-CZ" i="1" smtClean="0">
                            <a:latin typeface="Cambria Math" panose="02040503050406030204" pitchFamily="18" charset="0"/>
                          </a:rPr>
                        </m:ctrlPr>
                      </m:sSubPr>
                      <m:e>
                        <m:r>
                          <a:rPr lang="cs-CZ" b="0" i="1" smtClean="0">
                            <a:latin typeface="Cambria Math" panose="02040503050406030204" pitchFamily="18" charset="0"/>
                          </a:rPr>
                          <m:t>𝑥</m:t>
                        </m:r>
                      </m:e>
                      <m:sub>
                        <m:r>
                          <a:rPr lang="cs-CZ" b="0" i="1" smtClean="0">
                            <a:latin typeface="Cambria Math" panose="02040503050406030204" pitchFamily="18" charset="0"/>
                          </a:rPr>
                          <m:t>1,2</m:t>
                        </m:r>
                      </m:sub>
                    </m:sSub>
                    <m:r>
                      <a:rPr lang="cs-CZ" b="0" i="1" smtClean="0">
                        <a:latin typeface="Cambria Math" panose="02040503050406030204" pitchFamily="18" charset="0"/>
                      </a:rPr>
                      <m:t>=</m:t>
                    </m:r>
                    <m:f>
                      <m:fPr>
                        <m:ctrlPr>
                          <a:rPr lang="cs-CZ" b="0" i="1" smtClean="0">
                            <a:latin typeface="Cambria Math" panose="02040503050406030204" pitchFamily="18" charset="0"/>
                          </a:rPr>
                        </m:ctrlPr>
                      </m:fPr>
                      <m:num>
                        <m:r>
                          <a:rPr lang="cs-CZ" b="0" i="1" smtClean="0">
                            <a:latin typeface="Cambria Math" panose="02040503050406030204" pitchFamily="18" charset="0"/>
                          </a:rPr>
                          <m:t>𝑘</m:t>
                        </m:r>
                        <m:r>
                          <a:rPr lang="cs-CZ" b="0" i="1" smtClean="0">
                            <a:latin typeface="Cambria Math" panose="02040503050406030204" pitchFamily="18" charset="0"/>
                          </a:rPr>
                          <m:t>±</m:t>
                        </m:r>
                        <m:rad>
                          <m:radPr>
                            <m:degHide m:val="on"/>
                            <m:ctrlPr>
                              <a:rPr lang="cs-CZ" b="0" i="1" smtClean="0">
                                <a:latin typeface="Cambria Math" panose="02040503050406030204" pitchFamily="18" charset="0"/>
                              </a:rPr>
                            </m:ctrlPr>
                          </m:radPr>
                          <m:deg/>
                          <m:e>
                            <m:sSup>
                              <m:sSupPr>
                                <m:ctrlPr>
                                  <a:rPr lang="cs-CZ" b="0" i="1" smtClean="0">
                                    <a:latin typeface="Cambria Math" panose="02040503050406030204" pitchFamily="18" charset="0"/>
                                  </a:rPr>
                                </m:ctrlPr>
                              </m:sSupPr>
                              <m:e>
                                <m:r>
                                  <a:rPr lang="cs-CZ" b="0" i="1" smtClean="0">
                                    <a:latin typeface="Cambria Math" panose="02040503050406030204" pitchFamily="18" charset="0"/>
                                  </a:rPr>
                                  <m:t>𝑘</m:t>
                                </m:r>
                              </m:e>
                              <m:sup>
                                <m:r>
                                  <a:rPr lang="cs-CZ" b="0" i="1" smtClean="0">
                                    <a:latin typeface="Cambria Math" panose="02040503050406030204" pitchFamily="18" charset="0"/>
                                  </a:rPr>
                                  <m:t>2</m:t>
                                </m:r>
                              </m:sup>
                            </m:sSup>
                            <m:r>
                              <a:rPr lang="cs-CZ" b="0" i="1" smtClean="0">
                                <a:latin typeface="Cambria Math" panose="02040503050406030204" pitchFamily="18" charset="0"/>
                              </a:rPr>
                              <m:t>+4</m:t>
                            </m:r>
                            <m:r>
                              <a:rPr lang="cs-CZ" b="0" i="1" smtClean="0">
                                <a:latin typeface="Cambria Math" panose="02040503050406030204" pitchFamily="18" charset="0"/>
                              </a:rPr>
                              <m:t>𝑞</m:t>
                            </m:r>
                          </m:e>
                        </m:rad>
                      </m:num>
                      <m:den>
                        <m:r>
                          <a:rPr lang="cs-CZ" b="0" i="1" smtClean="0">
                            <a:latin typeface="Cambria Math" panose="02040503050406030204" pitchFamily="18" charset="0"/>
                          </a:rPr>
                          <m:t>2</m:t>
                        </m:r>
                      </m:den>
                    </m:f>
                  </m:oMath>
                </a14:m>
                <a:endParaRPr lang="cs-CZ" dirty="0" smtClean="0"/>
              </a:p>
              <a:p>
                <a:pPr lvl="1"/>
                <a:endParaRPr lang="cs-CZ" dirty="0" smtClean="0"/>
              </a:p>
              <a:p>
                <a:endParaRPr lang="cs-CZ"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1043" t="-2241"/>
                </a:stretch>
              </a:blipFill>
            </p:spPr>
            <p:txBody>
              <a:bodyPr/>
              <a:lstStyle/>
              <a:p>
                <a:r>
                  <a:rPr lang="cs-CZ">
                    <a:noFill/>
                  </a:rPr>
                  <a:t> </a:t>
                </a:r>
              </a:p>
            </p:txBody>
          </p:sp>
        </mc:Fallback>
      </mc:AlternateContent>
      <p:pic>
        <p:nvPicPr>
          <p:cNvPr id="4" name="Picture 3"/>
          <p:cNvPicPr>
            <a:picLocks noChangeAspect="1"/>
          </p:cNvPicPr>
          <p:nvPr/>
        </p:nvPicPr>
        <p:blipFill>
          <a:blip r:embed="rId4"/>
          <a:stretch>
            <a:fillRect/>
          </a:stretch>
        </p:blipFill>
        <p:spPr>
          <a:xfrm>
            <a:off x="7652085" y="1789449"/>
            <a:ext cx="3701716" cy="4271210"/>
          </a:xfrm>
          <a:prstGeom prst="rect">
            <a:avLst/>
          </a:prstGeom>
        </p:spPr>
      </p:pic>
    </p:spTree>
    <p:extLst>
      <p:ext uri="{BB962C8B-B14F-4D97-AF65-F5344CB8AC3E}">
        <p14:creationId xmlns:p14="http://schemas.microsoft.com/office/powerpoint/2010/main" val="226238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smtClean="0"/>
              <a:t>Motivace k zavedení komplexních čísel</a:t>
            </a:r>
            <a:endParaRPr lang="cs-CZ"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cs-CZ" dirty="0" smtClean="0"/>
                  <a:t>Řešení kubických rovnic </a:t>
                </a:r>
              </a:p>
              <a:p>
                <a:pPr lvl="1"/>
                <a14:m>
                  <m:oMath xmlns:m="http://schemas.openxmlformats.org/officeDocument/2006/math">
                    <m:sSup>
                      <m:sSupPr>
                        <m:ctrlPr>
                          <a:rPr lang="cs-CZ" i="1">
                            <a:latin typeface="Cambria Math" panose="02040503050406030204" pitchFamily="18" charset="0"/>
                          </a:rPr>
                        </m:ctrlPr>
                      </m:sSupPr>
                      <m:e>
                        <m:r>
                          <a:rPr lang="cs-CZ" i="1">
                            <a:latin typeface="Cambria Math" panose="02040503050406030204" pitchFamily="18" charset="0"/>
                          </a:rPr>
                          <m:t>𝑥</m:t>
                        </m:r>
                      </m:e>
                      <m:sup>
                        <m:r>
                          <a:rPr lang="cs-CZ" i="1">
                            <a:latin typeface="Cambria Math" panose="02040503050406030204" pitchFamily="18" charset="0"/>
                          </a:rPr>
                          <m:t>3</m:t>
                        </m:r>
                      </m:sup>
                    </m:sSup>
                    <m:r>
                      <a:rPr lang="cs-CZ" b="0" i="1" smtClean="0">
                        <a:latin typeface="Cambria Math" panose="02040503050406030204" pitchFamily="18" charset="0"/>
                      </a:rPr>
                      <m:t>+</m:t>
                    </m:r>
                    <m:r>
                      <a:rPr lang="cs-CZ" b="0" i="1" smtClean="0">
                        <a:latin typeface="Cambria Math" panose="02040503050406030204" pitchFamily="18" charset="0"/>
                      </a:rPr>
                      <m:t>𝑎</m:t>
                    </m:r>
                    <m:sSup>
                      <m:sSupPr>
                        <m:ctrlPr>
                          <a:rPr lang="cs-CZ" b="0" i="1" smtClean="0">
                            <a:latin typeface="Cambria Math" panose="02040503050406030204" pitchFamily="18" charset="0"/>
                          </a:rPr>
                        </m:ctrlPr>
                      </m:sSupPr>
                      <m:e>
                        <m:r>
                          <a:rPr lang="cs-CZ" i="1">
                            <a:latin typeface="Cambria Math" panose="02040503050406030204" pitchFamily="18" charset="0"/>
                          </a:rPr>
                          <m:t>𝑥</m:t>
                        </m:r>
                      </m:e>
                      <m:sup>
                        <m:r>
                          <a:rPr lang="cs-CZ" b="0" i="1" smtClean="0">
                            <a:latin typeface="Cambria Math" panose="02040503050406030204" pitchFamily="18" charset="0"/>
                          </a:rPr>
                          <m:t>2</m:t>
                        </m:r>
                      </m:sup>
                    </m:sSup>
                    <m:r>
                      <a:rPr lang="cs-CZ" i="1">
                        <a:latin typeface="Cambria Math" panose="02040503050406030204" pitchFamily="18" charset="0"/>
                      </a:rPr>
                      <m:t>+</m:t>
                    </m:r>
                    <m:r>
                      <a:rPr lang="cs-CZ" b="0" i="1" smtClean="0">
                        <a:latin typeface="Cambria Math" panose="02040503050406030204" pitchFamily="18" charset="0"/>
                      </a:rPr>
                      <m:t>𝑏𝑥</m:t>
                    </m:r>
                    <m:r>
                      <a:rPr lang="cs-CZ" b="0" i="1" smtClean="0">
                        <a:latin typeface="Cambria Math" panose="02040503050406030204" pitchFamily="18" charset="0"/>
                      </a:rPr>
                      <m:t>+</m:t>
                    </m:r>
                    <m:r>
                      <a:rPr lang="cs-CZ" b="0" i="1" smtClean="0">
                        <a:latin typeface="Cambria Math" panose="02040503050406030204" pitchFamily="18" charset="0"/>
                      </a:rPr>
                      <m:t>𝑐</m:t>
                    </m:r>
                    <m:r>
                      <a:rPr lang="cs-CZ" b="0" i="1" smtClean="0">
                        <a:latin typeface="Cambria Math" panose="02040503050406030204" pitchFamily="18" charset="0"/>
                      </a:rPr>
                      <m:t>=0</m:t>
                    </m:r>
                  </m:oMath>
                </a14:m>
                <a:endParaRPr lang="cs-CZ" b="0" i="1" dirty="0" smtClean="0">
                  <a:latin typeface="Cambria Math" panose="02040503050406030204" pitchFamily="18" charset="0"/>
                </a:endParaRPr>
              </a:p>
              <a:p>
                <a:pPr lvl="1"/>
                <a14:m>
                  <m:oMath xmlns:m="http://schemas.openxmlformats.org/officeDocument/2006/math">
                    <m:sSup>
                      <m:sSupPr>
                        <m:ctrlPr>
                          <a:rPr lang="cs-CZ" b="0" i="1" smtClean="0">
                            <a:latin typeface="Cambria Math" panose="02040503050406030204" pitchFamily="18" charset="0"/>
                          </a:rPr>
                        </m:ctrlPr>
                      </m:sSupPr>
                      <m:e>
                        <m:r>
                          <a:rPr lang="cs-CZ" b="0" i="1" smtClean="0">
                            <a:latin typeface="Cambria Math" panose="02040503050406030204" pitchFamily="18" charset="0"/>
                          </a:rPr>
                          <m:t>𝑥</m:t>
                        </m:r>
                      </m:e>
                      <m:sup>
                        <m:r>
                          <a:rPr lang="cs-CZ" b="0" i="1" smtClean="0">
                            <a:latin typeface="Cambria Math" panose="02040503050406030204" pitchFamily="18" charset="0"/>
                          </a:rPr>
                          <m:t>3</m:t>
                        </m:r>
                      </m:sup>
                    </m:sSup>
                    <m:r>
                      <a:rPr lang="cs-CZ" b="0" i="1" smtClean="0">
                        <a:latin typeface="Cambria Math" panose="02040503050406030204" pitchFamily="18" charset="0"/>
                      </a:rPr>
                      <m:t>=3</m:t>
                    </m:r>
                    <m:r>
                      <a:rPr lang="cs-CZ" b="0" i="1" smtClean="0">
                        <a:latin typeface="Cambria Math" panose="02040503050406030204" pitchFamily="18" charset="0"/>
                      </a:rPr>
                      <m:t>𝑝𝑥</m:t>
                    </m:r>
                    <m:r>
                      <a:rPr lang="cs-CZ" b="0" i="1" smtClean="0">
                        <a:latin typeface="Cambria Math" panose="02040503050406030204" pitchFamily="18" charset="0"/>
                      </a:rPr>
                      <m:t>+2</m:t>
                    </m:r>
                    <m:r>
                      <a:rPr lang="cs-CZ" b="0" i="1" smtClean="0">
                        <a:latin typeface="Cambria Math" panose="02040503050406030204" pitchFamily="18" charset="0"/>
                      </a:rPr>
                      <m:t>𝑞</m:t>
                    </m:r>
                  </m:oMath>
                </a14:m>
                <a:endParaRPr lang="cs-CZ" dirty="0" smtClean="0"/>
              </a:p>
              <a:p>
                <a:r>
                  <a:rPr lang="cs-CZ" dirty="0" smtClean="0"/>
                  <a:t>Cardanův vzorec (16. stol.)</a:t>
                </a:r>
              </a:p>
              <a:p>
                <a:pPr lvl="1"/>
                <a14:m>
                  <m:oMath xmlns:m="http://schemas.openxmlformats.org/officeDocument/2006/math">
                    <m:r>
                      <a:rPr lang="cs-CZ" b="0" i="1" smtClean="0">
                        <a:latin typeface="Cambria Math" panose="02040503050406030204" pitchFamily="18" charset="0"/>
                      </a:rPr>
                      <m:t>𝑥</m:t>
                    </m:r>
                    <m:r>
                      <a:rPr lang="cs-CZ" b="0" i="1" smtClean="0">
                        <a:latin typeface="Cambria Math" panose="02040503050406030204" pitchFamily="18" charset="0"/>
                      </a:rPr>
                      <m:t>=</m:t>
                    </m:r>
                    <m:rad>
                      <m:radPr>
                        <m:ctrlPr>
                          <a:rPr lang="cs-CZ" b="0" i="1" smtClean="0">
                            <a:latin typeface="Cambria Math" panose="02040503050406030204" pitchFamily="18" charset="0"/>
                          </a:rPr>
                        </m:ctrlPr>
                      </m:radPr>
                      <m:deg>
                        <m:r>
                          <m:rPr>
                            <m:brk m:alnAt="7"/>
                          </m:rPr>
                          <a:rPr lang="cs-CZ" b="0" i="1" smtClean="0">
                            <a:latin typeface="Cambria Math" panose="02040503050406030204" pitchFamily="18" charset="0"/>
                          </a:rPr>
                          <m:t>3</m:t>
                        </m:r>
                      </m:deg>
                      <m:e>
                        <m:r>
                          <a:rPr lang="cs-CZ" b="0" i="1" smtClean="0">
                            <a:latin typeface="Cambria Math" panose="02040503050406030204" pitchFamily="18" charset="0"/>
                          </a:rPr>
                          <m:t>𝑞</m:t>
                        </m:r>
                        <m:r>
                          <a:rPr lang="cs-CZ" b="0" i="1" smtClean="0">
                            <a:latin typeface="Cambria Math" panose="02040503050406030204" pitchFamily="18" charset="0"/>
                          </a:rPr>
                          <m:t>+</m:t>
                        </m:r>
                        <m:rad>
                          <m:radPr>
                            <m:degHide m:val="on"/>
                            <m:ctrlPr>
                              <a:rPr lang="cs-CZ" b="0" i="1" smtClean="0">
                                <a:latin typeface="Cambria Math" panose="02040503050406030204" pitchFamily="18" charset="0"/>
                              </a:rPr>
                            </m:ctrlPr>
                          </m:radPr>
                          <m:deg/>
                          <m:e>
                            <m:sSup>
                              <m:sSupPr>
                                <m:ctrlPr>
                                  <a:rPr lang="cs-CZ" b="0" i="1" smtClean="0">
                                    <a:latin typeface="Cambria Math" panose="02040503050406030204" pitchFamily="18" charset="0"/>
                                  </a:rPr>
                                </m:ctrlPr>
                              </m:sSupPr>
                              <m:e>
                                <m:r>
                                  <a:rPr lang="cs-CZ" b="0" i="1" smtClean="0">
                                    <a:latin typeface="Cambria Math" panose="02040503050406030204" pitchFamily="18" charset="0"/>
                                  </a:rPr>
                                  <m:t>𝑞</m:t>
                                </m:r>
                              </m:e>
                              <m:sup>
                                <m:r>
                                  <a:rPr lang="cs-CZ" b="0" i="1" smtClean="0">
                                    <a:latin typeface="Cambria Math" panose="02040503050406030204" pitchFamily="18" charset="0"/>
                                  </a:rPr>
                                  <m:t>2</m:t>
                                </m:r>
                              </m:sup>
                            </m:sSup>
                            <m:r>
                              <a:rPr lang="cs-CZ" b="0" i="1" smtClean="0">
                                <a:latin typeface="Cambria Math" panose="02040503050406030204" pitchFamily="18" charset="0"/>
                              </a:rPr>
                              <m:t>−</m:t>
                            </m:r>
                            <m:sSup>
                              <m:sSupPr>
                                <m:ctrlPr>
                                  <a:rPr lang="cs-CZ" b="0" i="1" smtClean="0">
                                    <a:latin typeface="Cambria Math" panose="02040503050406030204" pitchFamily="18" charset="0"/>
                                  </a:rPr>
                                </m:ctrlPr>
                              </m:sSupPr>
                              <m:e>
                                <m:r>
                                  <a:rPr lang="cs-CZ" b="0" i="1" smtClean="0">
                                    <a:latin typeface="Cambria Math" panose="02040503050406030204" pitchFamily="18" charset="0"/>
                                  </a:rPr>
                                  <m:t>𝑝</m:t>
                                </m:r>
                              </m:e>
                              <m:sup>
                                <m:r>
                                  <a:rPr lang="cs-CZ" b="0" i="1" smtClean="0">
                                    <a:latin typeface="Cambria Math" panose="02040503050406030204" pitchFamily="18" charset="0"/>
                                  </a:rPr>
                                  <m:t>3</m:t>
                                </m:r>
                              </m:sup>
                            </m:sSup>
                          </m:e>
                        </m:rad>
                      </m:e>
                    </m:rad>
                    <m:r>
                      <a:rPr lang="cs-CZ" b="0" i="1" smtClean="0">
                        <a:latin typeface="Cambria Math" panose="02040503050406030204" pitchFamily="18" charset="0"/>
                      </a:rPr>
                      <m:t>+</m:t>
                    </m:r>
                    <m:rad>
                      <m:radPr>
                        <m:ctrlPr>
                          <a:rPr lang="cs-CZ" b="0" i="1" smtClean="0">
                            <a:latin typeface="Cambria Math" panose="02040503050406030204" pitchFamily="18" charset="0"/>
                          </a:rPr>
                        </m:ctrlPr>
                      </m:radPr>
                      <m:deg>
                        <m:r>
                          <m:rPr>
                            <m:brk m:alnAt="7"/>
                          </m:rPr>
                          <a:rPr lang="cs-CZ" b="0" i="1" smtClean="0">
                            <a:latin typeface="Cambria Math" panose="02040503050406030204" pitchFamily="18" charset="0"/>
                          </a:rPr>
                          <m:t>3</m:t>
                        </m:r>
                      </m:deg>
                      <m:e>
                        <m:r>
                          <a:rPr lang="cs-CZ" b="0" i="1" smtClean="0">
                            <a:latin typeface="Cambria Math" panose="02040503050406030204" pitchFamily="18" charset="0"/>
                          </a:rPr>
                          <m:t>𝑞</m:t>
                        </m:r>
                        <m:r>
                          <a:rPr lang="cs-CZ" b="0" i="1" smtClean="0">
                            <a:latin typeface="Cambria Math" panose="02040503050406030204" pitchFamily="18" charset="0"/>
                          </a:rPr>
                          <m:t>−</m:t>
                        </m:r>
                        <m:rad>
                          <m:radPr>
                            <m:degHide m:val="on"/>
                            <m:ctrlPr>
                              <a:rPr lang="cs-CZ" b="0" i="1" smtClean="0">
                                <a:latin typeface="Cambria Math" panose="02040503050406030204" pitchFamily="18" charset="0"/>
                              </a:rPr>
                            </m:ctrlPr>
                          </m:radPr>
                          <m:deg/>
                          <m:e>
                            <m:sSup>
                              <m:sSupPr>
                                <m:ctrlPr>
                                  <a:rPr lang="cs-CZ" b="0" i="1" smtClean="0">
                                    <a:latin typeface="Cambria Math" panose="02040503050406030204" pitchFamily="18" charset="0"/>
                                  </a:rPr>
                                </m:ctrlPr>
                              </m:sSupPr>
                              <m:e>
                                <m:r>
                                  <a:rPr lang="cs-CZ" b="0" i="1" smtClean="0">
                                    <a:latin typeface="Cambria Math" panose="02040503050406030204" pitchFamily="18" charset="0"/>
                                  </a:rPr>
                                  <m:t>𝑞</m:t>
                                </m:r>
                              </m:e>
                              <m:sup>
                                <m:r>
                                  <a:rPr lang="cs-CZ" b="0" i="1" smtClean="0">
                                    <a:latin typeface="Cambria Math" panose="02040503050406030204" pitchFamily="18" charset="0"/>
                                  </a:rPr>
                                  <m:t>2</m:t>
                                </m:r>
                              </m:sup>
                            </m:sSup>
                            <m:r>
                              <a:rPr lang="cs-CZ" b="0" i="1" smtClean="0">
                                <a:latin typeface="Cambria Math" panose="02040503050406030204" pitchFamily="18" charset="0"/>
                              </a:rPr>
                              <m:t>−</m:t>
                            </m:r>
                            <m:sSup>
                              <m:sSupPr>
                                <m:ctrlPr>
                                  <a:rPr lang="cs-CZ" b="0" i="1" smtClean="0">
                                    <a:latin typeface="Cambria Math" panose="02040503050406030204" pitchFamily="18" charset="0"/>
                                  </a:rPr>
                                </m:ctrlPr>
                              </m:sSupPr>
                              <m:e>
                                <m:r>
                                  <a:rPr lang="cs-CZ" b="0" i="1" smtClean="0">
                                    <a:latin typeface="Cambria Math" panose="02040503050406030204" pitchFamily="18" charset="0"/>
                                  </a:rPr>
                                  <m:t>𝑝</m:t>
                                </m:r>
                              </m:e>
                              <m:sup>
                                <m:r>
                                  <a:rPr lang="cs-CZ" b="0" i="1" smtClean="0">
                                    <a:latin typeface="Cambria Math" panose="02040503050406030204" pitchFamily="18" charset="0"/>
                                  </a:rPr>
                                  <m:t>3</m:t>
                                </m:r>
                              </m:sup>
                            </m:sSup>
                          </m:e>
                        </m:rad>
                      </m:e>
                    </m:rad>
                  </m:oMath>
                </a14:m>
                <a:endParaRPr lang="cs-CZ" dirty="0" smtClean="0"/>
              </a:p>
              <a:p>
                <a:r>
                  <a:rPr lang="cs-CZ" dirty="0" smtClean="0"/>
                  <a:t>Pokud </a:t>
                </a:r>
                <a14:m>
                  <m:oMath xmlns:m="http://schemas.openxmlformats.org/officeDocument/2006/math">
                    <m:sSup>
                      <m:sSupPr>
                        <m:ctrlPr>
                          <a:rPr lang="cs-CZ" i="1" smtClean="0">
                            <a:latin typeface="Cambria Math" panose="02040503050406030204" pitchFamily="18" charset="0"/>
                          </a:rPr>
                        </m:ctrlPr>
                      </m:sSupPr>
                      <m:e>
                        <m:r>
                          <a:rPr lang="cs-CZ" b="0" i="1" smtClean="0">
                            <a:latin typeface="Cambria Math" panose="02040503050406030204" pitchFamily="18" charset="0"/>
                          </a:rPr>
                          <m:t>𝑝</m:t>
                        </m:r>
                      </m:e>
                      <m:sup>
                        <m:r>
                          <a:rPr lang="cs-CZ" b="0" i="1" smtClean="0">
                            <a:latin typeface="Cambria Math" panose="02040503050406030204" pitchFamily="18" charset="0"/>
                          </a:rPr>
                          <m:t>3</m:t>
                        </m:r>
                      </m:sup>
                    </m:sSup>
                    <m:r>
                      <a:rPr lang="cs-CZ" b="0" i="1" smtClean="0">
                        <a:latin typeface="Cambria Math" panose="02040503050406030204" pitchFamily="18" charset="0"/>
                      </a:rPr>
                      <m:t>&gt;</m:t>
                    </m:r>
                    <m:sSup>
                      <m:sSupPr>
                        <m:ctrlPr>
                          <a:rPr lang="cs-CZ" i="1" smtClean="0">
                            <a:latin typeface="Cambria Math" panose="02040503050406030204" pitchFamily="18" charset="0"/>
                          </a:rPr>
                        </m:ctrlPr>
                      </m:sSupPr>
                      <m:e>
                        <m:r>
                          <a:rPr lang="cs-CZ" b="0" i="1" smtClean="0">
                            <a:latin typeface="Cambria Math" panose="02040503050406030204" pitchFamily="18" charset="0"/>
                          </a:rPr>
                          <m:t>𝑞</m:t>
                        </m:r>
                      </m:e>
                      <m:sup>
                        <m:r>
                          <a:rPr lang="cs-CZ" b="0" i="1" smtClean="0">
                            <a:latin typeface="Cambria Math" panose="02040503050406030204" pitchFamily="18" charset="0"/>
                          </a:rPr>
                          <m:t>2</m:t>
                        </m:r>
                      </m:sup>
                    </m:sSup>
                  </m:oMath>
                </a14:m>
                <a:r>
                  <a:rPr lang="cs-CZ" dirty="0" smtClean="0"/>
                  <a:t>, vzorec nedává řešení</a:t>
                </a:r>
                <a:endParaRPr lang="cs-CZ" dirty="0"/>
              </a:p>
              <a:p>
                <a:pPr lvl="1"/>
                <a14:m>
                  <m:oMath xmlns:m="http://schemas.openxmlformats.org/officeDocument/2006/math">
                    <m:sSup>
                      <m:sSupPr>
                        <m:ctrlPr>
                          <a:rPr lang="cs-CZ" b="0" i="1" smtClean="0">
                            <a:latin typeface="Cambria Math" panose="02040503050406030204" pitchFamily="18" charset="0"/>
                          </a:rPr>
                        </m:ctrlPr>
                      </m:sSupPr>
                      <m:e>
                        <m:r>
                          <a:rPr lang="cs-CZ" b="0" i="1" smtClean="0">
                            <a:latin typeface="Cambria Math" panose="02040503050406030204" pitchFamily="18" charset="0"/>
                          </a:rPr>
                          <m:t>𝑥</m:t>
                        </m:r>
                      </m:e>
                      <m:sup>
                        <m:r>
                          <a:rPr lang="cs-CZ" b="0" i="1" smtClean="0">
                            <a:latin typeface="Cambria Math" panose="02040503050406030204" pitchFamily="18" charset="0"/>
                          </a:rPr>
                          <m:t>3</m:t>
                        </m:r>
                      </m:sup>
                    </m:sSup>
                    <m:r>
                      <a:rPr lang="cs-CZ" b="0" i="1" smtClean="0">
                        <a:latin typeface="Cambria Math" panose="02040503050406030204" pitchFamily="18" charset="0"/>
                      </a:rPr>
                      <m:t>=15</m:t>
                    </m:r>
                    <m:r>
                      <a:rPr lang="cs-CZ" b="0" i="1" smtClean="0">
                        <a:latin typeface="Cambria Math" panose="02040503050406030204" pitchFamily="18" charset="0"/>
                      </a:rPr>
                      <m:t>𝑥</m:t>
                    </m:r>
                    <m:r>
                      <a:rPr lang="cs-CZ" b="0" i="1" smtClean="0">
                        <a:latin typeface="Cambria Math" panose="02040503050406030204" pitchFamily="18" charset="0"/>
                      </a:rPr>
                      <m:t>+4</m:t>
                    </m:r>
                  </m:oMath>
                </a14:m>
                <a:endParaRPr lang="cs-CZ" dirty="0" smtClean="0"/>
              </a:p>
              <a:p>
                <a:pPr lvl="1"/>
                <a:endParaRPr lang="cs-CZ" b="0" dirty="0" smtClean="0"/>
              </a:p>
              <a:p>
                <a:pPr lvl="1"/>
                <a:r>
                  <a:rPr lang="cs-CZ" b="0" dirty="0" smtClean="0"/>
                  <a:t>Přesto </a:t>
                </a:r>
                <a14:m>
                  <m:oMath xmlns:m="http://schemas.openxmlformats.org/officeDocument/2006/math">
                    <m:sSub>
                      <m:sSubPr>
                        <m:ctrlPr>
                          <a:rPr lang="cs-CZ" b="0" i="1" smtClean="0">
                            <a:latin typeface="Cambria Math" panose="02040503050406030204" pitchFamily="18" charset="0"/>
                          </a:rPr>
                        </m:ctrlPr>
                      </m:sSubPr>
                      <m:e>
                        <m:r>
                          <a:rPr lang="cs-CZ" b="0" i="1" smtClean="0">
                            <a:latin typeface="Cambria Math" panose="02040503050406030204" pitchFamily="18" charset="0"/>
                          </a:rPr>
                          <m:t>𝑥</m:t>
                        </m:r>
                      </m:e>
                      <m:sub>
                        <m:r>
                          <a:rPr lang="cs-CZ" b="0" i="1" smtClean="0">
                            <a:latin typeface="Cambria Math" panose="02040503050406030204" pitchFamily="18" charset="0"/>
                          </a:rPr>
                          <m:t>1</m:t>
                        </m:r>
                      </m:sub>
                    </m:sSub>
                    <m:r>
                      <a:rPr lang="cs-CZ" b="0" i="1" smtClean="0">
                        <a:latin typeface="Cambria Math" panose="02040503050406030204" pitchFamily="18" charset="0"/>
                      </a:rPr>
                      <m:t>=4</m:t>
                    </m:r>
                  </m:oMath>
                </a14:m>
                <a:endParaRPr lang="cs-CZ"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1043" t="-2241"/>
                </a:stretch>
              </a:blipFill>
            </p:spPr>
            <p:txBody>
              <a:bodyPr/>
              <a:lstStyle/>
              <a:p>
                <a:r>
                  <a:rPr lang="cs-CZ">
                    <a:noFill/>
                  </a:rPr>
                  <a:t> </a:t>
                </a:r>
              </a:p>
            </p:txBody>
          </p:sp>
        </mc:Fallback>
      </mc:AlternateContent>
      <p:pic>
        <p:nvPicPr>
          <p:cNvPr id="5" name="Picture 4"/>
          <p:cNvPicPr>
            <a:picLocks noChangeAspect="1"/>
          </p:cNvPicPr>
          <p:nvPr/>
        </p:nvPicPr>
        <p:blipFill>
          <a:blip r:embed="rId4"/>
          <a:stretch>
            <a:fillRect/>
          </a:stretch>
        </p:blipFill>
        <p:spPr>
          <a:xfrm>
            <a:off x="7539789" y="1902347"/>
            <a:ext cx="3814011" cy="4032522"/>
          </a:xfrm>
          <a:prstGeom prst="rect">
            <a:avLst/>
          </a:prstGeom>
        </p:spPr>
      </p:pic>
    </p:spTree>
    <p:extLst>
      <p:ext uri="{BB962C8B-B14F-4D97-AF65-F5344CB8AC3E}">
        <p14:creationId xmlns:p14="http://schemas.microsoft.com/office/powerpoint/2010/main" val="3926737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Motivace k zavedení komplexních čísel</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buNone/>
                </a:pPr>
                <a14:m>
                  <m:oMathPara xmlns:m="http://schemas.openxmlformats.org/officeDocument/2006/math">
                    <m:oMathParaPr>
                      <m:jc m:val="center"/>
                    </m:oMathParaPr>
                    <m:oMath xmlns:m="http://schemas.openxmlformats.org/officeDocument/2006/math">
                      <m:r>
                        <a:rPr lang="cs-CZ" i="1" smtClean="0">
                          <a:latin typeface="Cambria Math" panose="02040503050406030204" pitchFamily="18" charset="0"/>
                        </a:rPr>
                        <m:t>𝑥</m:t>
                      </m:r>
                      <m:r>
                        <a:rPr lang="cs-CZ" i="1" smtClean="0">
                          <a:latin typeface="Cambria Math" panose="02040503050406030204" pitchFamily="18" charset="0"/>
                        </a:rPr>
                        <m:t>=</m:t>
                      </m:r>
                      <m:rad>
                        <m:radPr>
                          <m:ctrlPr>
                            <a:rPr lang="cs-CZ" i="1">
                              <a:latin typeface="Cambria Math" panose="02040503050406030204" pitchFamily="18" charset="0"/>
                            </a:rPr>
                          </m:ctrlPr>
                        </m:radPr>
                        <m:deg>
                          <m:r>
                            <m:rPr>
                              <m:brk m:alnAt="7"/>
                            </m:rPr>
                            <a:rPr lang="cs-CZ" i="1">
                              <a:latin typeface="Cambria Math" panose="02040503050406030204" pitchFamily="18" charset="0"/>
                            </a:rPr>
                            <m:t>3</m:t>
                          </m:r>
                        </m:deg>
                        <m:e>
                          <m:r>
                            <a:rPr lang="cs-CZ" i="1">
                              <a:latin typeface="Cambria Math" panose="02040503050406030204" pitchFamily="18" charset="0"/>
                            </a:rPr>
                            <m:t>𝑞</m:t>
                          </m:r>
                          <m:r>
                            <a:rPr lang="cs-CZ" i="1">
                              <a:latin typeface="Cambria Math" panose="02040503050406030204" pitchFamily="18" charset="0"/>
                            </a:rPr>
                            <m:t>+</m:t>
                          </m:r>
                          <m:rad>
                            <m:radPr>
                              <m:degHide m:val="on"/>
                              <m:ctrlPr>
                                <a:rPr lang="cs-CZ" i="1">
                                  <a:latin typeface="Cambria Math" panose="02040503050406030204" pitchFamily="18" charset="0"/>
                                </a:rPr>
                              </m:ctrlPr>
                            </m:radPr>
                            <m:deg/>
                            <m:e>
                              <m:sSup>
                                <m:sSupPr>
                                  <m:ctrlPr>
                                    <a:rPr lang="cs-CZ" i="1">
                                      <a:latin typeface="Cambria Math" panose="02040503050406030204" pitchFamily="18" charset="0"/>
                                    </a:rPr>
                                  </m:ctrlPr>
                                </m:sSupPr>
                                <m:e>
                                  <m:r>
                                    <a:rPr lang="cs-CZ" i="1">
                                      <a:latin typeface="Cambria Math" panose="02040503050406030204" pitchFamily="18" charset="0"/>
                                    </a:rPr>
                                    <m:t>𝑞</m:t>
                                  </m:r>
                                </m:e>
                                <m:sup>
                                  <m:r>
                                    <a:rPr lang="cs-CZ" i="1">
                                      <a:latin typeface="Cambria Math" panose="02040503050406030204" pitchFamily="18" charset="0"/>
                                    </a:rPr>
                                    <m:t>2</m:t>
                                  </m:r>
                                </m:sup>
                              </m:sSup>
                              <m:r>
                                <a:rPr lang="cs-CZ" i="1">
                                  <a:latin typeface="Cambria Math" panose="02040503050406030204" pitchFamily="18" charset="0"/>
                                </a:rPr>
                                <m:t>−</m:t>
                              </m:r>
                              <m:sSup>
                                <m:sSupPr>
                                  <m:ctrlPr>
                                    <a:rPr lang="cs-CZ" i="1">
                                      <a:latin typeface="Cambria Math" panose="02040503050406030204" pitchFamily="18" charset="0"/>
                                    </a:rPr>
                                  </m:ctrlPr>
                                </m:sSupPr>
                                <m:e>
                                  <m:r>
                                    <a:rPr lang="cs-CZ" i="1">
                                      <a:latin typeface="Cambria Math" panose="02040503050406030204" pitchFamily="18" charset="0"/>
                                    </a:rPr>
                                    <m:t>𝑝</m:t>
                                  </m:r>
                                </m:e>
                                <m:sup>
                                  <m:r>
                                    <a:rPr lang="cs-CZ" i="1">
                                      <a:latin typeface="Cambria Math" panose="02040503050406030204" pitchFamily="18" charset="0"/>
                                    </a:rPr>
                                    <m:t>3</m:t>
                                  </m:r>
                                </m:sup>
                              </m:sSup>
                            </m:e>
                          </m:rad>
                        </m:e>
                      </m:rad>
                      <m:r>
                        <a:rPr lang="cs-CZ" i="1">
                          <a:latin typeface="Cambria Math" panose="02040503050406030204" pitchFamily="18" charset="0"/>
                        </a:rPr>
                        <m:t>+</m:t>
                      </m:r>
                      <m:rad>
                        <m:radPr>
                          <m:ctrlPr>
                            <a:rPr lang="cs-CZ" i="1">
                              <a:latin typeface="Cambria Math" panose="02040503050406030204" pitchFamily="18" charset="0"/>
                            </a:rPr>
                          </m:ctrlPr>
                        </m:radPr>
                        <m:deg>
                          <m:r>
                            <m:rPr>
                              <m:brk m:alnAt="7"/>
                            </m:rPr>
                            <a:rPr lang="cs-CZ" i="1">
                              <a:latin typeface="Cambria Math" panose="02040503050406030204" pitchFamily="18" charset="0"/>
                            </a:rPr>
                            <m:t>3</m:t>
                          </m:r>
                        </m:deg>
                        <m:e>
                          <m:r>
                            <a:rPr lang="cs-CZ" i="1">
                              <a:latin typeface="Cambria Math" panose="02040503050406030204" pitchFamily="18" charset="0"/>
                            </a:rPr>
                            <m:t>𝑞</m:t>
                          </m:r>
                          <m:r>
                            <a:rPr lang="cs-CZ" i="1">
                              <a:latin typeface="Cambria Math" panose="02040503050406030204" pitchFamily="18" charset="0"/>
                            </a:rPr>
                            <m:t>−</m:t>
                          </m:r>
                          <m:rad>
                            <m:radPr>
                              <m:degHide m:val="on"/>
                              <m:ctrlPr>
                                <a:rPr lang="cs-CZ" i="1">
                                  <a:latin typeface="Cambria Math" panose="02040503050406030204" pitchFamily="18" charset="0"/>
                                </a:rPr>
                              </m:ctrlPr>
                            </m:radPr>
                            <m:deg/>
                            <m:e>
                              <m:sSup>
                                <m:sSupPr>
                                  <m:ctrlPr>
                                    <a:rPr lang="cs-CZ" i="1">
                                      <a:latin typeface="Cambria Math" panose="02040503050406030204" pitchFamily="18" charset="0"/>
                                    </a:rPr>
                                  </m:ctrlPr>
                                </m:sSupPr>
                                <m:e>
                                  <m:r>
                                    <a:rPr lang="cs-CZ" i="1">
                                      <a:latin typeface="Cambria Math" panose="02040503050406030204" pitchFamily="18" charset="0"/>
                                    </a:rPr>
                                    <m:t>𝑞</m:t>
                                  </m:r>
                                </m:e>
                                <m:sup>
                                  <m:r>
                                    <a:rPr lang="cs-CZ" i="1">
                                      <a:latin typeface="Cambria Math" panose="02040503050406030204" pitchFamily="18" charset="0"/>
                                    </a:rPr>
                                    <m:t>2</m:t>
                                  </m:r>
                                </m:sup>
                              </m:sSup>
                              <m:r>
                                <a:rPr lang="cs-CZ" i="1">
                                  <a:latin typeface="Cambria Math" panose="02040503050406030204" pitchFamily="18" charset="0"/>
                                </a:rPr>
                                <m:t>−</m:t>
                              </m:r>
                              <m:sSup>
                                <m:sSupPr>
                                  <m:ctrlPr>
                                    <a:rPr lang="cs-CZ" i="1">
                                      <a:latin typeface="Cambria Math" panose="02040503050406030204" pitchFamily="18" charset="0"/>
                                    </a:rPr>
                                  </m:ctrlPr>
                                </m:sSupPr>
                                <m:e>
                                  <m:r>
                                    <a:rPr lang="cs-CZ" i="1">
                                      <a:latin typeface="Cambria Math" panose="02040503050406030204" pitchFamily="18" charset="0"/>
                                    </a:rPr>
                                    <m:t>𝑝</m:t>
                                  </m:r>
                                </m:e>
                                <m:sup>
                                  <m:r>
                                    <a:rPr lang="cs-CZ" i="1">
                                      <a:latin typeface="Cambria Math" panose="02040503050406030204" pitchFamily="18" charset="0"/>
                                    </a:rPr>
                                    <m:t>3</m:t>
                                  </m:r>
                                </m:sup>
                              </m:sSup>
                            </m:e>
                          </m:rad>
                        </m:e>
                      </m:rad>
                    </m:oMath>
                  </m:oMathPara>
                </a14:m>
                <a:endParaRPr lang="cs-CZ" dirty="0" smtClean="0"/>
              </a:p>
              <a:p>
                <a:r>
                  <a:rPr lang="cs-CZ" dirty="0" smtClean="0"/>
                  <a:t>Je potřeba, aby výraz dával smysl, i když dostaneme pod odmocninou záporná čísla.</a:t>
                </a:r>
              </a:p>
              <a:p>
                <a:pPr marL="0" indent="0">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𝑥</m:t>
                      </m:r>
                      <m:r>
                        <a:rPr lang="cs-CZ" i="1">
                          <a:latin typeface="Cambria Math" panose="02040503050406030204" pitchFamily="18" charset="0"/>
                        </a:rPr>
                        <m:t>=</m:t>
                      </m:r>
                      <m:rad>
                        <m:radPr>
                          <m:ctrlPr>
                            <a:rPr lang="cs-CZ" i="1">
                              <a:latin typeface="Cambria Math" panose="02040503050406030204" pitchFamily="18" charset="0"/>
                            </a:rPr>
                          </m:ctrlPr>
                        </m:radPr>
                        <m:deg>
                          <m:r>
                            <m:rPr>
                              <m:brk m:alnAt="7"/>
                            </m:rPr>
                            <a:rPr lang="cs-CZ" i="1">
                              <a:latin typeface="Cambria Math" panose="02040503050406030204" pitchFamily="18" charset="0"/>
                            </a:rPr>
                            <m:t>3</m:t>
                          </m:r>
                        </m:deg>
                        <m:e>
                          <m:r>
                            <a:rPr lang="cs-CZ" b="0" i="1" smtClean="0">
                              <a:latin typeface="Cambria Math" panose="02040503050406030204" pitchFamily="18" charset="0"/>
                            </a:rPr>
                            <m:t>2</m:t>
                          </m:r>
                          <m:r>
                            <a:rPr lang="cs-CZ" i="1">
                              <a:latin typeface="Cambria Math" panose="02040503050406030204" pitchFamily="18" charset="0"/>
                            </a:rPr>
                            <m:t>+</m:t>
                          </m:r>
                          <m:rad>
                            <m:radPr>
                              <m:degHide m:val="on"/>
                              <m:ctrlPr>
                                <a:rPr lang="cs-CZ" i="1">
                                  <a:latin typeface="Cambria Math" panose="02040503050406030204" pitchFamily="18" charset="0"/>
                                </a:rPr>
                              </m:ctrlPr>
                            </m:radPr>
                            <m:deg/>
                            <m:e>
                              <m:r>
                                <a:rPr lang="cs-CZ" b="0" i="1" smtClean="0">
                                  <a:latin typeface="Cambria Math" panose="02040503050406030204" pitchFamily="18" charset="0"/>
                                </a:rPr>
                                <m:t>−121</m:t>
                              </m:r>
                            </m:e>
                          </m:rad>
                        </m:e>
                      </m:rad>
                      <m:r>
                        <a:rPr lang="cs-CZ" i="1">
                          <a:latin typeface="Cambria Math" panose="02040503050406030204" pitchFamily="18" charset="0"/>
                        </a:rPr>
                        <m:t>+</m:t>
                      </m:r>
                      <m:rad>
                        <m:radPr>
                          <m:ctrlPr>
                            <a:rPr lang="cs-CZ" i="1">
                              <a:latin typeface="Cambria Math" panose="02040503050406030204" pitchFamily="18" charset="0"/>
                            </a:rPr>
                          </m:ctrlPr>
                        </m:radPr>
                        <m:deg>
                          <m:r>
                            <m:rPr>
                              <m:brk m:alnAt="7"/>
                            </m:rPr>
                            <a:rPr lang="cs-CZ" i="1">
                              <a:latin typeface="Cambria Math" panose="02040503050406030204" pitchFamily="18" charset="0"/>
                            </a:rPr>
                            <m:t>3</m:t>
                          </m:r>
                        </m:deg>
                        <m:e>
                          <m:r>
                            <a:rPr lang="cs-CZ" b="0" i="1" smtClean="0">
                              <a:latin typeface="Cambria Math" panose="02040503050406030204" pitchFamily="18" charset="0"/>
                            </a:rPr>
                            <m:t>2</m:t>
                          </m:r>
                          <m:r>
                            <a:rPr lang="cs-CZ" i="1">
                              <a:latin typeface="Cambria Math" panose="02040503050406030204" pitchFamily="18" charset="0"/>
                            </a:rPr>
                            <m:t>−</m:t>
                          </m:r>
                          <m:rad>
                            <m:radPr>
                              <m:degHide m:val="on"/>
                              <m:ctrlPr>
                                <a:rPr lang="cs-CZ" i="1">
                                  <a:latin typeface="Cambria Math" panose="02040503050406030204" pitchFamily="18" charset="0"/>
                                </a:rPr>
                              </m:ctrlPr>
                            </m:radPr>
                            <m:deg/>
                            <m:e>
                              <m:r>
                                <a:rPr lang="cs-CZ" b="0" i="1" smtClean="0">
                                  <a:latin typeface="Cambria Math" panose="02040503050406030204" pitchFamily="18" charset="0"/>
                                </a:rPr>
                                <m:t>−121</m:t>
                              </m:r>
                            </m:e>
                          </m:rad>
                        </m:e>
                      </m:rad>
                    </m:oMath>
                  </m:oMathPara>
                </a14:m>
                <a:endParaRPr lang="cs-CZ" dirty="0" smtClean="0"/>
              </a:p>
              <a:p>
                <a:r>
                  <a:rPr lang="cs-CZ" dirty="0"/>
                  <a:t>Zavedení </a:t>
                </a:r>
                <a14:m>
                  <m:oMath xmlns:m="http://schemas.openxmlformats.org/officeDocument/2006/math">
                    <m:sSup>
                      <m:sSupPr>
                        <m:ctrlPr>
                          <a:rPr lang="cs-CZ" i="1">
                            <a:latin typeface="Cambria Math" panose="02040503050406030204" pitchFamily="18" charset="0"/>
                          </a:rPr>
                        </m:ctrlPr>
                      </m:sSupPr>
                      <m:e>
                        <m:r>
                          <a:rPr lang="cs-CZ" i="1">
                            <a:latin typeface="Cambria Math" panose="02040503050406030204" pitchFamily="18" charset="0"/>
                          </a:rPr>
                          <m:t>𝑖</m:t>
                        </m:r>
                      </m:e>
                      <m:sup>
                        <m:r>
                          <a:rPr lang="cs-CZ" i="1">
                            <a:latin typeface="Cambria Math" panose="02040503050406030204" pitchFamily="18" charset="0"/>
                          </a:rPr>
                          <m:t>2</m:t>
                        </m:r>
                      </m:sup>
                    </m:sSup>
                    <m:r>
                      <a:rPr lang="cs-CZ" i="1">
                        <a:latin typeface="Cambria Math" panose="02040503050406030204" pitchFamily="18" charset="0"/>
                      </a:rPr>
                      <m:t>=−1</m:t>
                    </m:r>
                  </m:oMath>
                </a14:m>
                <a:r>
                  <a:rPr lang="cs-CZ" dirty="0"/>
                  <a:t>, potom </a:t>
                </a:r>
                <a14:m>
                  <m:oMath xmlns:m="http://schemas.openxmlformats.org/officeDocument/2006/math">
                    <m:rad>
                      <m:radPr>
                        <m:degHide m:val="on"/>
                        <m:ctrlPr>
                          <a:rPr lang="cs-CZ" i="1">
                            <a:latin typeface="Cambria Math" panose="02040503050406030204" pitchFamily="18" charset="0"/>
                          </a:rPr>
                        </m:ctrlPr>
                      </m:radPr>
                      <m:deg/>
                      <m:e>
                        <m:r>
                          <a:rPr lang="cs-CZ" i="1">
                            <a:latin typeface="Cambria Math" panose="02040503050406030204" pitchFamily="18" charset="0"/>
                          </a:rPr>
                          <m:t>−</m:t>
                        </m:r>
                        <m:r>
                          <a:rPr lang="cs-CZ" b="0" i="1" smtClean="0">
                            <a:latin typeface="Cambria Math" panose="02040503050406030204" pitchFamily="18" charset="0"/>
                          </a:rPr>
                          <m:t>121</m:t>
                        </m:r>
                      </m:e>
                    </m:rad>
                    <m:r>
                      <a:rPr lang="cs-CZ" i="1">
                        <a:latin typeface="Cambria Math" panose="02040503050406030204" pitchFamily="18" charset="0"/>
                      </a:rPr>
                      <m:t>=</m:t>
                    </m:r>
                    <m:r>
                      <a:rPr lang="cs-CZ" b="0" i="1" smtClean="0">
                        <a:latin typeface="Cambria Math" panose="02040503050406030204" pitchFamily="18" charset="0"/>
                      </a:rPr>
                      <m:t>11</m:t>
                    </m:r>
                    <m:r>
                      <a:rPr lang="cs-CZ" i="1">
                        <a:latin typeface="Cambria Math" panose="02040503050406030204" pitchFamily="18" charset="0"/>
                      </a:rPr>
                      <m:t>𝑖</m:t>
                    </m:r>
                  </m:oMath>
                </a14:m>
                <a:endParaRPr lang="cs-CZ" dirty="0"/>
              </a:p>
              <a:p>
                <a:endParaRPr lang="cs-CZ"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r="-638"/>
                </a:stretch>
              </a:blipFill>
            </p:spPr>
            <p:txBody>
              <a:bodyPr/>
              <a:lstStyle/>
              <a:p>
                <a:r>
                  <a:rPr lang="cs-CZ">
                    <a:noFill/>
                  </a:rPr>
                  <a:t> </a:t>
                </a:r>
              </a:p>
            </p:txBody>
          </p:sp>
        </mc:Fallback>
      </mc:AlternateContent>
    </p:spTree>
    <p:extLst>
      <p:ext uri="{BB962C8B-B14F-4D97-AF65-F5344CB8AC3E}">
        <p14:creationId xmlns:p14="http://schemas.microsoft.com/office/powerpoint/2010/main" val="1513433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Motivace k zavedení komplexních čísel</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14:m>
                  <m:oMathPara xmlns:m="http://schemas.openxmlformats.org/officeDocument/2006/math">
                    <m:oMathParaPr>
                      <m:jc m:val="center"/>
                    </m:oMathParaPr>
                    <m:oMath xmlns:m="http://schemas.openxmlformats.org/officeDocument/2006/math">
                      <m:r>
                        <a:rPr lang="cs-CZ" b="0" i="1" smtClean="0">
                          <a:latin typeface="Cambria Math" panose="02040503050406030204" pitchFamily="18" charset="0"/>
                        </a:rPr>
                        <m:t>𝑥</m:t>
                      </m:r>
                      <m:r>
                        <a:rPr lang="cs-CZ" b="0" i="1" smtClean="0">
                          <a:latin typeface="Cambria Math" panose="02040503050406030204" pitchFamily="18" charset="0"/>
                        </a:rPr>
                        <m:t>=</m:t>
                      </m:r>
                      <m:d>
                        <m:dPr>
                          <m:ctrlPr>
                            <a:rPr lang="cs-CZ" b="0" i="1" smtClean="0">
                              <a:latin typeface="Cambria Math" panose="02040503050406030204" pitchFamily="18" charset="0"/>
                            </a:rPr>
                          </m:ctrlPr>
                        </m:dPr>
                        <m:e>
                          <m:r>
                            <a:rPr lang="cs-CZ" b="0" i="1" smtClean="0">
                              <a:latin typeface="Cambria Math" panose="02040503050406030204" pitchFamily="18" charset="0"/>
                            </a:rPr>
                            <m:t>2+</m:t>
                          </m:r>
                          <m:r>
                            <a:rPr lang="cs-CZ" b="0" i="1" smtClean="0">
                              <a:latin typeface="Cambria Math" panose="02040503050406030204" pitchFamily="18" charset="0"/>
                            </a:rPr>
                            <m:t>𝑖</m:t>
                          </m:r>
                        </m:e>
                      </m:d>
                      <m:r>
                        <a:rPr lang="cs-CZ" b="0" i="1" smtClean="0">
                          <a:latin typeface="Cambria Math" panose="02040503050406030204" pitchFamily="18" charset="0"/>
                        </a:rPr>
                        <m:t>+</m:t>
                      </m:r>
                      <m:d>
                        <m:dPr>
                          <m:ctrlPr>
                            <a:rPr lang="cs-CZ" b="0" i="1" smtClean="0">
                              <a:latin typeface="Cambria Math" panose="02040503050406030204" pitchFamily="18" charset="0"/>
                            </a:rPr>
                          </m:ctrlPr>
                        </m:dPr>
                        <m:e>
                          <m:r>
                            <a:rPr lang="cs-CZ" b="0" i="1" smtClean="0">
                              <a:latin typeface="Cambria Math" panose="02040503050406030204" pitchFamily="18" charset="0"/>
                            </a:rPr>
                            <m:t>2−</m:t>
                          </m:r>
                          <m:r>
                            <a:rPr lang="cs-CZ" b="0" i="1" smtClean="0">
                              <a:latin typeface="Cambria Math" panose="02040503050406030204" pitchFamily="18" charset="0"/>
                            </a:rPr>
                            <m:t>𝑖</m:t>
                          </m:r>
                        </m:e>
                      </m:d>
                      <m:r>
                        <a:rPr lang="cs-CZ" b="0" i="1" smtClean="0">
                          <a:latin typeface="Cambria Math" panose="02040503050406030204" pitchFamily="18" charset="0"/>
                        </a:rPr>
                        <m:t>=4</m:t>
                      </m:r>
                    </m:oMath>
                  </m:oMathPara>
                </a14:m>
                <a:endParaRPr lang="cs-CZ" dirty="0" smtClean="0"/>
              </a:p>
              <a:p>
                <a:r>
                  <a:rPr lang="cs-CZ" dirty="0" smtClean="0"/>
                  <a:t>Konflikt mezi geometrickou a algebraickou interpretací jedné skutečnosti</a:t>
                </a:r>
              </a:p>
              <a:p>
                <a:r>
                  <a:rPr lang="cs-CZ" dirty="0" smtClean="0"/>
                  <a:t>Přizpůsobení algebry geometrii</a:t>
                </a:r>
                <a:endParaRPr lang="cs-CZ" dirty="0"/>
              </a:p>
              <a:p>
                <a:r>
                  <a:rPr lang="cs-CZ" dirty="0" smtClean="0"/>
                  <a:t>Vizualizace komplexních čísel (2D)</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a:stretch>
              </a:blipFill>
            </p:spPr>
            <p:txBody>
              <a:bodyPr/>
              <a:lstStyle/>
              <a:p>
                <a:r>
                  <a:rPr lang="cs-CZ">
                    <a:noFill/>
                  </a:rPr>
                  <a:t> </a:t>
                </a:r>
              </a:p>
            </p:txBody>
          </p:sp>
        </mc:Fallback>
      </mc:AlternateContent>
    </p:spTree>
    <p:extLst>
      <p:ext uri="{BB962C8B-B14F-4D97-AF65-F5344CB8AC3E}">
        <p14:creationId xmlns:p14="http://schemas.microsoft.com/office/powerpoint/2010/main" val="19369348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5323</TotalTime>
  <Words>207</Words>
  <Application>Microsoft Office PowerPoint</Application>
  <PresentationFormat>Širokoúhlá obrazovka</PresentationFormat>
  <Paragraphs>31</Paragraphs>
  <Slides>5</Slides>
  <Notes>3</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5</vt:i4>
      </vt:variant>
    </vt:vector>
  </HeadingPairs>
  <TitlesOfParts>
    <vt:vector size="10" baseType="lpstr">
      <vt:lpstr>Arial</vt:lpstr>
      <vt:lpstr>Calibri</vt:lpstr>
      <vt:lpstr>Calibri Light</vt:lpstr>
      <vt:lpstr>Cambria Math</vt:lpstr>
      <vt:lpstr>Office Theme</vt:lpstr>
      <vt:lpstr>Vizualizace vybraných úloh v komplexních číslech</vt:lpstr>
      <vt:lpstr>Motivace k zavedení komplexních čísel</vt:lpstr>
      <vt:lpstr>Motivace k zavedení komplexních čísel</vt:lpstr>
      <vt:lpstr>Motivace k zavedení komplexních čísel</vt:lpstr>
      <vt:lpstr>Motivace k zavedení komplexních čísel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Vizualizace vybraných úloh z komplexních čísel</dc:title>
  <dc:creator>Janda David</dc:creator>
  <cp:lastModifiedBy>David Janda</cp:lastModifiedBy>
  <cp:revision>51</cp:revision>
  <cp:lastPrinted>2016-09-08T06:28:05Z</cp:lastPrinted>
  <dcterms:created xsi:type="dcterms:W3CDTF">2016-09-04T21:29:27Z</dcterms:created>
  <dcterms:modified xsi:type="dcterms:W3CDTF">2018-03-24T05:28:21Z</dcterms:modified>
</cp:coreProperties>
</file>