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62"/>
  </p:notesMasterIdLst>
  <p:sldIdLst>
    <p:sldId id="257" r:id="rId2"/>
    <p:sldId id="328" r:id="rId3"/>
    <p:sldId id="261" r:id="rId4"/>
    <p:sldId id="327" r:id="rId5"/>
    <p:sldId id="348" r:id="rId6"/>
    <p:sldId id="330" r:id="rId7"/>
    <p:sldId id="331" r:id="rId8"/>
    <p:sldId id="332" r:id="rId9"/>
    <p:sldId id="335" r:id="rId10"/>
    <p:sldId id="349" r:id="rId11"/>
    <p:sldId id="347" r:id="rId12"/>
    <p:sldId id="337" r:id="rId13"/>
    <p:sldId id="307" r:id="rId14"/>
    <p:sldId id="297" r:id="rId15"/>
    <p:sldId id="320" r:id="rId16"/>
    <p:sldId id="300" r:id="rId17"/>
    <p:sldId id="323" r:id="rId18"/>
    <p:sldId id="301" r:id="rId19"/>
    <p:sldId id="321" r:id="rId20"/>
    <p:sldId id="338" r:id="rId21"/>
    <p:sldId id="322" r:id="rId22"/>
    <p:sldId id="302" r:id="rId23"/>
    <p:sldId id="303" r:id="rId24"/>
    <p:sldId id="324" r:id="rId25"/>
    <p:sldId id="309" r:id="rId26"/>
    <p:sldId id="340" r:id="rId27"/>
    <p:sldId id="276" r:id="rId28"/>
    <p:sldId id="341" r:id="rId29"/>
    <p:sldId id="279" r:id="rId30"/>
    <p:sldId id="350" r:id="rId31"/>
    <p:sldId id="351" r:id="rId32"/>
    <p:sldId id="313" r:id="rId33"/>
    <p:sldId id="355" r:id="rId34"/>
    <p:sldId id="356" r:id="rId35"/>
    <p:sldId id="357" r:id="rId36"/>
    <p:sldId id="342" r:id="rId37"/>
    <p:sldId id="314" r:id="rId38"/>
    <p:sldId id="315" r:id="rId39"/>
    <p:sldId id="281" r:id="rId40"/>
    <p:sldId id="358" r:id="rId41"/>
    <p:sldId id="359" r:id="rId42"/>
    <p:sldId id="360" r:id="rId43"/>
    <p:sldId id="361" r:id="rId44"/>
    <p:sldId id="316" r:id="rId45"/>
    <p:sldId id="343" r:id="rId46"/>
    <p:sldId id="318" r:id="rId47"/>
    <p:sldId id="283" r:id="rId48"/>
    <p:sldId id="344" r:id="rId49"/>
    <p:sldId id="345" r:id="rId50"/>
    <p:sldId id="284" r:id="rId51"/>
    <p:sldId id="286" r:id="rId52"/>
    <p:sldId id="287" r:id="rId53"/>
    <p:sldId id="288" r:id="rId54"/>
    <p:sldId id="289" r:id="rId55"/>
    <p:sldId id="290" r:id="rId56"/>
    <p:sldId id="352" r:id="rId57"/>
    <p:sldId id="291" r:id="rId58"/>
    <p:sldId id="292" r:id="rId59"/>
    <p:sldId id="293" r:id="rId60"/>
    <p:sldId id="270"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012" autoAdjust="0"/>
    <p:restoredTop sz="94727" autoAdjust="0"/>
  </p:normalViewPr>
  <p:slideViewPr>
    <p:cSldViewPr snapToGrid="0">
      <p:cViewPr>
        <p:scale>
          <a:sx n="121" d="100"/>
          <a:sy n="121" d="100"/>
        </p:scale>
        <p:origin x="144"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212DF-97E9-47AE-B4FE-910AD973D6F0}" type="datetimeFigureOut">
              <a:rPr lang="en-GB" smtClean="0"/>
              <a:t>08/10/2019</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7A416-824A-47E2-900F-24F04E71C980}" type="slidenum">
              <a:rPr lang="en-GB" smtClean="0"/>
              <a:t>‹#›</a:t>
            </a:fld>
            <a:endParaRPr lang="en-GB"/>
          </a:p>
        </p:txBody>
      </p:sp>
    </p:spTree>
    <p:extLst>
      <p:ext uri="{BB962C8B-B14F-4D97-AF65-F5344CB8AC3E}">
        <p14:creationId xmlns:p14="http://schemas.microsoft.com/office/powerpoint/2010/main" val="413063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Have you ever think about </a:t>
            </a:r>
          </a:p>
          <a:p>
            <a:r>
              <a:rPr lang="en-US" dirty="0"/>
              <a:t>Ask yourself</a:t>
            </a:r>
          </a:p>
          <a:p>
            <a:pPr lvl="1"/>
            <a:r>
              <a:rPr lang="en-US"/>
              <a:t>Why am I here in this faculty, what surprise you in the society and you want to study about or read, analyze and read more.</a:t>
            </a:r>
          </a:p>
          <a:p>
            <a:endParaRPr lang="en-US" dirty="0"/>
          </a:p>
        </p:txBody>
      </p:sp>
      <p:sp>
        <p:nvSpPr>
          <p:cNvPr id="4" name="Tijdelijke aanduiding voor dianummer 3"/>
          <p:cNvSpPr>
            <a:spLocks noGrp="1"/>
          </p:cNvSpPr>
          <p:nvPr>
            <p:ph type="sldNum" sz="quarter" idx="10"/>
          </p:nvPr>
        </p:nvSpPr>
        <p:spPr/>
        <p:txBody>
          <a:bodyPr/>
          <a:lstStyle/>
          <a:p>
            <a:fld id="{84692C7F-3493-47C2-B56F-DCDD1142DC59}" type="slidenum">
              <a:rPr lang="nl-BE" smtClean="0"/>
              <a:pPr/>
              <a:t>1</a:t>
            </a:fld>
            <a:endParaRPr lang="nl-BE"/>
          </a:p>
        </p:txBody>
      </p:sp>
    </p:spTree>
    <p:extLst>
      <p:ext uri="{BB962C8B-B14F-4D97-AF65-F5344CB8AC3E}">
        <p14:creationId xmlns:p14="http://schemas.microsoft.com/office/powerpoint/2010/main" val="749114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10</a:t>
            </a:fld>
            <a:endParaRPr lang="en-GB"/>
          </a:p>
        </p:txBody>
      </p:sp>
    </p:spTree>
    <p:extLst>
      <p:ext uri="{BB962C8B-B14F-4D97-AF65-F5344CB8AC3E}">
        <p14:creationId xmlns:p14="http://schemas.microsoft.com/office/powerpoint/2010/main" val="853369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Algemeen: The context of discovery</a:t>
            </a:r>
            <a:r>
              <a:rPr lang="nl-BE" baseline="0" dirty="0"/>
              <a:t> = phase 1 (Prestudy); context of justification = phase 2 (main study)</a:t>
            </a:r>
          </a:p>
          <a:p>
            <a:r>
              <a:rPr lang="en-US" baseline="0" dirty="0"/>
              <a:t>But during the concrete research process, both phases are regularly alternated and can overlap</a:t>
            </a:r>
          </a:p>
          <a:p>
            <a:endParaRPr lang="nl-BE" baseline="0" dirty="0"/>
          </a:p>
          <a:p>
            <a:r>
              <a:rPr lang="nl-BE" baseline="0" dirty="0"/>
              <a:t>Thomas Kuhn: philosophy of science. Normal science: you go about and test things, you build up knowledge. You usually think within a paradigm. Paradigm = one particular way of looking at reality. We’ll see more about that later but good to have some idea. </a:t>
            </a:r>
          </a:p>
          <a:p>
            <a:r>
              <a:rPr lang="nl-BE" baseline="0" dirty="0"/>
              <a:t>Revolutionary science / context of discovery: when these paradigms are disputed. </a:t>
            </a:r>
          </a:p>
          <a:p>
            <a:r>
              <a:rPr lang="nl-BE" baseline="0" dirty="0"/>
              <a:t>E.g. people long thought that the earth was the centre of the universe. When this shifts ~ is a paradigm that is created…</a:t>
            </a:r>
          </a:p>
          <a:p>
            <a:r>
              <a:rPr lang="nl-BE" baseline="0" dirty="0"/>
              <a:t>Eg. Thinking of magnetic fields rather than gravity…</a:t>
            </a:r>
          </a:p>
        </p:txBody>
      </p:sp>
      <p:sp>
        <p:nvSpPr>
          <p:cNvPr id="4" name="Tijdelijke aanduiding voor dianummer 3"/>
          <p:cNvSpPr>
            <a:spLocks noGrp="1"/>
          </p:cNvSpPr>
          <p:nvPr>
            <p:ph type="sldNum" sz="quarter" idx="10"/>
          </p:nvPr>
        </p:nvSpPr>
        <p:spPr/>
        <p:txBody>
          <a:bodyPr/>
          <a:lstStyle/>
          <a:p>
            <a:fld id="{50BB8742-AE93-4F79-A417-DE01F9BEA3E0}" type="slidenum">
              <a:rPr lang="nl-BE" smtClean="0">
                <a:solidFill>
                  <a:prstClr val="black"/>
                </a:solidFill>
              </a:rPr>
              <a:pPr/>
              <a:t>11</a:t>
            </a:fld>
            <a:endParaRPr lang="nl-BE">
              <a:solidFill>
                <a:prstClr val="black"/>
              </a:solidFill>
            </a:endParaRPr>
          </a:p>
        </p:txBody>
      </p:sp>
    </p:spTree>
    <p:extLst>
      <p:ext uri="{BB962C8B-B14F-4D97-AF65-F5344CB8AC3E}">
        <p14:creationId xmlns:p14="http://schemas.microsoft.com/office/powerpoint/2010/main" val="1312143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12</a:t>
            </a:fld>
            <a:endParaRPr lang="en-GB"/>
          </a:p>
        </p:txBody>
      </p:sp>
    </p:spTree>
    <p:extLst>
      <p:ext uri="{BB962C8B-B14F-4D97-AF65-F5344CB8AC3E}">
        <p14:creationId xmlns:p14="http://schemas.microsoft.com/office/powerpoint/2010/main" val="3136576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13</a:t>
            </a:fld>
            <a:endParaRPr lang="en-GB"/>
          </a:p>
        </p:txBody>
      </p:sp>
    </p:spTree>
    <p:extLst>
      <p:ext uri="{BB962C8B-B14F-4D97-AF65-F5344CB8AC3E}">
        <p14:creationId xmlns:p14="http://schemas.microsoft.com/office/powerpoint/2010/main" val="3053464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More systematic:</a:t>
            </a:r>
            <a:r>
              <a:rPr lang="en-GB" baseline="0"/>
              <a:t> f</a:t>
            </a:r>
            <a:r>
              <a:rPr lang="en-GB"/>
              <a:t>ollowing procedures, perceive theory construction</a:t>
            </a:r>
            <a:r>
              <a:rPr lang="en-GB" baseline="0"/>
              <a:t> </a:t>
            </a:r>
            <a:r>
              <a:rPr lang="en-GB"/>
              <a:t>as</a:t>
            </a:r>
            <a:r>
              <a:rPr lang="en-GB" baseline="0"/>
              <a:t> a method. As a “cookbook” version: you need to do this, then that, follow every step and the end product will be precisely what you expected it to be. </a:t>
            </a:r>
          </a:p>
          <a:p>
            <a:endParaRPr lang="en-GB" baseline="0"/>
          </a:p>
          <a:p>
            <a:r>
              <a:rPr lang="en-GB" baseline="0"/>
              <a:t>Also: very positivistic. Very quantitative. Aimed at constructing models or algebraic formula. </a:t>
            </a:r>
          </a:p>
          <a:p>
            <a:r>
              <a:rPr lang="en-GB" baseline="0"/>
              <a:t>That’s not so much a problem. The problem was that it was quite separated from qualitative methods and from theory. And especially, that it was… </a:t>
            </a:r>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14</a:t>
            </a:fld>
            <a:endParaRPr lang="en-GB"/>
          </a:p>
        </p:txBody>
      </p:sp>
    </p:spTree>
    <p:extLst>
      <p:ext uri="{BB962C8B-B14F-4D97-AF65-F5344CB8AC3E}">
        <p14:creationId xmlns:p14="http://schemas.microsoft.com/office/powerpoint/2010/main" val="395261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15</a:t>
            </a:fld>
            <a:endParaRPr lang="en-GB"/>
          </a:p>
        </p:txBody>
      </p:sp>
    </p:spTree>
    <p:extLst>
      <p:ext uri="{BB962C8B-B14F-4D97-AF65-F5344CB8AC3E}">
        <p14:creationId xmlns:p14="http://schemas.microsoft.com/office/powerpoint/2010/main" val="2236793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16</a:t>
            </a:fld>
            <a:endParaRPr lang="en-GB"/>
          </a:p>
        </p:txBody>
      </p:sp>
    </p:spTree>
    <p:extLst>
      <p:ext uri="{BB962C8B-B14F-4D97-AF65-F5344CB8AC3E}">
        <p14:creationId xmlns:p14="http://schemas.microsoft.com/office/powerpoint/2010/main" val="426580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17</a:t>
            </a:fld>
            <a:endParaRPr lang="en-GB"/>
          </a:p>
        </p:txBody>
      </p:sp>
    </p:spTree>
    <p:extLst>
      <p:ext uri="{BB962C8B-B14F-4D97-AF65-F5344CB8AC3E}">
        <p14:creationId xmlns:p14="http://schemas.microsoft.com/office/powerpoint/2010/main" val="918521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Can be difficult…</a:t>
            </a:r>
          </a:p>
          <a:p>
            <a:endParaRPr lang="en-GB"/>
          </a:p>
          <a:p>
            <a:r>
              <a:rPr lang="en-GB"/>
              <a:t>Important: for papers, for</a:t>
            </a:r>
            <a:r>
              <a:rPr lang="en-GB" baseline="0"/>
              <a:t> </a:t>
            </a:r>
            <a:r>
              <a:rPr lang="en-GB" baseline="0" err="1"/>
              <a:t>leeronderzoek</a:t>
            </a:r>
            <a:r>
              <a:rPr lang="en-GB" baseline="0"/>
              <a:t>, for seminars, for master theses…</a:t>
            </a:r>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18</a:t>
            </a:fld>
            <a:endParaRPr lang="en-GB"/>
          </a:p>
        </p:txBody>
      </p:sp>
    </p:spTree>
    <p:extLst>
      <p:ext uri="{BB962C8B-B14F-4D97-AF65-F5344CB8AC3E}">
        <p14:creationId xmlns:p14="http://schemas.microsoft.com/office/powerpoint/2010/main" val="4171858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19</a:t>
            </a:fld>
            <a:endParaRPr lang="en-GB"/>
          </a:p>
        </p:txBody>
      </p:sp>
    </p:spTree>
    <p:extLst>
      <p:ext uri="{BB962C8B-B14F-4D97-AF65-F5344CB8AC3E}">
        <p14:creationId xmlns:p14="http://schemas.microsoft.com/office/powerpoint/2010/main" val="33380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a:t>
            </a:fld>
            <a:endParaRPr lang="en-GB"/>
          </a:p>
        </p:txBody>
      </p:sp>
    </p:spTree>
    <p:extLst>
      <p:ext uri="{BB962C8B-B14F-4D97-AF65-F5344CB8AC3E}">
        <p14:creationId xmlns:p14="http://schemas.microsoft.com/office/powerpoint/2010/main" val="3201596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20</a:t>
            </a:fld>
            <a:endParaRPr lang="en-GB"/>
          </a:p>
        </p:txBody>
      </p:sp>
    </p:spTree>
    <p:extLst>
      <p:ext uri="{BB962C8B-B14F-4D97-AF65-F5344CB8AC3E}">
        <p14:creationId xmlns:p14="http://schemas.microsoft.com/office/powerpoint/2010/main" val="562065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If you feel surprised the first time you think of that explanation, and if you continue to be surprised by what it means over time, then you’re probably on the right track…</a:t>
            </a:r>
          </a:p>
          <a:p>
            <a:endParaRPr lang="en-GB" dirty="0"/>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21</a:t>
            </a:fld>
            <a:endParaRPr lang="en-GB"/>
          </a:p>
        </p:txBody>
      </p:sp>
    </p:spTree>
    <p:extLst>
      <p:ext uri="{BB962C8B-B14F-4D97-AF65-F5344CB8AC3E}">
        <p14:creationId xmlns:p14="http://schemas.microsoft.com/office/powerpoint/2010/main" val="4113077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22</a:t>
            </a:fld>
            <a:endParaRPr lang="en-GB"/>
          </a:p>
        </p:txBody>
      </p:sp>
    </p:spTree>
    <p:extLst>
      <p:ext uri="{BB962C8B-B14F-4D97-AF65-F5344CB8AC3E}">
        <p14:creationId xmlns:p14="http://schemas.microsoft.com/office/powerpoint/2010/main" val="2455343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baseline="0"/>
              <a:t>Centre for social policy here at the university: almost exclusively quantitative scientists, a lot of economists as well. Most of them are researching poverty or social policy in general. at least once a year, they used to visit local social organisations and take a guided walk in the neighbourhood. It’s something, it’s important, it’s healthy. Make sure you do not only see your phenomenon through the eyes of a pure scientist.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Or e.g. refugees: visit</a:t>
            </a:r>
            <a:r>
              <a:rPr lang="en-GB" baseline="0"/>
              <a:t> asylum centres, go to events that are organised. Not necessarily as data that will later be central in your work, but just to get some feeling, some sensitivity of the social </a:t>
            </a:r>
            <a:r>
              <a:rPr lang="en-GB" baseline="0" err="1"/>
              <a:t>milieux</a:t>
            </a:r>
            <a:r>
              <a:rPr lang="en-GB" baseline="0"/>
              <a:t> you are studying. </a:t>
            </a:r>
          </a:p>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23</a:t>
            </a:fld>
            <a:endParaRPr lang="en-GB"/>
          </a:p>
        </p:txBody>
      </p:sp>
    </p:spTree>
    <p:extLst>
      <p:ext uri="{BB962C8B-B14F-4D97-AF65-F5344CB8AC3E}">
        <p14:creationId xmlns:p14="http://schemas.microsoft.com/office/powerpoint/2010/main" val="1660217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24</a:t>
            </a:fld>
            <a:endParaRPr lang="en-GB"/>
          </a:p>
        </p:txBody>
      </p:sp>
    </p:spTree>
    <p:extLst>
      <p:ext uri="{BB962C8B-B14F-4D97-AF65-F5344CB8AC3E}">
        <p14:creationId xmlns:p14="http://schemas.microsoft.com/office/powerpoint/2010/main" val="3099119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Heuristics as short-cuts etc…</a:t>
            </a:r>
          </a:p>
          <a:p>
            <a:endParaRPr lang="en-GB"/>
          </a:p>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25</a:t>
            </a:fld>
            <a:endParaRPr lang="en-GB"/>
          </a:p>
        </p:txBody>
      </p:sp>
    </p:spTree>
    <p:extLst>
      <p:ext uri="{BB962C8B-B14F-4D97-AF65-F5344CB8AC3E}">
        <p14:creationId xmlns:p14="http://schemas.microsoft.com/office/powerpoint/2010/main" val="502650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err="1"/>
              <a:t>Gerring</a:t>
            </a:r>
            <a:r>
              <a:rPr lang="en-GB"/>
              <a:t> is more positivistic.</a:t>
            </a:r>
            <a:r>
              <a:rPr lang="en-GB" baseline="0"/>
              <a:t> Which means that his idea of doing research is more linear. You start by reading the literature, than trying to come up with new ideas. </a:t>
            </a:r>
          </a:p>
          <a:p>
            <a:r>
              <a:rPr lang="en-GB" baseline="0"/>
              <a:t>That is indeed one, very legitimate way of working. Yet it is not the only one, and in this course we do emphasise to learn to think by yourself, even before doing a systematic literature review. That is, in the first, creative phase, you do need to read (academic) literature. But you do not necessarily conduct a systematic literature review. </a:t>
            </a:r>
            <a:endParaRPr lang="en-GB"/>
          </a:p>
          <a:p>
            <a:endParaRPr lang="en-GB"/>
          </a:p>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26</a:t>
            </a:fld>
            <a:endParaRPr lang="en-GB"/>
          </a:p>
        </p:txBody>
      </p:sp>
    </p:spTree>
    <p:extLst>
      <p:ext uri="{BB962C8B-B14F-4D97-AF65-F5344CB8AC3E}">
        <p14:creationId xmlns:p14="http://schemas.microsoft.com/office/powerpoint/2010/main" val="312175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e.g. my own</a:t>
            </a:r>
            <a:r>
              <a:rPr lang="en-GB" baseline="0"/>
              <a:t> research: emerged from being interested in the simple fact that we are continuously confronted with bad news on the rest of the world. On famines, violent repression, terrorism, war, refugees, poverty, exploitation…</a:t>
            </a:r>
          </a:p>
          <a:p>
            <a:r>
              <a:rPr lang="en-GB" baseline="0"/>
              <a:t>And yet most of the time we simply swipe it away on our smartphones. How did this happen? How is it, that we have become so used and indifferent to the continuous flow of bad news on the rest of the world… Is not so much a matter of this is all bad and I will change it. Honestly, more of a personal fascination: how is this possible? </a:t>
            </a:r>
          </a:p>
          <a:p>
            <a:endParaRPr lang="en-GB" baseline="0"/>
          </a:p>
          <a:p>
            <a:r>
              <a:rPr lang="en-GB" baseline="0"/>
              <a:t>Hence I began to research: indifference towards the Syrian refugee crisis. That was in 2012, 3 years before the big asylum crisis in Europe. Began to research how journalists dealt with those situations, how social workers did, etcetera…</a:t>
            </a:r>
          </a:p>
        </p:txBody>
      </p:sp>
      <p:sp>
        <p:nvSpPr>
          <p:cNvPr id="4" name="Tijdelijke aanduiding voor dianummer 3"/>
          <p:cNvSpPr>
            <a:spLocks noGrp="1"/>
          </p:cNvSpPr>
          <p:nvPr>
            <p:ph type="sldNum" sz="quarter" idx="10"/>
          </p:nvPr>
        </p:nvSpPr>
        <p:spPr/>
        <p:txBody>
          <a:bodyPr/>
          <a:lstStyle/>
          <a:p>
            <a:fld id="{BA97A416-824A-47E2-900F-24F04E71C980}" type="slidenum">
              <a:rPr lang="en-GB" smtClean="0"/>
              <a:t>27</a:t>
            </a:fld>
            <a:endParaRPr lang="en-GB"/>
          </a:p>
        </p:txBody>
      </p:sp>
    </p:spTree>
    <p:extLst>
      <p:ext uri="{BB962C8B-B14F-4D97-AF65-F5344CB8AC3E}">
        <p14:creationId xmlns:p14="http://schemas.microsoft.com/office/powerpoint/2010/main" val="1066603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err="1"/>
              <a:t>Academic</a:t>
            </a:r>
            <a:r>
              <a:rPr lang="nl-BE"/>
              <a:t> </a:t>
            </a:r>
            <a:r>
              <a:rPr lang="nl-BE" err="1"/>
              <a:t>researchers</a:t>
            </a:r>
            <a:r>
              <a:rPr lang="nl-BE"/>
              <a:t> have a </a:t>
            </a:r>
            <a:r>
              <a:rPr lang="nl-BE" err="1"/>
              <a:t>specific</a:t>
            </a:r>
            <a:r>
              <a:rPr lang="nl-BE"/>
              <a:t> </a:t>
            </a:r>
            <a:r>
              <a:rPr lang="nl-BE" err="1"/>
              <a:t>social</a:t>
            </a:r>
            <a:r>
              <a:rPr lang="nl-BE"/>
              <a:t> background. </a:t>
            </a:r>
            <a:r>
              <a:rPr lang="nl-BE" err="1"/>
              <a:t>If</a:t>
            </a:r>
            <a:r>
              <a:rPr lang="nl-BE"/>
              <a:t> </a:t>
            </a:r>
            <a:r>
              <a:rPr lang="nl-BE" err="1"/>
              <a:t>they</a:t>
            </a:r>
            <a:r>
              <a:rPr lang="nl-BE"/>
              <a:t> </a:t>
            </a:r>
            <a:r>
              <a:rPr lang="nl-BE" err="1"/>
              <a:t>would</a:t>
            </a:r>
            <a:r>
              <a:rPr lang="nl-BE"/>
              <a:t> </a:t>
            </a:r>
            <a:r>
              <a:rPr lang="nl-BE" err="1"/>
              <a:t>restrict</a:t>
            </a:r>
            <a:r>
              <a:rPr lang="nl-BE"/>
              <a:t> </a:t>
            </a:r>
            <a:r>
              <a:rPr lang="nl-BE" err="1"/>
              <a:t>themselves</a:t>
            </a:r>
            <a:r>
              <a:rPr lang="nl-BE"/>
              <a:t> </a:t>
            </a:r>
            <a:r>
              <a:rPr lang="nl-BE" err="1"/>
              <a:t>to</a:t>
            </a:r>
            <a:r>
              <a:rPr lang="nl-BE"/>
              <a:t> topics </a:t>
            </a:r>
            <a:r>
              <a:rPr lang="nl-BE" err="1"/>
              <a:t>drawn</a:t>
            </a:r>
            <a:r>
              <a:rPr lang="nl-BE"/>
              <a:t> </a:t>
            </a:r>
            <a:r>
              <a:rPr lang="nl-BE" err="1"/>
              <a:t>from</a:t>
            </a:r>
            <a:r>
              <a:rPr lang="nl-BE"/>
              <a:t> personal </a:t>
            </a:r>
            <a:r>
              <a:rPr lang="nl-BE" err="1"/>
              <a:t>experience</a:t>
            </a:r>
            <a:r>
              <a:rPr lang="nl-BE"/>
              <a:t>, </a:t>
            </a:r>
            <a:r>
              <a:rPr lang="nl-BE" err="1"/>
              <a:t>little</a:t>
            </a:r>
            <a:r>
              <a:rPr lang="nl-BE"/>
              <a:t> attention </a:t>
            </a:r>
            <a:r>
              <a:rPr lang="nl-BE" err="1"/>
              <a:t>would</a:t>
            </a:r>
            <a:r>
              <a:rPr lang="nl-BE"/>
              <a:t> </a:t>
            </a:r>
            <a:r>
              <a:rPr lang="nl-BE" err="1"/>
              <a:t>be</a:t>
            </a:r>
            <a:r>
              <a:rPr lang="nl-BE"/>
              <a:t> </a:t>
            </a:r>
            <a:r>
              <a:rPr lang="nl-BE" err="1"/>
              <a:t>be</a:t>
            </a:r>
            <a:r>
              <a:rPr lang="nl-BE"/>
              <a:t> </a:t>
            </a:r>
            <a:r>
              <a:rPr lang="nl-BE" err="1"/>
              <a:t>paid</a:t>
            </a:r>
            <a:r>
              <a:rPr lang="nl-BE"/>
              <a:t> </a:t>
            </a:r>
            <a:r>
              <a:rPr lang="nl-BE" err="1"/>
              <a:t>to</a:t>
            </a:r>
            <a:r>
              <a:rPr lang="nl-BE"/>
              <a:t> </a:t>
            </a:r>
            <a:r>
              <a:rPr lang="nl-BE" err="1"/>
              <a:t>social</a:t>
            </a:r>
            <a:r>
              <a:rPr lang="nl-BE"/>
              <a:t> </a:t>
            </a:r>
            <a:r>
              <a:rPr lang="nl-BE" err="1"/>
              <a:t>worlds</a:t>
            </a:r>
            <a:r>
              <a:rPr lang="nl-BE"/>
              <a:t> </a:t>
            </a:r>
            <a:r>
              <a:rPr lang="nl-BE" err="1"/>
              <a:t>which</a:t>
            </a:r>
            <a:r>
              <a:rPr lang="nl-BE"/>
              <a:t> </a:t>
            </a:r>
            <a:r>
              <a:rPr lang="nl-BE" err="1"/>
              <a:t>remain</a:t>
            </a:r>
            <a:r>
              <a:rPr lang="nl-BE"/>
              <a:t> </a:t>
            </a:r>
            <a:r>
              <a:rPr lang="nl-BE" err="1"/>
              <a:t>invisible</a:t>
            </a:r>
            <a:r>
              <a:rPr lang="nl-BE"/>
              <a:t> </a:t>
            </a:r>
            <a:r>
              <a:rPr lang="nl-BE" err="1"/>
              <a:t>and</a:t>
            </a:r>
            <a:r>
              <a:rPr lang="nl-BE"/>
              <a:t> </a:t>
            </a:r>
            <a:r>
              <a:rPr lang="nl-BE" err="1"/>
              <a:t>inaccessible</a:t>
            </a:r>
            <a:r>
              <a:rPr lang="nl-BE"/>
              <a:t> </a:t>
            </a:r>
            <a:r>
              <a:rPr lang="nl-BE" err="1"/>
              <a:t>to</a:t>
            </a:r>
            <a:r>
              <a:rPr lang="nl-BE"/>
              <a:t> </a:t>
            </a:r>
            <a:r>
              <a:rPr lang="nl-BE" err="1"/>
              <a:t>them</a:t>
            </a:r>
            <a:r>
              <a:rPr lang="nl-BE"/>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en-US"/>
              <a:t>Many of the works that we regard today as path-breaking have been the product of exotic encounters across fields and subfields. So, try reading inside and outside your area of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endParaRPr lang="en-GB"/>
          </a:p>
        </p:txBody>
      </p:sp>
      <p:sp>
        <p:nvSpPr>
          <p:cNvPr id="4" name="Tijdelijke aanduiding voor dianummer 3"/>
          <p:cNvSpPr>
            <a:spLocks noGrp="1"/>
          </p:cNvSpPr>
          <p:nvPr>
            <p:ph type="sldNum" sz="quarter" idx="10"/>
          </p:nvPr>
        </p:nvSpPr>
        <p:spPr/>
        <p:txBody>
          <a:bodyPr/>
          <a:lstStyle/>
          <a:p>
            <a:fld id="{BA97A416-824A-47E2-900F-24F04E71C980}" type="slidenum">
              <a:rPr lang="en-GB" smtClean="0"/>
              <a:t>28</a:t>
            </a:fld>
            <a:endParaRPr lang="en-GB"/>
          </a:p>
        </p:txBody>
      </p:sp>
    </p:spTree>
    <p:extLst>
      <p:ext uri="{BB962C8B-B14F-4D97-AF65-F5344CB8AC3E}">
        <p14:creationId xmlns:p14="http://schemas.microsoft.com/office/powerpoint/2010/main" val="3492520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Becker: economic</a:t>
            </a:r>
            <a:r>
              <a:rPr lang="en-GB" baseline="0"/>
              <a:t> model to family planning: to look </a:t>
            </a:r>
            <a:r>
              <a:rPr lang="en-GB" baseline="0" err="1"/>
              <a:t>atk</a:t>
            </a:r>
            <a:r>
              <a:rPr lang="en-GB" baseline="0"/>
              <a:t> the </a:t>
            </a:r>
            <a:r>
              <a:rPr lang="en-GB"/>
              <a:t>decision</a:t>
            </a:r>
            <a:r>
              <a:rPr lang="en-GB" baseline="0"/>
              <a:t> of having children in the same way as the decision to buy hamburgers…</a:t>
            </a:r>
          </a:p>
          <a:p>
            <a:endParaRPr lang="en-GB" baseline="0"/>
          </a:p>
          <a:p>
            <a:r>
              <a:rPr lang="en-GB" baseline="0"/>
              <a:t>e.g. close similarity between schools, prisons and mental hospitals…</a:t>
            </a:r>
          </a:p>
          <a:p>
            <a:r>
              <a:rPr lang="en-GB" baseline="0"/>
              <a:t>e.g. Mary Douglas Purity and danger: bodily fluids like mucus and blood cross boundaries in the same way as spiders do… (symbolic pollution, in between categories…)</a:t>
            </a:r>
            <a:endParaRPr lang="en-GB"/>
          </a:p>
        </p:txBody>
      </p:sp>
      <p:sp>
        <p:nvSpPr>
          <p:cNvPr id="4" name="Tijdelijke aanduiding voor dianummer 3"/>
          <p:cNvSpPr>
            <a:spLocks noGrp="1"/>
          </p:cNvSpPr>
          <p:nvPr>
            <p:ph type="sldNum" sz="quarter" idx="10"/>
          </p:nvPr>
        </p:nvSpPr>
        <p:spPr/>
        <p:txBody>
          <a:bodyPr/>
          <a:lstStyle/>
          <a:p>
            <a:fld id="{BA97A416-824A-47E2-900F-24F04E71C980}" type="slidenum">
              <a:rPr lang="en-GB" smtClean="0"/>
              <a:t>29</a:t>
            </a:fld>
            <a:endParaRPr lang="en-GB"/>
          </a:p>
        </p:txBody>
      </p:sp>
    </p:spTree>
    <p:extLst>
      <p:ext uri="{BB962C8B-B14F-4D97-AF65-F5344CB8AC3E}">
        <p14:creationId xmlns:p14="http://schemas.microsoft.com/office/powerpoint/2010/main" val="2925777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3</a:t>
            </a:fld>
            <a:endParaRPr lang="en-GB"/>
          </a:p>
        </p:txBody>
      </p:sp>
    </p:spTree>
    <p:extLst>
      <p:ext uri="{BB962C8B-B14F-4D97-AF65-F5344CB8AC3E}">
        <p14:creationId xmlns:p14="http://schemas.microsoft.com/office/powerpoint/2010/main" val="3067742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0BB8742-AE93-4F79-A417-DE01F9BEA3E0}" type="slidenum">
              <a:rPr lang="nl-BE" smtClean="0"/>
              <a:pPr/>
              <a:t>30</a:t>
            </a:fld>
            <a:endParaRPr lang="nl-BE"/>
          </a:p>
        </p:txBody>
      </p:sp>
    </p:spTree>
    <p:extLst>
      <p:ext uri="{BB962C8B-B14F-4D97-AF65-F5344CB8AC3E}">
        <p14:creationId xmlns:p14="http://schemas.microsoft.com/office/powerpoint/2010/main" val="2217101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a:t>He gave example for university education as a market product that attract students.</a:t>
            </a:r>
            <a:br>
              <a:rPr lang="en-US" sz="1200"/>
            </a:br>
            <a:r>
              <a:rPr lang="en-US" sz="1200"/>
              <a:t>economics of marriage: people is educated in </a:t>
            </a:r>
            <a:r>
              <a:rPr lang="en-US" sz="1200" err="1"/>
              <a:t>uni</a:t>
            </a:r>
            <a:r>
              <a:rPr lang="en-US" sz="1200"/>
              <a:t> to get married to </a:t>
            </a:r>
            <a:r>
              <a:rPr lang="en-US" sz="1200" err="1"/>
              <a:t>uni</a:t>
            </a:r>
            <a:r>
              <a:rPr lang="en-US" sz="1200" baseline="0"/>
              <a:t> grads</a:t>
            </a:r>
            <a:br>
              <a:rPr lang="en-US" sz="1200" baseline="0"/>
            </a:br>
            <a:endParaRPr lang="nl-BE"/>
          </a:p>
        </p:txBody>
      </p:sp>
      <p:sp>
        <p:nvSpPr>
          <p:cNvPr id="4" name="Tijdelijke aanduiding voor dianummer 3"/>
          <p:cNvSpPr>
            <a:spLocks noGrp="1"/>
          </p:cNvSpPr>
          <p:nvPr>
            <p:ph type="sldNum" sz="quarter" idx="10"/>
          </p:nvPr>
        </p:nvSpPr>
        <p:spPr/>
        <p:txBody>
          <a:bodyPr/>
          <a:lstStyle/>
          <a:p>
            <a:fld id="{50BB8742-AE93-4F79-A417-DE01F9BEA3E0}" type="slidenum">
              <a:rPr lang="nl-BE" smtClean="0"/>
              <a:pPr/>
              <a:t>31</a:t>
            </a:fld>
            <a:endParaRPr lang="nl-BE"/>
          </a:p>
        </p:txBody>
      </p:sp>
    </p:spTree>
    <p:extLst>
      <p:ext uri="{BB962C8B-B14F-4D97-AF65-F5344CB8AC3E}">
        <p14:creationId xmlns:p14="http://schemas.microsoft.com/office/powerpoint/2010/main" val="394838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0BB8742-AE93-4F79-A417-DE01F9BEA3E0}" type="slidenum">
              <a:rPr lang="nl-BE" smtClean="0"/>
              <a:pPr/>
              <a:t>32</a:t>
            </a:fld>
            <a:endParaRPr lang="nl-BE"/>
          </a:p>
        </p:txBody>
      </p:sp>
    </p:spTree>
    <p:extLst>
      <p:ext uri="{BB962C8B-B14F-4D97-AF65-F5344CB8AC3E}">
        <p14:creationId xmlns:p14="http://schemas.microsoft.com/office/powerpoint/2010/main" val="3584689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Weber: </a:t>
            </a:r>
            <a:r>
              <a:rPr lang="nl-BE" err="1"/>
              <a:t>law</a:t>
            </a:r>
            <a:r>
              <a:rPr lang="nl-BE"/>
              <a:t>; </a:t>
            </a:r>
            <a:r>
              <a:rPr lang="nl-BE" err="1"/>
              <a:t>Simmel</a:t>
            </a:r>
            <a:r>
              <a:rPr lang="nl-BE"/>
              <a:t>,</a:t>
            </a:r>
            <a:r>
              <a:rPr lang="nl-BE" baseline="0"/>
              <a:t> </a:t>
            </a:r>
            <a:r>
              <a:rPr lang="nl-BE" baseline="0" err="1"/>
              <a:t>philosophy</a:t>
            </a:r>
            <a:r>
              <a:rPr lang="nl-BE" baseline="0"/>
              <a:t>; Marx of course </a:t>
            </a:r>
            <a:r>
              <a:rPr lang="nl-BE" baseline="0" err="1"/>
              <a:t>politically</a:t>
            </a:r>
            <a:r>
              <a:rPr lang="nl-BE" baseline="0"/>
              <a:t> </a:t>
            </a:r>
            <a:r>
              <a:rPr lang="nl-BE" baseline="0" err="1"/>
              <a:t>active</a:t>
            </a:r>
            <a:r>
              <a:rPr lang="nl-BE" baseline="0"/>
              <a:t>; </a:t>
            </a:r>
          </a:p>
          <a:p>
            <a:r>
              <a:rPr lang="nl-BE" baseline="0"/>
              <a:t>Lewis </a:t>
            </a:r>
            <a:r>
              <a:rPr lang="nl-BE" baseline="0" err="1"/>
              <a:t>Coser</a:t>
            </a:r>
            <a:r>
              <a:rPr lang="nl-BE" baseline="0"/>
              <a:t>: </a:t>
            </a:r>
            <a:r>
              <a:rPr lang="nl-BE" baseline="0" err="1"/>
              <a:t>studied</a:t>
            </a:r>
            <a:r>
              <a:rPr lang="nl-BE" baseline="0"/>
              <a:t> </a:t>
            </a:r>
            <a:r>
              <a:rPr lang="nl-BE" baseline="0" err="1"/>
              <a:t>literature</a:t>
            </a:r>
            <a:r>
              <a:rPr lang="nl-BE" baseline="0"/>
              <a:t> first…</a:t>
            </a:r>
          </a:p>
          <a:p>
            <a:endParaRPr lang="nl-BE" baseline="0"/>
          </a:p>
          <a:p>
            <a:r>
              <a:rPr lang="nl-BE" baseline="0" err="1"/>
              <a:t>Perhaps</a:t>
            </a:r>
            <a:r>
              <a:rPr lang="nl-BE" baseline="0"/>
              <a:t> most </a:t>
            </a:r>
            <a:r>
              <a:rPr lang="nl-BE" baseline="0" err="1"/>
              <a:t>compelling</a:t>
            </a:r>
            <a:r>
              <a:rPr lang="nl-BE" baseline="0"/>
              <a:t> </a:t>
            </a:r>
            <a:r>
              <a:rPr lang="nl-BE" baseline="0" err="1"/>
              <a:t>example</a:t>
            </a:r>
            <a:r>
              <a:rPr lang="nl-BE" baseline="0"/>
              <a:t> is Richard </a:t>
            </a:r>
            <a:r>
              <a:rPr lang="nl-BE" baseline="0" err="1"/>
              <a:t>Sennett</a:t>
            </a:r>
            <a:r>
              <a:rPr lang="nl-BE" baseline="0"/>
              <a:t>. </a:t>
            </a:r>
            <a:r>
              <a:rPr lang="nl-BE" baseline="0" err="1"/>
              <a:t>Writes</a:t>
            </a:r>
            <a:r>
              <a:rPr lang="nl-BE" baseline="0"/>
              <a:t> </a:t>
            </a:r>
            <a:r>
              <a:rPr lang="nl-BE" baseline="0" err="1"/>
              <a:t>really</a:t>
            </a:r>
            <a:r>
              <a:rPr lang="nl-BE" baseline="0"/>
              <a:t> well, </a:t>
            </a:r>
            <a:r>
              <a:rPr lang="nl-BE" baseline="0" err="1"/>
              <a:t>interesting</a:t>
            </a:r>
            <a:r>
              <a:rPr lang="nl-BE" baseline="0"/>
              <a:t> stuff. </a:t>
            </a:r>
            <a:r>
              <a:rPr lang="nl-BE" baseline="0" err="1"/>
              <a:t>Corosion</a:t>
            </a:r>
            <a:r>
              <a:rPr lang="nl-BE" baseline="0"/>
              <a:t> of </a:t>
            </a:r>
            <a:r>
              <a:rPr lang="nl-BE" baseline="0" err="1"/>
              <a:t>character</a:t>
            </a:r>
            <a:r>
              <a:rPr lang="nl-BE" baseline="0"/>
              <a:t>, </a:t>
            </a:r>
            <a:r>
              <a:rPr lang="nl-BE" baseline="0" err="1"/>
              <a:t>the</a:t>
            </a:r>
            <a:r>
              <a:rPr lang="nl-BE" baseline="0"/>
              <a:t> </a:t>
            </a:r>
            <a:r>
              <a:rPr lang="nl-BE" baseline="0" err="1"/>
              <a:t>loss</a:t>
            </a:r>
            <a:r>
              <a:rPr lang="nl-BE" baseline="0"/>
              <a:t> of </a:t>
            </a:r>
            <a:r>
              <a:rPr lang="nl-BE" baseline="0" err="1"/>
              <a:t>craftsmanship</a:t>
            </a:r>
            <a:r>
              <a:rPr lang="nl-BE" baseline="0"/>
              <a:t>, </a:t>
            </a:r>
            <a:r>
              <a:rPr lang="nl-BE" baseline="0" err="1"/>
              <a:t>loss</a:t>
            </a:r>
            <a:r>
              <a:rPr lang="nl-BE" baseline="0"/>
              <a:t> of public life… </a:t>
            </a:r>
            <a:r>
              <a:rPr lang="nl-BE" baseline="0" err="1"/>
              <a:t>used</a:t>
            </a:r>
            <a:r>
              <a:rPr lang="nl-BE" baseline="0"/>
              <a:t> </a:t>
            </a:r>
            <a:r>
              <a:rPr lang="nl-BE" baseline="0" err="1"/>
              <a:t>to</a:t>
            </a:r>
            <a:r>
              <a:rPr lang="nl-BE" baseline="0"/>
              <a:t> </a:t>
            </a:r>
            <a:r>
              <a:rPr lang="nl-BE" baseline="0" err="1"/>
              <a:t>play</a:t>
            </a:r>
            <a:r>
              <a:rPr lang="nl-BE" baseline="0"/>
              <a:t> cello. </a:t>
            </a:r>
            <a:r>
              <a:rPr lang="nl-BE" baseline="0" err="1"/>
              <a:t>Injury</a:t>
            </a:r>
            <a:r>
              <a:rPr lang="nl-BE" baseline="0"/>
              <a:t> </a:t>
            </a:r>
            <a:r>
              <a:rPr lang="nl-BE" baseline="0" err="1"/>
              <a:t>with</a:t>
            </a:r>
            <a:r>
              <a:rPr lang="nl-BE" baseline="0"/>
              <a:t> his hand </a:t>
            </a:r>
            <a:r>
              <a:rPr lang="nl-BE" baseline="0" err="1"/>
              <a:t>forced</a:t>
            </a:r>
            <a:r>
              <a:rPr lang="nl-BE" baseline="0"/>
              <a:t> </a:t>
            </a:r>
            <a:r>
              <a:rPr lang="nl-BE" baseline="0" err="1"/>
              <a:t>him</a:t>
            </a:r>
            <a:r>
              <a:rPr lang="nl-BE" baseline="0"/>
              <a:t> </a:t>
            </a:r>
            <a:r>
              <a:rPr lang="nl-BE" baseline="0" err="1"/>
              <a:t>to</a:t>
            </a:r>
            <a:r>
              <a:rPr lang="nl-BE" baseline="0"/>
              <a:t> stop. </a:t>
            </a:r>
          </a:p>
          <a:p>
            <a:endParaRPr lang="nl-BE" baseline="0"/>
          </a:p>
          <a:p>
            <a:endParaRPr lang="nl-BE"/>
          </a:p>
        </p:txBody>
      </p:sp>
      <p:sp>
        <p:nvSpPr>
          <p:cNvPr id="4" name="Tijdelijke aanduiding voor dianummer 3"/>
          <p:cNvSpPr>
            <a:spLocks noGrp="1"/>
          </p:cNvSpPr>
          <p:nvPr>
            <p:ph type="sldNum" sz="quarter" idx="10"/>
          </p:nvPr>
        </p:nvSpPr>
        <p:spPr/>
        <p:txBody>
          <a:bodyPr/>
          <a:lstStyle/>
          <a:p>
            <a:fld id="{50BB8742-AE93-4F79-A417-DE01F9BEA3E0}" type="slidenum">
              <a:rPr lang="nl-BE" smtClean="0"/>
              <a:pPr/>
              <a:t>36</a:t>
            </a:fld>
            <a:endParaRPr lang="nl-BE"/>
          </a:p>
        </p:txBody>
      </p:sp>
    </p:spTree>
    <p:extLst>
      <p:ext uri="{BB962C8B-B14F-4D97-AF65-F5344CB8AC3E}">
        <p14:creationId xmlns:p14="http://schemas.microsoft.com/office/powerpoint/2010/main" val="279307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err="1"/>
              <a:t>Blowing</a:t>
            </a:r>
            <a:r>
              <a:rPr lang="nl-BE"/>
              <a:t> </a:t>
            </a:r>
            <a:r>
              <a:rPr lang="nl-BE" err="1"/>
              <a:t>bubbles</a:t>
            </a:r>
            <a:r>
              <a:rPr lang="nl-BE"/>
              <a:t>. </a:t>
            </a:r>
            <a:r>
              <a:rPr lang="nl-BE" err="1"/>
              <a:t>Metaphor</a:t>
            </a:r>
            <a:r>
              <a:rPr lang="nl-BE" baseline="0"/>
              <a:t> </a:t>
            </a:r>
            <a:r>
              <a:rPr lang="nl-BE" baseline="0" err="1"/>
              <a:t>that</a:t>
            </a:r>
            <a:r>
              <a:rPr lang="nl-BE" baseline="0"/>
              <a:t> is </a:t>
            </a:r>
            <a:r>
              <a:rPr lang="nl-BE" baseline="0" err="1"/>
              <a:t>often</a:t>
            </a:r>
            <a:r>
              <a:rPr lang="nl-BE" baseline="0"/>
              <a:t> </a:t>
            </a:r>
            <a:r>
              <a:rPr lang="nl-BE" baseline="0" err="1"/>
              <a:t>used</a:t>
            </a:r>
            <a:r>
              <a:rPr lang="nl-BE" baseline="0"/>
              <a:t>: </a:t>
            </a:r>
            <a:r>
              <a:rPr lang="nl-BE" baseline="0" err="1"/>
              <a:t>to</a:t>
            </a:r>
            <a:r>
              <a:rPr lang="nl-BE" baseline="0"/>
              <a:t> </a:t>
            </a:r>
            <a:r>
              <a:rPr lang="nl-BE" baseline="0" err="1"/>
              <a:t>designate</a:t>
            </a:r>
            <a:r>
              <a:rPr lang="nl-BE" baseline="0"/>
              <a:t> we </a:t>
            </a:r>
            <a:r>
              <a:rPr lang="nl-BE" baseline="0" err="1"/>
              <a:t>all</a:t>
            </a:r>
            <a:r>
              <a:rPr lang="nl-BE" baseline="0"/>
              <a:t> live in </a:t>
            </a:r>
            <a:r>
              <a:rPr lang="nl-BE" baseline="0" err="1"/>
              <a:t>our</a:t>
            </a:r>
            <a:r>
              <a:rPr lang="nl-BE" baseline="0"/>
              <a:t> small </a:t>
            </a:r>
            <a:r>
              <a:rPr lang="nl-BE" baseline="0" err="1"/>
              <a:t>bubbles</a:t>
            </a:r>
            <a:r>
              <a:rPr lang="nl-BE" baseline="0"/>
              <a:t>, </a:t>
            </a:r>
            <a:r>
              <a:rPr lang="nl-BE" baseline="0" err="1"/>
              <a:t>not</a:t>
            </a:r>
            <a:r>
              <a:rPr lang="nl-BE" baseline="0"/>
              <a:t> </a:t>
            </a:r>
            <a:r>
              <a:rPr lang="nl-BE" baseline="0" err="1"/>
              <a:t>coming</a:t>
            </a:r>
            <a:r>
              <a:rPr lang="nl-BE" baseline="0"/>
              <a:t> out of it. </a:t>
            </a:r>
          </a:p>
          <a:p>
            <a:endParaRPr lang="nl-BE" baseline="0"/>
          </a:p>
          <a:p>
            <a:r>
              <a:rPr lang="nl-BE" baseline="0" err="1"/>
              <a:t>Used</a:t>
            </a:r>
            <a:r>
              <a:rPr lang="nl-BE" baseline="0"/>
              <a:t> </a:t>
            </a:r>
            <a:r>
              <a:rPr lang="nl-BE" baseline="0" err="1"/>
              <a:t>it</a:t>
            </a:r>
            <a:r>
              <a:rPr lang="nl-BE" baseline="0"/>
              <a:t> </a:t>
            </a:r>
            <a:r>
              <a:rPr lang="nl-BE" baseline="0" err="1"/>
              <a:t>to</a:t>
            </a:r>
            <a:r>
              <a:rPr lang="nl-BE" baseline="0"/>
              <a:t> analyse </a:t>
            </a:r>
            <a:r>
              <a:rPr lang="nl-BE" baseline="0" err="1"/>
              <a:t>moral</a:t>
            </a:r>
            <a:r>
              <a:rPr lang="nl-BE" baseline="0"/>
              <a:t> relations </a:t>
            </a:r>
            <a:r>
              <a:rPr lang="nl-BE" baseline="0" err="1"/>
              <a:t>between</a:t>
            </a:r>
            <a:r>
              <a:rPr lang="nl-BE" baseline="0"/>
              <a:t> different </a:t>
            </a:r>
            <a:r>
              <a:rPr lang="nl-BE" baseline="0" err="1"/>
              <a:t>Belgian</a:t>
            </a:r>
            <a:r>
              <a:rPr lang="nl-BE" baseline="0"/>
              <a:t> </a:t>
            </a:r>
            <a:r>
              <a:rPr lang="nl-BE" baseline="0" err="1"/>
              <a:t>journalists</a:t>
            </a:r>
            <a:r>
              <a:rPr lang="nl-BE" baseline="0"/>
              <a:t>, </a:t>
            </a:r>
            <a:r>
              <a:rPr lang="nl-BE" baseline="0" err="1"/>
              <a:t>social</a:t>
            </a:r>
            <a:r>
              <a:rPr lang="nl-BE" baseline="0"/>
              <a:t> </a:t>
            </a:r>
            <a:r>
              <a:rPr lang="nl-BE" baseline="0" err="1"/>
              <a:t>workers</a:t>
            </a:r>
            <a:r>
              <a:rPr lang="nl-BE" baseline="0"/>
              <a:t>, </a:t>
            </a:r>
            <a:r>
              <a:rPr lang="nl-BE" baseline="0" err="1"/>
              <a:t>activists</a:t>
            </a:r>
            <a:r>
              <a:rPr lang="nl-BE" baseline="0"/>
              <a:t>, </a:t>
            </a:r>
            <a:r>
              <a:rPr lang="nl-BE" baseline="0" err="1"/>
              <a:t>students</a:t>
            </a:r>
            <a:r>
              <a:rPr lang="nl-BE" baseline="0"/>
              <a:t> </a:t>
            </a:r>
            <a:r>
              <a:rPr lang="nl-BE" baseline="0" err="1"/>
              <a:t>and</a:t>
            </a:r>
            <a:r>
              <a:rPr lang="nl-BE" baseline="0"/>
              <a:t> </a:t>
            </a:r>
            <a:r>
              <a:rPr lang="nl-BE" baseline="0" err="1"/>
              <a:t>Syrian</a:t>
            </a:r>
            <a:r>
              <a:rPr lang="nl-BE" baseline="0"/>
              <a:t> </a:t>
            </a:r>
            <a:r>
              <a:rPr lang="nl-BE" baseline="0" err="1"/>
              <a:t>refugees</a:t>
            </a:r>
            <a:r>
              <a:rPr lang="nl-BE" baseline="0"/>
              <a:t>. </a:t>
            </a:r>
            <a:r>
              <a:rPr lang="nl-BE" baseline="0" err="1"/>
              <a:t>Helped</a:t>
            </a:r>
            <a:r>
              <a:rPr lang="nl-BE" baseline="0"/>
              <a:t> me </a:t>
            </a:r>
            <a:r>
              <a:rPr lang="nl-BE" baseline="0" err="1"/>
              <a:t>to</a:t>
            </a:r>
            <a:r>
              <a:rPr lang="nl-BE" baseline="0"/>
              <a:t> analyse </a:t>
            </a:r>
            <a:r>
              <a:rPr lang="nl-BE" baseline="0" err="1"/>
              <a:t>that</a:t>
            </a:r>
            <a:r>
              <a:rPr lang="nl-BE" baseline="0"/>
              <a:t> </a:t>
            </a:r>
            <a:r>
              <a:rPr lang="nl-BE" baseline="0" err="1"/>
              <a:t>you</a:t>
            </a:r>
            <a:r>
              <a:rPr lang="nl-BE" baseline="0"/>
              <a:t> </a:t>
            </a:r>
            <a:r>
              <a:rPr lang="nl-BE" baseline="0" err="1"/>
              <a:t>find</a:t>
            </a:r>
            <a:r>
              <a:rPr lang="nl-BE" baseline="0"/>
              <a:t> a more personal, more </a:t>
            </a:r>
            <a:r>
              <a:rPr lang="nl-BE" baseline="0" err="1"/>
              <a:t>intese</a:t>
            </a:r>
            <a:r>
              <a:rPr lang="nl-BE" baseline="0"/>
              <a:t> </a:t>
            </a:r>
            <a:r>
              <a:rPr lang="nl-BE" baseline="0" err="1"/>
              <a:t>relation</a:t>
            </a:r>
            <a:r>
              <a:rPr lang="nl-BE" baseline="0"/>
              <a:t> </a:t>
            </a:r>
            <a:r>
              <a:rPr lang="nl-BE" baseline="0" err="1"/>
              <a:t>going</a:t>
            </a:r>
            <a:r>
              <a:rPr lang="nl-BE" baseline="0"/>
              <a:t> </a:t>
            </a:r>
            <a:r>
              <a:rPr lang="nl-BE" baseline="0" err="1"/>
              <a:t>beyond</a:t>
            </a:r>
            <a:r>
              <a:rPr lang="nl-BE" baseline="0"/>
              <a:t> </a:t>
            </a:r>
            <a:r>
              <a:rPr lang="nl-BE" baseline="0" err="1"/>
              <a:t>institutions</a:t>
            </a:r>
            <a:r>
              <a:rPr lang="nl-BE" baseline="0"/>
              <a:t>. </a:t>
            </a:r>
          </a:p>
          <a:p>
            <a:endParaRPr lang="nl-BE" baseline="0"/>
          </a:p>
          <a:p>
            <a:r>
              <a:rPr lang="nl-BE" baseline="0" err="1"/>
              <a:t>Yet</a:t>
            </a:r>
            <a:r>
              <a:rPr lang="nl-BE" baseline="0"/>
              <a:t> I </a:t>
            </a:r>
            <a:r>
              <a:rPr lang="nl-BE" baseline="0" err="1"/>
              <a:t>could</a:t>
            </a:r>
            <a:r>
              <a:rPr lang="nl-BE" baseline="0"/>
              <a:t> </a:t>
            </a:r>
            <a:r>
              <a:rPr lang="nl-BE" baseline="0" err="1"/>
              <a:t>not</a:t>
            </a:r>
            <a:r>
              <a:rPr lang="nl-BE" baseline="0"/>
              <a:t> </a:t>
            </a:r>
            <a:r>
              <a:rPr lang="nl-BE" baseline="0" err="1"/>
              <a:t>really</a:t>
            </a:r>
            <a:r>
              <a:rPr lang="nl-BE" baseline="0"/>
              <a:t> </a:t>
            </a:r>
            <a:r>
              <a:rPr lang="nl-BE" baseline="0" err="1"/>
              <a:t>use</a:t>
            </a:r>
            <a:r>
              <a:rPr lang="nl-BE" baseline="0"/>
              <a:t> </a:t>
            </a:r>
            <a:r>
              <a:rPr lang="nl-BE" baseline="0" err="1"/>
              <a:t>the</a:t>
            </a:r>
            <a:r>
              <a:rPr lang="nl-BE" baseline="0"/>
              <a:t> </a:t>
            </a:r>
            <a:r>
              <a:rPr lang="nl-BE" baseline="0" err="1"/>
              <a:t>metaphor</a:t>
            </a:r>
            <a:r>
              <a:rPr lang="nl-BE" baseline="0"/>
              <a:t> in </a:t>
            </a:r>
            <a:r>
              <a:rPr lang="nl-BE" baseline="0" err="1"/>
              <a:t>academic</a:t>
            </a:r>
            <a:r>
              <a:rPr lang="nl-BE" baseline="0"/>
              <a:t> </a:t>
            </a:r>
            <a:r>
              <a:rPr lang="nl-BE" baseline="0" err="1"/>
              <a:t>articles</a:t>
            </a:r>
            <a:r>
              <a:rPr lang="nl-BE" baseline="0"/>
              <a:t>, </a:t>
            </a:r>
            <a:r>
              <a:rPr lang="nl-BE" baseline="0" err="1"/>
              <a:t>because</a:t>
            </a:r>
            <a:r>
              <a:rPr lang="nl-BE" baseline="0"/>
              <a:t> </a:t>
            </a:r>
            <a:r>
              <a:rPr lang="nl-BE" baseline="0" err="1"/>
              <a:t>it</a:t>
            </a:r>
            <a:r>
              <a:rPr lang="nl-BE" baseline="0"/>
              <a:t> </a:t>
            </a:r>
            <a:r>
              <a:rPr lang="nl-BE" baseline="0" err="1"/>
              <a:t>would</a:t>
            </a:r>
            <a:r>
              <a:rPr lang="nl-BE" baseline="0"/>
              <a:t> take me </a:t>
            </a:r>
            <a:r>
              <a:rPr lang="nl-BE" baseline="0" err="1"/>
              <a:t>too</a:t>
            </a:r>
            <a:r>
              <a:rPr lang="nl-BE" baseline="0"/>
              <a:t> </a:t>
            </a:r>
            <a:r>
              <a:rPr lang="nl-BE" baseline="0" err="1"/>
              <a:t>much</a:t>
            </a:r>
            <a:r>
              <a:rPr lang="nl-BE" baseline="0"/>
              <a:t> </a:t>
            </a:r>
            <a:r>
              <a:rPr lang="nl-BE" baseline="0" err="1"/>
              <a:t>words</a:t>
            </a:r>
            <a:r>
              <a:rPr lang="nl-BE" baseline="0"/>
              <a:t> </a:t>
            </a:r>
            <a:r>
              <a:rPr lang="nl-BE" baseline="0" err="1"/>
              <a:t>to</a:t>
            </a:r>
            <a:r>
              <a:rPr lang="nl-BE" baseline="0"/>
              <a:t> </a:t>
            </a:r>
            <a:r>
              <a:rPr lang="nl-BE" baseline="0" err="1"/>
              <a:t>explain</a:t>
            </a:r>
            <a:r>
              <a:rPr lang="nl-BE" baseline="0"/>
              <a:t> </a:t>
            </a:r>
            <a:r>
              <a:rPr lang="nl-BE" baseline="0" err="1"/>
              <a:t>the</a:t>
            </a:r>
            <a:r>
              <a:rPr lang="nl-BE" baseline="0"/>
              <a:t> </a:t>
            </a:r>
            <a:r>
              <a:rPr lang="nl-BE" baseline="0" err="1"/>
              <a:t>metaphor</a:t>
            </a:r>
            <a:r>
              <a:rPr lang="nl-BE" baseline="0"/>
              <a:t> </a:t>
            </a:r>
            <a:r>
              <a:rPr lang="nl-BE" baseline="0" err="1"/>
              <a:t>properly</a:t>
            </a:r>
            <a:r>
              <a:rPr lang="nl-BE" baseline="0"/>
              <a:t>…</a:t>
            </a:r>
          </a:p>
          <a:p>
            <a:endParaRPr lang="nl-BE" baseline="0"/>
          </a:p>
          <a:p>
            <a:endParaRPr lang="nl-BE"/>
          </a:p>
        </p:txBody>
      </p:sp>
      <p:sp>
        <p:nvSpPr>
          <p:cNvPr id="4" name="Tijdelijke aanduiding voor dianummer 3"/>
          <p:cNvSpPr>
            <a:spLocks noGrp="1"/>
          </p:cNvSpPr>
          <p:nvPr>
            <p:ph type="sldNum" sz="quarter" idx="10"/>
          </p:nvPr>
        </p:nvSpPr>
        <p:spPr/>
        <p:txBody>
          <a:bodyPr/>
          <a:lstStyle/>
          <a:p>
            <a:fld id="{50BB8742-AE93-4F79-A417-DE01F9BEA3E0}" type="slidenum">
              <a:rPr lang="nl-BE" smtClean="0"/>
              <a:pPr/>
              <a:t>37</a:t>
            </a:fld>
            <a:endParaRPr lang="nl-BE"/>
          </a:p>
        </p:txBody>
      </p:sp>
    </p:spTree>
    <p:extLst>
      <p:ext uri="{BB962C8B-B14F-4D97-AF65-F5344CB8AC3E}">
        <p14:creationId xmlns:p14="http://schemas.microsoft.com/office/powerpoint/2010/main" val="3480898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Suppose the functio</a:t>
            </a:r>
            <a:r>
              <a:rPr lang="nl-BE" baseline="0"/>
              <a:t>n of education is to save marriages by getting cranky adolscents out of the house; lowering youth unemployment by keeping millions of young people out of the labour market; providing a supportive environment in which young people can experiment with erotic and emotional relatinships…</a:t>
            </a:r>
          </a:p>
          <a:p>
            <a:endParaRPr lang="nl-BE" baseline="0"/>
          </a:p>
          <a:p>
            <a:r>
              <a:rPr lang="nl-BE" baseline="0"/>
              <a:t>Fischer: kinds of </a:t>
            </a:r>
            <a:r>
              <a:rPr lang="nl-BE" baseline="0" err="1"/>
              <a:t>people</a:t>
            </a:r>
            <a:r>
              <a:rPr lang="nl-BE" baseline="0"/>
              <a:t> </a:t>
            </a:r>
            <a:r>
              <a:rPr lang="nl-BE" baseline="0" err="1"/>
              <a:t>they</a:t>
            </a:r>
            <a:r>
              <a:rPr lang="nl-BE" baseline="0"/>
              <a:t> </a:t>
            </a:r>
            <a:r>
              <a:rPr lang="nl-BE" baseline="0" err="1"/>
              <a:t>know</a:t>
            </a:r>
            <a:r>
              <a:rPr lang="nl-BE" baseline="0"/>
              <a:t> are different: more </a:t>
            </a:r>
            <a:r>
              <a:rPr lang="nl-BE" baseline="0" err="1"/>
              <a:t>likely</a:t>
            </a:r>
            <a:r>
              <a:rPr lang="nl-BE" baseline="0"/>
              <a:t> </a:t>
            </a:r>
            <a:r>
              <a:rPr lang="nl-BE" baseline="0" err="1"/>
              <a:t>to</a:t>
            </a:r>
            <a:r>
              <a:rPr lang="nl-BE" baseline="0"/>
              <a:t> </a:t>
            </a:r>
            <a:r>
              <a:rPr lang="nl-BE" baseline="0" err="1"/>
              <a:t>be</a:t>
            </a:r>
            <a:r>
              <a:rPr lang="nl-BE" baseline="0"/>
              <a:t> </a:t>
            </a:r>
            <a:r>
              <a:rPr lang="nl-BE" baseline="0" err="1"/>
              <a:t>friends</a:t>
            </a:r>
            <a:r>
              <a:rPr lang="nl-BE" baseline="0"/>
              <a:t> </a:t>
            </a:r>
            <a:r>
              <a:rPr lang="nl-BE" baseline="0" err="1"/>
              <a:t>and</a:t>
            </a:r>
            <a:r>
              <a:rPr lang="nl-BE" baseline="0"/>
              <a:t> </a:t>
            </a:r>
            <a:r>
              <a:rPr lang="nl-BE" baseline="0" err="1"/>
              <a:t>peers</a:t>
            </a:r>
            <a:r>
              <a:rPr lang="nl-BE" baseline="0"/>
              <a:t>, </a:t>
            </a:r>
            <a:r>
              <a:rPr lang="nl-BE" baseline="0" err="1"/>
              <a:t>rather</a:t>
            </a:r>
            <a:r>
              <a:rPr lang="nl-BE" baseline="0"/>
              <a:t> </a:t>
            </a:r>
            <a:r>
              <a:rPr lang="nl-BE" baseline="0" err="1"/>
              <a:t>than</a:t>
            </a:r>
            <a:r>
              <a:rPr lang="nl-BE" baseline="0"/>
              <a:t> family…</a:t>
            </a:r>
            <a:endParaRPr lang="nl-BE"/>
          </a:p>
        </p:txBody>
      </p:sp>
      <p:sp>
        <p:nvSpPr>
          <p:cNvPr id="4" name="Tijdelijke aanduiding voor dianummer 3"/>
          <p:cNvSpPr>
            <a:spLocks noGrp="1"/>
          </p:cNvSpPr>
          <p:nvPr>
            <p:ph type="sldNum" sz="quarter" idx="10"/>
          </p:nvPr>
        </p:nvSpPr>
        <p:spPr/>
        <p:txBody>
          <a:bodyPr/>
          <a:lstStyle/>
          <a:p>
            <a:fld id="{50BB8742-AE93-4F79-A417-DE01F9BEA3E0}" type="slidenum">
              <a:rPr lang="nl-BE" smtClean="0"/>
              <a:pPr/>
              <a:t>38</a:t>
            </a:fld>
            <a:endParaRPr lang="nl-BE"/>
          </a:p>
        </p:txBody>
      </p:sp>
    </p:spTree>
    <p:extLst>
      <p:ext uri="{BB962C8B-B14F-4D97-AF65-F5344CB8AC3E}">
        <p14:creationId xmlns:p14="http://schemas.microsoft.com/office/powerpoint/2010/main" val="3463820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Gans begint met de </a:t>
            </a:r>
            <a:r>
              <a:rPr lang="nl-BE" b="1">
                <a:solidFill>
                  <a:srgbClr val="FF0000"/>
                </a:solidFill>
              </a:rPr>
              <a:t>economische functies van de armoede</a:t>
            </a:r>
            <a:r>
              <a:rPr lang="nl-BE"/>
              <a:t>. Een markteconomisch systeem dat op vrije mededinging is gebaseerd, steunt voor een groot deel op de aanwezigheid van armen. Zij leveren de laagbetaalde arbeidskrachten die, omdat ze weinig keuze hebben, tegen doorgaans lagere lonen het vuile en gevaarlijke werk opknappen. Zonder handlangers, onderhoudspersoneel of vuilnisophalers zou onze economie niet kunnen draaien. </a:t>
            </a:r>
          </a:p>
          <a:p>
            <a:endParaRPr lang="nl-BE"/>
          </a:p>
          <a:p>
            <a:r>
              <a:rPr lang="nl-BE"/>
              <a:t>Een andere economische functie is dat mensen in armoede tweedehandsgoederen kopen of woningen van mindere kwaliteit huren die anders ongebruikt blijven en dat ze een beroep doen op dienstverleners die anders zonder werk dreigen te vallen, zoals incompetente artsen en slinkse advocaten.</a:t>
            </a:r>
          </a:p>
          <a:p>
            <a:endParaRPr lang="nl-BE"/>
          </a:p>
          <a:p>
            <a:r>
              <a:rPr lang="nl-BE"/>
              <a:t>Daarnaast zijn er beroepen en diensten die bestaan bij de gratie van armoede: sociale werkers, bijstandsadministraties, voedselbanken, maar ook pandjesbazen. Sommige beroepen en instellingen worden dan weer ingezet om hen van de rest van de samenleving af te schermen, ja tegen hen te ‘beschermen’: politie en gevangenissen. </a:t>
            </a:r>
          </a:p>
          <a:p>
            <a:endParaRPr lang="nl-BE"/>
          </a:p>
          <a:p>
            <a:r>
              <a:rPr lang="nl-BE"/>
              <a:t>De armoede heeft ook </a:t>
            </a:r>
            <a:r>
              <a:rPr lang="nl-BE" b="1"/>
              <a:t>sociale functies</a:t>
            </a:r>
            <a:r>
              <a:rPr lang="nl-BE"/>
              <a:t>, hoewel die op het eerste gezicht minder duidelijk zijn. Ze fungeert als opgestoken vinger: hard werken en spaarzaamheid worden het best in ere gehouden en luiheid loont niet. Het hoeft niet dat wie arm is, ook spilziek of lui is opdat deze functie inderdaad wordt vervuld; het volstaat dat ze zo worden gezien door de rest van de bevolking. Een treffende illustratie van het theorema dat zegt: wanneer mensen een situatie definiëren als werkelijk, dan wordt die situatie ook werkelijk ook in zijn gevolgen. </a:t>
            </a:r>
          </a:p>
          <a:p>
            <a:endParaRPr lang="nl-BE"/>
          </a:p>
          <a:p>
            <a:r>
              <a:rPr lang="nl-BE"/>
              <a:t>Tenslotte verschaft de armoede aan de niet-armen een </a:t>
            </a:r>
            <a:r>
              <a:rPr lang="nl-BE" b="1"/>
              <a:t>moreel </a:t>
            </a:r>
            <a:r>
              <a:rPr lang="nl-BE"/>
              <a:t>referentiepunt. Liefdadigheid laat de hogere klassen toe om zich ook de betere klasse te voelen en neer te kijken op wie in armoede leef</a:t>
            </a:r>
          </a:p>
          <a:p>
            <a:endParaRPr lang="nl-BE"/>
          </a:p>
          <a:p>
            <a:pPr marL="171450" indent="-171450">
              <a:buFont typeface="Arial" panose="020B0604020202020204" pitchFamily="34" charset="0"/>
              <a:buChar char="•"/>
            </a:pPr>
            <a:r>
              <a:rPr lang="nl-BE"/>
              <a:t>People </a:t>
            </a:r>
            <a:r>
              <a:rPr lang="nl-BE" err="1"/>
              <a:t>who</a:t>
            </a:r>
            <a:r>
              <a:rPr lang="nl-BE"/>
              <a:t> do </a:t>
            </a:r>
            <a:r>
              <a:rPr lang="nl-BE" err="1"/>
              <a:t>such</a:t>
            </a:r>
            <a:r>
              <a:rPr lang="nl-BE" baseline="0"/>
              <a:t> </a:t>
            </a:r>
            <a:r>
              <a:rPr lang="nl-BE" baseline="0" err="1"/>
              <a:t>emotion</a:t>
            </a:r>
            <a:r>
              <a:rPr lang="nl-BE" baseline="0"/>
              <a:t> </a:t>
            </a:r>
            <a:r>
              <a:rPr lang="nl-BE" baseline="0" err="1"/>
              <a:t>work</a:t>
            </a:r>
            <a:r>
              <a:rPr lang="nl-BE" baseline="0"/>
              <a:t> </a:t>
            </a:r>
            <a:r>
              <a:rPr lang="nl-BE" baseline="0" err="1"/>
              <a:t>try</a:t>
            </a:r>
            <a:r>
              <a:rPr lang="nl-BE" baseline="0"/>
              <a:t> </a:t>
            </a:r>
            <a:r>
              <a:rPr lang="nl-BE" baseline="0" err="1"/>
              <a:t>to</a:t>
            </a:r>
            <a:r>
              <a:rPr lang="nl-BE" baseline="0"/>
              <a:t> produce </a:t>
            </a:r>
            <a:r>
              <a:rPr lang="nl-BE" baseline="0" err="1"/>
              <a:t>the</a:t>
            </a:r>
            <a:r>
              <a:rPr lang="nl-BE" baseline="0"/>
              <a:t> proper </a:t>
            </a:r>
            <a:r>
              <a:rPr lang="nl-BE" baseline="0" err="1"/>
              <a:t>emotions</a:t>
            </a:r>
            <a:r>
              <a:rPr lang="nl-BE" baseline="0"/>
              <a:t> in </a:t>
            </a:r>
            <a:r>
              <a:rPr lang="nl-BE" baseline="0" err="1"/>
              <a:t>others</a:t>
            </a:r>
            <a:r>
              <a:rPr lang="nl-BE" baseline="0"/>
              <a:t> (flight </a:t>
            </a:r>
            <a:r>
              <a:rPr lang="nl-BE" baseline="0" err="1"/>
              <a:t>attendants</a:t>
            </a:r>
            <a:r>
              <a:rPr lang="nl-BE" baseline="0"/>
              <a:t>, </a:t>
            </a:r>
            <a:r>
              <a:rPr lang="nl-BE" baseline="0" err="1"/>
              <a:t>bill</a:t>
            </a:r>
            <a:r>
              <a:rPr lang="nl-BE" baseline="0"/>
              <a:t> collectors, </a:t>
            </a:r>
            <a:r>
              <a:rPr lang="nl-BE" baseline="0" err="1"/>
              <a:t>and</a:t>
            </a:r>
            <a:r>
              <a:rPr lang="nl-BE" baseline="0"/>
              <a:t> </a:t>
            </a:r>
            <a:r>
              <a:rPr lang="nl-BE" baseline="0" err="1"/>
              <a:t>others</a:t>
            </a:r>
            <a:r>
              <a:rPr lang="nl-BE" baseline="0"/>
              <a:t>)</a:t>
            </a:r>
          </a:p>
          <a:p>
            <a:pPr marL="171450" indent="-171450">
              <a:buFont typeface="Arial" panose="020B0604020202020204" pitchFamily="34" charset="0"/>
              <a:buChar char="•"/>
            </a:pPr>
            <a:endParaRPr lang="nl-BE" baseline="0"/>
          </a:p>
          <a:p>
            <a:pPr marL="0" indent="0">
              <a:buFont typeface="Arial" panose="020B0604020202020204" pitchFamily="34" charset="0"/>
              <a:buNone/>
            </a:pPr>
            <a:r>
              <a:rPr lang="nl-BE" baseline="0"/>
              <a:t>Becker: </a:t>
            </a:r>
            <a:r>
              <a:rPr lang="nl-BE" baseline="0" err="1"/>
              <a:t>ambiguous</a:t>
            </a:r>
            <a:r>
              <a:rPr lang="nl-BE" baseline="0"/>
              <a:t> </a:t>
            </a:r>
            <a:r>
              <a:rPr lang="nl-BE" baseline="0" err="1"/>
              <a:t>physiological</a:t>
            </a:r>
            <a:r>
              <a:rPr lang="nl-BE" baseline="0"/>
              <a:t> </a:t>
            </a:r>
            <a:r>
              <a:rPr lang="nl-BE" baseline="0" err="1"/>
              <a:t>experience</a:t>
            </a:r>
            <a:r>
              <a:rPr lang="nl-BE" baseline="0"/>
              <a:t>. People </a:t>
            </a:r>
            <a:r>
              <a:rPr lang="nl-BE" baseline="0" err="1"/>
              <a:t>did</a:t>
            </a:r>
            <a:r>
              <a:rPr lang="nl-BE" baseline="0"/>
              <a:t> </a:t>
            </a:r>
            <a:r>
              <a:rPr lang="nl-BE" baseline="0" err="1"/>
              <a:t>it</a:t>
            </a:r>
            <a:r>
              <a:rPr lang="nl-BE" baseline="0"/>
              <a:t> first, </a:t>
            </a:r>
            <a:r>
              <a:rPr lang="nl-BE" baseline="0" err="1"/>
              <a:t>before</a:t>
            </a:r>
            <a:r>
              <a:rPr lang="nl-BE" baseline="0"/>
              <a:t> </a:t>
            </a:r>
            <a:r>
              <a:rPr lang="nl-BE" baseline="0" err="1"/>
              <a:t>they</a:t>
            </a:r>
            <a:r>
              <a:rPr lang="nl-BE" baseline="0"/>
              <a:t> </a:t>
            </a:r>
            <a:r>
              <a:rPr lang="nl-BE" baseline="0" err="1"/>
              <a:t>got</a:t>
            </a:r>
            <a:r>
              <a:rPr lang="nl-BE" baseline="0"/>
              <a:t> </a:t>
            </a:r>
            <a:r>
              <a:rPr lang="nl-BE" baseline="0" err="1"/>
              <a:t>to</a:t>
            </a:r>
            <a:r>
              <a:rPr lang="nl-BE" baseline="0"/>
              <a:t> </a:t>
            </a:r>
            <a:r>
              <a:rPr lang="nl-BE" baseline="0" err="1"/>
              <a:t>learn</a:t>
            </a:r>
            <a:r>
              <a:rPr lang="nl-BE" baseline="0"/>
              <a:t> </a:t>
            </a:r>
            <a:r>
              <a:rPr lang="nl-BE" baseline="0" err="1"/>
              <a:t>to</a:t>
            </a:r>
            <a:r>
              <a:rPr lang="nl-BE" baseline="0"/>
              <a:t> </a:t>
            </a:r>
            <a:r>
              <a:rPr lang="nl-BE" baseline="0" err="1"/>
              <a:t>think</a:t>
            </a:r>
            <a:r>
              <a:rPr lang="nl-BE" baseline="0"/>
              <a:t> of </a:t>
            </a:r>
            <a:r>
              <a:rPr lang="nl-BE" baseline="0" err="1"/>
              <a:t>the</a:t>
            </a:r>
            <a:r>
              <a:rPr lang="nl-BE" baseline="0"/>
              <a:t> </a:t>
            </a:r>
            <a:r>
              <a:rPr lang="nl-BE" baseline="0" err="1"/>
              <a:t>loss</a:t>
            </a:r>
            <a:r>
              <a:rPr lang="nl-BE" baseline="0"/>
              <a:t> of control </a:t>
            </a:r>
            <a:r>
              <a:rPr lang="nl-BE" baseline="0" err="1"/>
              <a:t>they</a:t>
            </a:r>
            <a:r>
              <a:rPr lang="nl-BE" baseline="0"/>
              <a:t> </a:t>
            </a:r>
            <a:r>
              <a:rPr lang="nl-BE" baseline="0" err="1"/>
              <a:t>experienced</a:t>
            </a:r>
            <a:r>
              <a:rPr lang="nl-BE" baseline="0"/>
              <a:t> as a </a:t>
            </a:r>
            <a:r>
              <a:rPr lang="nl-BE" baseline="0" err="1"/>
              <a:t>pleasant</a:t>
            </a:r>
            <a:r>
              <a:rPr lang="nl-BE" baseline="0"/>
              <a:t> </a:t>
            </a:r>
            <a:r>
              <a:rPr lang="nl-BE" baseline="0" err="1"/>
              <a:t>experience</a:t>
            </a:r>
            <a:r>
              <a:rPr lang="nl-BE" baseline="0"/>
              <a:t>, </a:t>
            </a:r>
            <a:r>
              <a:rPr lang="nl-BE" baseline="0" err="1"/>
              <a:t>rather</a:t>
            </a:r>
            <a:r>
              <a:rPr lang="nl-BE" baseline="0"/>
              <a:t> </a:t>
            </a:r>
            <a:r>
              <a:rPr lang="nl-BE" baseline="0" err="1"/>
              <a:t>than</a:t>
            </a:r>
            <a:r>
              <a:rPr lang="nl-BE" baseline="0"/>
              <a:t> a </a:t>
            </a:r>
            <a:r>
              <a:rPr lang="nl-BE" baseline="0" err="1"/>
              <a:t>confusing</a:t>
            </a:r>
            <a:r>
              <a:rPr lang="nl-BE" baseline="0"/>
              <a:t> or a </a:t>
            </a:r>
            <a:r>
              <a:rPr lang="nl-BE" baseline="0" err="1"/>
              <a:t>frightening</a:t>
            </a:r>
            <a:r>
              <a:rPr lang="nl-BE" baseline="0"/>
              <a:t> </a:t>
            </a:r>
            <a:r>
              <a:rPr lang="nl-BE" baseline="0" err="1"/>
              <a:t>one</a:t>
            </a:r>
            <a:r>
              <a:rPr lang="nl-BE" baseline="0"/>
              <a:t>… </a:t>
            </a:r>
            <a:r>
              <a:rPr lang="nl-BE" baseline="0" err="1"/>
              <a:t>Hence</a:t>
            </a:r>
            <a:r>
              <a:rPr lang="nl-BE" baseline="0"/>
              <a:t> </a:t>
            </a:r>
            <a:r>
              <a:rPr lang="nl-BE" baseline="0" err="1"/>
              <a:t>behaviour</a:t>
            </a:r>
            <a:r>
              <a:rPr lang="nl-BE" baseline="0"/>
              <a:t> </a:t>
            </a:r>
            <a:r>
              <a:rPr lang="nl-BE" baseline="0" err="1"/>
              <a:t>came</a:t>
            </a:r>
            <a:r>
              <a:rPr lang="nl-BE" baseline="0"/>
              <a:t> first, </a:t>
            </a:r>
            <a:r>
              <a:rPr lang="nl-BE" baseline="0" err="1"/>
              <a:t>and</a:t>
            </a:r>
            <a:r>
              <a:rPr lang="nl-BE" baseline="0"/>
              <a:t> </a:t>
            </a:r>
            <a:r>
              <a:rPr lang="nl-BE" baseline="0" err="1"/>
              <a:t>motivation</a:t>
            </a:r>
            <a:r>
              <a:rPr lang="nl-BE" baseline="0"/>
              <a:t> </a:t>
            </a:r>
            <a:r>
              <a:rPr lang="nl-BE" baseline="0" err="1"/>
              <a:t>after</a:t>
            </a:r>
            <a:r>
              <a:rPr lang="nl-BE" baseline="0"/>
              <a:t>. </a:t>
            </a:r>
            <a:endParaRPr lang="nl-BE"/>
          </a:p>
          <a:p>
            <a:endParaRPr lang="en-GB"/>
          </a:p>
          <a:p>
            <a:endParaRPr lang="en-GB"/>
          </a:p>
        </p:txBody>
      </p:sp>
      <p:sp>
        <p:nvSpPr>
          <p:cNvPr id="4" name="Tijdelijke aanduiding voor dianummer 3"/>
          <p:cNvSpPr>
            <a:spLocks noGrp="1"/>
          </p:cNvSpPr>
          <p:nvPr>
            <p:ph type="sldNum" sz="quarter" idx="10"/>
          </p:nvPr>
        </p:nvSpPr>
        <p:spPr/>
        <p:txBody>
          <a:bodyPr/>
          <a:lstStyle/>
          <a:p>
            <a:fld id="{BA97A416-824A-47E2-900F-24F04E71C980}" type="slidenum">
              <a:rPr lang="en-GB" smtClean="0"/>
              <a:t>39</a:t>
            </a:fld>
            <a:endParaRPr lang="en-GB"/>
          </a:p>
        </p:txBody>
      </p:sp>
    </p:spTree>
    <p:extLst>
      <p:ext uri="{BB962C8B-B14F-4D97-AF65-F5344CB8AC3E}">
        <p14:creationId xmlns:p14="http://schemas.microsoft.com/office/powerpoint/2010/main" val="2305203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Are there parts of your</a:t>
            </a:r>
            <a:r>
              <a:rPr lang="en-GB" baseline="0"/>
              <a:t> phenomenon that you are treating as background that could become foreground, or vice versa? </a:t>
            </a:r>
          </a:p>
          <a:p>
            <a:endParaRPr lang="en-GB" baseline="0"/>
          </a:p>
          <a:p>
            <a:r>
              <a:rPr lang="en-GB" baseline="0" err="1"/>
              <a:t>Sassen</a:t>
            </a:r>
            <a:r>
              <a:rPr lang="en-GB" baseline="0"/>
              <a:t>: these global cities serve as </a:t>
            </a:r>
            <a:r>
              <a:rPr lang="en-GB" baseline="0" err="1"/>
              <a:t>centers</a:t>
            </a:r>
            <a:r>
              <a:rPr lang="en-GB" baseline="0"/>
              <a:t> for product in the global economy (law, accounting, banking, insurance). That is what gives them their structure, rather than locality</a:t>
            </a:r>
          </a:p>
          <a:p>
            <a:endParaRPr lang="en-GB" baseline="0"/>
          </a:p>
          <a:p>
            <a:r>
              <a:rPr lang="en-GB" baseline="0"/>
              <a:t>Or reversely: that each city is unique, and that you need to focus on precisely what is distinctive and local about (smaller) cities to understand them. </a:t>
            </a:r>
          </a:p>
          <a:p>
            <a:endParaRPr lang="en-GB" baseline="0"/>
          </a:p>
        </p:txBody>
      </p:sp>
      <p:sp>
        <p:nvSpPr>
          <p:cNvPr id="4" name="Tijdelijke aanduiding voor dianummer 3"/>
          <p:cNvSpPr>
            <a:spLocks noGrp="1"/>
          </p:cNvSpPr>
          <p:nvPr>
            <p:ph type="sldNum" sz="quarter" idx="10"/>
          </p:nvPr>
        </p:nvSpPr>
        <p:spPr/>
        <p:txBody>
          <a:bodyPr/>
          <a:lstStyle/>
          <a:p>
            <a:fld id="{BA97A416-824A-47E2-900F-24F04E71C980}" type="slidenum">
              <a:rPr lang="en-GB" smtClean="0"/>
              <a:t>44</a:t>
            </a:fld>
            <a:endParaRPr lang="en-GB"/>
          </a:p>
        </p:txBody>
      </p:sp>
    </p:spTree>
    <p:extLst>
      <p:ext uri="{BB962C8B-B14F-4D97-AF65-F5344CB8AC3E}">
        <p14:creationId xmlns:p14="http://schemas.microsoft.com/office/powerpoint/2010/main" val="1282852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baseline="0"/>
              <a:t>Both are exaggerations. But both help us to see connections and differences between things. To see us that there are things that do distinguish global cities from other cities, although the differences may not be that extreme. </a:t>
            </a:r>
          </a:p>
          <a:p>
            <a:endParaRPr lang="en-GB" baseline="0"/>
          </a:p>
          <a:p>
            <a:r>
              <a:rPr lang="en-GB" baseline="0"/>
              <a:t>And similarly, it may point to a similar tendency across a wide range of behaviours, even though there may actually be a lot of differences between them. </a:t>
            </a:r>
          </a:p>
        </p:txBody>
      </p:sp>
      <p:sp>
        <p:nvSpPr>
          <p:cNvPr id="4" name="Tijdelijke aanduiding voor dianummer 3"/>
          <p:cNvSpPr>
            <a:spLocks noGrp="1"/>
          </p:cNvSpPr>
          <p:nvPr>
            <p:ph type="sldNum" sz="quarter" idx="10"/>
          </p:nvPr>
        </p:nvSpPr>
        <p:spPr/>
        <p:txBody>
          <a:bodyPr/>
          <a:lstStyle/>
          <a:p>
            <a:fld id="{BA97A416-824A-47E2-900F-24F04E71C980}" type="slidenum">
              <a:rPr lang="en-GB" smtClean="0"/>
              <a:t>45</a:t>
            </a:fld>
            <a:endParaRPr lang="en-GB"/>
          </a:p>
        </p:txBody>
      </p:sp>
    </p:spTree>
    <p:extLst>
      <p:ext uri="{BB962C8B-B14F-4D97-AF65-F5344CB8AC3E}">
        <p14:creationId xmlns:p14="http://schemas.microsoft.com/office/powerpoint/2010/main" val="3871541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Stopping</a:t>
            </a:r>
            <a:r>
              <a:rPr lang="en-GB" baseline="0"/>
              <a:t> the clock: expand upon the present context, embed it, analyse more fully…</a:t>
            </a:r>
            <a:endParaRPr lang="en-GB"/>
          </a:p>
        </p:txBody>
      </p:sp>
      <p:sp>
        <p:nvSpPr>
          <p:cNvPr id="4" name="Tijdelijke aanduiding voor dianummer 3"/>
          <p:cNvSpPr>
            <a:spLocks noGrp="1"/>
          </p:cNvSpPr>
          <p:nvPr>
            <p:ph type="sldNum" sz="quarter" idx="10"/>
          </p:nvPr>
        </p:nvSpPr>
        <p:spPr/>
        <p:txBody>
          <a:bodyPr/>
          <a:lstStyle/>
          <a:p>
            <a:fld id="{BA97A416-824A-47E2-900F-24F04E71C980}" type="slidenum">
              <a:rPr lang="en-GB" smtClean="0"/>
              <a:t>46</a:t>
            </a:fld>
            <a:endParaRPr lang="en-GB"/>
          </a:p>
        </p:txBody>
      </p:sp>
    </p:spTree>
    <p:extLst>
      <p:ext uri="{BB962C8B-B14F-4D97-AF65-F5344CB8AC3E}">
        <p14:creationId xmlns:p14="http://schemas.microsoft.com/office/powerpoint/2010/main" val="981983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Find new interesting topic</a:t>
            </a:r>
            <a:br>
              <a:rPr lang="en-GB"/>
            </a:br>
            <a:r>
              <a:rPr lang="en-GB"/>
              <a:t>1-</a:t>
            </a:r>
            <a:r>
              <a:rPr lang="en-GB" baseline="0"/>
              <a:t> discovery: </a:t>
            </a:r>
            <a:r>
              <a:rPr lang="en-GB"/>
              <a:t>the idea of science and the producing new knowledge, how to come up with new knowledge, to get inside research</a:t>
            </a:r>
            <a:r>
              <a:rPr lang="en-GB" baseline="0"/>
              <a:t> that we do not yet know about.</a:t>
            </a:r>
          </a:p>
          <a:p>
            <a:r>
              <a:rPr lang="en-GB" baseline="0"/>
              <a:t>2- appraisal: Test the new finding or theories through the hypothesis</a:t>
            </a:r>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4</a:t>
            </a:fld>
            <a:endParaRPr lang="en-GB"/>
          </a:p>
        </p:txBody>
      </p:sp>
    </p:spTree>
    <p:extLst>
      <p:ext uri="{BB962C8B-B14F-4D97-AF65-F5344CB8AC3E}">
        <p14:creationId xmlns:p14="http://schemas.microsoft.com/office/powerpoint/2010/main" val="3731379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err="1"/>
              <a:t>Gerring</a:t>
            </a:r>
            <a:r>
              <a:rPr lang="en-GB"/>
              <a:t> and Firebaugh</a:t>
            </a:r>
            <a:r>
              <a:rPr lang="en-GB" baseline="0"/>
              <a:t> are </a:t>
            </a:r>
            <a:r>
              <a:rPr lang="en-GB"/>
              <a:t>more positivistic.</a:t>
            </a:r>
            <a:r>
              <a:rPr lang="en-GB" baseline="0"/>
              <a:t> Which means that his idea of doing research is more linear. You start by reading the literature, than trying to come up with new ideas. </a:t>
            </a:r>
          </a:p>
          <a:p>
            <a:r>
              <a:rPr lang="en-GB" baseline="0"/>
              <a:t>That is indeed one, very legitimate way of working. Yet it is not the only one, and in this course we do emphasise to learn to think by yourself, even before doing a systematic literature review. That is, in the first, creative phase, you do need to read (academic) literature. But you do not necessarily conduct a systematic literature review. </a:t>
            </a:r>
            <a:endParaRPr lang="en-GB"/>
          </a:p>
          <a:p>
            <a:endParaRPr lang="en-GB"/>
          </a:p>
          <a:p>
            <a:endParaRPr lang="en-GB"/>
          </a:p>
          <a:p>
            <a:endParaRPr lang="en-GB"/>
          </a:p>
        </p:txBody>
      </p:sp>
      <p:sp>
        <p:nvSpPr>
          <p:cNvPr id="4" name="Tijdelijke aanduiding voor dianummer 3"/>
          <p:cNvSpPr>
            <a:spLocks noGrp="1"/>
          </p:cNvSpPr>
          <p:nvPr>
            <p:ph type="sldNum" sz="quarter" idx="10"/>
          </p:nvPr>
        </p:nvSpPr>
        <p:spPr/>
        <p:txBody>
          <a:bodyPr/>
          <a:lstStyle/>
          <a:p>
            <a:fld id="{BA97A416-824A-47E2-900F-24F04E71C980}" type="slidenum">
              <a:rPr lang="en-GB" smtClean="0"/>
              <a:t>47</a:t>
            </a:fld>
            <a:endParaRPr lang="en-GB"/>
          </a:p>
        </p:txBody>
      </p:sp>
    </p:spTree>
    <p:extLst>
      <p:ext uri="{BB962C8B-B14F-4D97-AF65-F5344CB8AC3E}">
        <p14:creationId xmlns:p14="http://schemas.microsoft.com/office/powerpoint/2010/main" val="204372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040130" lvl="1" indent="-514350"/>
            <a:r>
              <a:rPr lang="nl-BE" sz="2000"/>
              <a:t>Classics: </a:t>
            </a:r>
            <a:r>
              <a:rPr lang="nl-BE" sz="2000" err="1"/>
              <a:t>you</a:t>
            </a:r>
            <a:r>
              <a:rPr lang="nl-BE" sz="2000"/>
              <a:t> </a:t>
            </a:r>
            <a:r>
              <a:rPr lang="nl-BE" sz="2000" err="1"/>
              <a:t>can</a:t>
            </a:r>
            <a:r>
              <a:rPr lang="nl-BE" sz="2000"/>
              <a:t> </a:t>
            </a:r>
            <a:r>
              <a:rPr lang="nl-BE" sz="2000" err="1"/>
              <a:t>learn</a:t>
            </a:r>
            <a:r>
              <a:rPr lang="nl-BE" sz="2000"/>
              <a:t> </a:t>
            </a:r>
            <a:r>
              <a:rPr lang="nl-BE" sz="2000" err="1"/>
              <a:t>directly</a:t>
            </a:r>
            <a:r>
              <a:rPr lang="nl-BE" sz="2000"/>
              <a:t> </a:t>
            </a:r>
            <a:r>
              <a:rPr lang="nl-BE" sz="2000" err="1"/>
              <a:t>from</a:t>
            </a:r>
            <a:r>
              <a:rPr lang="nl-BE" sz="2000"/>
              <a:t> </a:t>
            </a:r>
            <a:r>
              <a:rPr lang="nl-BE" sz="2000" err="1"/>
              <a:t>them</a:t>
            </a:r>
            <a:endParaRPr lang="nl-BE" sz="2000"/>
          </a:p>
          <a:p>
            <a:pPr marL="1040130" lvl="1" indent="-514350"/>
            <a:r>
              <a:rPr lang="nl-BE" sz="2000" err="1"/>
              <a:t>You</a:t>
            </a:r>
            <a:r>
              <a:rPr lang="nl-BE" sz="2000"/>
              <a:t> </a:t>
            </a:r>
            <a:r>
              <a:rPr lang="nl-BE" sz="2000" err="1"/>
              <a:t>can</a:t>
            </a:r>
            <a:r>
              <a:rPr lang="nl-BE" sz="2000"/>
              <a:t> </a:t>
            </a:r>
            <a:r>
              <a:rPr lang="nl-BE" sz="2000" err="1"/>
              <a:t>use</a:t>
            </a:r>
            <a:r>
              <a:rPr lang="nl-BE" sz="2000"/>
              <a:t> </a:t>
            </a:r>
            <a:r>
              <a:rPr lang="nl-BE" sz="2000" err="1"/>
              <a:t>them</a:t>
            </a:r>
            <a:r>
              <a:rPr lang="nl-BE" sz="2000"/>
              <a:t> as a source of </a:t>
            </a:r>
            <a:r>
              <a:rPr lang="nl-BE" sz="2000" err="1"/>
              <a:t>suggestions</a:t>
            </a:r>
            <a:r>
              <a:rPr lang="nl-BE" sz="2000"/>
              <a:t> </a:t>
            </a:r>
            <a:r>
              <a:rPr lang="nl-BE" sz="2000" err="1"/>
              <a:t>for</a:t>
            </a:r>
            <a:r>
              <a:rPr lang="nl-BE" sz="2000"/>
              <a:t> </a:t>
            </a:r>
            <a:r>
              <a:rPr lang="nl-BE" sz="2000" err="1"/>
              <a:t>your</a:t>
            </a:r>
            <a:r>
              <a:rPr lang="nl-BE" sz="2000"/>
              <a:t> </a:t>
            </a:r>
            <a:r>
              <a:rPr lang="nl-BE" sz="2000" err="1"/>
              <a:t>own</a:t>
            </a:r>
            <a:r>
              <a:rPr lang="nl-BE" sz="2000"/>
              <a:t> </a:t>
            </a:r>
            <a:r>
              <a:rPr lang="nl-BE" sz="2000" err="1"/>
              <a:t>projects</a:t>
            </a:r>
            <a:r>
              <a:rPr lang="nl-BE" sz="2000"/>
              <a:t> …</a:t>
            </a:r>
          </a:p>
          <a:p>
            <a:pPr marL="1040130" lvl="1" indent="-514350"/>
            <a:r>
              <a:rPr lang="nl-BE" sz="2000"/>
              <a:t>Warns </a:t>
            </a:r>
            <a:r>
              <a:rPr lang="nl-BE" sz="2000" err="1"/>
              <a:t>you</a:t>
            </a:r>
            <a:r>
              <a:rPr lang="nl-BE" sz="2000"/>
              <a:t> </a:t>
            </a:r>
            <a:r>
              <a:rPr lang="nl-BE" sz="2000" err="1"/>
              <a:t>to</a:t>
            </a:r>
            <a:r>
              <a:rPr lang="nl-BE" sz="2000"/>
              <a:t> </a:t>
            </a:r>
            <a:r>
              <a:rPr lang="nl-BE" sz="2000" err="1"/>
              <a:t>not</a:t>
            </a:r>
            <a:r>
              <a:rPr lang="nl-BE" sz="2000"/>
              <a:t> </a:t>
            </a:r>
            <a:r>
              <a:rPr lang="nl-BE" sz="2000" err="1"/>
              <a:t>reinvent</a:t>
            </a:r>
            <a:r>
              <a:rPr lang="nl-BE" sz="2000"/>
              <a:t> </a:t>
            </a:r>
            <a:r>
              <a:rPr lang="nl-BE" sz="2000" err="1"/>
              <a:t>what</a:t>
            </a:r>
            <a:r>
              <a:rPr lang="nl-BE" sz="2000" baseline="0"/>
              <a:t> has </a:t>
            </a:r>
            <a:r>
              <a:rPr lang="nl-BE" sz="2000" baseline="0" err="1"/>
              <a:t>already</a:t>
            </a:r>
            <a:r>
              <a:rPr lang="nl-BE" sz="2000" baseline="0"/>
              <a:t> been </a:t>
            </a:r>
            <a:r>
              <a:rPr lang="nl-BE" sz="2000" baseline="0" err="1"/>
              <a:t>done</a:t>
            </a:r>
            <a:r>
              <a:rPr lang="nl-BE" sz="2000" baseline="0"/>
              <a:t>…</a:t>
            </a:r>
            <a:endParaRPr lang="nl-BE" sz="2000"/>
          </a:p>
          <a:p>
            <a:endParaRPr lang="en-GB"/>
          </a:p>
        </p:txBody>
      </p:sp>
      <p:sp>
        <p:nvSpPr>
          <p:cNvPr id="4" name="Tijdelijke aanduiding voor dianummer 3"/>
          <p:cNvSpPr>
            <a:spLocks noGrp="1"/>
          </p:cNvSpPr>
          <p:nvPr>
            <p:ph type="sldNum" sz="quarter" idx="10"/>
          </p:nvPr>
        </p:nvSpPr>
        <p:spPr/>
        <p:txBody>
          <a:bodyPr/>
          <a:lstStyle/>
          <a:p>
            <a:fld id="{BA97A416-824A-47E2-900F-24F04E71C980}" type="slidenum">
              <a:rPr lang="en-GB" smtClean="0"/>
              <a:t>48</a:t>
            </a:fld>
            <a:endParaRPr lang="en-GB"/>
          </a:p>
        </p:txBody>
      </p:sp>
    </p:spTree>
    <p:extLst>
      <p:ext uri="{BB962C8B-B14F-4D97-AF65-F5344CB8AC3E}">
        <p14:creationId xmlns:p14="http://schemas.microsoft.com/office/powerpoint/2010/main" val="1143081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Challenging prior research: actually refuting earlier researcher empirically.</a:t>
            </a:r>
            <a:r>
              <a:rPr lang="en-GB" baseline="0"/>
              <a:t> But is often not easily done. You have to show why earlier research is dubious + show why your explanation is better and works better empirically. </a:t>
            </a:r>
            <a:endParaRPr lang="en-GB"/>
          </a:p>
        </p:txBody>
      </p:sp>
      <p:sp>
        <p:nvSpPr>
          <p:cNvPr id="4" name="Tijdelijke aanduiding voor dianummer 3"/>
          <p:cNvSpPr>
            <a:spLocks noGrp="1"/>
          </p:cNvSpPr>
          <p:nvPr>
            <p:ph type="sldNum" sz="quarter" idx="10"/>
          </p:nvPr>
        </p:nvSpPr>
        <p:spPr/>
        <p:txBody>
          <a:bodyPr/>
          <a:lstStyle/>
          <a:p>
            <a:fld id="{BA97A416-824A-47E2-900F-24F04E71C980}" type="slidenum">
              <a:rPr lang="en-GB" smtClean="0"/>
              <a:t>49</a:t>
            </a:fld>
            <a:endParaRPr lang="en-GB"/>
          </a:p>
        </p:txBody>
      </p:sp>
    </p:spTree>
    <p:extLst>
      <p:ext uri="{BB962C8B-B14F-4D97-AF65-F5344CB8AC3E}">
        <p14:creationId xmlns:p14="http://schemas.microsoft.com/office/powerpoint/2010/main" val="4134846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l-BE" err="1"/>
              <a:t>Armed</a:t>
            </a:r>
            <a:r>
              <a:rPr lang="nl-BE"/>
              <a:t> </a:t>
            </a:r>
            <a:r>
              <a:rPr lang="nl-BE" err="1"/>
              <a:t>with</a:t>
            </a:r>
            <a:r>
              <a:rPr lang="nl-BE"/>
              <a:t> the proper </a:t>
            </a:r>
            <a:r>
              <a:rPr lang="nl-BE" err="1"/>
              <a:t>analytic</a:t>
            </a:r>
            <a:r>
              <a:rPr lang="nl-BE"/>
              <a:t> frame – </a:t>
            </a:r>
            <a:r>
              <a:rPr lang="nl-BE" err="1"/>
              <a:t>one</a:t>
            </a:r>
            <a:r>
              <a:rPr lang="nl-BE"/>
              <a:t> </a:t>
            </a:r>
            <a:r>
              <a:rPr lang="nl-BE" err="1"/>
              <a:t>emphasizing</a:t>
            </a:r>
            <a:r>
              <a:rPr lang="nl-BE"/>
              <a:t> </a:t>
            </a:r>
            <a:r>
              <a:rPr lang="nl-BE" err="1"/>
              <a:t>nonverbal</a:t>
            </a:r>
            <a:r>
              <a:rPr lang="nl-BE"/>
              <a:t> </a:t>
            </a:r>
            <a:r>
              <a:rPr lang="nl-BE" err="1"/>
              <a:t>communication</a:t>
            </a:r>
            <a:r>
              <a:rPr lang="nl-BE"/>
              <a:t> – </a:t>
            </a:r>
            <a:r>
              <a:rPr lang="nl-BE" err="1"/>
              <a:t>it</a:t>
            </a:r>
            <a:r>
              <a:rPr lang="nl-BE"/>
              <a:t> is </a:t>
            </a:r>
            <a:r>
              <a:rPr lang="nl-BE" err="1"/>
              <a:t>possible</a:t>
            </a:r>
            <a:r>
              <a:rPr lang="nl-BE"/>
              <a:t> </a:t>
            </a:r>
            <a:r>
              <a:rPr lang="nl-BE" err="1"/>
              <a:t>for</a:t>
            </a:r>
            <a:r>
              <a:rPr lang="nl-BE"/>
              <a:t> </a:t>
            </a:r>
            <a:r>
              <a:rPr lang="nl-BE" err="1"/>
              <a:t>researchers</a:t>
            </a:r>
            <a:r>
              <a:rPr lang="nl-BE"/>
              <a:t> to </a:t>
            </a:r>
            <a:r>
              <a:rPr lang="nl-BE" i="1" err="1"/>
              <a:t>see</a:t>
            </a:r>
            <a:r>
              <a:rPr lang="nl-BE" i="1"/>
              <a:t> </a:t>
            </a:r>
            <a:r>
              <a:rPr lang="nl-BE" i="1" err="1"/>
              <a:t>that</a:t>
            </a:r>
            <a:r>
              <a:rPr lang="nl-BE" i="1"/>
              <a:t> </a:t>
            </a:r>
            <a:r>
              <a:rPr lang="nl-BE"/>
              <a:t>the </a:t>
            </a:r>
            <a:r>
              <a:rPr lang="nl-BE" err="1"/>
              <a:t>noninteraction</a:t>
            </a:r>
            <a:r>
              <a:rPr lang="nl-BE"/>
              <a:t> is </a:t>
            </a:r>
            <a:r>
              <a:rPr lang="nl-BE" err="1"/>
              <a:t>accomplished</a:t>
            </a:r>
            <a:r>
              <a:rPr lang="nl-BE"/>
              <a:t>. Without </a:t>
            </a:r>
            <a:r>
              <a:rPr lang="nl-BE" err="1"/>
              <a:t>this</a:t>
            </a:r>
            <a:r>
              <a:rPr lang="nl-BE"/>
              <a:t> frame, </a:t>
            </a:r>
            <a:r>
              <a:rPr lang="nl-BE" err="1"/>
              <a:t>it</a:t>
            </a:r>
            <a:r>
              <a:rPr lang="nl-BE"/>
              <a:t> </a:t>
            </a:r>
            <a:r>
              <a:rPr lang="nl-BE" err="1"/>
              <a:t>might</a:t>
            </a:r>
            <a:r>
              <a:rPr lang="nl-BE"/>
              <a:t> </a:t>
            </a:r>
            <a:r>
              <a:rPr lang="nl-BE" err="1"/>
              <a:t>appear</a:t>
            </a:r>
            <a:r>
              <a:rPr lang="nl-BE"/>
              <a:t> </a:t>
            </a:r>
            <a:r>
              <a:rPr lang="nl-BE" err="1"/>
              <a:t>simply</a:t>
            </a:r>
            <a:r>
              <a:rPr lang="nl-BE"/>
              <a:t> </a:t>
            </a:r>
            <a:r>
              <a:rPr lang="nl-BE" err="1"/>
              <a:t>that</a:t>
            </a:r>
            <a:r>
              <a:rPr lang="nl-BE"/>
              <a:t> </a:t>
            </a:r>
            <a:r>
              <a:rPr lang="nl-BE" err="1"/>
              <a:t>nothing</a:t>
            </a:r>
            <a:r>
              <a:rPr lang="nl-BE"/>
              <a:t> is happening.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nl-BE" i="0"/>
          </a:p>
          <a:p>
            <a:pPr marL="0" marR="0" lvl="0" indent="0" algn="l" defTabSz="457200" rtl="0" eaLnBrk="0" fontAlgn="base" latinLnBrk="0" hangingPunct="0">
              <a:lnSpc>
                <a:spcPct val="100000"/>
              </a:lnSpc>
              <a:spcBef>
                <a:spcPct val="30000"/>
              </a:spcBef>
              <a:spcAft>
                <a:spcPct val="0"/>
              </a:spcAft>
              <a:buClrTx/>
              <a:buSzTx/>
              <a:buFontTx/>
              <a:buNone/>
              <a:tabLst/>
              <a:defRPr/>
            </a:pPr>
            <a:r>
              <a:rPr lang="nl-BE" i="0" err="1"/>
              <a:t>What</a:t>
            </a:r>
            <a:r>
              <a:rPr lang="nl-BE" i="0"/>
              <a:t> is </a:t>
            </a:r>
            <a:r>
              <a:rPr lang="nl-BE" i="0" err="1"/>
              <a:t>this</a:t>
            </a:r>
            <a:r>
              <a:rPr lang="nl-BE" i="0"/>
              <a:t> a case of?</a:t>
            </a:r>
            <a:r>
              <a:rPr lang="nl-BE" i="0" baseline="0"/>
              <a:t> </a:t>
            </a:r>
            <a:r>
              <a:rPr lang="nl-BE" i="0" baseline="0" err="1"/>
              <a:t>What</a:t>
            </a:r>
            <a:r>
              <a:rPr lang="nl-BE" i="0" baseline="0"/>
              <a:t> do </a:t>
            </a:r>
            <a:r>
              <a:rPr lang="nl-BE" i="0" baseline="0" err="1"/>
              <a:t>you</a:t>
            </a:r>
            <a:r>
              <a:rPr lang="nl-BE" i="0" baseline="0"/>
              <a:t> </a:t>
            </a:r>
            <a:r>
              <a:rPr lang="nl-BE" i="0" baseline="0" err="1"/>
              <a:t>see</a:t>
            </a:r>
            <a:r>
              <a:rPr lang="nl-BE" i="0" baseline="0"/>
              <a:t>?  (</a:t>
            </a:r>
            <a:r>
              <a:rPr lang="nl-BE" i="0" baseline="0" err="1"/>
              <a:t>waiting</a:t>
            </a:r>
            <a:r>
              <a:rPr lang="nl-BE" i="0" baseline="0"/>
              <a:t> room/</a:t>
            </a:r>
            <a:r>
              <a:rPr lang="nl-BE" i="0" baseline="0" err="1"/>
              <a:t>nothing</a:t>
            </a:r>
            <a:r>
              <a:rPr lang="nl-BE" i="0" baseline="0"/>
              <a:t> happening). </a:t>
            </a:r>
            <a:r>
              <a:rPr lang="nl-BE" i="0" baseline="0" err="1"/>
              <a:t>They</a:t>
            </a:r>
            <a:r>
              <a:rPr lang="nl-BE" i="0" baseline="0"/>
              <a:t> do a lot of effort </a:t>
            </a:r>
            <a:r>
              <a:rPr lang="nl-BE" i="0" baseline="0" err="1"/>
              <a:t>to</a:t>
            </a:r>
            <a:r>
              <a:rPr lang="nl-BE" i="0" baseline="0"/>
              <a:t> </a:t>
            </a:r>
            <a:r>
              <a:rPr lang="nl-BE" i="0" baseline="0" err="1"/>
              <a:t>avoid</a:t>
            </a:r>
            <a:r>
              <a:rPr lang="nl-BE" i="0" baseline="0"/>
              <a:t> </a:t>
            </a:r>
            <a:r>
              <a:rPr lang="nl-BE" i="0" baseline="0" err="1"/>
              <a:t>interaction</a:t>
            </a:r>
            <a:r>
              <a:rPr lang="nl-BE" i="0" baseline="0"/>
              <a:t>. </a:t>
            </a:r>
            <a:r>
              <a:rPr lang="nl-BE" i="0" baseline="0" err="1"/>
              <a:t>They</a:t>
            </a:r>
            <a:r>
              <a:rPr lang="nl-BE" i="0" baseline="0"/>
              <a:t> turn </a:t>
            </a:r>
            <a:r>
              <a:rPr lang="nl-BE" i="0" baseline="0" err="1"/>
              <a:t>their</a:t>
            </a:r>
            <a:r>
              <a:rPr lang="nl-BE" i="0" baseline="0"/>
              <a:t> </a:t>
            </a:r>
            <a:r>
              <a:rPr lang="nl-BE" i="0" baseline="0" err="1"/>
              <a:t>faces</a:t>
            </a:r>
            <a:r>
              <a:rPr lang="nl-BE" i="0" baseline="0"/>
              <a:t> </a:t>
            </a:r>
            <a:r>
              <a:rPr lang="nl-BE" i="0" baseline="0" err="1"/>
              <a:t>away</a:t>
            </a:r>
            <a:r>
              <a:rPr lang="nl-BE" i="0" baseline="0"/>
              <a:t> </a:t>
            </a:r>
            <a:r>
              <a:rPr lang="nl-BE" i="0" baseline="0" err="1"/>
              <a:t>from</a:t>
            </a:r>
            <a:r>
              <a:rPr lang="nl-BE" i="0" baseline="0"/>
              <a:t> </a:t>
            </a:r>
            <a:r>
              <a:rPr lang="nl-BE" i="0" baseline="0" err="1"/>
              <a:t>each</a:t>
            </a:r>
            <a:r>
              <a:rPr lang="nl-BE" i="0" baseline="0"/>
              <a:t> </a:t>
            </a:r>
            <a:r>
              <a:rPr lang="nl-BE" i="0" baseline="0" err="1"/>
              <a:t>other</a:t>
            </a:r>
            <a:r>
              <a:rPr lang="nl-BE" i="0" baseline="0"/>
              <a:t>. </a:t>
            </a:r>
            <a:r>
              <a:rPr lang="nl-BE" i="0" baseline="0" err="1"/>
              <a:t>Their</a:t>
            </a:r>
            <a:r>
              <a:rPr lang="nl-BE" i="0" baseline="0"/>
              <a:t> </a:t>
            </a:r>
            <a:r>
              <a:rPr lang="nl-BE" i="0" baseline="0" err="1"/>
              <a:t>noninteraction</a:t>
            </a:r>
            <a:r>
              <a:rPr lang="nl-BE" i="0" baseline="0"/>
              <a:t> is </a:t>
            </a:r>
            <a:r>
              <a:rPr lang="nl-BE" i="0" baseline="0" err="1"/>
              <a:t>intentional</a:t>
            </a:r>
            <a:r>
              <a:rPr lang="nl-BE" i="0" baseline="0"/>
              <a:t>, </a:t>
            </a:r>
            <a:r>
              <a:rPr lang="nl-BE" i="0" baseline="0" err="1"/>
              <a:t>and</a:t>
            </a:r>
            <a:r>
              <a:rPr lang="nl-BE" i="0" baseline="0"/>
              <a:t> </a:t>
            </a:r>
            <a:r>
              <a:rPr lang="nl-BE" i="0" baseline="0" err="1"/>
              <a:t>therefore</a:t>
            </a:r>
            <a:r>
              <a:rPr lang="nl-BE" i="0" baseline="0"/>
              <a:t> a </a:t>
            </a:r>
            <a:r>
              <a:rPr lang="nl-BE" i="0" baseline="0" err="1"/>
              <a:t>social</a:t>
            </a:r>
            <a:r>
              <a:rPr lang="nl-BE" i="0" baseline="0"/>
              <a:t> </a:t>
            </a:r>
            <a:r>
              <a:rPr lang="nl-BE" i="0" baseline="0" err="1"/>
              <a:t>accomplishment</a:t>
            </a:r>
            <a:r>
              <a:rPr lang="nl-BE" i="0" baseline="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nl-BE" i="0" baseline="0" err="1"/>
              <a:t>You</a:t>
            </a:r>
            <a:r>
              <a:rPr lang="nl-BE" i="0" baseline="0"/>
              <a:t> </a:t>
            </a:r>
            <a:r>
              <a:rPr lang="nl-BE" i="0" baseline="0" err="1"/>
              <a:t>can</a:t>
            </a:r>
            <a:r>
              <a:rPr lang="nl-BE" i="0" baseline="0"/>
              <a:t> </a:t>
            </a:r>
            <a:r>
              <a:rPr lang="nl-BE" i="0" baseline="0" err="1"/>
              <a:t>often</a:t>
            </a:r>
            <a:r>
              <a:rPr lang="nl-BE" i="0" baseline="0"/>
              <a:t> </a:t>
            </a:r>
            <a:r>
              <a:rPr lang="nl-BE" i="0" baseline="0" err="1"/>
              <a:t>see</a:t>
            </a:r>
            <a:r>
              <a:rPr lang="nl-BE" i="0" baseline="0"/>
              <a:t> </a:t>
            </a:r>
            <a:r>
              <a:rPr lang="nl-BE" i="0" baseline="0" err="1"/>
              <a:t>the</a:t>
            </a:r>
            <a:r>
              <a:rPr lang="nl-BE" i="0" baseline="0"/>
              <a:t> </a:t>
            </a:r>
            <a:r>
              <a:rPr lang="nl-BE" i="0" baseline="0" err="1"/>
              <a:t>same</a:t>
            </a:r>
            <a:r>
              <a:rPr lang="nl-BE" i="0" baseline="0"/>
              <a:t> in coffee </a:t>
            </a:r>
            <a:r>
              <a:rPr lang="nl-BE" i="0" baseline="0" err="1"/>
              <a:t>houses</a:t>
            </a:r>
            <a:r>
              <a:rPr lang="nl-BE" i="0" baseline="0"/>
              <a:t>, or </a:t>
            </a:r>
            <a:r>
              <a:rPr lang="nl-BE" i="0" baseline="0" err="1"/>
              <a:t>perhaps</a:t>
            </a:r>
            <a:r>
              <a:rPr lang="nl-BE" i="0" baseline="0"/>
              <a:t> even beter, </a:t>
            </a:r>
            <a:r>
              <a:rPr lang="nl-BE" i="0" baseline="0" err="1"/>
              <a:t>when</a:t>
            </a:r>
            <a:r>
              <a:rPr lang="nl-BE" i="0" baseline="0"/>
              <a:t> </a:t>
            </a:r>
            <a:r>
              <a:rPr lang="nl-BE" i="0" baseline="0" err="1"/>
              <a:t>you’re</a:t>
            </a:r>
            <a:r>
              <a:rPr lang="nl-BE" i="0" baseline="0"/>
              <a:t> standing in a lift/elevator </a:t>
            </a:r>
            <a:r>
              <a:rPr lang="nl-BE" i="0" baseline="0" err="1"/>
              <a:t>with</a:t>
            </a:r>
            <a:r>
              <a:rPr lang="nl-BE" i="0" baseline="0"/>
              <a:t> </a:t>
            </a:r>
            <a:r>
              <a:rPr lang="nl-BE" i="0" baseline="0" err="1"/>
              <a:t>someone</a:t>
            </a:r>
            <a:r>
              <a:rPr lang="nl-BE" i="0" baseline="0"/>
              <a:t>. </a:t>
            </a:r>
            <a:endParaRPr lang="nl-BE" i="1"/>
          </a:p>
          <a:p>
            <a:endParaRPr lang="nl-BE"/>
          </a:p>
        </p:txBody>
      </p:sp>
      <p:sp>
        <p:nvSpPr>
          <p:cNvPr id="4" name="Tijdelijke aanduiding voor dianummer 3"/>
          <p:cNvSpPr>
            <a:spLocks noGrp="1"/>
          </p:cNvSpPr>
          <p:nvPr>
            <p:ph type="sldNum" sz="quarter" idx="10"/>
          </p:nvPr>
        </p:nvSpPr>
        <p:spPr/>
        <p:txBody>
          <a:bodyPr/>
          <a:lstStyle/>
          <a:p>
            <a:fld id="{55B3EAD0-1CC5-467F-9872-46B04B0C7949}" type="slidenum">
              <a:rPr lang="en-US" smtClean="0"/>
              <a:pPr/>
              <a:t>51</a:t>
            </a:fld>
            <a:endParaRPr lang="en-US"/>
          </a:p>
        </p:txBody>
      </p:sp>
    </p:spTree>
    <p:extLst>
      <p:ext uri="{BB962C8B-B14F-4D97-AF65-F5344CB8AC3E}">
        <p14:creationId xmlns:p14="http://schemas.microsoft.com/office/powerpoint/2010/main" val="9961914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err="1"/>
              <a:t>Analytic</a:t>
            </a:r>
            <a:r>
              <a:rPr lang="nl-BE"/>
              <a:t> frames in </a:t>
            </a:r>
            <a:r>
              <a:rPr lang="nl-BE" err="1"/>
              <a:t>everyday</a:t>
            </a:r>
            <a:r>
              <a:rPr lang="nl-BE" baseline="0"/>
              <a:t> life: </a:t>
            </a:r>
            <a:r>
              <a:rPr lang="nl-BE" baseline="0" err="1"/>
              <a:t>people</a:t>
            </a:r>
            <a:r>
              <a:rPr lang="nl-BE" baseline="0"/>
              <a:t> </a:t>
            </a:r>
            <a:r>
              <a:rPr lang="nl-BE" baseline="0" err="1"/>
              <a:t>claissfy</a:t>
            </a:r>
            <a:r>
              <a:rPr lang="nl-BE" baseline="0"/>
              <a:t> </a:t>
            </a:r>
            <a:r>
              <a:rPr lang="nl-BE" baseline="0" err="1"/>
              <a:t>and</a:t>
            </a:r>
            <a:r>
              <a:rPr lang="nl-BE" baseline="0"/>
              <a:t> </a:t>
            </a:r>
            <a:r>
              <a:rPr lang="nl-BE" baseline="0" err="1"/>
              <a:t>characterize</a:t>
            </a:r>
            <a:r>
              <a:rPr lang="nl-BE" baseline="0"/>
              <a:t> </a:t>
            </a:r>
            <a:r>
              <a:rPr lang="nl-BE" baseline="0" err="1"/>
              <a:t>the</a:t>
            </a:r>
            <a:r>
              <a:rPr lang="nl-BE" baseline="0"/>
              <a:t> </a:t>
            </a:r>
            <a:r>
              <a:rPr lang="nl-BE" baseline="0" err="1"/>
              <a:t>things</a:t>
            </a:r>
            <a:r>
              <a:rPr lang="nl-BE" baseline="0"/>
              <a:t> </a:t>
            </a:r>
            <a:r>
              <a:rPr lang="nl-BE" baseline="0" err="1"/>
              <a:t>around</a:t>
            </a:r>
            <a:r>
              <a:rPr lang="nl-BE" baseline="0"/>
              <a:t> </a:t>
            </a:r>
            <a:r>
              <a:rPr lang="nl-BE" baseline="0" err="1"/>
              <a:t>them</a:t>
            </a:r>
            <a:r>
              <a:rPr lang="nl-BE" baseline="0"/>
              <a:t>.</a:t>
            </a:r>
          </a:p>
          <a:p>
            <a:endParaRPr lang="nl-BE" baseline="0"/>
          </a:p>
          <a:p>
            <a:r>
              <a:rPr lang="nl-BE" baseline="0" err="1"/>
              <a:t>They</a:t>
            </a:r>
            <a:r>
              <a:rPr lang="nl-BE" baseline="0"/>
              <a:t> </a:t>
            </a:r>
            <a:r>
              <a:rPr lang="nl-BE" baseline="0" err="1"/>
              <a:t>know</a:t>
            </a:r>
            <a:r>
              <a:rPr lang="nl-BE" baseline="0"/>
              <a:t> </a:t>
            </a:r>
            <a:r>
              <a:rPr lang="nl-BE" baseline="0" err="1"/>
              <a:t>how</a:t>
            </a:r>
            <a:r>
              <a:rPr lang="nl-BE" baseline="0"/>
              <a:t> </a:t>
            </a:r>
            <a:r>
              <a:rPr lang="nl-BE" baseline="0" err="1"/>
              <a:t>to</a:t>
            </a:r>
            <a:r>
              <a:rPr lang="nl-BE" baseline="0"/>
              <a:t> </a:t>
            </a:r>
            <a:r>
              <a:rPr lang="nl-BE" baseline="0" err="1"/>
              <a:t>distinguish</a:t>
            </a:r>
            <a:r>
              <a:rPr lang="nl-BE" baseline="0"/>
              <a:t> </a:t>
            </a:r>
            <a:r>
              <a:rPr lang="nl-BE" baseline="0" err="1"/>
              <a:t>between</a:t>
            </a:r>
            <a:r>
              <a:rPr lang="nl-BE" baseline="0"/>
              <a:t> </a:t>
            </a:r>
            <a:r>
              <a:rPr lang="nl-BE" baseline="0" err="1"/>
              <a:t>people</a:t>
            </a:r>
            <a:r>
              <a:rPr lang="nl-BE" baseline="0"/>
              <a:t> standing </a:t>
            </a:r>
            <a:r>
              <a:rPr lang="nl-BE" baseline="0" err="1"/>
              <a:t>around</a:t>
            </a:r>
            <a:r>
              <a:rPr lang="nl-BE" baseline="0"/>
              <a:t> </a:t>
            </a:r>
            <a:r>
              <a:rPr lang="nl-BE" baseline="0" err="1"/>
              <a:t>ina</a:t>
            </a:r>
            <a:r>
              <a:rPr lang="nl-BE" baseline="0"/>
              <a:t> room </a:t>
            </a:r>
            <a:r>
              <a:rPr lang="nl-BE" baseline="0" err="1"/>
              <a:t>and</a:t>
            </a:r>
            <a:r>
              <a:rPr lang="nl-BE" baseline="0"/>
              <a:t> a party </a:t>
            </a:r>
            <a:r>
              <a:rPr lang="nl-BE" baseline="0" err="1"/>
              <a:t>because</a:t>
            </a:r>
            <a:r>
              <a:rPr lang="nl-BE" baseline="0"/>
              <a:t> </a:t>
            </a:r>
            <a:r>
              <a:rPr lang="nl-BE" baseline="0" err="1"/>
              <a:t>they</a:t>
            </a:r>
            <a:r>
              <a:rPr lang="nl-BE" baseline="0"/>
              <a:t> </a:t>
            </a:r>
            <a:r>
              <a:rPr lang="nl-BE" baseline="0" err="1"/>
              <a:t>understand</a:t>
            </a:r>
            <a:r>
              <a:rPr lang="nl-BE" baseline="0"/>
              <a:t> </a:t>
            </a:r>
            <a:r>
              <a:rPr lang="nl-BE" baseline="0" err="1"/>
              <a:t>and</a:t>
            </a:r>
            <a:r>
              <a:rPr lang="nl-BE" baseline="0"/>
              <a:t> </a:t>
            </a:r>
            <a:r>
              <a:rPr lang="nl-BE" baseline="0" err="1"/>
              <a:t>can</a:t>
            </a:r>
            <a:r>
              <a:rPr lang="nl-BE" baseline="0"/>
              <a:t> </a:t>
            </a:r>
            <a:r>
              <a:rPr lang="nl-BE" baseline="0" err="1"/>
              <a:t>use</a:t>
            </a:r>
            <a:r>
              <a:rPr lang="nl-BE" baseline="0"/>
              <a:t> </a:t>
            </a:r>
            <a:r>
              <a:rPr lang="nl-BE" baseline="0" err="1"/>
              <a:t>the</a:t>
            </a:r>
            <a:r>
              <a:rPr lang="nl-BE" baseline="0"/>
              <a:t> term party. </a:t>
            </a:r>
            <a:r>
              <a:rPr lang="nl-BE" baseline="0" err="1"/>
              <a:t>They</a:t>
            </a:r>
            <a:r>
              <a:rPr lang="nl-BE" baseline="0"/>
              <a:t> </a:t>
            </a:r>
            <a:r>
              <a:rPr lang="nl-BE" baseline="0" err="1"/>
              <a:t>generally</a:t>
            </a:r>
            <a:r>
              <a:rPr lang="nl-BE" baseline="0"/>
              <a:t> </a:t>
            </a:r>
            <a:r>
              <a:rPr lang="nl-BE" baseline="0" err="1"/>
              <a:t>know</a:t>
            </a:r>
            <a:r>
              <a:rPr lang="nl-BE" baseline="0"/>
              <a:t> </a:t>
            </a:r>
            <a:r>
              <a:rPr lang="nl-BE" baseline="0" err="1"/>
              <a:t>wha</a:t>
            </a:r>
            <a:r>
              <a:rPr lang="nl-BE" baseline="0"/>
              <a:t> </a:t>
            </a:r>
            <a:r>
              <a:rPr lang="nl-BE" baseline="0" err="1"/>
              <a:t>tmakes</a:t>
            </a:r>
            <a:r>
              <a:rPr lang="nl-BE" baseline="0"/>
              <a:t> a party </a:t>
            </a:r>
            <a:r>
              <a:rPr lang="nl-BE" baseline="0" err="1"/>
              <a:t>fun</a:t>
            </a:r>
            <a:r>
              <a:rPr lang="nl-BE" baseline="0"/>
              <a:t>. </a:t>
            </a:r>
          </a:p>
          <a:p>
            <a:r>
              <a:rPr lang="nl-BE" baseline="0" err="1"/>
              <a:t>They</a:t>
            </a:r>
            <a:r>
              <a:rPr lang="nl-BE" baseline="0"/>
              <a:t> have </a:t>
            </a:r>
            <a:r>
              <a:rPr lang="nl-BE" baseline="0" err="1"/>
              <a:t>an</a:t>
            </a:r>
            <a:r>
              <a:rPr lang="nl-BE" baseline="0"/>
              <a:t> </a:t>
            </a:r>
            <a:r>
              <a:rPr lang="nl-BE" baseline="0" err="1"/>
              <a:t>implicit</a:t>
            </a:r>
            <a:r>
              <a:rPr lang="nl-BE" baseline="0"/>
              <a:t> </a:t>
            </a:r>
            <a:r>
              <a:rPr lang="nl-BE" baseline="0" err="1"/>
              <a:t>analytic</a:t>
            </a:r>
            <a:r>
              <a:rPr lang="nl-BE" baseline="0"/>
              <a:t> frame </a:t>
            </a:r>
            <a:r>
              <a:rPr lang="nl-BE" baseline="0" err="1"/>
              <a:t>for</a:t>
            </a:r>
            <a:r>
              <a:rPr lang="nl-BE" baseline="0"/>
              <a:t> </a:t>
            </a:r>
            <a:r>
              <a:rPr lang="nl-BE" baseline="0" err="1"/>
              <a:t>parties</a:t>
            </a:r>
            <a:r>
              <a:rPr lang="nl-BE" baseline="0"/>
              <a:t>. An </a:t>
            </a:r>
            <a:r>
              <a:rPr lang="nl-BE" baseline="0" err="1"/>
              <a:t>analytic</a:t>
            </a:r>
            <a:r>
              <a:rPr lang="nl-BE" baseline="0"/>
              <a:t> frame </a:t>
            </a:r>
            <a:r>
              <a:rPr lang="nl-BE" baseline="0" err="1"/>
              <a:t>defines</a:t>
            </a:r>
            <a:r>
              <a:rPr lang="nl-BE" baseline="0"/>
              <a:t> a </a:t>
            </a:r>
            <a:r>
              <a:rPr lang="nl-BE" baseline="0" err="1"/>
              <a:t>category</a:t>
            </a:r>
            <a:r>
              <a:rPr lang="nl-BE" baseline="0"/>
              <a:t> of </a:t>
            </a:r>
            <a:r>
              <a:rPr lang="nl-BE" baseline="0" err="1"/>
              <a:t>phenomena</a:t>
            </a:r>
            <a:r>
              <a:rPr lang="nl-BE" baseline="0"/>
              <a:t> </a:t>
            </a:r>
            <a:r>
              <a:rPr lang="nl-BE" baseline="0" err="1"/>
              <a:t>and</a:t>
            </a:r>
            <a:r>
              <a:rPr lang="nl-BE" baseline="0"/>
              <a:t> </a:t>
            </a:r>
            <a:r>
              <a:rPr lang="nl-BE" baseline="0" err="1"/>
              <a:t>provides</a:t>
            </a:r>
            <a:r>
              <a:rPr lang="nl-BE" baseline="0"/>
              <a:t> </a:t>
            </a:r>
            <a:r>
              <a:rPr lang="nl-BE" baseline="0" err="1"/>
              <a:t>conceptual</a:t>
            </a:r>
            <a:r>
              <a:rPr lang="nl-BE" baseline="0"/>
              <a:t> tools </a:t>
            </a:r>
            <a:r>
              <a:rPr lang="nl-BE" baseline="0" err="1"/>
              <a:t>for</a:t>
            </a:r>
            <a:r>
              <a:rPr lang="nl-BE" baseline="0"/>
              <a:t> </a:t>
            </a:r>
            <a:r>
              <a:rPr lang="nl-BE" baseline="0" err="1"/>
              <a:t>differentiating</a:t>
            </a:r>
            <a:r>
              <a:rPr lang="nl-BE" baseline="0"/>
              <a:t> </a:t>
            </a:r>
            <a:r>
              <a:rPr lang="nl-BE" baseline="0" err="1"/>
              <a:t>phenomena</a:t>
            </a:r>
            <a:r>
              <a:rPr lang="nl-BE" baseline="0"/>
              <a:t> </a:t>
            </a:r>
            <a:r>
              <a:rPr lang="nl-BE" baseline="0" err="1"/>
              <a:t>within</a:t>
            </a:r>
            <a:r>
              <a:rPr lang="nl-BE" baseline="0"/>
              <a:t> </a:t>
            </a:r>
            <a:r>
              <a:rPr lang="nl-BE" baseline="0" err="1"/>
              <a:t>the</a:t>
            </a:r>
            <a:r>
              <a:rPr lang="nl-BE" baseline="0"/>
              <a:t> </a:t>
            </a:r>
            <a:r>
              <a:rPr lang="nl-BE" baseline="0" err="1"/>
              <a:t>category</a:t>
            </a:r>
            <a:r>
              <a:rPr lang="nl-BE" baseline="0"/>
              <a:t> (more </a:t>
            </a:r>
            <a:r>
              <a:rPr lang="nl-BE" baseline="0" err="1"/>
              <a:t>and</a:t>
            </a:r>
            <a:r>
              <a:rPr lang="nl-BE" baseline="0"/>
              <a:t> </a:t>
            </a:r>
            <a:r>
              <a:rPr lang="nl-BE" baseline="0" err="1"/>
              <a:t>less</a:t>
            </a:r>
            <a:r>
              <a:rPr lang="nl-BE" baseline="0"/>
              <a:t> </a:t>
            </a:r>
            <a:r>
              <a:rPr lang="nl-BE" baseline="0" err="1"/>
              <a:t>successfull</a:t>
            </a:r>
            <a:r>
              <a:rPr lang="nl-BE" baseline="0"/>
              <a:t>; more </a:t>
            </a:r>
            <a:r>
              <a:rPr lang="nl-BE" baseline="0" err="1"/>
              <a:t>and</a:t>
            </a:r>
            <a:r>
              <a:rPr lang="nl-BE" baseline="0"/>
              <a:t> </a:t>
            </a:r>
            <a:r>
              <a:rPr lang="nl-BE" baseline="0" err="1"/>
              <a:t>less</a:t>
            </a:r>
            <a:r>
              <a:rPr lang="nl-BE" baseline="0"/>
              <a:t> </a:t>
            </a:r>
            <a:r>
              <a:rPr lang="nl-BE" baseline="0" err="1"/>
              <a:t>formal</a:t>
            </a:r>
            <a:r>
              <a:rPr lang="nl-BE" baseline="0"/>
              <a:t>). </a:t>
            </a:r>
          </a:p>
          <a:p>
            <a:endParaRPr lang="nl-BE" baseline="0"/>
          </a:p>
          <a:p>
            <a:r>
              <a:rPr lang="nl-BE" baseline="0"/>
              <a:t>The person </a:t>
            </a:r>
            <a:r>
              <a:rPr lang="nl-BE" baseline="0" err="1"/>
              <a:t>who</a:t>
            </a:r>
            <a:r>
              <a:rPr lang="nl-BE" baseline="0"/>
              <a:t> </a:t>
            </a:r>
            <a:r>
              <a:rPr lang="nl-BE" baseline="0" err="1"/>
              <a:t>doesnot</a:t>
            </a:r>
            <a:r>
              <a:rPr lang="nl-BE" baseline="0"/>
              <a:t> </a:t>
            </a:r>
            <a:r>
              <a:rPr lang="nl-BE" baseline="0" err="1"/>
              <a:t>know</a:t>
            </a:r>
            <a:r>
              <a:rPr lang="nl-BE" baseline="0"/>
              <a:t> </a:t>
            </a:r>
            <a:r>
              <a:rPr lang="nl-BE" baseline="0" err="1"/>
              <a:t>wha</a:t>
            </a:r>
            <a:r>
              <a:rPr lang="nl-BE" baseline="0"/>
              <a:t> ta party is, </a:t>
            </a:r>
            <a:r>
              <a:rPr lang="nl-BE" baseline="0" err="1"/>
              <a:t>might</a:t>
            </a:r>
            <a:r>
              <a:rPr lang="nl-BE" baseline="0"/>
              <a:t> </a:t>
            </a:r>
            <a:r>
              <a:rPr lang="nl-BE" baseline="0" err="1"/>
              <a:t>not</a:t>
            </a:r>
            <a:r>
              <a:rPr lang="nl-BE" baseline="0"/>
              <a:t> </a:t>
            </a:r>
            <a:r>
              <a:rPr lang="nl-BE" baseline="0" err="1"/>
              <a:t>be</a:t>
            </a:r>
            <a:r>
              <a:rPr lang="nl-BE" baseline="0"/>
              <a:t> </a:t>
            </a:r>
            <a:r>
              <a:rPr lang="nl-BE" baseline="0" err="1"/>
              <a:t>able</a:t>
            </a:r>
            <a:r>
              <a:rPr lang="nl-BE" baseline="0"/>
              <a:t> </a:t>
            </a:r>
            <a:r>
              <a:rPr lang="nl-BE" baseline="0" err="1"/>
              <a:t>to</a:t>
            </a:r>
            <a:r>
              <a:rPr lang="nl-BE" baseline="0"/>
              <a:t> </a:t>
            </a:r>
            <a:r>
              <a:rPr lang="nl-BE" baseline="0" err="1"/>
              <a:t>tell</a:t>
            </a:r>
            <a:r>
              <a:rPr lang="nl-BE" baseline="0"/>
              <a:t> </a:t>
            </a:r>
            <a:r>
              <a:rPr lang="nl-BE" baseline="0" err="1"/>
              <a:t>the</a:t>
            </a:r>
            <a:r>
              <a:rPr lang="nl-BE" baseline="0"/>
              <a:t> </a:t>
            </a:r>
            <a:r>
              <a:rPr lang="nl-BE" baseline="0" err="1"/>
              <a:t>difference</a:t>
            </a:r>
            <a:r>
              <a:rPr lang="nl-BE" baseline="0"/>
              <a:t> </a:t>
            </a:r>
            <a:r>
              <a:rPr lang="nl-BE" baseline="0" err="1"/>
              <a:t>between</a:t>
            </a:r>
            <a:r>
              <a:rPr lang="nl-BE" baseline="0"/>
              <a:t> a conference </a:t>
            </a:r>
            <a:r>
              <a:rPr lang="nl-BE" baseline="0" err="1"/>
              <a:t>and</a:t>
            </a:r>
            <a:r>
              <a:rPr lang="nl-BE" baseline="0"/>
              <a:t> a party. Both </a:t>
            </a:r>
            <a:r>
              <a:rPr lang="nl-BE" baseline="0" err="1"/>
              <a:t>involve</a:t>
            </a:r>
            <a:r>
              <a:rPr lang="nl-BE" baseline="0"/>
              <a:t> rooms full of </a:t>
            </a:r>
            <a:r>
              <a:rPr lang="nl-BE" baseline="0" err="1"/>
              <a:t>people</a:t>
            </a:r>
            <a:r>
              <a:rPr lang="nl-BE" baseline="0"/>
              <a:t> </a:t>
            </a:r>
            <a:r>
              <a:rPr lang="nl-BE" baseline="0" err="1"/>
              <a:t>who</a:t>
            </a:r>
            <a:r>
              <a:rPr lang="nl-BE" baseline="0"/>
              <a:t> are </a:t>
            </a:r>
            <a:r>
              <a:rPr lang="nl-BE" baseline="0" err="1"/>
              <a:t>talking</a:t>
            </a:r>
            <a:r>
              <a:rPr lang="nl-BE" baseline="0"/>
              <a:t>, at </a:t>
            </a:r>
            <a:r>
              <a:rPr lang="nl-BE" baseline="0" err="1"/>
              <a:t>the</a:t>
            </a:r>
            <a:r>
              <a:rPr lang="nl-BE" baseline="0"/>
              <a:t> </a:t>
            </a:r>
            <a:r>
              <a:rPr lang="nl-BE" baseline="0" err="1"/>
              <a:t>same</a:t>
            </a:r>
            <a:r>
              <a:rPr lang="nl-BE" baseline="0"/>
              <a:t> time, </a:t>
            </a:r>
            <a:r>
              <a:rPr lang="nl-BE" baseline="0" err="1"/>
              <a:t>often</a:t>
            </a:r>
            <a:r>
              <a:rPr lang="nl-BE" baseline="0"/>
              <a:t> without </a:t>
            </a:r>
            <a:r>
              <a:rPr lang="nl-BE" baseline="0" err="1"/>
              <a:t>listening</a:t>
            </a:r>
            <a:r>
              <a:rPr lang="nl-BE" baseline="0"/>
              <a:t> </a:t>
            </a:r>
            <a:r>
              <a:rPr lang="nl-BE" baseline="0" err="1"/>
              <a:t>to</a:t>
            </a:r>
            <a:r>
              <a:rPr lang="nl-BE" baseline="0"/>
              <a:t> </a:t>
            </a:r>
            <a:r>
              <a:rPr lang="nl-BE" baseline="0" err="1"/>
              <a:t>each</a:t>
            </a:r>
            <a:r>
              <a:rPr lang="nl-BE" baseline="0"/>
              <a:t> </a:t>
            </a:r>
            <a:r>
              <a:rPr lang="nl-BE" baseline="0" err="1"/>
              <a:t>other</a:t>
            </a:r>
            <a:r>
              <a:rPr lang="nl-BE" baseline="0"/>
              <a:t>, </a:t>
            </a:r>
            <a:r>
              <a:rPr lang="nl-BE" baseline="0" err="1"/>
              <a:t>often</a:t>
            </a:r>
            <a:r>
              <a:rPr lang="nl-BE" baseline="0"/>
              <a:t> </a:t>
            </a:r>
            <a:r>
              <a:rPr lang="nl-BE" baseline="0" err="1"/>
              <a:t>with</a:t>
            </a:r>
            <a:r>
              <a:rPr lang="nl-BE" baseline="0"/>
              <a:t> </a:t>
            </a:r>
            <a:r>
              <a:rPr lang="nl-BE" baseline="0" err="1"/>
              <a:t>laughter</a:t>
            </a:r>
            <a:r>
              <a:rPr lang="nl-BE" baseline="0"/>
              <a:t>, </a:t>
            </a:r>
            <a:r>
              <a:rPr lang="nl-BE" baseline="0" err="1"/>
              <a:t>and</a:t>
            </a:r>
            <a:r>
              <a:rPr lang="nl-BE" baseline="0"/>
              <a:t> </a:t>
            </a:r>
            <a:r>
              <a:rPr lang="nl-BE" baseline="0" err="1"/>
              <a:t>so</a:t>
            </a:r>
            <a:r>
              <a:rPr lang="nl-BE" baseline="0"/>
              <a:t> on. </a:t>
            </a:r>
            <a:endParaRPr lang="nl-BE"/>
          </a:p>
        </p:txBody>
      </p:sp>
      <p:sp>
        <p:nvSpPr>
          <p:cNvPr id="4" name="Tijdelijke aanduiding voor dianummer 3"/>
          <p:cNvSpPr>
            <a:spLocks noGrp="1"/>
          </p:cNvSpPr>
          <p:nvPr>
            <p:ph type="sldNum" sz="quarter" idx="10"/>
          </p:nvPr>
        </p:nvSpPr>
        <p:spPr/>
        <p:txBody>
          <a:bodyPr/>
          <a:lstStyle/>
          <a:p>
            <a:fld id="{55B3EAD0-1CC5-467F-9872-46B04B0C7949}" type="slidenum">
              <a:rPr lang="en-US" smtClean="0"/>
              <a:pPr/>
              <a:t>52</a:t>
            </a:fld>
            <a:endParaRPr lang="en-US"/>
          </a:p>
        </p:txBody>
      </p:sp>
    </p:spTree>
    <p:extLst>
      <p:ext uri="{BB962C8B-B14F-4D97-AF65-F5344CB8AC3E}">
        <p14:creationId xmlns:p14="http://schemas.microsoft.com/office/powerpoint/2010/main" val="2592013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Analytic</a:t>
            </a:r>
            <a:r>
              <a:rPr lang="en-GB" baseline="0"/>
              <a:t> frames is thus a way of seeing. You use it in everyday life, to understand what happens around you. </a:t>
            </a:r>
          </a:p>
          <a:p>
            <a:endParaRPr lang="en-GB" baseline="0"/>
          </a:p>
          <a:p>
            <a:r>
              <a:rPr lang="en-GB" baseline="0"/>
              <a:t>But it can also be important for social researchers – it can be a large part of what they do. </a:t>
            </a:r>
          </a:p>
          <a:p>
            <a:endParaRPr lang="en-GB" baseline="0"/>
          </a:p>
          <a:p>
            <a:r>
              <a:rPr lang="en-GB" baseline="0"/>
              <a:t>e.g. emerged hundreds of civil initiatives supporting refugees and newcomers. What is their nature? Are they social movements, like labour unions and pillars (</a:t>
            </a:r>
            <a:r>
              <a:rPr lang="en-GB" baseline="0" err="1"/>
              <a:t>zuilen</a:t>
            </a:r>
            <a:r>
              <a:rPr lang="en-GB" baseline="0"/>
              <a:t>)? Do they provide social support? Are they volunteer organisations? Are they part of the existing midfield? Are they a political movement</a:t>
            </a:r>
            <a:endParaRPr lang="en-GB"/>
          </a:p>
        </p:txBody>
      </p:sp>
      <p:sp>
        <p:nvSpPr>
          <p:cNvPr id="4" name="Tijdelijke aanduiding voor dianummer 3"/>
          <p:cNvSpPr>
            <a:spLocks noGrp="1"/>
          </p:cNvSpPr>
          <p:nvPr>
            <p:ph type="sldNum" sz="quarter" idx="10"/>
          </p:nvPr>
        </p:nvSpPr>
        <p:spPr/>
        <p:txBody>
          <a:bodyPr/>
          <a:lstStyle/>
          <a:p>
            <a:fld id="{BA97A416-824A-47E2-900F-24F04E71C980}" type="slidenum">
              <a:rPr lang="en-GB" smtClean="0"/>
              <a:t>53</a:t>
            </a:fld>
            <a:endParaRPr lang="en-GB"/>
          </a:p>
        </p:txBody>
      </p:sp>
    </p:spTree>
    <p:extLst>
      <p:ext uri="{BB962C8B-B14F-4D97-AF65-F5344CB8AC3E}">
        <p14:creationId xmlns:p14="http://schemas.microsoft.com/office/powerpoint/2010/main" val="31213323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Different analytic</a:t>
            </a:r>
            <a:r>
              <a:rPr lang="nl-BE" baseline="0" dirty="0"/>
              <a:t> frames will lead to different views of anorexia as a cultural phenomena, a different way of breaking it into key components</a:t>
            </a:r>
            <a:endParaRPr lang="nl-BE" dirty="0"/>
          </a:p>
        </p:txBody>
      </p:sp>
      <p:sp>
        <p:nvSpPr>
          <p:cNvPr id="4" name="Tijdelijke aanduiding voor dianummer 3"/>
          <p:cNvSpPr>
            <a:spLocks noGrp="1"/>
          </p:cNvSpPr>
          <p:nvPr>
            <p:ph type="sldNum" sz="quarter" idx="10"/>
          </p:nvPr>
        </p:nvSpPr>
        <p:spPr/>
        <p:txBody>
          <a:bodyPr/>
          <a:lstStyle/>
          <a:p>
            <a:fld id="{55B3EAD0-1CC5-467F-9872-46B04B0C7949}" type="slidenum">
              <a:rPr lang="en-US" smtClean="0"/>
              <a:pPr/>
              <a:t>54</a:t>
            </a:fld>
            <a:endParaRPr lang="en-US"/>
          </a:p>
        </p:txBody>
      </p:sp>
    </p:spTree>
    <p:extLst>
      <p:ext uri="{BB962C8B-B14F-4D97-AF65-F5344CB8AC3E}">
        <p14:creationId xmlns:p14="http://schemas.microsoft.com/office/powerpoint/2010/main" val="1196230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Idea is that you</a:t>
            </a:r>
            <a:r>
              <a:rPr lang="en-GB" baseline="0" dirty="0"/>
              <a:t> can compare. E.g. includes coffee houses, airports, buses, elevators, waiting rooms, </a:t>
            </a:r>
            <a:r>
              <a:rPr lang="en-GB" baseline="0" dirty="0" err="1"/>
              <a:t>barsr</a:t>
            </a:r>
            <a:r>
              <a:rPr lang="en-GB" baseline="0" dirty="0"/>
              <a:t>,…</a:t>
            </a:r>
          </a:p>
          <a:p>
            <a:endParaRPr lang="en-GB" baseline="0" dirty="0"/>
          </a:p>
          <a:p>
            <a:r>
              <a:rPr lang="en-GB" baseline="0" dirty="0"/>
              <a:t>Sometimes people are spread out and can move about (airport), sometimes they are tightly packed (plane). </a:t>
            </a:r>
          </a:p>
          <a:p>
            <a:r>
              <a:rPr lang="en-GB" baseline="0" dirty="0"/>
              <a:t>Some spaces are closed (buses), some are open (parks). </a:t>
            </a:r>
          </a:p>
          <a:p>
            <a:r>
              <a:rPr lang="en-GB" baseline="0" dirty="0"/>
              <a:t>In each, you will probably have slightly different strategies to avoid contact with other people…</a:t>
            </a:r>
            <a:endParaRPr lang="en-GB" dirty="0"/>
          </a:p>
        </p:txBody>
      </p:sp>
      <p:sp>
        <p:nvSpPr>
          <p:cNvPr id="4" name="Tijdelijke aanduiding voor dianummer 3"/>
          <p:cNvSpPr>
            <a:spLocks noGrp="1"/>
          </p:cNvSpPr>
          <p:nvPr>
            <p:ph type="sldNum" sz="quarter" idx="10"/>
          </p:nvPr>
        </p:nvSpPr>
        <p:spPr/>
        <p:txBody>
          <a:bodyPr/>
          <a:lstStyle/>
          <a:p>
            <a:fld id="{BA97A416-824A-47E2-900F-24F04E71C980}" type="slidenum">
              <a:rPr lang="en-GB" smtClean="0"/>
              <a:t>59</a:t>
            </a:fld>
            <a:endParaRPr lang="en-GB"/>
          </a:p>
        </p:txBody>
      </p:sp>
    </p:spTree>
    <p:extLst>
      <p:ext uri="{BB962C8B-B14F-4D97-AF65-F5344CB8AC3E}">
        <p14:creationId xmlns:p14="http://schemas.microsoft.com/office/powerpoint/2010/main" val="17070988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60</a:t>
            </a:fld>
            <a:endParaRPr lang="en-GB"/>
          </a:p>
        </p:txBody>
      </p:sp>
    </p:spTree>
    <p:extLst>
      <p:ext uri="{BB962C8B-B14F-4D97-AF65-F5344CB8AC3E}">
        <p14:creationId xmlns:p14="http://schemas.microsoft.com/office/powerpoint/2010/main" val="264639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No book that learn</a:t>
            </a:r>
            <a:r>
              <a:rPr lang="en-GB" baseline="0"/>
              <a:t> you how to get new </a:t>
            </a:r>
            <a:r>
              <a:rPr lang="en-GB" baseline="0" err="1"/>
              <a:t>knowldegde</a:t>
            </a:r>
            <a:r>
              <a:rPr lang="en-GB" baseline="0"/>
              <a:t> </a:t>
            </a:r>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5</a:t>
            </a:fld>
            <a:endParaRPr lang="en-GB"/>
          </a:p>
        </p:txBody>
      </p:sp>
    </p:spTree>
    <p:extLst>
      <p:ext uri="{BB962C8B-B14F-4D97-AF65-F5344CB8AC3E}">
        <p14:creationId xmlns:p14="http://schemas.microsoft.com/office/powerpoint/2010/main" val="198443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6</a:t>
            </a:fld>
            <a:endParaRPr lang="en-GB"/>
          </a:p>
        </p:txBody>
      </p:sp>
    </p:spTree>
    <p:extLst>
      <p:ext uri="{BB962C8B-B14F-4D97-AF65-F5344CB8AC3E}">
        <p14:creationId xmlns:p14="http://schemas.microsoft.com/office/powerpoint/2010/main" val="190998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7</a:t>
            </a:fld>
            <a:endParaRPr lang="en-GB"/>
          </a:p>
        </p:txBody>
      </p:sp>
    </p:spTree>
    <p:extLst>
      <p:ext uri="{BB962C8B-B14F-4D97-AF65-F5344CB8AC3E}">
        <p14:creationId xmlns:p14="http://schemas.microsoft.com/office/powerpoint/2010/main" val="411555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8</a:t>
            </a:fld>
            <a:endParaRPr lang="en-GB"/>
          </a:p>
        </p:txBody>
      </p:sp>
    </p:spTree>
    <p:extLst>
      <p:ext uri="{BB962C8B-B14F-4D97-AF65-F5344CB8AC3E}">
        <p14:creationId xmlns:p14="http://schemas.microsoft.com/office/powerpoint/2010/main" val="249454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199AC0E0-7EDC-48C0-8C1E-9CFA2B6C4C30}" type="slidenum">
              <a:rPr lang="en-GB" smtClean="0"/>
              <a:t>9</a:t>
            </a:fld>
            <a:endParaRPr lang="en-GB"/>
          </a:p>
        </p:txBody>
      </p:sp>
    </p:spTree>
    <p:extLst>
      <p:ext uri="{BB962C8B-B14F-4D97-AF65-F5344CB8AC3E}">
        <p14:creationId xmlns:p14="http://schemas.microsoft.com/office/powerpoint/2010/main" val="26657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CD19FB2-3AAB-4D03-B13A-2960828C78E3}" type="datetimeFigureOut">
              <a:rPr lang="en-US" smtClean="0"/>
              <a:t>10/8/19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
              </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868990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10/8/19</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6708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10/8/19</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4850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10/8/19</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6900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F39F4F5-F4D2-4D2A-AB60-88D37ADCB869}" type="datetimeFigureOut">
              <a:rPr lang="en-US" smtClean="0"/>
              <a:t>10/8/19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
              </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891270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10/8/19</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3501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10/8/19</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41267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10/8/19</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7825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10/8/19</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7564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7D1BD23-6E54-4D9D-AD88-A2813C73CC25}" type="datetimeFigureOut">
              <a:rPr lang="en-US" smtClean="0"/>
              <a:t>10/8/19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832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471A834-4F3C-4AF9-9C74-05EC35A0F292}" type="datetimeFigureOut">
              <a:rPr lang="en-US" smtClean="0"/>
              <a:t>10/8/19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721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1CF1133-3259-4C45-BABA-5B62D9C6F78D}" type="datetimeFigureOut">
              <a:rPr lang="en-US" smtClean="0"/>
              <a:t>10/8/19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
              </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773279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29509" y="1416028"/>
            <a:ext cx="9144000" cy="1641490"/>
          </a:xfrm>
        </p:spPr>
        <p:txBody>
          <a:bodyPr/>
          <a:lstStyle/>
          <a:p>
            <a:r>
              <a:rPr lang="fr-BE" dirty="0"/>
              <a:t>Theory Construction</a:t>
            </a:r>
            <a:endParaRPr lang="nl-BE"/>
          </a:p>
        </p:txBody>
      </p:sp>
      <p:sp>
        <p:nvSpPr>
          <p:cNvPr id="3" name="Ondertitel 2"/>
          <p:cNvSpPr>
            <a:spLocks noGrp="1"/>
          </p:cNvSpPr>
          <p:nvPr>
            <p:ph type="subTitle" idx="1"/>
          </p:nvPr>
        </p:nvSpPr>
        <p:spPr>
          <a:xfrm>
            <a:off x="1729509" y="3880394"/>
            <a:ext cx="9144000" cy="1641490"/>
          </a:xfrm>
        </p:spPr>
        <p:txBody>
          <a:bodyPr>
            <a:noAutofit/>
          </a:bodyPr>
          <a:lstStyle/>
          <a:p>
            <a:r>
              <a:rPr lang="fr-BE" sz="2400" dirty="0"/>
              <a:t>2. </a:t>
            </a:r>
            <a:r>
              <a:rPr lang="fr-BE" sz="2400" dirty="0" err="1"/>
              <a:t>Creative</a:t>
            </a:r>
            <a:r>
              <a:rPr lang="fr-BE" sz="2400" dirty="0"/>
              <a:t> </a:t>
            </a:r>
            <a:r>
              <a:rPr lang="fr-BE" sz="2400" dirty="0" err="1"/>
              <a:t>theorising</a:t>
            </a:r>
            <a:r>
              <a:rPr lang="fr-BE" sz="2400" dirty="0"/>
              <a:t>.</a:t>
            </a:r>
          </a:p>
          <a:p>
            <a:r>
              <a:rPr lang="fr-BE" sz="2400" dirty="0"/>
              <a:t>The </a:t>
            </a:r>
            <a:r>
              <a:rPr lang="fr-BE" sz="2400" dirty="0" err="1"/>
              <a:t>context</a:t>
            </a:r>
            <a:r>
              <a:rPr lang="fr-BE" sz="2400" dirty="0"/>
              <a:t> of </a:t>
            </a:r>
            <a:r>
              <a:rPr lang="fr-BE" sz="2400" dirty="0" err="1"/>
              <a:t>discovery</a:t>
            </a:r>
            <a:r>
              <a:rPr lang="fr-BE" sz="2400" dirty="0"/>
              <a:t>.</a:t>
            </a:r>
          </a:p>
          <a:p>
            <a:endParaRPr lang="fr-BE" sz="2400" dirty="0"/>
          </a:p>
          <a:p>
            <a:r>
              <a:rPr lang="fr-BE" sz="2400" dirty="0"/>
              <a:t>Dina Abdelhafez</a:t>
            </a:r>
            <a:endParaRPr lang="nl-BE"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pPr/>
              <a:t>1</a:t>
            </a:fld>
            <a:endParaRPr lang="en-US"/>
          </a:p>
        </p:txBody>
      </p:sp>
    </p:spTree>
    <p:extLst>
      <p:ext uri="{BB962C8B-B14F-4D97-AF65-F5344CB8AC3E}">
        <p14:creationId xmlns:p14="http://schemas.microsoft.com/office/powerpoint/2010/main" val="428325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0759" y="317643"/>
            <a:ext cx="9666514" cy="648072"/>
          </a:xfrm>
        </p:spPr>
        <p:txBody>
          <a:bodyPr>
            <a:noAutofit/>
          </a:bodyPr>
          <a:lstStyle/>
          <a:p>
            <a:r>
              <a:rPr lang="nl-BE" sz="4400" b="1" dirty="0"/>
              <a:t>Discovery and Appraisal</a:t>
            </a:r>
          </a:p>
        </p:txBody>
      </p:sp>
      <p:sp>
        <p:nvSpPr>
          <p:cNvPr id="3" name="Tijdelijke aanduiding voor inhoud 2"/>
          <p:cNvSpPr>
            <a:spLocks noGrp="1"/>
          </p:cNvSpPr>
          <p:nvPr>
            <p:ph idx="1"/>
          </p:nvPr>
        </p:nvSpPr>
        <p:spPr>
          <a:xfrm>
            <a:off x="1070759" y="1490659"/>
            <a:ext cx="10697688" cy="5230816"/>
          </a:xfrm>
        </p:spPr>
        <p:txBody>
          <a:bodyPr>
            <a:noAutofit/>
          </a:bodyPr>
          <a:lstStyle/>
          <a:p>
            <a:pPr marL="411480" indent="-342900"/>
            <a:r>
              <a:rPr lang="nl-BE" sz="2400" dirty="0"/>
              <a:t>At some point theories ought to falsifiable. Yet many scientists differ on precisely when this should be…</a:t>
            </a:r>
          </a:p>
          <a:p>
            <a:pPr marL="411480" indent="-342900"/>
            <a:endParaRPr lang="nl-BE" sz="2400" dirty="0"/>
          </a:p>
          <a:p>
            <a:pPr marL="411480" indent="-342900"/>
            <a:r>
              <a:rPr lang="nl-BE" sz="2400" dirty="0"/>
              <a:t>Gerring: “good science must embrace both the goal of discovery and the goal of appraisal. One without the other is not serviceable. Indeed, science advances through a dialectic of these two broad research goals.”</a:t>
            </a:r>
          </a:p>
          <a:p>
            <a:pPr marL="411480" indent="-342900"/>
            <a:endParaRPr lang="nl-BE" sz="2400" dirty="0"/>
          </a:p>
          <a:p>
            <a:pPr marL="411480" indent="-342900"/>
            <a:r>
              <a:rPr lang="nl-BE" sz="2400" dirty="0"/>
              <a:t>Yet both require a different attitude, skills, ways of thinking and approaching your phenomenon…</a:t>
            </a:r>
          </a:p>
          <a:p>
            <a:pPr marL="68580" indent="0">
              <a:buNone/>
            </a:pPr>
            <a:endParaRPr lang="nl-BE" sz="2400" dirty="0"/>
          </a:p>
          <a:p>
            <a:pPr marL="68580" indent="0">
              <a:buNone/>
            </a:pPr>
            <a:endParaRPr lang="nl-BE" sz="2400" dirty="0"/>
          </a:p>
          <a:p>
            <a:pPr marL="68580" indent="0">
              <a:buNone/>
            </a:pPr>
            <a:endParaRPr lang="nl-BE" sz="2400" dirty="0"/>
          </a:p>
          <a:p>
            <a:pPr marL="68580" indent="0">
              <a:buNone/>
            </a:pPr>
            <a:endParaRPr lang="nl-BE" sz="2400" dirty="0"/>
          </a:p>
          <a:p>
            <a:pPr marL="354330" indent="-285750"/>
            <a:endParaRPr lang="nl-BE"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10</a:t>
            </a:fld>
            <a:endParaRPr lang="en-US"/>
          </a:p>
        </p:txBody>
      </p:sp>
    </p:spTree>
    <p:extLst>
      <p:ext uri="{BB962C8B-B14F-4D97-AF65-F5344CB8AC3E}">
        <p14:creationId xmlns:p14="http://schemas.microsoft.com/office/powerpoint/2010/main" val="63097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3148" y="512064"/>
            <a:ext cx="9367652" cy="540672"/>
          </a:xfrm>
        </p:spPr>
        <p:txBody>
          <a:bodyPr>
            <a:noAutofit/>
          </a:bodyPr>
          <a:lstStyle/>
          <a:p>
            <a:r>
              <a:rPr lang="en-US" sz="4400" dirty="0"/>
              <a:t>Discovery</a:t>
            </a:r>
            <a:r>
              <a:rPr lang="fr-BE" sz="4400" dirty="0"/>
              <a:t> and </a:t>
            </a:r>
            <a:r>
              <a:rPr lang="fr-BE" sz="4400" dirty="0" err="1"/>
              <a:t>appraisal</a:t>
            </a:r>
            <a:endParaRPr lang="nl-BE" sz="4400" dirty="0"/>
          </a:p>
        </p:txBody>
      </p:sp>
      <p:sp>
        <p:nvSpPr>
          <p:cNvPr id="8" name="Tijdelijke aanduiding voor inhoud 7"/>
          <p:cNvSpPr>
            <a:spLocks noGrp="1"/>
          </p:cNvSpPr>
          <p:nvPr>
            <p:ph sz="half" idx="1"/>
          </p:nvPr>
        </p:nvSpPr>
        <p:spPr>
          <a:xfrm>
            <a:off x="724395" y="2146193"/>
            <a:ext cx="5213268" cy="4392719"/>
          </a:xfrm>
          <a:ln>
            <a:solidFill>
              <a:schemeClr val="tx1"/>
            </a:solidFill>
          </a:ln>
        </p:spPr>
        <p:txBody>
          <a:bodyPr>
            <a:normAutofit fontScale="40000" lnSpcReduction="20000"/>
          </a:bodyPr>
          <a:lstStyle/>
          <a:p>
            <a:pPr>
              <a:buNone/>
            </a:pPr>
            <a:r>
              <a:rPr lang="en-US" sz="5900" b="1" dirty="0">
                <a:solidFill>
                  <a:schemeClr val="tx1"/>
                </a:solidFill>
              </a:rPr>
              <a:t>Context</a:t>
            </a:r>
            <a:r>
              <a:rPr lang="fr-BE" sz="5900" b="1" dirty="0">
                <a:solidFill>
                  <a:schemeClr val="tx1"/>
                </a:solidFill>
              </a:rPr>
              <a:t> of </a:t>
            </a:r>
            <a:r>
              <a:rPr lang="en-US" sz="5900" b="1" dirty="0">
                <a:solidFill>
                  <a:schemeClr val="tx1"/>
                </a:solidFill>
              </a:rPr>
              <a:t>discovery</a:t>
            </a:r>
          </a:p>
          <a:p>
            <a:pPr>
              <a:buNone/>
            </a:pPr>
            <a:endParaRPr lang="fr-BE" sz="2400" dirty="0"/>
          </a:p>
          <a:p>
            <a:pPr>
              <a:buNone/>
            </a:pPr>
            <a:r>
              <a:rPr lang="fr-BE" sz="2400" dirty="0"/>
              <a:t>= 	</a:t>
            </a:r>
            <a:r>
              <a:rPr lang="fr-BE" sz="3800" dirty="0"/>
              <a:t>’the </a:t>
            </a:r>
            <a:r>
              <a:rPr lang="fr-BE" sz="3800" dirty="0" err="1"/>
              <a:t>form</a:t>
            </a:r>
            <a:r>
              <a:rPr lang="fr-BE" sz="3800" dirty="0"/>
              <a:t> in </a:t>
            </a:r>
            <a:r>
              <a:rPr lang="fr-BE" sz="3800" dirty="0" err="1"/>
              <a:t>which</a:t>
            </a:r>
            <a:r>
              <a:rPr lang="fr-BE" sz="3800" dirty="0"/>
              <a:t> </a:t>
            </a:r>
            <a:r>
              <a:rPr lang="en-US" sz="3800" dirty="0"/>
              <a:t>thinking</a:t>
            </a:r>
            <a:r>
              <a:rPr lang="fr-BE" sz="3800" dirty="0"/>
              <a:t> </a:t>
            </a:r>
            <a:r>
              <a:rPr lang="en-US" sz="3800" dirty="0"/>
              <a:t>processes</a:t>
            </a:r>
            <a:r>
              <a:rPr lang="fr-BE" sz="3800" dirty="0"/>
              <a:t> are </a:t>
            </a:r>
            <a:r>
              <a:rPr lang="fr-BE" sz="3800" dirty="0" err="1"/>
              <a:t>subjectively</a:t>
            </a:r>
            <a:r>
              <a:rPr lang="fr-BE" sz="3800" dirty="0"/>
              <a:t> </a:t>
            </a:r>
            <a:r>
              <a:rPr lang="en-US" sz="3800" dirty="0"/>
              <a:t>performed</a:t>
            </a:r>
            <a:r>
              <a:rPr lang="fr-BE" sz="3800" dirty="0"/>
              <a:t> ’ (Reichenbach)</a:t>
            </a:r>
          </a:p>
          <a:p>
            <a:pPr>
              <a:buFontTx/>
              <a:buChar char="-"/>
            </a:pPr>
            <a:endParaRPr lang="fr-BE" sz="3800" dirty="0"/>
          </a:p>
          <a:p>
            <a:pPr>
              <a:buFontTx/>
              <a:buChar char="-"/>
            </a:pPr>
            <a:r>
              <a:rPr lang="fr-BE" sz="3800" dirty="0" err="1"/>
              <a:t>Characteristic</a:t>
            </a:r>
            <a:r>
              <a:rPr lang="fr-BE" sz="3800" dirty="0"/>
              <a:t> of initial phases of </a:t>
            </a:r>
            <a:r>
              <a:rPr lang="fr-BE" sz="3800" dirty="0" err="1"/>
              <a:t>research</a:t>
            </a:r>
            <a:endParaRPr lang="fr-BE" sz="3800" dirty="0"/>
          </a:p>
          <a:p>
            <a:pPr>
              <a:buFontTx/>
              <a:buChar char="-"/>
            </a:pPr>
            <a:r>
              <a:rPr lang="fr-BE" sz="3800" dirty="0" err="1"/>
              <a:t>Finding</a:t>
            </a:r>
            <a:r>
              <a:rPr lang="fr-BE" sz="3800" dirty="0"/>
              <a:t> an </a:t>
            </a:r>
            <a:r>
              <a:rPr lang="fr-BE" sz="3800" dirty="0" err="1"/>
              <a:t>interesting</a:t>
            </a:r>
            <a:r>
              <a:rPr lang="fr-BE" sz="3800" dirty="0"/>
              <a:t> </a:t>
            </a:r>
            <a:r>
              <a:rPr lang="fr-BE" sz="3800" i="1" dirty="0" err="1"/>
              <a:t>preliminary</a:t>
            </a:r>
            <a:r>
              <a:rPr lang="fr-BE" sz="3800" dirty="0"/>
              <a:t> </a:t>
            </a:r>
            <a:r>
              <a:rPr lang="en-US" sz="3800" dirty="0"/>
              <a:t>research</a:t>
            </a:r>
            <a:r>
              <a:rPr lang="fr-BE" sz="3800" dirty="0"/>
              <a:t> question</a:t>
            </a:r>
          </a:p>
          <a:p>
            <a:pPr>
              <a:buFontTx/>
              <a:buChar char="-"/>
            </a:pPr>
            <a:r>
              <a:rPr lang="fr-BE" sz="3800" dirty="0" err="1"/>
              <a:t>Finding</a:t>
            </a:r>
            <a:r>
              <a:rPr lang="fr-BE" sz="3800" dirty="0"/>
              <a:t> a ‘puzzle’ + </a:t>
            </a:r>
            <a:r>
              <a:rPr lang="fr-BE" sz="3800" dirty="0" err="1"/>
              <a:t>theory</a:t>
            </a:r>
            <a:r>
              <a:rPr lang="fr-BE" sz="3800" dirty="0"/>
              <a:t> or </a:t>
            </a:r>
            <a:r>
              <a:rPr lang="fr-BE" sz="3800" dirty="0" err="1"/>
              <a:t>idea</a:t>
            </a:r>
            <a:r>
              <a:rPr lang="fr-BE" sz="3800" dirty="0"/>
              <a:t> about how to </a:t>
            </a:r>
            <a:r>
              <a:rPr lang="fr-BE" sz="3800" dirty="0" err="1"/>
              <a:t>solve</a:t>
            </a:r>
            <a:r>
              <a:rPr lang="fr-BE" sz="3800" dirty="0"/>
              <a:t> the puzzle</a:t>
            </a:r>
          </a:p>
          <a:p>
            <a:pPr>
              <a:buFontTx/>
              <a:buChar char="-"/>
            </a:pPr>
            <a:r>
              <a:rPr lang="en-US" sz="3800" dirty="0"/>
              <a:t>theoretical</a:t>
            </a:r>
          </a:p>
          <a:p>
            <a:pPr>
              <a:buFontTx/>
              <a:buChar char="-"/>
            </a:pPr>
            <a:r>
              <a:rPr lang="fr-BE" sz="3800" dirty="0" err="1"/>
              <a:t>explorative</a:t>
            </a:r>
            <a:endParaRPr lang="fr-BE" sz="3800" dirty="0"/>
          </a:p>
          <a:p>
            <a:pPr>
              <a:buFontTx/>
              <a:buChar char="-"/>
            </a:pPr>
            <a:r>
              <a:rPr lang="fr-BE" sz="3800" dirty="0"/>
              <a:t>Not </a:t>
            </a:r>
            <a:r>
              <a:rPr lang="fr-BE" sz="3800" dirty="0" err="1"/>
              <a:t>systematic</a:t>
            </a:r>
            <a:r>
              <a:rPr lang="fr-BE" sz="3800" dirty="0"/>
              <a:t> but </a:t>
            </a:r>
            <a:r>
              <a:rPr lang="fr-BE" sz="3800" dirty="0" err="1"/>
              <a:t>rather</a:t>
            </a:r>
            <a:r>
              <a:rPr lang="fr-BE" sz="3800" dirty="0"/>
              <a:t> </a:t>
            </a:r>
            <a:r>
              <a:rPr lang="fr-BE" sz="3800" dirty="0" err="1"/>
              <a:t>making</a:t>
            </a:r>
            <a:r>
              <a:rPr lang="fr-BE" sz="3800" dirty="0"/>
              <a:t> </a:t>
            </a:r>
            <a:r>
              <a:rPr lang="fr-BE" sz="3800" i="1" dirty="0"/>
              <a:t>conjecture</a:t>
            </a:r>
            <a:r>
              <a:rPr lang="fr-BE" sz="3800" dirty="0"/>
              <a:t>s</a:t>
            </a:r>
          </a:p>
          <a:p>
            <a:pPr>
              <a:buFontTx/>
              <a:buChar char="-"/>
            </a:pPr>
            <a:r>
              <a:rPr lang="fr-BE" sz="3800" dirty="0"/>
              <a:t>In </a:t>
            </a:r>
            <a:r>
              <a:rPr lang="fr-BE" sz="3800" dirty="0" err="1"/>
              <a:t>Kuhn’s</a:t>
            </a:r>
            <a:r>
              <a:rPr lang="fr-BE" sz="3800" dirty="0"/>
              <a:t> </a:t>
            </a:r>
            <a:r>
              <a:rPr lang="fr-BE" sz="3800" dirty="0" err="1"/>
              <a:t>terms</a:t>
            </a:r>
            <a:r>
              <a:rPr lang="fr-BE" sz="3800" dirty="0"/>
              <a:t>: ‘</a:t>
            </a:r>
            <a:r>
              <a:rPr lang="fr-BE" sz="3800" dirty="0" err="1"/>
              <a:t>revolutionary</a:t>
            </a:r>
            <a:r>
              <a:rPr lang="fr-BE" sz="3800" dirty="0"/>
              <a:t> science’ </a:t>
            </a:r>
          </a:p>
          <a:p>
            <a:pPr>
              <a:buNone/>
            </a:pPr>
            <a:endParaRPr lang="nl-BE" sz="2900" dirty="0"/>
          </a:p>
        </p:txBody>
      </p:sp>
      <p:sp>
        <p:nvSpPr>
          <p:cNvPr id="5" name="Tijdelijke aanduiding voor inhoud 4"/>
          <p:cNvSpPr>
            <a:spLocks noGrp="1"/>
          </p:cNvSpPr>
          <p:nvPr>
            <p:ph sz="half" idx="2"/>
          </p:nvPr>
        </p:nvSpPr>
        <p:spPr>
          <a:xfrm>
            <a:off x="6797398" y="2146192"/>
            <a:ext cx="4781043" cy="4392719"/>
          </a:xfrm>
          <a:ln>
            <a:solidFill>
              <a:schemeClr val="tx1"/>
            </a:solidFill>
          </a:ln>
        </p:spPr>
        <p:txBody>
          <a:bodyPr>
            <a:normAutofit fontScale="40000" lnSpcReduction="20000"/>
          </a:bodyPr>
          <a:lstStyle/>
          <a:p>
            <a:pPr>
              <a:buNone/>
            </a:pPr>
            <a:r>
              <a:rPr lang="fr-BE" sz="5900" b="1" dirty="0" err="1">
                <a:solidFill>
                  <a:schemeClr val="tx1"/>
                </a:solidFill>
              </a:rPr>
              <a:t>Context</a:t>
            </a:r>
            <a:r>
              <a:rPr lang="fr-BE" sz="5900" b="1" dirty="0">
                <a:solidFill>
                  <a:schemeClr val="tx1"/>
                </a:solidFill>
              </a:rPr>
              <a:t> of justification</a:t>
            </a:r>
          </a:p>
          <a:p>
            <a:pPr>
              <a:buNone/>
            </a:pPr>
            <a:endParaRPr lang="nl-BE" dirty="0"/>
          </a:p>
          <a:p>
            <a:pPr>
              <a:buNone/>
            </a:pPr>
            <a:r>
              <a:rPr lang="nl-BE" dirty="0"/>
              <a:t>= 	</a:t>
            </a:r>
            <a:r>
              <a:rPr lang="nl-BE" sz="3800" dirty="0"/>
              <a:t> ‘ the form in which thinking processes are communicated to other persons’ (Reichenbach)</a:t>
            </a:r>
          </a:p>
          <a:p>
            <a:pPr>
              <a:buNone/>
            </a:pPr>
            <a:endParaRPr lang="nl-BE" sz="3800" dirty="0"/>
          </a:p>
          <a:p>
            <a:pPr>
              <a:buNone/>
            </a:pPr>
            <a:r>
              <a:rPr lang="nl-BE" sz="3800" dirty="0"/>
              <a:t>-  	Characteristic of later phases of research</a:t>
            </a:r>
          </a:p>
          <a:p>
            <a:pPr>
              <a:buNone/>
            </a:pPr>
            <a:r>
              <a:rPr lang="nl-BE" sz="4200" dirty="0"/>
              <a:t>- 	Empirically testing possible answers to a research question or puzzle</a:t>
            </a:r>
          </a:p>
          <a:p>
            <a:pPr>
              <a:buFontTx/>
              <a:buChar char="-"/>
            </a:pPr>
            <a:r>
              <a:rPr lang="nl-BE" sz="4200" dirty="0"/>
              <a:t>Systematic: general methods and procedures</a:t>
            </a:r>
          </a:p>
          <a:p>
            <a:pPr>
              <a:buFontTx/>
              <a:buChar char="-"/>
            </a:pPr>
            <a:r>
              <a:rPr lang="nl-BE" sz="4200" dirty="0"/>
              <a:t>Falsififiability as an ideal</a:t>
            </a:r>
          </a:p>
          <a:p>
            <a:pPr>
              <a:buFontTx/>
              <a:buChar char="-"/>
            </a:pPr>
            <a:r>
              <a:rPr lang="nl-BE" sz="4200" dirty="0"/>
              <a:t>Relying on as few theoretical assumptions as possible</a:t>
            </a:r>
          </a:p>
          <a:p>
            <a:pPr>
              <a:buFontTx/>
              <a:buChar char="-"/>
            </a:pPr>
            <a:r>
              <a:rPr lang="nl-BE" sz="4200" dirty="0"/>
              <a:t>In Kuhn’s terms: ‘normal science</a:t>
            </a:r>
            <a:r>
              <a:rPr lang="nl-BE" sz="3800" dirty="0"/>
              <a:t>’</a:t>
            </a:r>
          </a:p>
        </p:txBody>
      </p:sp>
      <p:sp>
        <p:nvSpPr>
          <p:cNvPr id="6" name="Tijdelijke aanduiding voor dianummer 5"/>
          <p:cNvSpPr>
            <a:spLocks noGrp="1"/>
          </p:cNvSpPr>
          <p:nvPr>
            <p:ph type="sldNum" sz="quarter" idx="12"/>
          </p:nvPr>
        </p:nvSpPr>
        <p:spPr/>
        <p:txBody>
          <a:bodyPr/>
          <a:lstStyle/>
          <a:p>
            <a:fld id="{0E3C4264-080A-484F-A4B9-03FD95FC239B}" type="slidenum">
              <a:rPr lang="nl-BE" smtClean="0">
                <a:solidFill>
                  <a:srgbClr val="D6ECFF"/>
                </a:solidFill>
              </a:rPr>
              <a:pPr/>
              <a:t>11</a:t>
            </a:fld>
            <a:endParaRPr lang="nl-BE">
              <a:solidFill>
                <a:srgbClr val="D6ECFF"/>
              </a:solidFill>
            </a:endParaRPr>
          </a:p>
        </p:txBody>
      </p:sp>
    </p:spTree>
    <p:extLst>
      <p:ext uri="{BB962C8B-B14F-4D97-AF65-F5344CB8AC3E}">
        <p14:creationId xmlns:p14="http://schemas.microsoft.com/office/powerpoint/2010/main" val="164740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4286" y="216043"/>
            <a:ext cx="9666514" cy="648072"/>
          </a:xfrm>
        </p:spPr>
        <p:txBody>
          <a:bodyPr>
            <a:noAutofit/>
          </a:bodyPr>
          <a:lstStyle/>
          <a:p>
            <a:r>
              <a:rPr lang="nl-BE" sz="4400" b="1" err="1"/>
              <a:t>Doing</a:t>
            </a:r>
            <a:r>
              <a:rPr lang="nl-BE" sz="4400" b="1"/>
              <a:t> research</a:t>
            </a:r>
          </a:p>
        </p:txBody>
      </p:sp>
      <p:sp>
        <p:nvSpPr>
          <p:cNvPr id="3" name="Tijdelijke aanduiding voor inhoud 2"/>
          <p:cNvSpPr>
            <a:spLocks noGrp="1"/>
          </p:cNvSpPr>
          <p:nvPr>
            <p:ph idx="1"/>
          </p:nvPr>
        </p:nvSpPr>
        <p:spPr>
          <a:xfrm>
            <a:off x="544286" y="1421098"/>
            <a:ext cx="5376223" cy="1369603"/>
          </a:xfrm>
        </p:spPr>
        <p:txBody>
          <a:bodyPr>
            <a:noAutofit/>
          </a:bodyPr>
          <a:lstStyle/>
          <a:p>
            <a:pPr marL="68580" indent="0">
              <a:buNone/>
            </a:pPr>
            <a:r>
              <a:rPr lang="nl-BE" sz="2400"/>
              <a:t>We </a:t>
            </a:r>
            <a:r>
              <a:rPr lang="nl-BE" sz="2400" err="1"/>
              <a:t>often</a:t>
            </a:r>
            <a:r>
              <a:rPr lang="nl-BE" sz="2400"/>
              <a:t> </a:t>
            </a:r>
            <a:r>
              <a:rPr lang="nl-BE" sz="2400" err="1"/>
              <a:t>think</a:t>
            </a:r>
            <a:r>
              <a:rPr lang="nl-BE" sz="2400"/>
              <a:t> </a:t>
            </a:r>
            <a:r>
              <a:rPr lang="nl-BE" sz="2400" err="1"/>
              <a:t>that</a:t>
            </a:r>
            <a:r>
              <a:rPr lang="nl-BE" sz="2400"/>
              <a:t> </a:t>
            </a:r>
            <a:r>
              <a:rPr lang="nl-BE" sz="2400" err="1"/>
              <a:t>all</a:t>
            </a:r>
            <a:r>
              <a:rPr lang="nl-BE" sz="2400"/>
              <a:t> research starts </a:t>
            </a:r>
            <a:r>
              <a:rPr lang="nl-BE" sz="2400" err="1"/>
              <a:t>with</a:t>
            </a:r>
            <a:r>
              <a:rPr lang="nl-BE" sz="2400"/>
              <a:t> a research question, </a:t>
            </a:r>
            <a:r>
              <a:rPr lang="nl-BE" sz="2400" err="1"/>
              <a:t>which</a:t>
            </a:r>
            <a:r>
              <a:rPr lang="nl-BE" sz="2400"/>
              <a:t> </a:t>
            </a:r>
            <a:r>
              <a:rPr lang="nl-BE" sz="2400" err="1"/>
              <a:t>you</a:t>
            </a:r>
            <a:r>
              <a:rPr lang="nl-BE" sz="2400"/>
              <a:t> </a:t>
            </a:r>
            <a:r>
              <a:rPr lang="nl-BE" sz="2400" err="1"/>
              <a:t>than</a:t>
            </a:r>
            <a:r>
              <a:rPr lang="nl-BE" sz="2400"/>
              <a:t> </a:t>
            </a:r>
            <a:r>
              <a:rPr lang="nl-BE" sz="2400" err="1"/>
              <a:t>try</a:t>
            </a:r>
            <a:r>
              <a:rPr lang="nl-BE" sz="2400"/>
              <a:t> </a:t>
            </a:r>
            <a:r>
              <a:rPr lang="nl-BE" sz="2400" err="1"/>
              <a:t>to</a:t>
            </a:r>
            <a:r>
              <a:rPr lang="nl-BE" sz="2400"/>
              <a:t> </a:t>
            </a:r>
            <a:r>
              <a:rPr lang="nl-BE" sz="2400" err="1"/>
              <a:t>solve</a:t>
            </a:r>
            <a:r>
              <a:rPr lang="nl-BE" sz="2400"/>
              <a:t>…</a:t>
            </a:r>
          </a:p>
          <a:p>
            <a:pPr marL="68580" indent="0">
              <a:buNone/>
            </a:pPr>
            <a:endParaRPr lang="nl-BE" sz="2400"/>
          </a:p>
          <a:p>
            <a:pPr marL="68580" indent="0">
              <a:buNone/>
            </a:pPr>
            <a:endParaRPr lang="nl-BE" sz="2400"/>
          </a:p>
          <a:p>
            <a:pPr marL="68580" indent="0">
              <a:buNone/>
            </a:pPr>
            <a:endParaRPr lang="nl-BE" sz="2400"/>
          </a:p>
          <a:p>
            <a:pPr marL="68580" indent="0">
              <a:buNone/>
            </a:pPr>
            <a:endParaRPr lang="nl-BE" sz="2400"/>
          </a:p>
          <a:p>
            <a:pPr marL="68580" indent="0">
              <a:buNone/>
            </a:pPr>
            <a:endParaRPr lang="nl-BE" sz="2400"/>
          </a:p>
          <a:p>
            <a:pPr marL="68580" indent="0">
              <a:buNone/>
            </a:pPr>
            <a:endParaRPr lang="nl-BE" sz="2400"/>
          </a:p>
          <a:p>
            <a:pPr marL="68580" indent="0">
              <a:buNone/>
            </a:pPr>
            <a:endParaRPr lang="nl-BE" sz="2400"/>
          </a:p>
          <a:p>
            <a:pPr marL="68580" indent="0">
              <a:buNone/>
            </a:pPr>
            <a:endParaRPr lang="nl-BE" sz="2000"/>
          </a:p>
          <a:p>
            <a:pPr marL="811530" lvl="1">
              <a:buFontTx/>
              <a:buChar char="-"/>
            </a:pPr>
            <a:endParaRPr lang="nl-BE" sz="2000"/>
          </a:p>
          <a:p>
            <a:pPr marL="68580" indent="0">
              <a:buNone/>
            </a:pPr>
            <a:endParaRPr lang="nl-BE" sz="2400"/>
          </a:p>
          <a:p>
            <a:pPr marL="68580" indent="0">
              <a:buNone/>
            </a:pPr>
            <a:endParaRPr lang="nl-BE" sz="2400"/>
          </a:p>
          <a:p>
            <a:pPr marL="68580" indent="0">
              <a:buNone/>
            </a:pPr>
            <a:endParaRPr lang="nl-BE" sz="2400"/>
          </a:p>
          <a:p>
            <a:pPr marL="354330" indent="-285750"/>
            <a:endParaRPr lang="nl-BE" sz="160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12</a:t>
            </a:fld>
            <a:endParaRPr lang="en-US"/>
          </a:p>
        </p:txBody>
      </p:sp>
      <p:sp>
        <p:nvSpPr>
          <p:cNvPr id="5" name="Stroomdiagram: Ophalen 4"/>
          <p:cNvSpPr/>
          <p:nvPr/>
        </p:nvSpPr>
        <p:spPr>
          <a:xfrm>
            <a:off x="7083136" y="776164"/>
            <a:ext cx="3054927" cy="2601481"/>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Gelijkbenige driehoek 5"/>
          <p:cNvSpPr/>
          <p:nvPr/>
        </p:nvSpPr>
        <p:spPr>
          <a:xfrm rot="10800000">
            <a:off x="7083137" y="3356914"/>
            <a:ext cx="3054926" cy="29994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kstvak 6"/>
          <p:cNvSpPr txBox="1"/>
          <p:nvPr/>
        </p:nvSpPr>
        <p:spPr>
          <a:xfrm>
            <a:off x="9254836" y="452582"/>
            <a:ext cx="2586182" cy="646331"/>
          </a:xfrm>
          <a:prstGeom prst="rect">
            <a:avLst/>
          </a:prstGeom>
          <a:noFill/>
        </p:spPr>
        <p:txBody>
          <a:bodyPr wrap="square" rtlCol="0">
            <a:spAutoFit/>
          </a:bodyPr>
          <a:lstStyle/>
          <a:p>
            <a:r>
              <a:rPr lang="en-GB"/>
              <a:t>How does </a:t>
            </a:r>
            <a:r>
              <a:rPr lang="en-GB" i="1"/>
              <a:t>this phenomenon </a:t>
            </a:r>
            <a:r>
              <a:rPr lang="en-GB"/>
              <a:t>work? </a:t>
            </a:r>
          </a:p>
        </p:txBody>
      </p:sp>
      <p:sp>
        <p:nvSpPr>
          <p:cNvPr id="8" name="Tekstvak 7"/>
          <p:cNvSpPr txBox="1"/>
          <p:nvPr/>
        </p:nvSpPr>
        <p:spPr>
          <a:xfrm>
            <a:off x="9822873" y="2056928"/>
            <a:ext cx="1851891" cy="646331"/>
          </a:xfrm>
          <a:prstGeom prst="rect">
            <a:avLst/>
          </a:prstGeom>
          <a:noFill/>
        </p:spPr>
        <p:txBody>
          <a:bodyPr wrap="square" rtlCol="0">
            <a:spAutoFit/>
          </a:bodyPr>
          <a:lstStyle/>
          <a:p>
            <a:r>
              <a:rPr lang="en-GB"/>
              <a:t>Early theorising</a:t>
            </a:r>
          </a:p>
          <a:p>
            <a:r>
              <a:rPr lang="en-GB"/>
              <a:t>Broadening up</a:t>
            </a:r>
          </a:p>
        </p:txBody>
      </p:sp>
      <p:sp>
        <p:nvSpPr>
          <p:cNvPr id="9" name="Tekstvak 8"/>
          <p:cNvSpPr txBox="1"/>
          <p:nvPr/>
        </p:nvSpPr>
        <p:spPr>
          <a:xfrm>
            <a:off x="9714346" y="4012494"/>
            <a:ext cx="1960418" cy="646331"/>
          </a:xfrm>
          <a:prstGeom prst="rect">
            <a:avLst/>
          </a:prstGeom>
          <a:noFill/>
        </p:spPr>
        <p:txBody>
          <a:bodyPr wrap="square" rtlCol="0">
            <a:spAutoFit/>
          </a:bodyPr>
          <a:lstStyle/>
          <a:p>
            <a:r>
              <a:rPr lang="en-GB"/>
              <a:t>Formal theorising</a:t>
            </a:r>
          </a:p>
          <a:p>
            <a:r>
              <a:rPr lang="en-GB"/>
              <a:t>Narrowing down</a:t>
            </a:r>
          </a:p>
        </p:txBody>
      </p:sp>
      <p:sp>
        <p:nvSpPr>
          <p:cNvPr id="10" name="Tekstvak 9"/>
          <p:cNvSpPr txBox="1"/>
          <p:nvPr/>
        </p:nvSpPr>
        <p:spPr>
          <a:xfrm>
            <a:off x="9155545" y="5683866"/>
            <a:ext cx="2198255" cy="646331"/>
          </a:xfrm>
          <a:prstGeom prst="rect">
            <a:avLst/>
          </a:prstGeom>
          <a:noFill/>
        </p:spPr>
        <p:txBody>
          <a:bodyPr wrap="square" rtlCol="0">
            <a:spAutoFit/>
          </a:bodyPr>
          <a:lstStyle/>
          <a:p>
            <a:r>
              <a:rPr lang="en-GB"/>
              <a:t>Explaining how this phenomenon works</a:t>
            </a:r>
          </a:p>
        </p:txBody>
      </p:sp>
      <p:sp>
        <p:nvSpPr>
          <p:cNvPr id="11" name="Tekstvak 10"/>
          <p:cNvSpPr txBox="1"/>
          <p:nvPr/>
        </p:nvSpPr>
        <p:spPr>
          <a:xfrm>
            <a:off x="504701" y="4779417"/>
            <a:ext cx="5355772" cy="1421928"/>
          </a:xfrm>
          <a:prstGeom prst="rect">
            <a:avLst/>
          </a:prstGeom>
          <a:noFill/>
        </p:spPr>
        <p:txBody>
          <a:bodyPr wrap="square" rtlCol="0">
            <a:spAutoFit/>
          </a:bodyPr>
          <a:lstStyle/>
          <a:p>
            <a:pPr marL="68580" lvl="0" defTabSz="914400">
              <a:lnSpc>
                <a:spcPct val="90000"/>
              </a:lnSpc>
              <a:spcBef>
                <a:spcPts val="1000"/>
              </a:spcBef>
            </a:pPr>
            <a:r>
              <a:rPr lang="nl-BE" sz="2400" dirty="0"/>
              <a:t>But in reality, the fully developed research question often becomes clear only after a long process, sometimes even at the end of the research…</a:t>
            </a:r>
            <a:endParaRPr lang="en-GB" dirty="0"/>
          </a:p>
        </p:txBody>
      </p:sp>
      <p:cxnSp>
        <p:nvCxnSpPr>
          <p:cNvPr id="13" name="Rechte verbindingslijn met pijl 12"/>
          <p:cNvCxnSpPr/>
          <p:nvPr/>
        </p:nvCxnSpPr>
        <p:spPr>
          <a:xfrm>
            <a:off x="544286" y="3513938"/>
            <a:ext cx="50021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225631" y="2992582"/>
            <a:ext cx="6187044" cy="369332"/>
          </a:xfrm>
          <a:prstGeom prst="rect">
            <a:avLst/>
          </a:prstGeom>
          <a:noFill/>
        </p:spPr>
        <p:txBody>
          <a:bodyPr wrap="square" rtlCol="0">
            <a:spAutoFit/>
          </a:bodyPr>
          <a:lstStyle/>
          <a:p>
            <a:r>
              <a:rPr lang="en-GB"/>
              <a:t>Literature       Design                  Data analysis		writing</a:t>
            </a:r>
          </a:p>
        </p:txBody>
      </p:sp>
      <p:sp>
        <p:nvSpPr>
          <p:cNvPr id="17" name="Tekstvak 16"/>
          <p:cNvSpPr txBox="1"/>
          <p:nvPr/>
        </p:nvSpPr>
        <p:spPr>
          <a:xfrm>
            <a:off x="225631" y="3594100"/>
            <a:ext cx="5913912" cy="369332"/>
          </a:xfrm>
          <a:prstGeom prst="rect">
            <a:avLst/>
          </a:prstGeom>
          <a:noFill/>
        </p:spPr>
        <p:txBody>
          <a:bodyPr wrap="square" rtlCol="0">
            <a:spAutoFit/>
          </a:bodyPr>
          <a:lstStyle/>
          <a:p>
            <a:r>
              <a:rPr lang="en-GB"/>
              <a:t>                    RQ                 Data collection		Back to lit. </a:t>
            </a:r>
          </a:p>
        </p:txBody>
      </p:sp>
    </p:spTree>
    <p:extLst>
      <p:ext uri="{BB962C8B-B14F-4D97-AF65-F5344CB8AC3E}">
        <p14:creationId xmlns:p14="http://schemas.microsoft.com/office/powerpoint/2010/main" val="70170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5751" y="239336"/>
            <a:ext cx="9666514" cy="648072"/>
          </a:xfrm>
        </p:spPr>
        <p:txBody>
          <a:bodyPr>
            <a:noAutofit/>
          </a:bodyPr>
          <a:lstStyle/>
          <a:p>
            <a:r>
              <a:rPr lang="nl-BE" sz="4400" b="1" dirty="0"/>
              <a:t>A quick reminder</a:t>
            </a:r>
          </a:p>
        </p:txBody>
      </p:sp>
      <p:sp>
        <p:nvSpPr>
          <p:cNvPr id="3" name="Tijdelijke aanduiding voor inhoud 2"/>
          <p:cNvSpPr>
            <a:spLocks noGrp="1"/>
          </p:cNvSpPr>
          <p:nvPr>
            <p:ph idx="1"/>
          </p:nvPr>
        </p:nvSpPr>
        <p:spPr>
          <a:xfrm>
            <a:off x="785751" y="1308096"/>
            <a:ext cx="11179628" cy="5230816"/>
          </a:xfrm>
        </p:spPr>
        <p:txBody>
          <a:bodyPr>
            <a:noAutofit/>
          </a:bodyPr>
          <a:lstStyle/>
          <a:p>
            <a:pPr marL="411480" indent="-342900"/>
            <a:r>
              <a:rPr lang="nl-BE" sz="2400" dirty="0"/>
              <a:t>Everything starts with the </a:t>
            </a:r>
            <a:r>
              <a:rPr lang="nl-BE" sz="2400" b="1" dirty="0"/>
              <a:t>sociological imagination</a:t>
            </a:r>
          </a:p>
          <a:p>
            <a:pPr marL="411480" indent="-342900"/>
            <a:endParaRPr lang="nl-BE" sz="2000" dirty="0"/>
          </a:p>
          <a:p>
            <a:pPr marL="868680" lvl="1" indent="-342900"/>
            <a:r>
              <a:rPr lang="nl-BE" sz="2000" dirty="0"/>
              <a:t>How does this work? </a:t>
            </a:r>
            <a:r>
              <a:rPr lang="en-US" sz="2000" dirty="0"/>
              <a:t>What</a:t>
            </a:r>
            <a:r>
              <a:rPr lang="nl-BE" sz="2000" dirty="0"/>
              <a:t> is social about it?</a:t>
            </a:r>
          </a:p>
          <a:p>
            <a:pPr marL="868680" lvl="1" indent="-342900"/>
            <a:r>
              <a:rPr lang="nl-BE" sz="2000" dirty="0"/>
              <a:t>What are its causes and its consequences?</a:t>
            </a:r>
          </a:p>
          <a:p>
            <a:pPr marL="868680" lvl="1" indent="-342900"/>
            <a:r>
              <a:rPr lang="nl-BE" sz="2000" dirty="0"/>
              <a:t>How does it change over time, and why?</a:t>
            </a:r>
          </a:p>
          <a:p>
            <a:pPr marL="868680" lvl="1" indent="-342900"/>
            <a:r>
              <a:rPr lang="nl-BE" sz="2000" dirty="0"/>
              <a:t>Why is it socially significant? </a:t>
            </a:r>
          </a:p>
          <a:p>
            <a:pPr marL="411480" indent="-342900"/>
            <a:endParaRPr lang="nl-BE" sz="2000" dirty="0"/>
          </a:p>
          <a:p>
            <a:pPr marL="411480" indent="-342900"/>
            <a:r>
              <a:rPr lang="nl-BE" sz="2400" dirty="0"/>
              <a:t>“social phenomena”, or finding a link between :</a:t>
            </a:r>
          </a:p>
          <a:p>
            <a:pPr marL="868680" lvl="1" indent="-342900"/>
            <a:r>
              <a:rPr lang="nl-BE" sz="2000" dirty="0"/>
              <a:t>the personal and the public</a:t>
            </a:r>
          </a:p>
          <a:p>
            <a:pPr marL="868680" lvl="1" indent="-342900"/>
            <a:r>
              <a:rPr lang="nl-BE" sz="2000" dirty="0"/>
              <a:t>biography and history</a:t>
            </a:r>
          </a:p>
          <a:p>
            <a:pPr marL="868680" lvl="1" indent="-342900"/>
            <a:r>
              <a:rPr lang="nl-BE" sz="2000" dirty="0"/>
              <a:t>troubles and issues…</a:t>
            </a:r>
          </a:p>
          <a:p>
            <a:pPr marL="411480" indent="-342900"/>
            <a:endParaRPr lang="nl-BE" sz="2000" dirty="0"/>
          </a:p>
          <a:p>
            <a:pPr marL="411480" indent="-342900"/>
            <a:r>
              <a:rPr lang="nl-BE" sz="2400" dirty="0"/>
              <a:t>See C.W. Mills, </a:t>
            </a:r>
            <a:r>
              <a:rPr lang="nl-BE" sz="2400" b="1" i="1" dirty="0"/>
              <a:t>The sociological imagination</a:t>
            </a:r>
            <a:r>
              <a:rPr lang="nl-BE" sz="2400" dirty="0"/>
              <a:t>, pp5-11</a:t>
            </a:r>
          </a:p>
          <a:p>
            <a:pPr marL="68580" indent="0">
              <a:buNone/>
            </a:pPr>
            <a:endParaRPr lang="nl-BE" sz="24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13</a:t>
            </a:fld>
            <a:endParaRPr lang="en-US"/>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165" y="1450973"/>
            <a:ext cx="3171825" cy="4762500"/>
          </a:xfrm>
          <a:prstGeom prst="rect">
            <a:avLst/>
          </a:prstGeom>
        </p:spPr>
      </p:pic>
    </p:spTree>
    <p:extLst>
      <p:ext uri="{BB962C8B-B14F-4D97-AF65-F5344CB8AC3E}">
        <p14:creationId xmlns:p14="http://schemas.microsoft.com/office/powerpoint/2010/main" val="228357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1278" y="232879"/>
            <a:ext cx="9666514" cy="648072"/>
          </a:xfrm>
        </p:spPr>
        <p:txBody>
          <a:bodyPr>
            <a:noAutofit/>
          </a:bodyPr>
          <a:lstStyle/>
          <a:p>
            <a:r>
              <a:rPr lang="nl-BE" sz="4400" b="1" err="1"/>
              <a:t>Social</a:t>
            </a:r>
            <a:r>
              <a:rPr lang="nl-BE" sz="4400" b="1"/>
              <a:t> </a:t>
            </a:r>
            <a:r>
              <a:rPr lang="nl-BE" sz="4400" b="1" err="1"/>
              <a:t>observation</a:t>
            </a:r>
            <a:endParaRPr lang="nl-BE" sz="4400" b="1"/>
          </a:p>
        </p:txBody>
      </p:sp>
      <p:sp>
        <p:nvSpPr>
          <p:cNvPr id="3" name="Tijdelijke aanduiding voor inhoud 2"/>
          <p:cNvSpPr>
            <a:spLocks noGrp="1"/>
          </p:cNvSpPr>
          <p:nvPr>
            <p:ph idx="1"/>
          </p:nvPr>
        </p:nvSpPr>
        <p:spPr>
          <a:xfrm>
            <a:off x="1153886" y="994824"/>
            <a:ext cx="9533906" cy="5230816"/>
          </a:xfrm>
        </p:spPr>
        <p:txBody>
          <a:bodyPr>
            <a:noAutofit/>
          </a:bodyPr>
          <a:lstStyle/>
          <a:p>
            <a:pPr marL="68580" indent="0">
              <a:buNone/>
            </a:pPr>
            <a:r>
              <a:rPr lang="nl-BE" sz="2400" dirty="0"/>
              <a:t>R. Swedberg, </a:t>
            </a:r>
            <a:r>
              <a:rPr lang="nl-BE" sz="2400" b="1" i="1" dirty="0"/>
              <a:t>The art of social theory</a:t>
            </a:r>
            <a:r>
              <a:rPr lang="nl-BE" sz="2400" dirty="0"/>
              <a:t>, pp29-51.</a:t>
            </a:r>
          </a:p>
          <a:p>
            <a:pPr marL="411480" indent="-342900"/>
            <a:endParaRPr lang="nl-BE" sz="2000" dirty="0"/>
          </a:p>
          <a:p>
            <a:pPr marL="411480" indent="-342900"/>
            <a:r>
              <a:rPr lang="nl-BE" sz="2400" dirty="0"/>
              <a:t>“Theory construction”</a:t>
            </a:r>
          </a:p>
          <a:p>
            <a:pPr marL="868680" lvl="1" indent="-342900"/>
            <a:r>
              <a:rPr lang="nl-BE" sz="2000" dirty="0"/>
              <a:t>1960s and 1970s in the social sciences to help make the social sciences more “scientific”</a:t>
            </a:r>
          </a:p>
          <a:p>
            <a:pPr marL="868680" lvl="1" indent="-342900"/>
            <a:r>
              <a:rPr lang="nl-BE" sz="2000" dirty="0"/>
              <a:t>An attempt to make “theory” more systematic</a:t>
            </a:r>
          </a:p>
          <a:p>
            <a:pPr marL="868680" lvl="1" indent="-342900"/>
            <a:r>
              <a:rPr lang="nl-BE" sz="2000" dirty="0"/>
              <a:t>Strongly focused on generating hypotheses and integrating hypotheses into a broader theory</a:t>
            </a:r>
          </a:p>
          <a:p>
            <a:pPr marL="411480" indent="-342900"/>
            <a:endParaRPr lang="nl-BE" sz="2000" dirty="0"/>
          </a:p>
          <a:p>
            <a:pPr marL="411480" indent="-342900"/>
            <a:r>
              <a:rPr lang="nl-BE" sz="2400" dirty="0"/>
              <a:t>… and its problems</a:t>
            </a:r>
          </a:p>
          <a:p>
            <a:pPr marL="868680" lvl="1" indent="-342900"/>
            <a:r>
              <a:rPr lang="nl-BE" sz="2000" dirty="0"/>
              <a:t>Proceeds rather logically and mechanistically</a:t>
            </a:r>
          </a:p>
          <a:p>
            <a:pPr marL="868680" lvl="1" indent="-342900"/>
            <a:r>
              <a:rPr lang="nl-BE" sz="2000" dirty="0"/>
              <a:t>Little built-in reflection for dealing with (unconscious) prejudices</a:t>
            </a:r>
          </a:p>
          <a:p>
            <a:pPr marL="868680" lvl="1" indent="-342900"/>
            <a:r>
              <a:rPr lang="nl-BE" sz="2000" dirty="0"/>
              <a:t>Little room for detailed and nuanced observation</a:t>
            </a:r>
          </a:p>
          <a:p>
            <a:pPr marL="868680" lvl="1" indent="-342900"/>
            <a:r>
              <a:rPr lang="nl-BE" sz="2000" dirty="0"/>
              <a:t>Little attention for the creative role of theory</a:t>
            </a:r>
          </a:p>
          <a:p>
            <a:pPr marL="68580" indent="0">
              <a:buNone/>
            </a:pPr>
            <a:endParaRPr lang="nl-BE" sz="24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14</a:t>
            </a:fld>
            <a:endParaRPr lang="en-US"/>
          </a:p>
        </p:txBody>
      </p:sp>
    </p:spTree>
    <p:extLst>
      <p:ext uri="{BB962C8B-B14F-4D97-AF65-F5344CB8AC3E}">
        <p14:creationId xmlns:p14="http://schemas.microsoft.com/office/powerpoint/2010/main" val="337960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8883" y="268967"/>
            <a:ext cx="9666514" cy="648072"/>
          </a:xfrm>
        </p:spPr>
        <p:txBody>
          <a:bodyPr>
            <a:noAutofit/>
          </a:bodyPr>
          <a:lstStyle/>
          <a:p>
            <a:r>
              <a:rPr lang="nl-BE" sz="4400" b="1" dirty="0"/>
              <a:t>Social observation</a:t>
            </a:r>
          </a:p>
        </p:txBody>
      </p:sp>
      <p:sp>
        <p:nvSpPr>
          <p:cNvPr id="3" name="Tijdelijke aanduiding voor inhoud 2"/>
          <p:cNvSpPr>
            <a:spLocks noGrp="1"/>
          </p:cNvSpPr>
          <p:nvPr>
            <p:ph idx="1"/>
          </p:nvPr>
        </p:nvSpPr>
        <p:spPr>
          <a:xfrm>
            <a:off x="1058883" y="1627184"/>
            <a:ext cx="9830790" cy="4262977"/>
          </a:xfrm>
        </p:spPr>
        <p:txBody>
          <a:bodyPr>
            <a:noAutofit/>
          </a:bodyPr>
          <a:lstStyle/>
          <a:p>
            <a:pPr marL="411480" indent="-342900"/>
            <a:r>
              <a:rPr lang="nl-BE" sz="2400" dirty="0"/>
              <a:t>Theory construction and its weaknesses</a:t>
            </a:r>
          </a:p>
          <a:p>
            <a:pPr marL="411480" indent="-342900"/>
            <a:endParaRPr lang="nl-BE" sz="2400" dirty="0"/>
          </a:p>
          <a:p>
            <a:pPr marL="411480" indent="-342900"/>
            <a:r>
              <a:rPr lang="nl-BE" sz="2400" dirty="0"/>
              <a:t>(formal) theory </a:t>
            </a:r>
            <a:r>
              <a:rPr lang="en-US" sz="2400" dirty="0"/>
              <a:t>construction</a:t>
            </a:r>
            <a:r>
              <a:rPr lang="nl-BE" sz="2400" dirty="0"/>
              <a:t> works best at the later stages of theorising, </a:t>
            </a:r>
            <a:r>
              <a:rPr lang="nl-BE" sz="2400" i="1" dirty="0"/>
              <a:t>after</a:t>
            </a:r>
            <a:r>
              <a:rPr lang="nl-BE" sz="2400" dirty="0"/>
              <a:t> the early phase of creative theorising (the context of discovery)</a:t>
            </a:r>
          </a:p>
          <a:p>
            <a:pPr marL="411480" indent="-342900"/>
            <a:endParaRPr lang="nl-BE" sz="2400" dirty="0"/>
          </a:p>
          <a:p>
            <a:pPr marL="411480" indent="-342900"/>
            <a:r>
              <a:rPr lang="nl-BE" sz="2400" dirty="0"/>
              <a:t> That is: when you already have a good idea of what you want to study, which explanation you want to test and how you will proceed </a:t>
            </a:r>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15</a:t>
            </a:fld>
            <a:endParaRPr lang="en-US"/>
          </a:p>
        </p:txBody>
      </p:sp>
    </p:spTree>
    <p:extLst>
      <p:ext uri="{BB962C8B-B14F-4D97-AF65-F5344CB8AC3E}">
        <p14:creationId xmlns:p14="http://schemas.microsoft.com/office/powerpoint/2010/main" val="560091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7630" y="528145"/>
            <a:ext cx="9666514" cy="648072"/>
          </a:xfrm>
        </p:spPr>
        <p:txBody>
          <a:bodyPr>
            <a:noAutofit/>
          </a:bodyPr>
          <a:lstStyle/>
          <a:p>
            <a:r>
              <a:rPr lang="nl-BE" sz="4400" b="1" dirty="0"/>
              <a:t>Social observation</a:t>
            </a:r>
          </a:p>
        </p:txBody>
      </p:sp>
      <p:sp>
        <p:nvSpPr>
          <p:cNvPr id="3" name="Tijdelijke aanduiding voor inhoud 2"/>
          <p:cNvSpPr>
            <a:spLocks noGrp="1"/>
          </p:cNvSpPr>
          <p:nvPr>
            <p:ph idx="1"/>
          </p:nvPr>
        </p:nvSpPr>
        <p:spPr>
          <a:xfrm>
            <a:off x="987630" y="1455617"/>
            <a:ext cx="10258301" cy="5230816"/>
          </a:xfrm>
        </p:spPr>
        <p:txBody>
          <a:bodyPr>
            <a:noAutofit/>
          </a:bodyPr>
          <a:lstStyle/>
          <a:p>
            <a:pPr marL="411480" indent="-342900"/>
            <a:r>
              <a:rPr lang="nl-BE" sz="2400" dirty="0"/>
              <a:t>So instead of </a:t>
            </a:r>
            <a:r>
              <a:rPr lang="en-US" sz="2400" dirty="0"/>
              <a:t>engaging</a:t>
            </a:r>
            <a:r>
              <a:rPr lang="nl-BE" sz="2400" dirty="0"/>
              <a:t> with formal theory construction at once, you need a first phase, where you open up your mind to explanations and cases you would not necessarily expect to be important…</a:t>
            </a:r>
          </a:p>
          <a:p>
            <a:pPr marL="411480" indent="-342900"/>
            <a:endParaRPr lang="nl-BE" sz="2000" dirty="0"/>
          </a:p>
          <a:p>
            <a:pPr marL="411480" indent="-342900"/>
            <a:r>
              <a:rPr lang="nl-BE" sz="2400" dirty="0"/>
              <a:t>In this early phase, Swedberg suggests, to collect data from a broad range of sources (e.g. interviews, archives, newspapers, auto-biographies, data sets, dreams, films, music, personal experiences,…</a:t>
            </a:r>
          </a:p>
          <a:p>
            <a:pPr marL="411480" indent="-342900"/>
            <a:endParaRPr lang="nl-BE" sz="2400" dirty="0"/>
          </a:p>
          <a:p>
            <a:pPr marL="411480" indent="-342900"/>
            <a:r>
              <a:rPr lang="nl-BE" sz="2400" dirty="0"/>
              <a:t>Almost “anything goes”:</a:t>
            </a:r>
          </a:p>
          <a:p>
            <a:pPr marL="868680" lvl="1" indent="-342900"/>
            <a:r>
              <a:rPr lang="nl-BE" dirty="0"/>
              <a:t>Dot not analyse or think too much, but observe: “Don’t think, but look!” (Wittgenstein)</a:t>
            </a:r>
          </a:p>
          <a:p>
            <a:pPr marL="868680" lvl="1" indent="-342900"/>
            <a:r>
              <a:rPr lang="nl-BE" dirty="0"/>
              <a:t>Open your ears, your eyes, your mind,…</a:t>
            </a:r>
          </a:p>
          <a:p>
            <a:pPr marL="868680" lvl="1" indent="-342900"/>
            <a:r>
              <a:rPr lang="nl-BE" dirty="0"/>
              <a:t>It has to be </a:t>
            </a:r>
            <a:r>
              <a:rPr lang="nl-BE" i="1" dirty="0"/>
              <a:t>social data </a:t>
            </a:r>
            <a:r>
              <a:rPr lang="nl-BE" dirty="0"/>
              <a:t>(something for which you need your sociological imagination)</a:t>
            </a:r>
          </a:p>
          <a:p>
            <a:pPr marL="411480" indent="-342900"/>
            <a:endParaRPr lang="nl-BE" sz="20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16</a:t>
            </a:fld>
            <a:endParaRPr lang="en-US"/>
          </a:p>
        </p:txBody>
      </p:sp>
    </p:spTree>
    <p:extLst>
      <p:ext uri="{BB962C8B-B14F-4D97-AF65-F5344CB8AC3E}">
        <p14:creationId xmlns:p14="http://schemas.microsoft.com/office/powerpoint/2010/main" val="129795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5756" y="170163"/>
            <a:ext cx="9666514" cy="648072"/>
          </a:xfrm>
        </p:spPr>
        <p:txBody>
          <a:bodyPr>
            <a:noAutofit/>
          </a:bodyPr>
          <a:lstStyle/>
          <a:p>
            <a:r>
              <a:rPr lang="nl-BE" sz="4400" b="1" dirty="0"/>
              <a:t>Social observation</a:t>
            </a:r>
          </a:p>
        </p:txBody>
      </p:sp>
      <p:sp>
        <p:nvSpPr>
          <p:cNvPr id="3" name="Tijdelijke aanduiding voor inhoud 2"/>
          <p:cNvSpPr>
            <a:spLocks noGrp="1"/>
          </p:cNvSpPr>
          <p:nvPr>
            <p:ph idx="1"/>
          </p:nvPr>
        </p:nvSpPr>
        <p:spPr>
          <a:xfrm>
            <a:off x="975756" y="1308096"/>
            <a:ext cx="6660078" cy="5230816"/>
          </a:xfrm>
        </p:spPr>
        <p:txBody>
          <a:bodyPr>
            <a:noAutofit/>
          </a:bodyPr>
          <a:lstStyle/>
          <a:p>
            <a:pPr marL="411480" indent="-342900"/>
            <a:r>
              <a:rPr lang="nl-BE" sz="2400" dirty="0"/>
              <a:t>Émile Durkheim’s basic rules of sociologisch research</a:t>
            </a:r>
          </a:p>
          <a:p>
            <a:pPr marL="411480" indent="-342900"/>
            <a:endParaRPr lang="nl-BE" sz="2400" dirty="0"/>
          </a:p>
          <a:p>
            <a:pPr marL="868680" lvl="1" indent="-342900"/>
            <a:r>
              <a:rPr lang="nl-BE" dirty="0"/>
              <a:t>“all </a:t>
            </a:r>
            <a:r>
              <a:rPr lang="en-US" dirty="0"/>
              <a:t>preconceptions</a:t>
            </a:r>
            <a:r>
              <a:rPr lang="nl-BE" dirty="0"/>
              <a:t> must be eradicated”  (Durkheim)</a:t>
            </a:r>
          </a:p>
          <a:p>
            <a:pPr marL="868680" lvl="1" indent="-342900"/>
            <a:endParaRPr lang="nl-BE" dirty="0"/>
          </a:p>
          <a:p>
            <a:pPr marL="868680" lvl="1" indent="-342900"/>
            <a:r>
              <a:rPr lang="nl-BE" dirty="0"/>
              <a:t>You need to assume that ‘it is always different from what you think’ (Swedberg)</a:t>
            </a:r>
          </a:p>
          <a:p>
            <a:pPr marL="868680" lvl="1" indent="-342900"/>
            <a:endParaRPr lang="nl-BE" dirty="0"/>
          </a:p>
          <a:p>
            <a:pPr marL="868680" lvl="1" indent="-342900"/>
            <a:r>
              <a:rPr lang="nl-BE" dirty="0"/>
              <a:t>Look at the phenomenon you’re interested in with fresh eyes, </a:t>
            </a:r>
            <a:r>
              <a:rPr lang="nl-BE" i="1" dirty="0"/>
              <a:t>as if </a:t>
            </a:r>
            <a:r>
              <a:rPr lang="nl-BE" dirty="0"/>
              <a:t>you knew nothing about it </a:t>
            </a:r>
          </a:p>
          <a:p>
            <a:pPr marL="411480" indent="-342900"/>
            <a:endParaRPr lang="nl-BE" sz="20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17</a:t>
            </a:fld>
            <a:endParaRPr lang="en-US"/>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078" y="1308096"/>
            <a:ext cx="3866069" cy="3866069"/>
          </a:xfrm>
          <a:prstGeom prst="rect">
            <a:avLst/>
          </a:prstGeom>
        </p:spPr>
      </p:pic>
    </p:spTree>
    <p:extLst>
      <p:ext uri="{BB962C8B-B14F-4D97-AF65-F5344CB8AC3E}">
        <p14:creationId xmlns:p14="http://schemas.microsoft.com/office/powerpoint/2010/main" val="986195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4504" y="319088"/>
            <a:ext cx="9666514" cy="648072"/>
          </a:xfrm>
        </p:spPr>
        <p:txBody>
          <a:bodyPr>
            <a:noAutofit/>
          </a:bodyPr>
          <a:lstStyle/>
          <a:p>
            <a:r>
              <a:rPr lang="nl-BE" sz="4400" b="1" err="1"/>
              <a:t>Choosing</a:t>
            </a:r>
            <a:r>
              <a:rPr lang="nl-BE" sz="4400" b="1"/>
              <a:t> a topic </a:t>
            </a:r>
            <a:r>
              <a:rPr lang="nl-BE" sz="4400" b="1" err="1"/>
              <a:t>to</a:t>
            </a:r>
            <a:r>
              <a:rPr lang="nl-BE" sz="4400" b="1"/>
              <a:t> </a:t>
            </a:r>
            <a:r>
              <a:rPr lang="nl-BE" sz="4400" b="1" err="1"/>
              <a:t>observe</a:t>
            </a:r>
            <a:r>
              <a:rPr lang="nl-BE" sz="4400" b="1"/>
              <a:t>…</a:t>
            </a:r>
          </a:p>
        </p:txBody>
      </p:sp>
      <p:sp>
        <p:nvSpPr>
          <p:cNvPr id="3" name="Tijdelijke aanduiding voor inhoud 2"/>
          <p:cNvSpPr>
            <a:spLocks noGrp="1"/>
          </p:cNvSpPr>
          <p:nvPr>
            <p:ph idx="1"/>
          </p:nvPr>
        </p:nvSpPr>
        <p:spPr>
          <a:xfrm>
            <a:off x="904504" y="1308096"/>
            <a:ext cx="9533906" cy="5230816"/>
          </a:xfrm>
        </p:spPr>
        <p:txBody>
          <a:bodyPr>
            <a:noAutofit/>
          </a:bodyPr>
          <a:lstStyle/>
          <a:p>
            <a:pPr marL="411480" indent="-342900"/>
            <a:r>
              <a:rPr lang="nl-BE" sz="2400" dirty="0"/>
              <a:t>Something “interesting!”</a:t>
            </a:r>
          </a:p>
          <a:p>
            <a:pPr marL="868680" lvl="1" indent="-342900"/>
            <a:endParaRPr lang="nl-BE" sz="2000" dirty="0"/>
          </a:p>
          <a:p>
            <a:pPr marL="868680" lvl="1" indent="-342900"/>
            <a:r>
              <a:rPr lang="nl-BE" sz="2000" dirty="0"/>
              <a:t>Something that undermines what you and many other people take for granted</a:t>
            </a:r>
          </a:p>
          <a:p>
            <a:pPr marL="868680" lvl="1" indent="-342900"/>
            <a:endParaRPr lang="nl-BE" sz="2000" dirty="0"/>
          </a:p>
          <a:p>
            <a:pPr marL="868680" lvl="1" indent="-342900"/>
            <a:r>
              <a:rPr lang="nl-BE" sz="2000" dirty="0"/>
              <a:t>Finding out the facts of </a:t>
            </a:r>
            <a:r>
              <a:rPr lang="en-US" sz="2000" dirty="0"/>
              <a:t>something</a:t>
            </a:r>
            <a:r>
              <a:rPr lang="nl-BE" sz="2000" dirty="0"/>
              <a:t> that is widely discussed… (e.g. the causes of second generation immigrants’ employment rates…)</a:t>
            </a:r>
          </a:p>
          <a:p>
            <a:pPr marL="868680" lvl="1" indent="-342900"/>
            <a:endParaRPr lang="nl-BE" sz="2000" dirty="0"/>
          </a:p>
          <a:p>
            <a:pPr marL="868680" lvl="1" indent="-342900"/>
            <a:r>
              <a:rPr lang="nl-BE" sz="2000" dirty="0"/>
              <a:t>Your topic has to appeal to your curiosity…</a:t>
            </a:r>
          </a:p>
          <a:p>
            <a:pPr marL="868680" lvl="1" indent="-342900"/>
            <a:endParaRPr lang="nl-BE" sz="16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18</a:t>
            </a:fld>
            <a:endParaRPr lang="en-US"/>
          </a:p>
        </p:txBody>
      </p:sp>
    </p:spTree>
    <p:extLst>
      <p:ext uri="{BB962C8B-B14F-4D97-AF65-F5344CB8AC3E}">
        <p14:creationId xmlns:p14="http://schemas.microsoft.com/office/powerpoint/2010/main" val="56937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1278" y="268288"/>
            <a:ext cx="9666514" cy="648072"/>
          </a:xfrm>
        </p:spPr>
        <p:txBody>
          <a:bodyPr>
            <a:noAutofit/>
          </a:bodyPr>
          <a:lstStyle/>
          <a:p>
            <a:r>
              <a:rPr lang="nl-BE" sz="4400" b="1" dirty="0"/>
              <a:t>Choosing a topic to observe…</a:t>
            </a:r>
          </a:p>
        </p:txBody>
      </p:sp>
      <p:sp>
        <p:nvSpPr>
          <p:cNvPr id="3" name="Tijdelijke aanduiding voor inhoud 2"/>
          <p:cNvSpPr>
            <a:spLocks noGrp="1"/>
          </p:cNvSpPr>
          <p:nvPr>
            <p:ph idx="1"/>
          </p:nvPr>
        </p:nvSpPr>
        <p:spPr>
          <a:xfrm>
            <a:off x="1153886" y="1308096"/>
            <a:ext cx="9533906" cy="5230816"/>
          </a:xfrm>
        </p:spPr>
        <p:txBody>
          <a:bodyPr>
            <a:noAutofit/>
          </a:bodyPr>
          <a:lstStyle/>
          <a:p>
            <a:pPr marL="411480" indent="-342900"/>
            <a:r>
              <a:rPr lang="nl-BE" sz="2400" dirty="0"/>
              <a:t>Something “interesting!”</a:t>
            </a:r>
          </a:p>
          <a:p>
            <a:pPr marL="868680" lvl="1" indent="-342900"/>
            <a:endParaRPr lang="nl-BE" sz="1600" dirty="0"/>
          </a:p>
          <a:p>
            <a:pPr marL="411480" indent="-342900"/>
            <a:r>
              <a:rPr lang="nl-BE" sz="2400" dirty="0"/>
              <a:t>A problem…</a:t>
            </a:r>
          </a:p>
          <a:p>
            <a:pPr marL="868680" lvl="1" indent="-342900"/>
            <a:endParaRPr lang="nl-BE" sz="2000" dirty="0"/>
          </a:p>
          <a:p>
            <a:pPr marL="868680" lvl="1" indent="-342900"/>
            <a:r>
              <a:rPr lang="nl-BE" sz="2000" dirty="0"/>
              <a:t>Social </a:t>
            </a:r>
            <a:r>
              <a:rPr lang="en-US" sz="2000" dirty="0"/>
              <a:t>scientists</a:t>
            </a:r>
            <a:r>
              <a:rPr lang="nl-BE" sz="2000" dirty="0"/>
              <a:t> do not necessarily seek to find ready-made solutions for social problems, but they </a:t>
            </a:r>
            <a:r>
              <a:rPr lang="en-US" sz="2000" dirty="0"/>
              <a:t>often</a:t>
            </a:r>
            <a:r>
              <a:rPr lang="nl-BE" sz="2000" dirty="0"/>
              <a:t> try to contribute to understanding the causes and effects of those problems</a:t>
            </a:r>
          </a:p>
          <a:p>
            <a:pPr marL="868680" lvl="1" indent="-342900"/>
            <a:endParaRPr lang="nl-BE" sz="2000" dirty="0"/>
          </a:p>
          <a:p>
            <a:pPr marL="868680" lvl="1" indent="-342900"/>
            <a:r>
              <a:rPr lang="nl-BE" sz="2000" dirty="0"/>
              <a:t>Finding out what the problem actually is...</a:t>
            </a:r>
          </a:p>
          <a:p>
            <a:pPr marL="868680" lvl="1" indent="-342900"/>
            <a:endParaRPr lang="nl-BE" sz="2000" dirty="0"/>
          </a:p>
          <a:p>
            <a:pPr marL="982980" lvl="2" indent="0">
              <a:buNone/>
            </a:pPr>
            <a:endParaRPr lang="nl-BE" dirty="0"/>
          </a:p>
          <a:p>
            <a:pPr marL="868680" lvl="1" indent="-342900"/>
            <a:endParaRPr lang="nl-BE" sz="1600" dirty="0"/>
          </a:p>
          <a:p>
            <a:pPr marL="411480" indent="-342900"/>
            <a:endParaRPr lang="nl-BE" sz="20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19</a:t>
            </a:fld>
            <a:endParaRPr lang="en-US"/>
          </a:p>
        </p:txBody>
      </p:sp>
    </p:spTree>
    <p:extLst>
      <p:ext uri="{BB962C8B-B14F-4D97-AF65-F5344CB8AC3E}">
        <p14:creationId xmlns:p14="http://schemas.microsoft.com/office/powerpoint/2010/main" val="196267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5751" y="188536"/>
            <a:ext cx="9666514" cy="648072"/>
          </a:xfrm>
        </p:spPr>
        <p:txBody>
          <a:bodyPr>
            <a:noAutofit/>
          </a:bodyPr>
          <a:lstStyle/>
          <a:p>
            <a:r>
              <a:rPr lang="nl-BE" sz="4400" b="1" dirty="0"/>
              <a:t>Overview of Lecture</a:t>
            </a:r>
          </a:p>
        </p:txBody>
      </p:sp>
      <p:sp>
        <p:nvSpPr>
          <p:cNvPr id="3" name="Tijdelijke aanduiding voor inhoud 2"/>
          <p:cNvSpPr>
            <a:spLocks noGrp="1"/>
          </p:cNvSpPr>
          <p:nvPr>
            <p:ph idx="1"/>
          </p:nvPr>
        </p:nvSpPr>
        <p:spPr>
          <a:xfrm>
            <a:off x="785751" y="1308096"/>
            <a:ext cx="11179628" cy="5230816"/>
          </a:xfrm>
        </p:spPr>
        <p:txBody>
          <a:bodyPr>
            <a:noAutofit/>
          </a:bodyPr>
          <a:lstStyle/>
          <a:p>
            <a:pPr marL="525780" indent="-457200">
              <a:buFont typeface="+mj-lt"/>
              <a:buAutoNum type="arabicPeriod"/>
            </a:pPr>
            <a:r>
              <a:rPr lang="nl-BE" sz="2400" dirty="0"/>
              <a:t>Context of discovery and contexts of justification </a:t>
            </a:r>
          </a:p>
          <a:p>
            <a:pPr marL="525780" indent="-457200">
              <a:buFont typeface="+mj-lt"/>
              <a:buAutoNum type="arabicPeriod"/>
            </a:pPr>
            <a:r>
              <a:rPr lang="nl-BE" sz="2400" dirty="0"/>
              <a:t>Social observation</a:t>
            </a:r>
          </a:p>
          <a:p>
            <a:pPr marL="525780" indent="-457200">
              <a:buFont typeface="+mj-lt"/>
              <a:buAutoNum type="arabicPeriod"/>
            </a:pPr>
            <a:r>
              <a:rPr lang="nl-BE" sz="2400" dirty="0"/>
              <a:t>Heuristics</a:t>
            </a:r>
          </a:p>
          <a:p>
            <a:pPr marL="525780" indent="-457200">
              <a:buFont typeface="+mj-lt"/>
              <a:buAutoNum type="arabicPeriod"/>
            </a:pPr>
            <a:endParaRPr lang="nl-BE" sz="2400" dirty="0"/>
          </a:p>
          <a:p>
            <a:pPr marL="411480" indent="-342900"/>
            <a:endParaRPr lang="nl-BE" sz="2400" dirty="0"/>
          </a:p>
          <a:p>
            <a:pPr marL="68580" indent="0">
              <a:buNone/>
            </a:pPr>
            <a:endParaRPr lang="nl-BE" sz="24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a:t>
            </a:fld>
            <a:endParaRPr lang="en-US"/>
          </a:p>
        </p:txBody>
      </p:sp>
    </p:spTree>
    <p:extLst>
      <p:ext uri="{BB962C8B-B14F-4D97-AF65-F5344CB8AC3E}">
        <p14:creationId xmlns:p14="http://schemas.microsoft.com/office/powerpoint/2010/main" val="11507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7003" y="249400"/>
            <a:ext cx="9666514" cy="648072"/>
          </a:xfrm>
        </p:spPr>
        <p:txBody>
          <a:bodyPr>
            <a:noAutofit/>
          </a:bodyPr>
          <a:lstStyle/>
          <a:p>
            <a:r>
              <a:rPr lang="nl-BE" sz="4400" b="1" dirty="0"/>
              <a:t>Choosing a topic to observe…</a:t>
            </a:r>
          </a:p>
        </p:txBody>
      </p:sp>
      <p:sp>
        <p:nvSpPr>
          <p:cNvPr id="3" name="Tijdelijke aanduiding voor inhoud 2"/>
          <p:cNvSpPr>
            <a:spLocks noGrp="1"/>
          </p:cNvSpPr>
          <p:nvPr>
            <p:ph idx="1"/>
          </p:nvPr>
        </p:nvSpPr>
        <p:spPr>
          <a:xfrm>
            <a:off x="857003" y="3740942"/>
            <a:ext cx="4997532" cy="5230816"/>
          </a:xfrm>
        </p:spPr>
        <p:txBody>
          <a:bodyPr>
            <a:noAutofit/>
          </a:bodyPr>
          <a:lstStyle/>
          <a:p>
            <a:pPr marL="411480" indent="-342900"/>
            <a:r>
              <a:rPr lang="nl-BE" sz="2400" dirty="0"/>
              <a:t>E.g. debates on headscarves…</a:t>
            </a:r>
          </a:p>
          <a:p>
            <a:pPr marL="411480" indent="-342900"/>
            <a:endParaRPr lang="nl-BE" sz="2000" dirty="0"/>
          </a:p>
          <a:p>
            <a:pPr marL="411480" indent="-342900"/>
            <a:r>
              <a:rPr lang="nl-BE" sz="2400" dirty="0"/>
              <a:t>Why is it perceived as a problem?</a:t>
            </a:r>
          </a:p>
          <a:p>
            <a:pPr marL="868680" lvl="1" indent="-342900"/>
            <a:r>
              <a:rPr lang="nl-BE" sz="2000" dirty="0"/>
              <a:t>Because it is a religious symbol in public places?</a:t>
            </a:r>
          </a:p>
          <a:p>
            <a:pPr marL="868680" lvl="1" indent="-342900"/>
            <a:r>
              <a:rPr lang="nl-BE" sz="2000" dirty="0"/>
              <a:t>Because it signifies a loss of identity?</a:t>
            </a:r>
          </a:p>
          <a:p>
            <a:pPr marL="868680" lvl="1" indent="-342900"/>
            <a:r>
              <a:rPr lang="nl-BE" sz="2000" dirty="0"/>
              <a:t>Because it represses women? </a:t>
            </a:r>
          </a:p>
          <a:p>
            <a:pPr marL="1325880" lvl="2" indent="-342900"/>
            <a:endParaRPr lang="nl-BE" dirty="0"/>
          </a:p>
          <a:p>
            <a:pPr marL="982980" lvl="2" indent="0">
              <a:buNone/>
            </a:pPr>
            <a:endParaRPr lang="nl-BE" dirty="0"/>
          </a:p>
          <a:p>
            <a:pPr marL="868680" lvl="1" indent="-342900"/>
            <a:endParaRPr lang="nl-BE" sz="1600" dirty="0"/>
          </a:p>
          <a:p>
            <a:pPr marL="411480" indent="-342900"/>
            <a:endParaRPr lang="nl-BE" sz="20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20</a:t>
            </a:fld>
            <a:endParaRPr lang="en-US"/>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732" y="897472"/>
            <a:ext cx="5410200" cy="2886075"/>
          </a:xfrm>
          <a:prstGeom prst="rect">
            <a:avLst/>
          </a:prstGeom>
        </p:spPr>
      </p:pic>
      <p:sp>
        <p:nvSpPr>
          <p:cNvPr id="6" name="Tekstvak 5"/>
          <p:cNvSpPr txBox="1"/>
          <p:nvPr/>
        </p:nvSpPr>
        <p:spPr>
          <a:xfrm>
            <a:off x="6472052" y="3923504"/>
            <a:ext cx="4881748" cy="3139321"/>
          </a:xfrm>
          <a:prstGeom prst="rect">
            <a:avLst/>
          </a:prstGeom>
          <a:noFill/>
        </p:spPr>
        <p:txBody>
          <a:bodyPr wrap="square" rtlCol="0">
            <a:spAutoFit/>
          </a:bodyPr>
          <a:lstStyle/>
          <a:p>
            <a:pPr marL="342900" indent="-342900">
              <a:buFont typeface="Arial" panose="020B0604020202020204" pitchFamily="34" charset="0"/>
              <a:buChar char="•"/>
            </a:pPr>
            <a:r>
              <a:rPr lang="nl-BE" sz="2000" dirty="0"/>
              <a:t>What are the actual effects of disallowing headscarves on women’s lives? </a:t>
            </a:r>
          </a:p>
          <a:p>
            <a:pPr marL="342900" indent="-342900">
              <a:buFont typeface="Arial" panose="020B0604020202020204" pitchFamily="34" charset="0"/>
              <a:buChar char="•"/>
            </a:pPr>
            <a:endParaRPr lang="nl-BE" sz="2000" dirty="0"/>
          </a:p>
          <a:p>
            <a:pPr marL="342900" indent="-342900">
              <a:buFont typeface="Arial" panose="020B0604020202020204" pitchFamily="34" charset="0"/>
              <a:buChar char="•"/>
            </a:pPr>
            <a:r>
              <a:rPr lang="nl-BE" sz="2000" dirty="0"/>
              <a:t>And on social integration? </a:t>
            </a:r>
          </a:p>
          <a:p>
            <a:pPr marL="342900" indent="-342900">
              <a:buFont typeface="Arial" panose="020B0604020202020204" pitchFamily="34" charset="0"/>
              <a:buChar char="•"/>
            </a:pPr>
            <a:endParaRPr lang="nl-BE" sz="2000" dirty="0"/>
          </a:p>
          <a:p>
            <a:pPr marL="342900" indent="-342900">
              <a:buFont typeface="Arial" panose="020B0604020202020204" pitchFamily="34" charset="0"/>
              <a:buChar char="•"/>
            </a:pPr>
            <a:r>
              <a:rPr lang="nl-BE" sz="2000" dirty="0"/>
              <a:t>What is more interesting to study? The controversy? The social effect of wearing a headscarf? Or the social effect of a ban on headscarves? </a:t>
            </a:r>
          </a:p>
          <a:p>
            <a:endParaRPr lang="en-GB" dirty="0"/>
          </a:p>
        </p:txBody>
      </p:sp>
    </p:spTree>
    <p:extLst>
      <p:ext uri="{BB962C8B-B14F-4D97-AF65-F5344CB8AC3E}">
        <p14:creationId xmlns:p14="http://schemas.microsoft.com/office/powerpoint/2010/main" val="121527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9403" y="124123"/>
            <a:ext cx="9666514" cy="648072"/>
          </a:xfrm>
        </p:spPr>
        <p:txBody>
          <a:bodyPr>
            <a:noAutofit/>
          </a:bodyPr>
          <a:lstStyle/>
          <a:p>
            <a:r>
              <a:rPr lang="nl-BE" sz="4400" b="1" dirty="0"/>
              <a:t>Choosing a topic to observe…</a:t>
            </a:r>
          </a:p>
        </p:txBody>
      </p:sp>
      <p:sp>
        <p:nvSpPr>
          <p:cNvPr id="3" name="Tijdelijke aanduiding voor inhoud 2"/>
          <p:cNvSpPr>
            <a:spLocks noGrp="1"/>
          </p:cNvSpPr>
          <p:nvPr>
            <p:ph idx="1"/>
          </p:nvPr>
        </p:nvSpPr>
        <p:spPr>
          <a:xfrm>
            <a:off x="1142011" y="1490659"/>
            <a:ext cx="9533906" cy="4173871"/>
          </a:xfrm>
        </p:spPr>
        <p:txBody>
          <a:bodyPr>
            <a:noAutofit/>
          </a:bodyPr>
          <a:lstStyle/>
          <a:p>
            <a:pPr marL="411480" indent="-342900"/>
            <a:r>
              <a:rPr lang="nl-BE" sz="2400" dirty="0"/>
              <a:t>Something “interesting!”</a:t>
            </a:r>
          </a:p>
          <a:p>
            <a:pPr marL="868680" lvl="1" indent="-342900"/>
            <a:endParaRPr lang="nl-BE" dirty="0"/>
          </a:p>
          <a:p>
            <a:pPr marL="411480" indent="-342900"/>
            <a:r>
              <a:rPr lang="nl-BE" sz="2400" dirty="0"/>
              <a:t>A problem</a:t>
            </a:r>
          </a:p>
          <a:p>
            <a:pPr marL="982980" lvl="2" indent="0">
              <a:buNone/>
            </a:pPr>
            <a:r>
              <a:rPr lang="nl-BE" sz="2400" dirty="0"/>
              <a:t> </a:t>
            </a:r>
          </a:p>
          <a:p>
            <a:pPr marL="411480" indent="-342900"/>
            <a:r>
              <a:rPr lang="nl-BE" sz="2400" dirty="0"/>
              <a:t>Surprise! </a:t>
            </a:r>
          </a:p>
          <a:p>
            <a:pPr marL="868680" lvl="1" indent="-342900"/>
            <a:endParaRPr lang="nl-BE" sz="2000" dirty="0"/>
          </a:p>
          <a:p>
            <a:pPr marL="868680" lvl="1" indent="-342900"/>
            <a:r>
              <a:rPr lang="nl-BE" sz="2000" dirty="0"/>
              <a:t>Contradicts your presuppositions, or what the scientific literature would suggest</a:t>
            </a:r>
          </a:p>
          <a:p>
            <a:pPr marL="868680" lvl="1" indent="-342900"/>
            <a:endParaRPr lang="nl-BE" sz="2000" dirty="0"/>
          </a:p>
          <a:p>
            <a:pPr marL="868680" lvl="1" indent="-342900"/>
            <a:r>
              <a:rPr lang="nl-BE" sz="2000" dirty="0"/>
              <a:t>Durkheim: “all preconceptions must be eradicated”</a:t>
            </a:r>
          </a:p>
          <a:p>
            <a:pPr marL="411480" indent="-342900"/>
            <a:endParaRPr lang="nl-BE" sz="2400" dirty="0"/>
          </a:p>
          <a:p>
            <a:pPr marL="868680" lvl="1" indent="-342900"/>
            <a:endParaRPr lang="nl-BE" sz="2000" dirty="0"/>
          </a:p>
          <a:p>
            <a:pPr marL="868680" lvl="1" indent="-342900"/>
            <a:endParaRPr lang="nl-BE" sz="1600" dirty="0"/>
          </a:p>
          <a:p>
            <a:pPr marL="411480" indent="-342900"/>
            <a:endParaRPr lang="nl-BE" sz="20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21</a:t>
            </a:fld>
            <a:endParaRPr lang="en-US"/>
          </a:p>
        </p:txBody>
      </p:sp>
    </p:spTree>
    <p:extLst>
      <p:ext uri="{BB962C8B-B14F-4D97-AF65-F5344CB8AC3E}">
        <p14:creationId xmlns:p14="http://schemas.microsoft.com/office/powerpoint/2010/main" val="51115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1278" y="228026"/>
            <a:ext cx="9666514" cy="648072"/>
          </a:xfrm>
        </p:spPr>
        <p:txBody>
          <a:bodyPr>
            <a:noAutofit/>
          </a:bodyPr>
          <a:lstStyle/>
          <a:p>
            <a:r>
              <a:rPr lang="nl-BE" sz="4400" b="1" dirty="0"/>
              <a:t>Observing</a:t>
            </a:r>
          </a:p>
        </p:txBody>
      </p:sp>
      <p:sp>
        <p:nvSpPr>
          <p:cNvPr id="3" name="Tijdelijke aanduiding voor inhoud 2"/>
          <p:cNvSpPr>
            <a:spLocks noGrp="1"/>
          </p:cNvSpPr>
          <p:nvPr>
            <p:ph idx="1"/>
          </p:nvPr>
        </p:nvSpPr>
        <p:spPr>
          <a:xfrm>
            <a:off x="1153886" y="1125534"/>
            <a:ext cx="9533906" cy="5230816"/>
          </a:xfrm>
        </p:spPr>
        <p:txBody>
          <a:bodyPr>
            <a:noAutofit/>
          </a:bodyPr>
          <a:lstStyle/>
          <a:p>
            <a:pPr marL="411480" indent="-342900"/>
            <a:endParaRPr lang="nl-BE" sz="2000" dirty="0"/>
          </a:p>
          <a:p>
            <a:pPr marL="411480" indent="-342900"/>
            <a:r>
              <a:rPr lang="nl-BE" sz="2400" dirty="0"/>
              <a:t>In the first phase you observe broadly and you describe what you see, hear, sense, smell and taste… </a:t>
            </a:r>
          </a:p>
          <a:p>
            <a:pPr marL="411480" indent="-342900"/>
            <a:endParaRPr lang="nl-BE" sz="2400" dirty="0"/>
          </a:p>
          <a:p>
            <a:pPr marL="411480" indent="-342900"/>
            <a:r>
              <a:rPr lang="nl-BE" sz="2400" dirty="0"/>
              <a:t>Until you stumble upon something interesting, problematic or surprising: that’s what you need to study in your research…</a:t>
            </a:r>
          </a:p>
          <a:p>
            <a:pPr marL="411480" indent="-342900"/>
            <a:endParaRPr lang="nl-BE" sz="2400" dirty="0"/>
          </a:p>
          <a:p>
            <a:pPr marL="411480" indent="-342900"/>
            <a:r>
              <a:rPr lang="nl-BE" sz="2400" dirty="0"/>
              <a:t>Unfortunately, this also means that you won’t be able to do something with a lot of the creative theorising and observing you have done in the early phase… So narrowing down afterwards is a big part of the work!</a:t>
            </a:r>
          </a:p>
          <a:p>
            <a:pPr marL="411480" indent="-342900"/>
            <a:endParaRPr lang="nl-BE" sz="1600" dirty="0"/>
          </a:p>
          <a:p>
            <a:pPr marL="868680" lvl="1" indent="-342900"/>
            <a:endParaRPr lang="nl-BE" sz="1600" dirty="0"/>
          </a:p>
          <a:p>
            <a:pPr marL="411480" indent="-342900"/>
            <a:endParaRPr lang="nl-BE" sz="20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22</a:t>
            </a:fld>
            <a:endParaRPr lang="en-US"/>
          </a:p>
        </p:txBody>
      </p:sp>
    </p:spTree>
    <p:extLst>
      <p:ext uri="{BB962C8B-B14F-4D97-AF65-F5344CB8AC3E}">
        <p14:creationId xmlns:p14="http://schemas.microsoft.com/office/powerpoint/2010/main" val="308773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3777" y="304226"/>
            <a:ext cx="9666514" cy="648072"/>
          </a:xfrm>
        </p:spPr>
        <p:txBody>
          <a:bodyPr>
            <a:noAutofit/>
          </a:bodyPr>
          <a:lstStyle/>
          <a:p>
            <a:r>
              <a:rPr lang="nl-BE" sz="4400" b="1" dirty="0"/>
              <a:t>Observing</a:t>
            </a:r>
          </a:p>
        </p:txBody>
      </p:sp>
      <p:sp>
        <p:nvSpPr>
          <p:cNvPr id="3" name="Tijdelijke aanduiding voor inhoud 2"/>
          <p:cNvSpPr>
            <a:spLocks noGrp="1"/>
          </p:cNvSpPr>
          <p:nvPr>
            <p:ph idx="1"/>
          </p:nvPr>
        </p:nvSpPr>
        <p:spPr>
          <a:xfrm>
            <a:off x="1106385" y="1125534"/>
            <a:ext cx="9533906" cy="5230816"/>
          </a:xfrm>
        </p:spPr>
        <p:txBody>
          <a:bodyPr>
            <a:noAutofit/>
          </a:bodyPr>
          <a:lstStyle/>
          <a:p>
            <a:pPr marL="411480" indent="-342900"/>
            <a:r>
              <a:rPr lang="nl-BE" sz="2400" dirty="0"/>
              <a:t>In statistics</a:t>
            </a:r>
          </a:p>
          <a:p>
            <a:pPr marL="868680" lvl="1" indent="-342900"/>
            <a:endParaRPr lang="nl-BE" sz="2000" dirty="0"/>
          </a:p>
          <a:p>
            <a:pPr marL="868680" lvl="1" indent="-342900"/>
            <a:r>
              <a:rPr lang="nl-BE" sz="2000" dirty="0"/>
              <a:t>Explore which types of data are (not) available, and which would be most interesting</a:t>
            </a:r>
          </a:p>
          <a:p>
            <a:pPr marL="868680" lvl="1" indent="-342900"/>
            <a:endParaRPr lang="nl-BE" sz="2000" dirty="0"/>
          </a:p>
          <a:p>
            <a:pPr marL="868680" lvl="1" indent="-342900"/>
            <a:r>
              <a:rPr lang="nl-BE" sz="2000" dirty="0"/>
              <a:t>Explore possible connections without delving deeply into theory and method…</a:t>
            </a:r>
          </a:p>
          <a:p>
            <a:pPr marL="868680" lvl="1" indent="-342900"/>
            <a:endParaRPr lang="nl-BE" sz="1600" dirty="0"/>
          </a:p>
          <a:p>
            <a:pPr marL="411480" indent="-342900"/>
            <a:r>
              <a:rPr lang="nl-BE" sz="2400" dirty="0"/>
              <a:t>In (qualitative) fieldwork</a:t>
            </a:r>
          </a:p>
          <a:p>
            <a:pPr marL="868680" lvl="1" indent="-342900"/>
            <a:endParaRPr lang="nl-BE" sz="2000" dirty="0"/>
          </a:p>
          <a:p>
            <a:pPr marL="868680" lvl="1" indent="-342900"/>
            <a:r>
              <a:rPr lang="nl-BE" sz="2000" dirty="0"/>
              <a:t>Everett C. Hughes: you need to see (and hear) for yourself</a:t>
            </a:r>
          </a:p>
          <a:p>
            <a:pPr marL="868680" lvl="1" indent="-342900"/>
            <a:endParaRPr lang="nl-BE" sz="2000" dirty="0"/>
          </a:p>
          <a:p>
            <a:pPr marL="868680" lvl="1" indent="-342900"/>
            <a:r>
              <a:rPr lang="nl-BE" sz="2000" dirty="0"/>
              <a:t>E.g. if you want to study elites, go to places where the elite gather (luxury hotels, golf resorts, charity parties,…) and talk to them</a:t>
            </a:r>
          </a:p>
          <a:p>
            <a:pPr marL="868680" lvl="1" indent="-342900"/>
            <a:endParaRPr lang="nl-BE" sz="2000" dirty="0"/>
          </a:p>
          <a:p>
            <a:pPr marL="868680" lvl="1" indent="-342900"/>
            <a:r>
              <a:rPr lang="nl-BE" sz="2000" dirty="0"/>
              <a:t>You do not need formal interviews per se, as lang as you listen and see for yourself…</a:t>
            </a:r>
          </a:p>
          <a:p>
            <a:pPr marL="525780" lvl="1" indent="0">
              <a:buNone/>
            </a:pPr>
            <a:endParaRPr lang="nl-BE" sz="1600" dirty="0"/>
          </a:p>
          <a:p>
            <a:pPr marL="868680" lvl="1" indent="-342900"/>
            <a:endParaRPr lang="nl-BE" sz="16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23</a:t>
            </a:fld>
            <a:endParaRPr lang="en-US"/>
          </a:p>
        </p:txBody>
      </p:sp>
    </p:spTree>
    <p:extLst>
      <p:ext uri="{BB962C8B-B14F-4D97-AF65-F5344CB8AC3E}">
        <p14:creationId xmlns:p14="http://schemas.microsoft.com/office/powerpoint/2010/main" val="320208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1278" y="304226"/>
            <a:ext cx="9666514" cy="648072"/>
          </a:xfrm>
        </p:spPr>
        <p:txBody>
          <a:bodyPr>
            <a:noAutofit/>
          </a:bodyPr>
          <a:lstStyle/>
          <a:p>
            <a:r>
              <a:rPr lang="nl-BE" sz="4400" b="1" dirty="0"/>
              <a:t>Observing</a:t>
            </a:r>
          </a:p>
        </p:txBody>
      </p:sp>
      <p:sp>
        <p:nvSpPr>
          <p:cNvPr id="3" name="Tijdelijke aanduiding voor inhoud 2"/>
          <p:cNvSpPr>
            <a:spLocks noGrp="1"/>
          </p:cNvSpPr>
          <p:nvPr>
            <p:ph idx="1"/>
          </p:nvPr>
        </p:nvSpPr>
        <p:spPr>
          <a:xfrm>
            <a:off x="1153886" y="1125534"/>
            <a:ext cx="9533906" cy="5230816"/>
          </a:xfrm>
        </p:spPr>
        <p:txBody>
          <a:bodyPr>
            <a:noAutofit/>
          </a:bodyPr>
          <a:lstStyle/>
          <a:p>
            <a:pPr marL="411480" lvl="0" indent="-342900"/>
            <a:endParaRPr lang="nl-BE" sz="2400" dirty="0">
              <a:solidFill>
                <a:schemeClr val="tx1"/>
              </a:solidFill>
            </a:endParaRPr>
          </a:p>
          <a:p>
            <a:pPr marL="411480" lvl="0" indent="-342900"/>
            <a:r>
              <a:rPr lang="nl-BE" sz="2400" dirty="0">
                <a:solidFill>
                  <a:schemeClr val="tx1"/>
                </a:solidFill>
              </a:rPr>
              <a:t>In this phase: you (temporarily) ignore the existing literature</a:t>
            </a:r>
          </a:p>
          <a:p>
            <a:pPr marL="411480" lvl="0" indent="-342900"/>
            <a:endParaRPr lang="nl-BE" sz="2400" dirty="0">
              <a:solidFill>
                <a:schemeClr val="tx1"/>
              </a:solidFill>
            </a:endParaRPr>
          </a:p>
          <a:p>
            <a:pPr marL="411480" lvl="0" indent="-342900"/>
            <a:r>
              <a:rPr lang="nl-BE" sz="2400" dirty="0">
                <a:solidFill>
                  <a:schemeClr val="tx1"/>
                </a:solidFill>
              </a:rPr>
              <a:t>You see, hear and feel for yourself</a:t>
            </a:r>
          </a:p>
          <a:p>
            <a:pPr marL="411480" lvl="0" indent="-342900"/>
            <a:endParaRPr lang="nl-BE" sz="2400" dirty="0">
              <a:solidFill>
                <a:schemeClr val="tx1"/>
              </a:solidFill>
            </a:endParaRPr>
          </a:p>
          <a:p>
            <a:pPr marL="411480" lvl="0" indent="-342900"/>
            <a:r>
              <a:rPr lang="nl-BE" sz="2400" dirty="0">
                <a:solidFill>
                  <a:schemeClr val="tx1"/>
                </a:solidFill>
              </a:rPr>
              <a:t>After that you think about possible explanations by yourself</a:t>
            </a:r>
          </a:p>
          <a:p>
            <a:pPr marL="411480" lvl="0" indent="-342900"/>
            <a:endParaRPr lang="nl-BE" sz="2400" dirty="0">
              <a:solidFill>
                <a:schemeClr val="tx1"/>
              </a:solidFill>
            </a:endParaRPr>
          </a:p>
          <a:p>
            <a:pPr marL="411480" lvl="0" indent="-342900"/>
            <a:r>
              <a:rPr lang="nl-BE" sz="2400" dirty="0">
                <a:solidFill>
                  <a:schemeClr val="tx1"/>
                </a:solidFill>
              </a:rPr>
              <a:t>Then you go back to the literature of course</a:t>
            </a:r>
          </a:p>
          <a:p>
            <a:pPr marL="68580" indent="0">
              <a:buNone/>
            </a:pPr>
            <a:endParaRPr lang="nl-BE" sz="2400" dirty="0">
              <a:solidFill>
                <a:schemeClr val="tx1"/>
              </a:solidFill>
            </a:endParaRPr>
          </a:p>
          <a:p>
            <a:pPr marL="68580" indent="0">
              <a:buNone/>
            </a:pPr>
            <a:endParaRPr lang="nl-BE" sz="2400" dirty="0">
              <a:solidFill>
                <a:schemeClr val="tx1"/>
              </a:solidFill>
            </a:endParaRPr>
          </a:p>
          <a:p>
            <a:pPr marL="354330" indent="-285750"/>
            <a:endParaRPr lang="nl-BE" sz="1600" dirty="0">
              <a:solidFill>
                <a:schemeClr val="tx1"/>
              </a:solidFill>
            </a:endParaRP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24</a:t>
            </a:fld>
            <a:endParaRPr lang="en-US"/>
          </a:p>
        </p:txBody>
      </p:sp>
    </p:spTree>
    <p:extLst>
      <p:ext uri="{BB962C8B-B14F-4D97-AF65-F5344CB8AC3E}">
        <p14:creationId xmlns:p14="http://schemas.microsoft.com/office/powerpoint/2010/main" val="3477447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1742" y="232821"/>
            <a:ext cx="9666514" cy="648072"/>
          </a:xfrm>
        </p:spPr>
        <p:txBody>
          <a:bodyPr>
            <a:noAutofit/>
          </a:bodyPr>
          <a:lstStyle/>
          <a:p>
            <a:r>
              <a:rPr lang="nl-BE" sz="4400" b="1" dirty="0"/>
              <a:t>3. Heuristics</a:t>
            </a:r>
          </a:p>
        </p:txBody>
      </p:sp>
      <p:sp>
        <p:nvSpPr>
          <p:cNvPr id="3" name="Tijdelijke aanduiding voor inhoud 2"/>
          <p:cNvSpPr>
            <a:spLocks noGrp="1"/>
          </p:cNvSpPr>
          <p:nvPr>
            <p:ph idx="1"/>
          </p:nvPr>
        </p:nvSpPr>
        <p:spPr>
          <a:xfrm>
            <a:off x="881742" y="1229241"/>
            <a:ext cx="10472058" cy="4646266"/>
          </a:xfrm>
        </p:spPr>
        <p:txBody>
          <a:bodyPr>
            <a:noAutofit/>
          </a:bodyPr>
          <a:lstStyle/>
          <a:p>
            <a:pPr marL="411480" indent="-342900"/>
            <a:r>
              <a:rPr lang="nl-BE" sz="2400" dirty="0"/>
              <a:t>After observing, comes the initial, early theorising…</a:t>
            </a:r>
          </a:p>
          <a:p>
            <a:pPr marL="411480" indent="-342900"/>
            <a:endParaRPr lang="nl-BE" sz="2400" dirty="0"/>
          </a:p>
          <a:p>
            <a:pPr marL="411480" indent="-342900"/>
            <a:r>
              <a:rPr lang="nl-BE" sz="2400" dirty="0"/>
              <a:t>Heuristics: tricks to help you think/theorise… </a:t>
            </a:r>
          </a:p>
          <a:p>
            <a:pPr marL="411480" indent="-342900"/>
            <a:endParaRPr lang="nl-BE" sz="2400" dirty="0"/>
          </a:p>
          <a:p>
            <a:pPr marL="411480" indent="-342900"/>
            <a:r>
              <a:rPr lang="nl-BE" sz="2400" dirty="0"/>
              <a:t>Gerring: social scientists need to “contribute something novel”, and hence need to come up with innovative, different explanations… </a:t>
            </a:r>
          </a:p>
          <a:p>
            <a:pPr marL="411480" indent="-342900"/>
            <a:endParaRPr lang="nl-BE" sz="2400" dirty="0"/>
          </a:p>
          <a:p>
            <a:pPr marL="411480" indent="-342900"/>
            <a:r>
              <a:rPr lang="nl-BE" sz="2400" dirty="0"/>
              <a:t>abbott: “rules for coming up with new ideas” </a:t>
            </a:r>
          </a:p>
          <a:p>
            <a:pPr marL="411480" indent="-342900"/>
            <a:endParaRPr lang="nl-BE" sz="2200" dirty="0"/>
          </a:p>
          <a:p>
            <a:pPr marL="411480" indent="-342900"/>
            <a:endParaRPr lang="nl-BE" sz="2400" dirty="0"/>
          </a:p>
          <a:p>
            <a:pPr marL="411480" indent="-342900"/>
            <a:endParaRPr lang="nl-BE"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868680" lvl="1" indent="-342900"/>
            <a:endParaRPr lang="nl-BE" sz="16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25</a:t>
            </a:fld>
            <a:endParaRPr lang="en-US"/>
          </a:p>
        </p:txBody>
      </p:sp>
    </p:spTree>
    <p:extLst>
      <p:ext uri="{BB962C8B-B14F-4D97-AF65-F5344CB8AC3E}">
        <p14:creationId xmlns:p14="http://schemas.microsoft.com/office/powerpoint/2010/main" val="952820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5132" y="177614"/>
            <a:ext cx="9666514" cy="648072"/>
          </a:xfrm>
        </p:spPr>
        <p:txBody>
          <a:bodyPr>
            <a:noAutofit/>
          </a:bodyPr>
          <a:lstStyle/>
          <a:p>
            <a:r>
              <a:rPr lang="nl-BE" sz="4400" b="1" dirty="0"/>
              <a:t>3. Heuristics</a:t>
            </a:r>
          </a:p>
        </p:txBody>
      </p:sp>
      <p:sp>
        <p:nvSpPr>
          <p:cNvPr id="3" name="Tijdelijke aanduiding voor inhoud 2"/>
          <p:cNvSpPr>
            <a:spLocks noGrp="1"/>
          </p:cNvSpPr>
          <p:nvPr>
            <p:ph idx="1"/>
          </p:nvPr>
        </p:nvSpPr>
        <p:spPr>
          <a:xfrm>
            <a:off x="1035132" y="864115"/>
            <a:ext cx="10472058" cy="5492235"/>
          </a:xfrm>
        </p:spPr>
        <p:txBody>
          <a:bodyPr>
            <a:noAutofit/>
          </a:bodyPr>
          <a:lstStyle/>
          <a:p>
            <a:pPr marL="411480" indent="-342900"/>
            <a:endParaRPr lang="nl-BE" sz="2200" dirty="0"/>
          </a:p>
          <a:p>
            <a:pPr marL="411480" indent="-342900"/>
            <a:r>
              <a:rPr lang="nl-BE" sz="2400" b="1" dirty="0"/>
              <a:t>A. abbott </a:t>
            </a:r>
            <a:r>
              <a:rPr lang="en-GB" sz="2400" b="1" dirty="0"/>
              <a:t>(2004) </a:t>
            </a:r>
            <a:r>
              <a:rPr lang="en-GB" sz="2400" b="1" i="1" dirty="0"/>
              <a:t>Methods of Discovery. Heuristics for the Social Sciences</a:t>
            </a:r>
            <a:r>
              <a:rPr lang="en-GB" sz="2400" b="1" dirty="0"/>
              <a:t>, New York: Norton, pp. 113-146.</a:t>
            </a:r>
          </a:p>
          <a:p>
            <a:pPr marL="411480" indent="-342900"/>
            <a:r>
              <a:rPr lang="en-GB" sz="2400" b="1" dirty="0"/>
              <a:t>J. </a:t>
            </a:r>
            <a:r>
              <a:rPr lang="en-GB" sz="2400" b="1" dirty="0" err="1"/>
              <a:t>Gerring</a:t>
            </a:r>
            <a:r>
              <a:rPr lang="en-GB" sz="2400" b="1" dirty="0"/>
              <a:t> (2012) </a:t>
            </a:r>
            <a:r>
              <a:rPr lang="en-GB" sz="2400" b="1" i="1" dirty="0"/>
              <a:t>Social Science Methodology. A Unified Framework</a:t>
            </a:r>
            <a:r>
              <a:rPr lang="en-GB" sz="2400" b="1" dirty="0"/>
              <a:t>, Cambridge: Cambridge University Press, pp. 38-57</a:t>
            </a:r>
          </a:p>
          <a:p>
            <a:pPr marL="411480" indent="-342900"/>
            <a:r>
              <a:rPr lang="en-US" sz="2400" dirty="0"/>
              <a:t>Firebaugh, G. (2008) Seven Rules for Social Research, Princeton: Princeton University Press, pp. 8-13.</a:t>
            </a:r>
          </a:p>
          <a:p>
            <a:pPr marL="411480" indent="-342900"/>
            <a:r>
              <a:rPr lang="en-GB" sz="2400" dirty="0"/>
              <a:t>Ragin, C. and Amoroso, L (2010) </a:t>
            </a:r>
            <a:r>
              <a:rPr lang="en-GB" sz="2400" i="1" dirty="0"/>
              <a:t>Constructing Social Research. The Unity and Diversity of Method</a:t>
            </a:r>
            <a:r>
              <a:rPr lang="en-GB" sz="2400" dirty="0"/>
              <a:t> (2</a:t>
            </a:r>
            <a:r>
              <a:rPr lang="en-GB" sz="2400" baseline="30000" dirty="0"/>
              <a:t>nd</a:t>
            </a:r>
            <a:r>
              <a:rPr lang="en-GB" sz="2400" dirty="0"/>
              <a:t> edition), Pine Forge Press, pp. 63-68.</a:t>
            </a:r>
            <a:endParaRPr lang="en-US" sz="2400" dirty="0"/>
          </a:p>
          <a:p>
            <a:pPr marL="411480" indent="-342900"/>
            <a:endParaRPr lang="en-US" sz="2400" dirty="0"/>
          </a:p>
          <a:p>
            <a:pPr marL="411480" indent="-342900"/>
            <a:endParaRPr lang="nl-BE" sz="2200" dirty="0"/>
          </a:p>
          <a:p>
            <a:pPr marL="411480" indent="-342900"/>
            <a:endParaRPr lang="nl-BE" sz="2400" dirty="0"/>
          </a:p>
          <a:p>
            <a:pPr marL="411480" indent="-342900"/>
            <a:endParaRPr lang="nl-BE"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868680" lvl="1" indent="-342900"/>
            <a:endParaRPr lang="nl-BE" sz="16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26</a:t>
            </a:fld>
            <a:endParaRPr lang="en-US"/>
          </a:p>
        </p:txBody>
      </p:sp>
    </p:spTree>
    <p:extLst>
      <p:ext uri="{BB962C8B-B14F-4D97-AF65-F5344CB8AC3E}">
        <p14:creationId xmlns:p14="http://schemas.microsoft.com/office/powerpoint/2010/main" val="3182285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87884"/>
            <a:ext cx="7772400" cy="1008112"/>
          </a:xfrm>
        </p:spPr>
        <p:txBody>
          <a:bodyPr>
            <a:normAutofit/>
          </a:bodyPr>
          <a:lstStyle/>
          <a:p>
            <a:r>
              <a:rPr lang="nl-BE" sz="2800" b="1">
                <a:solidFill>
                  <a:schemeClr val="tx1"/>
                </a:solidFill>
              </a:rPr>
              <a:t>3.1 In and out of your comfortzone… (Gerring)</a:t>
            </a:r>
          </a:p>
        </p:txBody>
      </p:sp>
      <p:sp>
        <p:nvSpPr>
          <p:cNvPr id="3" name="Tijdelijke aanduiding voor inhoud 2"/>
          <p:cNvSpPr>
            <a:spLocks noGrp="1"/>
          </p:cNvSpPr>
          <p:nvPr>
            <p:ph idx="1"/>
          </p:nvPr>
        </p:nvSpPr>
        <p:spPr>
          <a:xfrm>
            <a:off x="1056903" y="1357701"/>
            <a:ext cx="10296897" cy="5112568"/>
          </a:xfrm>
        </p:spPr>
        <p:txBody>
          <a:bodyPr>
            <a:normAutofit/>
          </a:bodyPr>
          <a:lstStyle/>
          <a:p>
            <a:pPr marL="0" indent="0">
              <a:buNone/>
            </a:pPr>
            <a:r>
              <a:rPr lang="nl-BE" b="1" dirty="0"/>
              <a:t>Begin where you are</a:t>
            </a:r>
          </a:p>
          <a:p>
            <a:endParaRPr lang="nl-BE" dirty="0"/>
          </a:p>
          <a:p>
            <a:r>
              <a:rPr lang="en-US" dirty="0"/>
              <a:t>Many research projects emerge from personal experiences or the experiences of friends and family members (e.g. discrimination, violence, addiction, health, alienation, individualism, friendship,…)</a:t>
            </a:r>
          </a:p>
          <a:p>
            <a:endParaRPr lang="en-US" dirty="0"/>
          </a:p>
          <a:p>
            <a:r>
              <a:rPr lang="en-US" dirty="0"/>
              <a:t>Or from particular ideas (e.g. a sense that something is wrong with the world…)</a:t>
            </a:r>
          </a:p>
          <a:p>
            <a:endParaRPr lang="en-US" dirty="0"/>
          </a:p>
          <a:p>
            <a:r>
              <a:rPr lang="en-US" dirty="0"/>
              <a:t>This helps to make you think of something that may be interesting to others (lay persons)</a:t>
            </a:r>
          </a:p>
          <a:p>
            <a:endParaRPr lang="en-US" dirty="0"/>
          </a:p>
          <a:p>
            <a:r>
              <a:rPr lang="en-US" dirty="0"/>
              <a:t>And it may help you to get a more intimate sense of what is happening</a:t>
            </a:r>
          </a:p>
          <a:p>
            <a:endParaRPr lang="nl-BE" dirty="0"/>
          </a:p>
          <a:p>
            <a:endParaRPr lang="nl-BE" dirty="0"/>
          </a:p>
          <a:p>
            <a:endParaRPr lang="nl-BE" dirty="0"/>
          </a:p>
          <a:p>
            <a:endParaRPr lang="nl-BE" dirty="0"/>
          </a:p>
          <a:p>
            <a:endParaRPr lang="nl-BE" dirty="0"/>
          </a:p>
          <a:p>
            <a:endParaRPr lang="nl-BE" dirty="0"/>
          </a:p>
          <a:p>
            <a:pPr>
              <a:buNone/>
            </a:pPr>
            <a:endParaRPr lang="nl-BE" dirty="0"/>
          </a:p>
          <a:p>
            <a:endParaRPr lang="nl-BE"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27</a:t>
            </a:fld>
            <a:endParaRPr lang="nl-BE">
              <a:solidFill>
                <a:srgbClr val="D6ECFF"/>
              </a:solidFill>
            </a:endParaRPr>
          </a:p>
        </p:txBody>
      </p:sp>
    </p:spTree>
    <p:extLst>
      <p:ext uri="{BB962C8B-B14F-4D97-AF65-F5344CB8AC3E}">
        <p14:creationId xmlns:p14="http://schemas.microsoft.com/office/powerpoint/2010/main" val="358028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87884"/>
            <a:ext cx="7772400" cy="1008112"/>
          </a:xfrm>
        </p:spPr>
        <p:txBody>
          <a:bodyPr>
            <a:normAutofit/>
          </a:bodyPr>
          <a:lstStyle/>
          <a:p>
            <a:r>
              <a:rPr lang="nl-BE" sz="2800" b="1">
                <a:solidFill>
                  <a:schemeClr val="tx1"/>
                </a:solidFill>
              </a:rPr>
              <a:t>3.1 In and out of your comfortzone… (Gerring)</a:t>
            </a:r>
          </a:p>
        </p:txBody>
      </p:sp>
      <p:sp>
        <p:nvSpPr>
          <p:cNvPr id="3" name="Tijdelijke aanduiding voor inhoud 2"/>
          <p:cNvSpPr>
            <a:spLocks noGrp="1"/>
          </p:cNvSpPr>
          <p:nvPr>
            <p:ph idx="1"/>
          </p:nvPr>
        </p:nvSpPr>
        <p:spPr>
          <a:xfrm>
            <a:off x="1056903" y="1340768"/>
            <a:ext cx="9654639" cy="5112568"/>
          </a:xfrm>
        </p:spPr>
        <p:txBody>
          <a:bodyPr>
            <a:normAutofit lnSpcReduction="10000"/>
          </a:bodyPr>
          <a:lstStyle/>
          <a:p>
            <a:pPr marL="0" indent="0">
              <a:buNone/>
            </a:pPr>
            <a:r>
              <a:rPr lang="nl-BE" b="1" dirty="0"/>
              <a:t>Get out of your comfort zone!</a:t>
            </a:r>
          </a:p>
          <a:p>
            <a:endParaRPr lang="nl-BE" dirty="0"/>
          </a:p>
          <a:p>
            <a:r>
              <a:rPr lang="en-US" dirty="0"/>
              <a:t>Pay attention to excluded groups or groups that are rarely researched (e.g. elites)</a:t>
            </a:r>
          </a:p>
          <a:p>
            <a:pPr marL="0" indent="0">
              <a:buNone/>
            </a:pPr>
            <a:endParaRPr lang="en-US" dirty="0"/>
          </a:p>
          <a:p>
            <a:r>
              <a:rPr lang="en-US" dirty="0"/>
              <a:t>A good ethnography renders the exotic familiar or the familiar exotic</a:t>
            </a:r>
          </a:p>
          <a:p>
            <a:pPr marL="0" indent="0">
              <a:buNone/>
            </a:pPr>
            <a:endParaRPr lang="en-US" dirty="0"/>
          </a:p>
          <a:p>
            <a:r>
              <a:rPr lang="en-US" dirty="0"/>
              <a:t>Try to think like a total stranger when approaching a seemingly obvious topic (e.g. food)</a:t>
            </a:r>
          </a:p>
          <a:p>
            <a:pPr marL="0" indent="0">
              <a:buNone/>
            </a:pPr>
            <a:endParaRPr lang="en-US" dirty="0"/>
          </a:p>
          <a:p>
            <a:r>
              <a:rPr lang="en-US" dirty="0"/>
              <a:t>e.g. try to innovate by crossing disciplines, theories and methods,…</a:t>
            </a:r>
          </a:p>
          <a:p>
            <a:endParaRPr lang="nl-BE" dirty="0"/>
          </a:p>
          <a:p>
            <a:r>
              <a:rPr lang="nl-BE" dirty="0"/>
              <a:t>Try to </a:t>
            </a:r>
            <a:r>
              <a:rPr lang="en-US" dirty="0"/>
              <a:t>assemble</a:t>
            </a:r>
            <a:r>
              <a:rPr lang="nl-BE" dirty="0"/>
              <a:t> knowledge of different social participants, also those with less status or power</a:t>
            </a:r>
          </a:p>
          <a:p>
            <a:endParaRPr lang="nl-BE" dirty="0"/>
          </a:p>
          <a:p>
            <a:endParaRPr lang="nl-BE" dirty="0"/>
          </a:p>
          <a:p>
            <a:pPr>
              <a:buNone/>
            </a:pPr>
            <a:endParaRPr lang="nl-BE" dirty="0"/>
          </a:p>
          <a:p>
            <a:endParaRPr lang="nl-BE"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28</a:t>
            </a:fld>
            <a:endParaRPr lang="nl-BE">
              <a:solidFill>
                <a:srgbClr val="D6ECFF"/>
              </a:solidFill>
            </a:endParaRPr>
          </a:p>
        </p:txBody>
      </p:sp>
    </p:spTree>
    <p:extLst>
      <p:ext uri="{BB962C8B-B14F-4D97-AF65-F5344CB8AC3E}">
        <p14:creationId xmlns:p14="http://schemas.microsoft.com/office/powerpoint/2010/main" val="210063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88640"/>
            <a:ext cx="7772400" cy="864096"/>
          </a:xfrm>
        </p:spPr>
        <p:txBody>
          <a:bodyPr>
            <a:normAutofit/>
          </a:bodyPr>
          <a:lstStyle/>
          <a:p>
            <a:r>
              <a:rPr lang="nl-BE" sz="2800" b="1" dirty="0"/>
              <a:t>3.2 Use a metaphor/analogy (Gerring/abbott)</a:t>
            </a:r>
          </a:p>
        </p:txBody>
      </p:sp>
      <p:sp>
        <p:nvSpPr>
          <p:cNvPr id="3" name="Tijdelijke aanduiding voor inhoud 2"/>
          <p:cNvSpPr>
            <a:spLocks noGrp="1"/>
          </p:cNvSpPr>
          <p:nvPr>
            <p:ph idx="1"/>
          </p:nvPr>
        </p:nvSpPr>
        <p:spPr>
          <a:xfrm>
            <a:off x="688769" y="1328435"/>
            <a:ext cx="8655132" cy="5158808"/>
          </a:xfrm>
        </p:spPr>
        <p:txBody>
          <a:bodyPr>
            <a:normAutofit fontScale="92500" lnSpcReduction="20000"/>
          </a:bodyPr>
          <a:lstStyle/>
          <a:p>
            <a:pPr marL="397764" lvl="1" indent="0">
              <a:buNone/>
            </a:pPr>
            <a:r>
              <a:rPr lang="nl-BE" dirty="0"/>
              <a:t>Using analogies means truly changing the terms of analysis</a:t>
            </a:r>
          </a:p>
          <a:p>
            <a:pPr marL="397764" lvl="1" indent="0">
              <a:buNone/>
            </a:pPr>
            <a:endParaRPr lang="nl-BE" dirty="0"/>
          </a:p>
          <a:p>
            <a:pPr marL="912114" lvl="1" indent="-514350"/>
            <a:r>
              <a:rPr lang="nl-BE" dirty="0"/>
              <a:t>Think about everyday social interaction  as if it is a theatrical performance  (Goffman)</a:t>
            </a:r>
          </a:p>
          <a:p>
            <a:pPr marL="1369314" lvl="2" indent="-514350"/>
            <a:r>
              <a:rPr lang="nl-BE" dirty="0"/>
              <a:t>e.g. frontstage vs backstage…</a:t>
            </a:r>
          </a:p>
          <a:p>
            <a:pPr marL="1369314" lvl="2" indent="-514350"/>
            <a:r>
              <a:rPr lang="nl-BE" dirty="0"/>
              <a:t>E.g. acting as a social actor, playing your (scripted) role</a:t>
            </a:r>
          </a:p>
          <a:p>
            <a:pPr marL="1369314" lvl="2" indent="-514350"/>
            <a:endParaRPr lang="nl-BE" dirty="0"/>
          </a:p>
          <a:p>
            <a:pPr marL="912114" lvl="1" indent="-514350"/>
            <a:r>
              <a:rPr lang="nl-BE" dirty="0"/>
              <a:t>Think about society as if it is an organism</a:t>
            </a:r>
          </a:p>
          <a:p>
            <a:pPr marL="1369314" lvl="2" indent="-514350"/>
            <a:r>
              <a:rPr lang="nl-BE" dirty="0"/>
              <a:t>e.g. society needs to be “integrated”</a:t>
            </a:r>
          </a:p>
          <a:p>
            <a:pPr marL="912114" lvl="1" indent="-514350"/>
            <a:endParaRPr lang="nl-BE" dirty="0"/>
          </a:p>
          <a:p>
            <a:pPr marL="912114" lvl="1" indent="-514350"/>
            <a:r>
              <a:rPr lang="nl-BE" dirty="0"/>
              <a:t>The economic analogy </a:t>
            </a:r>
          </a:p>
          <a:p>
            <a:pPr marL="1369314" lvl="2" indent="-514350"/>
            <a:r>
              <a:rPr lang="nl-BE" dirty="0"/>
              <a:t>e.g. Gary Becker, economics of marriage, intimate relations</a:t>
            </a:r>
          </a:p>
          <a:p>
            <a:pPr marL="912114" lvl="1" indent="-514350"/>
            <a:endParaRPr lang="nl-BE" dirty="0"/>
          </a:p>
          <a:p>
            <a:pPr marL="912114" lvl="1" indent="-514350"/>
            <a:r>
              <a:rPr lang="nl-BE" dirty="0"/>
              <a:t>Think about the city or organizations as an ‘ecological system’ (Park &amp; Burgess)</a:t>
            </a:r>
          </a:p>
          <a:p>
            <a:pPr marL="1369314" lvl="2" indent="-514350"/>
            <a:r>
              <a:rPr lang="nl-BE" dirty="0"/>
              <a:t>E.g. different places with each having a different function, different system of communication, of mobility,…</a:t>
            </a:r>
          </a:p>
          <a:p>
            <a:pPr marL="582930" indent="-514350"/>
            <a:endParaRPr lang="nl-BE" dirty="0"/>
          </a:p>
          <a:p>
            <a:pPr marL="912114" lvl="1" indent="-514350"/>
            <a:endParaRPr lang="nl-BE" i="1"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29</a:t>
            </a:fld>
            <a:endParaRPr lang="nl-BE">
              <a:solidFill>
                <a:srgbClr val="D6ECFF"/>
              </a:solidFill>
            </a:endParaRPr>
          </a:p>
        </p:txBody>
      </p:sp>
    </p:spTree>
    <p:extLst>
      <p:ext uri="{BB962C8B-B14F-4D97-AF65-F5344CB8AC3E}">
        <p14:creationId xmlns:p14="http://schemas.microsoft.com/office/powerpoint/2010/main" val="96585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2000"/>
                                        <p:tgtEl>
                                          <p:spTgt spid="3">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2000"/>
                                        <p:tgtEl>
                                          <p:spTgt spid="3">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2000"/>
                                        <p:tgtEl>
                                          <p:spTgt spid="3">
                                            <p:txEl>
                                              <p:pRg st="12" end="1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animEffect transition="in" filter="fade">
                                      <p:cBhvr>
                                        <p:cTn id="3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3686" y="304226"/>
            <a:ext cx="9666514" cy="648072"/>
          </a:xfrm>
        </p:spPr>
        <p:txBody>
          <a:bodyPr>
            <a:noAutofit/>
          </a:bodyPr>
          <a:lstStyle/>
          <a:p>
            <a:r>
              <a:rPr lang="nl-BE" sz="4400" b="1" dirty="0"/>
              <a:t>This week</a:t>
            </a:r>
          </a:p>
        </p:txBody>
      </p:sp>
      <p:sp>
        <p:nvSpPr>
          <p:cNvPr id="3" name="Tijdelijke aanduiding voor inhoud 2"/>
          <p:cNvSpPr>
            <a:spLocks noGrp="1"/>
          </p:cNvSpPr>
          <p:nvPr>
            <p:ph idx="1"/>
          </p:nvPr>
        </p:nvSpPr>
        <p:spPr>
          <a:xfrm>
            <a:off x="1153886" y="1125534"/>
            <a:ext cx="11179628" cy="5230816"/>
          </a:xfrm>
        </p:spPr>
        <p:txBody>
          <a:bodyPr>
            <a:noAutofit/>
          </a:bodyPr>
          <a:lstStyle/>
          <a:p>
            <a:pPr marL="68580" indent="0">
              <a:buNone/>
            </a:pPr>
            <a:r>
              <a:rPr lang="nl-BE" sz="2400" dirty="0"/>
              <a:t>R. Swedberg, </a:t>
            </a:r>
            <a:r>
              <a:rPr lang="nl-BE" sz="2400" b="1" i="1" dirty="0"/>
              <a:t>The art of social theory</a:t>
            </a:r>
            <a:r>
              <a:rPr lang="nl-BE" sz="2400" dirty="0"/>
              <a:t>, pp16-28. </a:t>
            </a:r>
          </a:p>
          <a:p>
            <a:pPr marL="68580" indent="0">
              <a:buNone/>
            </a:pPr>
            <a:endParaRPr lang="nl-BE" sz="2400" dirty="0"/>
          </a:p>
          <a:p>
            <a:pPr marL="68580" indent="0">
              <a:buNone/>
            </a:pPr>
            <a:r>
              <a:rPr lang="nl-BE" sz="2400" b="1" dirty="0"/>
              <a:t>Phase 1. The prestudy or early theorising (“context of discovery”)</a:t>
            </a:r>
          </a:p>
          <a:p>
            <a:pPr marL="868680" lvl="1" indent="-342900"/>
            <a:r>
              <a:rPr lang="nl-BE" sz="2000" dirty="0"/>
              <a:t>Observe and focus on something interesting or surprising</a:t>
            </a:r>
          </a:p>
          <a:p>
            <a:pPr marL="868680" lvl="1" indent="-342900"/>
            <a:r>
              <a:rPr lang="nl-BE" sz="2000" dirty="0"/>
              <a:t>Generate ideas that help you understand and/or explain the phenomenon</a:t>
            </a:r>
          </a:p>
          <a:p>
            <a:pPr marL="868680" lvl="1" indent="-342900"/>
            <a:r>
              <a:rPr lang="nl-BE" sz="2000" dirty="0"/>
              <a:t>Think creatively and wildly (</a:t>
            </a:r>
            <a:r>
              <a:rPr lang="nl-BE" sz="2000" i="1" dirty="0"/>
              <a:t>almost</a:t>
            </a:r>
            <a:r>
              <a:rPr lang="nl-BE" sz="2000" dirty="0"/>
              <a:t> anything goes)</a:t>
            </a:r>
          </a:p>
          <a:p>
            <a:pPr marL="811530" lvl="1">
              <a:buFontTx/>
              <a:buChar char="-"/>
            </a:pPr>
            <a:endParaRPr lang="nl-BE" sz="2000" dirty="0"/>
          </a:p>
          <a:p>
            <a:pPr marL="0" indent="0">
              <a:buNone/>
            </a:pPr>
            <a:r>
              <a:rPr lang="en-US" sz="2400" dirty="0"/>
              <a:t>Phase 2. The main study (“context of justification”)</a:t>
            </a:r>
          </a:p>
          <a:p>
            <a:pPr marL="742950" lvl="1" indent="-285750"/>
            <a:r>
              <a:rPr lang="en-US" sz="2000" dirty="0"/>
              <a:t>Turning early theories into research questions and designs</a:t>
            </a:r>
          </a:p>
          <a:p>
            <a:pPr marL="742950" lvl="1" indent="-285750"/>
            <a:r>
              <a:rPr lang="en-US" sz="2000" dirty="0"/>
              <a:t>Execute the research, draw conclusions from your data and </a:t>
            </a:r>
            <a:r>
              <a:rPr lang="en-US" sz="2000" dirty="0" err="1"/>
              <a:t>theorise</a:t>
            </a:r>
            <a:r>
              <a:rPr lang="en-US" sz="2000" dirty="0"/>
              <a:t> again</a:t>
            </a:r>
          </a:p>
          <a:p>
            <a:pPr marL="742950" lvl="1" indent="-285750"/>
            <a:r>
              <a:rPr lang="en-US" sz="2000" dirty="0"/>
              <a:t>Construct a fully-fledged theory of your phenomenon </a:t>
            </a:r>
          </a:p>
          <a:p>
            <a:pPr marL="742950" lvl="1" indent="-285750"/>
            <a:r>
              <a:rPr lang="en-US" sz="2000" dirty="0"/>
              <a:t>Refute alternative explanations</a:t>
            </a:r>
            <a:endParaRPr lang="nl-BE" sz="2000" dirty="0"/>
          </a:p>
          <a:p>
            <a:pPr marL="811530" lvl="1">
              <a:buFontTx/>
              <a:buChar char="-"/>
            </a:pPr>
            <a:endParaRPr lang="nl-BE" sz="2000" dirty="0"/>
          </a:p>
          <a:p>
            <a:pPr marL="68580" indent="0">
              <a:buNone/>
            </a:pPr>
            <a:endParaRPr lang="nl-BE" sz="24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3</a:t>
            </a:fld>
            <a:endParaRPr lang="en-US"/>
          </a:p>
        </p:txBody>
      </p:sp>
    </p:spTree>
    <p:extLst>
      <p:ext uri="{BB962C8B-B14F-4D97-AF65-F5344CB8AC3E}">
        <p14:creationId xmlns:p14="http://schemas.microsoft.com/office/powerpoint/2010/main" val="3732559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3192" y="343775"/>
            <a:ext cx="8892480" cy="914400"/>
          </a:xfrm>
        </p:spPr>
        <p:txBody>
          <a:bodyPr/>
          <a:lstStyle/>
          <a:p>
            <a:r>
              <a:rPr lang="nl-BE" sz="2800" b="1"/>
              <a:t>3.2 Analogies and metaphors…</a:t>
            </a:r>
          </a:p>
        </p:txBody>
      </p:sp>
      <p:sp>
        <p:nvSpPr>
          <p:cNvPr id="3" name="Tijdelijke aanduiding voor inhoud 2"/>
          <p:cNvSpPr>
            <a:spLocks noGrp="1"/>
          </p:cNvSpPr>
          <p:nvPr>
            <p:ph sz="half" idx="1"/>
          </p:nvPr>
        </p:nvSpPr>
        <p:spPr>
          <a:xfrm>
            <a:off x="553192" y="1444398"/>
            <a:ext cx="8175172" cy="3305732"/>
          </a:xfrm>
        </p:spPr>
        <p:txBody>
          <a:bodyPr>
            <a:noAutofit/>
          </a:bodyPr>
          <a:lstStyle/>
          <a:p>
            <a:pPr marL="582930" indent="-514350"/>
            <a:r>
              <a:rPr lang="nl-BE" sz="2400" dirty="0"/>
              <a:t>Using analogies means truly changing the terms of analysis</a:t>
            </a:r>
          </a:p>
          <a:p>
            <a:pPr marL="411480" indent="-342900"/>
            <a:endParaRPr lang="en-US" sz="2400" dirty="0"/>
          </a:p>
          <a:p>
            <a:pPr marL="411480" indent="-342900"/>
            <a:r>
              <a:rPr lang="en-US" sz="2400" dirty="0"/>
              <a:t>E.g. </a:t>
            </a:r>
            <a:r>
              <a:rPr lang="nl-BE" sz="2400" dirty="0"/>
              <a:t>Think about everyday social interaction  as if it is a theatrical performance  (Goffman)</a:t>
            </a:r>
          </a:p>
          <a:p>
            <a:pPr marL="1369314" lvl="2" indent="-514350"/>
            <a:r>
              <a:rPr lang="nl-BE" dirty="0"/>
              <a:t>Frontstage vs backstage…</a:t>
            </a:r>
          </a:p>
          <a:p>
            <a:pPr marL="1369314" lvl="2" indent="-514350"/>
            <a:r>
              <a:rPr lang="nl-BE" dirty="0"/>
              <a:t>Acting as a social actor, playing your (scripted) role</a:t>
            </a:r>
          </a:p>
          <a:p>
            <a:pPr marL="1369314" lvl="2" indent="-514350"/>
            <a:r>
              <a:rPr lang="nl-BE" dirty="0"/>
              <a:t>Managing the self (o.a. Facebook)</a:t>
            </a:r>
          </a:p>
          <a:p>
            <a:pPr marL="411480" indent="-342900"/>
            <a:endParaRPr lang="en-US" sz="2400" dirty="0"/>
          </a:p>
          <a:p>
            <a:pPr marL="411480" indent="-342900"/>
            <a:r>
              <a:rPr lang="en-US" sz="2400" dirty="0"/>
              <a:t>Think about society as if it is an organism</a:t>
            </a:r>
          </a:p>
          <a:p>
            <a:pPr marL="868680" lvl="1" indent="-342900"/>
            <a:r>
              <a:rPr lang="en-US" sz="2000" dirty="0"/>
              <a:t>e.g. society needs to be “integrated”</a:t>
            </a:r>
          </a:p>
          <a:p>
            <a:pPr marL="411480" indent="-342900"/>
            <a:endParaRPr lang="en-US" sz="2400" dirty="0"/>
          </a:p>
          <a:p>
            <a:pPr marL="411480" indent="-342900"/>
            <a:endParaRPr lang="en-US" sz="2400" dirty="0"/>
          </a:p>
          <a:p>
            <a:pPr marL="411480" indent="-342900"/>
            <a:endParaRPr lang="en-US" sz="2400" dirty="0"/>
          </a:p>
          <a:p>
            <a:pPr marL="411480" indent="-342900"/>
            <a:endParaRPr lang="en-US" sz="2400" dirty="0"/>
          </a:p>
          <a:p>
            <a:pPr marL="411480" indent="-342900"/>
            <a:endParaRPr lang="en-US" sz="240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pPr/>
              <a:t>30</a:t>
            </a:fld>
            <a:endParaRPr lang="nl-BE"/>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1182" y="800975"/>
            <a:ext cx="2809875" cy="4762500"/>
          </a:xfrm>
          <a:prstGeom prst="rect">
            <a:avLst/>
          </a:prstGeom>
        </p:spPr>
      </p:pic>
    </p:spTree>
    <p:extLst>
      <p:ext uri="{BB962C8B-B14F-4D97-AF65-F5344CB8AC3E}">
        <p14:creationId xmlns:p14="http://schemas.microsoft.com/office/powerpoint/2010/main" val="78419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1792" y="378485"/>
            <a:ext cx="8892480" cy="914400"/>
          </a:xfrm>
        </p:spPr>
        <p:txBody>
          <a:bodyPr/>
          <a:lstStyle/>
          <a:p>
            <a:r>
              <a:rPr lang="nl-BE" sz="2800" b="1" dirty="0"/>
              <a:t>3.2 Analogies and metaphors…</a:t>
            </a:r>
          </a:p>
        </p:txBody>
      </p:sp>
      <p:sp>
        <p:nvSpPr>
          <p:cNvPr id="3" name="Tijdelijke aanduiding voor inhoud 2"/>
          <p:cNvSpPr>
            <a:spLocks noGrp="1"/>
          </p:cNvSpPr>
          <p:nvPr>
            <p:ph sz="half" idx="1"/>
          </p:nvPr>
        </p:nvSpPr>
        <p:spPr>
          <a:xfrm>
            <a:off x="553192" y="1444397"/>
            <a:ext cx="8057408" cy="4243883"/>
          </a:xfrm>
        </p:spPr>
        <p:txBody>
          <a:bodyPr>
            <a:noAutofit/>
          </a:bodyPr>
          <a:lstStyle/>
          <a:p>
            <a:pPr marL="411480" indent="-342900"/>
            <a:r>
              <a:rPr lang="nl-BE" sz="2400" dirty="0"/>
              <a:t>Using analogies means truly changing the terms of analysis</a:t>
            </a:r>
          </a:p>
          <a:p>
            <a:pPr marL="411480" indent="-342900"/>
            <a:endParaRPr lang="en-US" sz="2400" dirty="0"/>
          </a:p>
          <a:p>
            <a:pPr marL="411480" indent="-342900"/>
            <a:r>
              <a:rPr lang="en-US" sz="2400" dirty="0"/>
              <a:t>The economic analogy </a:t>
            </a:r>
          </a:p>
          <a:p>
            <a:pPr marL="868680" lvl="1" indent="-342900"/>
            <a:r>
              <a:rPr lang="en-US" sz="2000" dirty="0"/>
              <a:t>e.g. Gary Becker, economics of marriage, intimate relations</a:t>
            </a:r>
          </a:p>
          <a:p>
            <a:pPr marL="411480" indent="-342900"/>
            <a:endParaRPr lang="en-US" sz="2400" dirty="0"/>
          </a:p>
          <a:p>
            <a:pPr marL="411480" indent="-342900"/>
            <a:r>
              <a:rPr lang="en-US" sz="2400" dirty="0"/>
              <a:t>Think about the city or organizations as an ‘ecological system’ (Park &amp; Burgess)</a:t>
            </a:r>
          </a:p>
          <a:p>
            <a:pPr marL="868680" lvl="1" indent="-342900"/>
            <a:r>
              <a:rPr lang="en-US" sz="2000" dirty="0"/>
              <a:t>E.g. different places with each having a different function, different system of communication, of mobility,…</a:t>
            </a:r>
          </a:p>
          <a:p>
            <a:pPr marL="411480" indent="-342900"/>
            <a:endParaRPr lang="en-US" sz="2400" dirty="0"/>
          </a:p>
          <a:p>
            <a:pPr marL="411480" indent="-342900"/>
            <a:r>
              <a:rPr lang="en-US" sz="2400" dirty="0"/>
              <a:t>Mary Douglas, </a:t>
            </a:r>
            <a:r>
              <a:rPr lang="en-US" sz="2400" i="1" dirty="0"/>
              <a:t>Purity and Danger</a:t>
            </a:r>
          </a:p>
          <a:p>
            <a:pPr marL="411480" indent="-342900"/>
            <a:endParaRPr lang="en-US" sz="2400" dirty="0"/>
          </a:p>
          <a:p>
            <a:pPr marL="411480" indent="-342900"/>
            <a:endParaRPr lang="en-US" sz="2400" dirty="0"/>
          </a:p>
          <a:p>
            <a:pPr marL="411480" indent="-342900"/>
            <a:endParaRPr lang="en-US" sz="240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pPr/>
              <a:t>31</a:t>
            </a:fld>
            <a:endParaRPr lang="nl-BE"/>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927" y="1269340"/>
            <a:ext cx="3095625" cy="4752975"/>
          </a:xfrm>
          <a:prstGeom prst="rect">
            <a:avLst/>
          </a:prstGeom>
        </p:spPr>
      </p:pic>
    </p:spTree>
    <p:extLst>
      <p:ext uri="{BB962C8B-B14F-4D97-AF65-F5344CB8AC3E}">
        <p14:creationId xmlns:p14="http://schemas.microsoft.com/office/powerpoint/2010/main" val="309173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1456" y="529998"/>
            <a:ext cx="8892480" cy="914400"/>
          </a:xfrm>
        </p:spPr>
        <p:txBody>
          <a:bodyPr/>
          <a:lstStyle/>
          <a:p>
            <a:r>
              <a:rPr lang="nl-BE" sz="2800" b="1" dirty="0"/>
              <a:t>3.2 Analogies and metaphors…</a:t>
            </a:r>
          </a:p>
        </p:txBody>
      </p:sp>
      <p:sp>
        <p:nvSpPr>
          <p:cNvPr id="3" name="Tijdelijke aanduiding voor inhoud 2"/>
          <p:cNvSpPr>
            <a:spLocks noGrp="1"/>
          </p:cNvSpPr>
          <p:nvPr>
            <p:ph sz="half" idx="1"/>
          </p:nvPr>
        </p:nvSpPr>
        <p:spPr>
          <a:xfrm>
            <a:off x="553192" y="1444398"/>
            <a:ext cx="9429008" cy="3747712"/>
          </a:xfrm>
        </p:spPr>
        <p:txBody>
          <a:bodyPr>
            <a:noAutofit/>
          </a:bodyPr>
          <a:lstStyle/>
          <a:p>
            <a:pPr marL="411480" indent="-342900"/>
            <a:r>
              <a:rPr lang="en-US" sz="2400" dirty="0"/>
              <a:t>However: something may be lost in analogies though…</a:t>
            </a:r>
          </a:p>
          <a:p>
            <a:pPr marL="411480" indent="-342900"/>
            <a:endParaRPr lang="en-US" sz="2400" dirty="0"/>
          </a:p>
          <a:p>
            <a:pPr marL="411480" indent="-342900"/>
            <a:r>
              <a:rPr lang="en-US" sz="2400" dirty="0"/>
              <a:t>e.g. Talcott Parsons analyzed power as money</a:t>
            </a:r>
          </a:p>
          <a:p>
            <a:pPr marL="868680" lvl="1" indent="-342900"/>
            <a:endParaRPr lang="en-US" sz="2000" dirty="0"/>
          </a:p>
          <a:p>
            <a:pPr marL="868680" lvl="1" indent="-342900"/>
            <a:r>
              <a:rPr lang="en-US" sz="2000" dirty="0"/>
              <a:t>It worked to </a:t>
            </a:r>
            <a:r>
              <a:rPr lang="en-US" sz="2000" dirty="0" err="1"/>
              <a:t>analyse</a:t>
            </a:r>
            <a:r>
              <a:rPr lang="en-US" sz="2000" dirty="0"/>
              <a:t> some thing (scarcity of resources, supply and demand, assets, markets,…)</a:t>
            </a:r>
          </a:p>
          <a:p>
            <a:pPr marL="868680" lvl="1" indent="-342900"/>
            <a:endParaRPr lang="en-US" sz="2000" dirty="0"/>
          </a:p>
          <a:p>
            <a:pPr marL="868680" lvl="1" indent="-342900"/>
            <a:r>
              <a:rPr lang="en-US" sz="2000" dirty="0"/>
              <a:t>Yet it left out questions of who gets what, why, when and how. And it are precisely these questions that are central to power. </a:t>
            </a:r>
          </a:p>
          <a:p>
            <a:pPr marL="68580" indent="0">
              <a:buNone/>
            </a:pPr>
            <a:endParaRPr lang="en-US" sz="240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pPr/>
              <a:t>32</a:t>
            </a:fld>
            <a:endParaRPr lang="nl-BE"/>
          </a:p>
        </p:txBody>
      </p:sp>
    </p:spTree>
    <p:extLst>
      <p:ext uri="{BB962C8B-B14F-4D97-AF65-F5344CB8AC3E}">
        <p14:creationId xmlns:p14="http://schemas.microsoft.com/office/powerpoint/2010/main" val="3623904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63C146-788C-9E49-B34A-76FAB7FB7780}"/>
              </a:ext>
            </a:extLst>
          </p:cNvPr>
          <p:cNvSpPr>
            <a:spLocks noGrp="1"/>
          </p:cNvSpPr>
          <p:nvPr>
            <p:ph type="title"/>
          </p:nvPr>
        </p:nvSpPr>
        <p:spPr/>
        <p:txBody>
          <a:bodyPr/>
          <a:lstStyle/>
          <a:p>
            <a:r>
              <a:rPr lang="en-US" dirty="0">
                <a:latin typeface="Helvetica" pitchFamily="2" charset="0"/>
              </a:rPr>
              <a:t>Example for Talcott Parsons</a:t>
            </a:r>
            <a:endParaRPr lang="en-US" dirty="0"/>
          </a:p>
        </p:txBody>
      </p:sp>
      <p:sp>
        <p:nvSpPr>
          <p:cNvPr id="7" name="Content Placeholder 6">
            <a:extLst>
              <a:ext uri="{FF2B5EF4-FFF2-40B4-BE49-F238E27FC236}">
                <a16:creationId xmlns:a16="http://schemas.microsoft.com/office/drawing/2014/main" id="{F23C6F50-19FD-B949-AD35-B9E2E12507F0}"/>
              </a:ext>
            </a:extLst>
          </p:cNvPr>
          <p:cNvSpPr>
            <a:spLocks noGrp="1"/>
          </p:cNvSpPr>
          <p:nvPr>
            <p:ph idx="1"/>
          </p:nvPr>
        </p:nvSpPr>
        <p:spPr/>
        <p:txBody>
          <a:bodyPr/>
          <a:lstStyle/>
          <a:p>
            <a:r>
              <a:rPr lang="en-US" dirty="0">
                <a:latin typeface="Helvetica" pitchFamily="2" charset="0"/>
              </a:rPr>
              <a:t>Parsons’s </a:t>
            </a:r>
            <a:r>
              <a:rPr lang="en-US" dirty="0" err="1">
                <a:latin typeface="Helvetica" pitchFamily="2" charset="0"/>
              </a:rPr>
              <a:t>discission</a:t>
            </a:r>
            <a:r>
              <a:rPr lang="en-US" dirty="0">
                <a:latin typeface="Helvetica" pitchFamily="2" charset="0"/>
              </a:rPr>
              <a:t> of power is largely directed towards meeting what he sees as major flaws in the' traditional' view of power as embodied in 'coercion theory' (or' zero-sum' theory).But his treatment of power is at least as partisan as the view which he wishes to replace. Parsons deals with the main points at issue between integration and coercion </a:t>
            </a:r>
            <a:r>
              <a:rPr lang="en-US" dirty="0" err="1">
                <a:latin typeface="Helvetica" pitchFamily="2" charset="0"/>
              </a:rPr>
              <a:t>theorys</a:t>
            </a:r>
            <a:r>
              <a:rPr lang="en-US" dirty="0">
                <a:latin typeface="Helvetica" pitchFamily="2" charset="0"/>
              </a:rPr>
              <a:t> </a:t>
            </a:r>
            <a:r>
              <a:rPr lang="en-US" dirty="0" err="1">
                <a:latin typeface="Helvetica" pitchFamily="2" charset="0"/>
              </a:rPr>
              <a:t>implyby</a:t>
            </a:r>
            <a:r>
              <a:rPr lang="en-US" dirty="0">
                <a:latin typeface="Helvetica" pitchFamily="2" charset="0"/>
              </a:rPr>
              <a:t> setting most of them as ideas of little importance, or by ignoring them altogether. While his new conceptualization of power makes his treatment of the subject more consistent with his general social theory, it draws his position even further away from coercion theory. Thus, he focuses on </a:t>
            </a:r>
            <a:r>
              <a:rPr lang="en-US" dirty="0"/>
              <a:t>the nature and sources of power in society which is money in his opinion. </a:t>
            </a:r>
          </a:p>
          <a:p>
            <a:endParaRPr lang="en-US" dirty="0">
              <a:latin typeface="Helvetica" pitchFamily="2" charset="0"/>
            </a:endParaRPr>
          </a:p>
          <a:p>
            <a:endParaRPr lang="en-US" dirty="0"/>
          </a:p>
        </p:txBody>
      </p:sp>
    </p:spTree>
    <p:extLst>
      <p:ext uri="{BB962C8B-B14F-4D97-AF65-F5344CB8AC3E}">
        <p14:creationId xmlns:p14="http://schemas.microsoft.com/office/powerpoint/2010/main" val="3918965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1C7D-1AAC-1C42-84B9-A1BCE377C345}"/>
              </a:ext>
            </a:extLst>
          </p:cNvPr>
          <p:cNvSpPr>
            <a:spLocks noGrp="1"/>
          </p:cNvSpPr>
          <p:nvPr>
            <p:ph type="title"/>
          </p:nvPr>
        </p:nvSpPr>
        <p:spPr/>
        <p:txBody>
          <a:bodyPr/>
          <a:lstStyle/>
          <a:p>
            <a:r>
              <a:rPr lang="en-US" dirty="0">
                <a:latin typeface="Helvetica" pitchFamily="2" charset="0"/>
              </a:rPr>
              <a:t>Example for Talcott Parsons…Cont’d</a:t>
            </a:r>
            <a:endParaRPr lang="en-US" dirty="0"/>
          </a:p>
        </p:txBody>
      </p:sp>
      <p:sp>
        <p:nvSpPr>
          <p:cNvPr id="3" name="Content Placeholder 2">
            <a:extLst>
              <a:ext uri="{FF2B5EF4-FFF2-40B4-BE49-F238E27FC236}">
                <a16:creationId xmlns:a16="http://schemas.microsoft.com/office/drawing/2014/main" id="{78A44545-99FD-BD44-A112-7778204D4E75}"/>
              </a:ext>
            </a:extLst>
          </p:cNvPr>
          <p:cNvSpPr>
            <a:spLocks noGrp="1"/>
          </p:cNvSpPr>
          <p:nvPr>
            <p:ph idx="1"/>
          </p:nvPr>
        </p:nvSpPr>
        <p:spPr/>
        <p:txBody>
          <a:bodyPr>
            <a:normAutofit fontScale="92500" lnSpcReduction="10000"/>
          </a:bodyPr>
          <a:lstStyle/>
          <a:p>
            <a:r>
              <a:rPr lang="en-US" dirty="0"/>
              <a:t>Power Parsons proposed, can be seen as being 'generated' by a social system, in much the same way as wealth is generated in the productive organization of an economy.</a:t>
            </a:r>
          </a:p>
          <a:p>
            <a:r>
              <a:rPr lang="en-US" dirty="0" err="1"/>
              <a:t>Mills's</a:t>
            </a:r>
            <a:r>
              <a:rPr lang="en-US" dirty="0"/>
              <a:t> thesis, Parsons argued, gains weight from a 'misleading and one-sided’ view of the nature of power, which Parsons labeled the' zero-sum' concept of power. That is, power is conceived to be possessed b y one person or group to the degree that it is not possessed by a second person or group over whom the power is wielded. Power is thus defined in terms of mutually exclusive objectives, so that a party is conceived to hold power insofar a s it can </a:t>
            </a:r>
            <a:r>
              <a:rPr lang="en-US" dirty="0" err="1"/>
              <a:t>realise</a:t>
            </a:r>
            <a:r>
              <a:rPr lang="en-US" dirty="0"/>
              <a:t> its own wishes at the expense of those of others. In terms of game theory, from which the phrase 'zero-sum' is taken, to the degree that one party wins, the other necessarily loses. According to Parsons, this tends to produce a perspective from which all exercise of power appears as serving sectional interests. Parsons then went on to suggest that power is more adequately conceived by analogy with a non zero-sum game: in other words, as a relation from which both sides may gain </a:t>
            </a:r>
          </a:p>
          <a:p>
            <a:pPr marL="0" indent="0">
              <a:buNone/>
            </a:pPr>
            <a:endParaRPr lang="en-US" dirty="0"/>
          </a:p>
          <a:p>
            <a:endParaRPr lang="en-US" dirty="0"/>
          </a:p>
        </p:txBody>
      </p:sp>
    </p:spTree>
    <p:extLst>
      <p:ext uri="{BB962C8B-B14F-4D97-AF65-F5344CB8AC3E}">
        <p14:creationId xmlns:p14="http://schemas.microsoft.com/office/powerpoint/2010/main" val="2801937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60D29-9F8B-044A-98F7-8D57057914D6}"/>
              </a:ext>
            </a:extLst>
          </p:cNvPr>
          <p:cNvSpPr>
            <a:spLocks noGrp="1"/>
          </p:cNvSpPr>
          <p:nvPr>
            <p:ph type="title"/>
          </p:nvPr>
        </p:nvSpPr>
        <p:spPr/>
        <p:txBody>
          <a:bodyPr/>
          <a:lstStyle/>
          <a:p>
            <a:r>
              <a:rPr lang="en-US" dirty="0">
                <a:latin typeface="Helvetica" pitchFamily="2" charset="0"/>
              </a:rPr>
              <a:t>Example for Talcott Parsons…Cont’d</a:t>
            </a:r>
            <a:endParaRPr lang="en-US" dirty="0"/>
          </a:p>
        </p:txBody>
      </p:sp>
      <p:sp>
        <p:nvSpPr>
          <p:cNvPr id="3" name="Content Placeholder 2">
            <a:extLst>
              <a:ext uri="{FF2B5EF4-FFF2-40B4-BE49-F238E27FC236}">
                <a16:creationId xmlns:a16="http://schemas.microsoft.com/office/drawing/2014/main" id="{7FFA7AE0-D231-F148-B6FD-0A20D15389E4}"/>
              </a:ext>
            </a:extLst>
          </p:cNvPr>
          <p:cNvSpPr>
            <a:spLocks noGrp="1"/>
          </p:cNvSpPr>
          <p:nvPr>
            <p:ph idx="1"/>
          </p:nvPr>
        </p:nvSpPr>
        <p:spPr/>
        <p:txBody>
          <a:bodyPr/>
          <a:lstStyle/>
          <a:p>
            <a:r>
              <a:rPr lang="en-US" dirty="0"/>
              <a:t>Power is conceived by Parsons as a 'circulating medium' in the same sense, 'generated' primarily within the political subsystem as money is generated in the economy, but also forming an 'output’ into the three other functional subsystems of society. Power is defined, therefore, as 'generalized capacity to serve the performance of binding obligations by units in a system of collective organization when the obligations are legitimized with reference to their bearing on collective goals’. By 'binding obligations’ Parsons means the conditions which those in power, and those over whom power is exercised, are subject to through the legitimation which allows them that power; all power involves a certain 'mandate', which maybe more or less extensive, which gives power-holders certain rights and imposes on them certain obligations toward those who are subject to their power. </a:t>
            </a:r>
          </a:p>
          <a:p>
            <a:endParaRPr lang="en-US" dirty="0"/>
          </a:p>
        </p:txBody>
      </p:sp>
    </p:spTree>
    <p:extLst>
      <p:ext uri="{BB962C8B-B14F-4D97-AF65-F5344CB8AC3E}">
        <p14:creationId xmlns:p14="http://schemas.microsoft.com/office/powerpoint/2010/main" val="2235142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1456" y="230572"/>
            <a:ext cx="8892480" cy="914400"/>
          </a:xfrm>
        </p:spPr>
        <p:txBody>
          <a:bodyPr/>
          <a:lstStyle/>
          <a:p>
            <a:r>
              <a:rPr lang="nl-BE" sz="2800" b="1" dirty="0"/>
              <a:t>3.2 Analogies and metaphors…</a:t>
            </a:r>
          </a:p>
        </p:txBody>
      </p:sp>
      <p:sp>
        <p:nvSpPr>
          <p:cNvPr id="3" name="Tijdelijke aanduiding voor inhoud 2"/>
          <p:cNvSpPr>
            <a:spLocks noGrp="1"/>
          </p:cNvSpPr>
          <p:nvPr>
            <p:ph sz="half" idx="1"/>
          </p:nvPr>
        </p:nvSpPr>
        <p:spPr>
          <a:xfrm>
            <a:off x="553192" y="1765031"/>
            <a:ext cx="9429008" cy="2533836"/>
          </a:xfrm>
        </p:spPr>
        <p:txBody>
          <a:bodyPr>
            <a:noAutofit/>
          </a:bodyPr>
          <a:lstStyle/>
          <a:p>
            <a:pPr marL="411480" indent="-342900"/>
            <a:r>
              <a:rPr lang="en-US" sz="2400"/>
              <a:t>Partly depends on your personality: you need to make rash connections…</a:t>
            </a:r>
          </a:p>
          <a:p>
            <a:pPr marL="411480" indent="-342900"/>
            <a:endParaRPr lang="en-US" sz="2400"/>
          </a:p>
          <a:p>
            <a:pPr marL="411480" indent="-342900"/>
            <a:r>
              <a:rPr lang="en-US" sz="2400"/>
              <a:t>But you can cultivate the ability to make analogies as well…</a:t>
            </a:r>
          </a:p>
          <a:p>
            <a:pPr marL="411480" indent="-342900"/>
            <a:endParaRPr lang="en-US" sz="2400"/>
          </a:p>
          <a:p>
            <a:pPr marL="411480" indent="-342900"/>
            <a:r>
              <a:rPr lang="en-US" sz="2400"/>
              <a:t>Read broadly, beyond social science: many innovators in sociology were also trained in different disciplines (e.g. biology, economics, law, history, literature,…)</a:t>
            </a:r>
            <a:endParaRPr lang="nl-BE" sz="2400"/>
          </a:p>
          <a:p>
            <a:pPr marL="68580" indent="0">
              <a:buNone/>
            </a:pPr>
            <a:endParaRPr lang="en-US" sz="240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pPr/>
              <a:t>36</a:t>
            </a:fld>
            <a:endParaRPr lang="nl-BE"/>
          </a:p>
        </p:txBody>
      </p:sp>
    </p:spTree>
    <p:extLst>
      <p:ext uri="{BB962C8B-B14F-4D97-AF65-F5344CB8AC3E}">
        <p14:creationId xmlns:p14="http://schemas.microsoft.com/office/powerpoint/2010/main" val="913185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1456" y="319088"/>
            <a:ext cx="8892480" cy="914400"/>
          </a:xfrm>
        </p:spPr>
        <p:txBody>
          <a:bodyPr/>
          <a:lstStyle/>
          <a:p>
            <a:r>
              <a:rPr lang="nl-BE" sz="2800" b="1" dirty="0"/>
              <a:t>3.2 Analogies and metaphors…</a:t>
            </a:r>
          </a:p>
        </p:txBody>
      </p:sp>
      <p:sp>
        <p:nvSpPr>
          <p:cNvPr id="3" name="Tijdelijke aanduiding voor inhoud 2"/>
          <p:cNvSpPr>
            <a:spLocks noGrp="1"/>
          </p:cNvSpPr>
          <p:nvPr>
            <p:ph sz="half" idx="1"/>
          </p:nvPr>
        </p:nvSpPr>
        <p:spPr>
          <a:xfrm>
            <a:off x="553192" y="1444398"/>
            <a:ext cx="9429008" cy="5094514"/>
          </a:xfrm>
        </p:spPr>
        <p:txBody>
          <a:bodyPr>
            <a:noAutofit/>
          </a:bodyPr>
          <a:lstStyle/>
          <a:p>
            <a:pPr marL="411480" indent="-342900"/>
            <a:r>
              <a:rPr lang="en-US" sz="2400"/>
              <a:t>It is possible that you use your analogies to think and even to </a:t>
            </a:r>
            <a:r>
              <a:rPr lang="en-US" sz="2400" err="1"/>
              <a:t>analyse</a:t>
            </a:r>
            <a:r>
              <a:rPr lang="en-US" sz="2400"/>
              <a:t> your data, while you do not necessarily use the analogy in your final writing…</a:t>
            </a:r>
          </a:p>
          <a:p>
            <a:pPr marL="411480" indent="-342900"/>
            <a:endParaRPr lang="en-US" sz="2400"/>
          </a:p>
          <a:p>
            <a:pPr marL="411480" indent="-342900"/>
            <a:r>
              <a:rPr lang="en-US" sz="2400"/>
              <a:t>e.g. blowing bubbles…</a:t>
            </a:r>
            <a:endParaRPr lang="nl-BE" sz="240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pPr/>
              <a:t>37</a:t>
            </a:fld>
            <a:endParaRPr lang="nl-BE"/>
          </a:p>
        </p:txBody>
      </p:sp>
    </p:spTree>
    <p:extLst>
      <p:ext uri="{BB962C8B-B14F-4D97-AF65-F5344CB8AC3E}">
        <p14:creationId xmlns:p14="http://schemas.microsoft.com/office/powerpoint/2010/main" val="1267062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9941" y="310923"/>
            <a:ext cx="8892480" cy="914400"/>
          </a:xfrm>
        </p:spPr>
        <p:txBody>
          <a:bodyPr/>
          <a:lstStyle/>
          <a:p>
            <a:r>
              <a:rPr lang="nl-BE" sz="2800" b="1" dirty="0"/>
              <a:t>3.3 Problematising the obvious (abbott)</a:t>
            </a:r>
          </a:p>
        </p:txBody>
      </p:sp>
      <p:sp>
        <p:nvSpPr>
          <p:cNvPr id="3" name="Tijdelijke aanduiding voor inhoud 2"/>
          <p:cNvSpPr>
            <a:spLocks noGrp="1"/>
          </p:cNvSpPr>
          <p:nvPr>
            <p:ph sz="half" idx="1"/>
          </p:nvPr>
        </p:nvSpPr>
        <p:spPr>
          <a:xfrm>
            <a:off x="553191" y="1444398"/>
            <a:ext cx="10431483" cy="5094514"/>
          </a:xfrm>
        </p:spPr>
        <p:txBody>
          <a:bodyPr>
            <a:noAutofit/>
          </a:bodyPr>
          <a:lstStyle/>
          <a:p>
            <a:pPr marL="411480" indent="-342900"/>
            <a:r>
              <a:rPr lang="nl-BE" sz="2400" dirty="0"/>
              <a:t>Well accepted and carefully tested ideas are sometimes profoundly wrong</a:t>
            </a:r>
          </a:p>
          <a:p>
            <a:pPr marL="411480" indent="-342900"/>
            <a:endParaRPr lang="en-US" sz="2400" dirty="0"/>
          </a:p>
          <a:p>
            <a:pPr marL="411480" indent="-342900"/>
            <a:r>
              <a:rPr lang="en-US" sz="2400" dirty="0"/>
              <a:t>e.g. university may not be just for education…</a:t>
            </a:r>
          </a:p>
          <a:p>
            <a:pPr marL="411480" indent="-342900"/>
            <a:endParaRPr lang="en-US" sz="2400" dirty="0"/>
          </a:p>
          <a:p>
            <a:pPr marL="411480" indent="-342900"/>
            <a:r>
              <a:rPr lang="nl-BE" sz="2400" dirty="0"/>
              <a:t>E.g. Fogel &amp; Engerman succesfully attacked the standard idea that Southern slave agriculture in the US was economically inefficient</a:t>
            </a:r>
          </a:p>
          <a:p>
            <a:pPr marL="411480" indent="-342900"/>
            <a:endParaRPr lang="nl-BE" sz="2400" dirty="0"/>
          </a:p>
          <a:p>
            <a:pPr marL="411480" indent="-342900"/>
            <a:r>
              <a:rPr lang="nl-BE" sz="2400" dirty="0"/>
              <a:t>e.g. Fischer, </a:t>
            </a:r>
            <a:r>
              <a:rPr lang="nl-BE" sz="2400" i="1" dirty="0"/>
              <a:t>To Dwell Among Friends</a:t>
            </a:r>
            <a:r>
              <a:rPr lang="nl-BE" sz="2400" dirty="0"/>
              <a:t>: people in cities are not more isolated than people in rural settings…</a:t>
            </a:r>
          </a:p>
          <a:p>
            <a:pPr marL="411480" indent="-342900"/>
            <a:endParaRPr lang="nl-BE" sz="2400" dirty="0"/>
          </a:p>
          <a:p>
            <a:pPr marL="411480" indent="-342900"/>
            <a:r>
              <a:rPr lang="nl-BE" sz="2400" dirty="0"/>
              <a:t>e.g. Latour and Woolgar: doing an ethnography of life in scientific laboratory</a:t>
            </a:r>
          </a:p>
          <a:p>
            <a:pPr marL="411480" indent="-342900"/>
            <a:endParaRPr lang="en-US" sz="2400" dirty="0"/>
          </a:p>
          <a:p>
            <a:pPr marL="411480" indent="-342900"/>
            <a:r>
              <a:rPr lang="nl-BE" sz="2400" dirty="0"/>
              <a:t> </a:t>
            </a:r>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pPr/>
              <a:t>38</a:t>
            </a:fld>
            <a:endParaRPr lang="nl-BE"/>
          </a:p>
        </p:txBody>
      </p:sp>
    </p:spTree>
    <p:extLst>
      <p:ext uri="{BB962C8B-B14F-4D97-AF65-F5344CB8AC3E}">
        <p14:creationId xmlns:p14="http://schemas.microsoft.com/office/powerpoint/2010/main" val="146564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7302" y="216234"/>
            <a:ext cx="7772400" cy="648072"/>
          </a:xfrm>
        </p:spPr>
        <p:txBody>
          <a:bodyPr>
            <a:normAutofit/>
          </a:bodyPr>
          <a:lstStyle/>
          <a:p>
            <a:r>
              <a:rPr lang="nl-BE" sz="2800" b="1"/>
              <a:t>3.4 Reversing theories or concepts</a:t>
            </a:r>
          </a:p>
        </p:txBody>
      </p:sp>
      <p:sp>
        <p:nvSpPr>
          <p:cNvPr id="3" name="Tijdelijke aanduiding voor inhoud 2"/>
          <p:cNvSpPr>
            <a:spLocks noGrp="1"/>
          </p:cNvSpPr>
          <p:nvPr>
            <p:ph idx="1"/>
          </p:nvPr>
        </p:nvSpPr>
        <p:spPr>
          <a:xfrm>
            <a:off x="502723" y="1132131"/>
            <a:ext cx="7156861" cy="4069261"/>
          </a:xfrm>
        </p:spPr>
        <p:txBody>
          <a:bodyPr>
            <a:noAutofit/>
          </a:bodyPr>
          <a:lstStyle/>
          <a:p>
            <a:pPr marL="582930" indent="-514350">
              <a:buNone/>
            </a:pPr>
            <a:r>
              <a:rPr lang="nl-BE" sz="2400" dirty="0"/>
              <a:t>e.g. e.g. college may prevent education, rather than produce it…</a:t>
            </a:r>
          </a:p>
          <a:p>
            <a:pPr marL="582930" indent="-514350">
              <a:buNone/>
            </a:pPr>
            <a:endParaRPr lang="nl-BE" sz="2400" dirty="0"/>
          </a:p>
          <a:p>
            <a:pPr marL="582930" indent="-514350">
              <a:buNone/>
            </a:pPr>
            <a:r>
              <a:rPr lang="nl-BE" sz="2400" dirty="0"/>
              <a:t>e.g. Granovetter: “the strength of weak ties”</a:t>
            </a:r>
          </a:p>
          <a:p>
            <a:pPr marL="582930" indent="-514350">
              <a:buNone/>
            </a:pPr>
            <a:endParaRPr lang="nl-BE" sz="2400" dirty="0"/>
          </a:p>
          <a:p>
            <a:pPr marL="582930" indent="-514350">
              <a:buNone/>
            </a:pPr>
            <a:r>
              <a:rPr lang="nl-BE" sz="2400" dirty="0"/>
              <a:t>E.g. Herbert Gans,</a:t>
            </a:r>
            <a:r>
              <a:rPr lang="nl-BE" sz="2400" i="1" dirty="0"/>
              <a:t> The positive functions of poverty</a:t>
            </a:r>
            <a:r>
              <a:rPr lang="nl-BE" sz="2400" dirty="0"/>
              <a:t> </a:t>
            </a:r>
          </a:p>
          <a:p>
            <a:pPr marL="582930" indent="-514350">
              <a:buNone/>
            </a:pPr>
            <a:endParaRPr lang="nl-BE" sz="2400" dirty="0"/>
          </a:p>
          <a:p>
            <a:pPr marL="582930" indent="-514350">
              <a:buNone/>
            </a:pPr>
            <a:r>
              <a:rPr lang="nl-BE" sz="2400" dirty="0"/>
              <a:t>e.g. Becker’s ‘Becoming a Marihuana user’ reverses conventional vision on ‘deviant behaviour’</a:t>
            </a:r>
            <a:br>
              <a:rPr lang="nl-BE" sz="2400" dirty="0"/>
            </a:br>
            <a:br>
              <a:rPr lang="nl-BE" sz="2400" dirty="0"/>
            </a:br>
            <a:r>
              <a:rPr lang="nl-BE" sz="2400" dirty="0"/>
              <a:t>“Instead of deviant motives leading to deviant behaviour, it is the other way around; the deviant behaviour in time produces the deviant motivation”</a:t>
            </a:r>
          </a:p>
          <a:p>
            <a:pPr marL="582930" indent="-514350"/>
            <a:endParaRPr lang="nl-BE" sz="2400" dirty="0"/>
          </a:p>
          <a:p>
            <a:pPr marL="582930" indent="-514350"/>
            <a:endParaRPr lang="nl-BE" sz="2400" dirty="0"/>
          </a:p>
          <a:p>
            <a:pPr marL="582930" indent="-514350">
              <a:buNone/>
            </a:pPr>
            <a:endParaRPr lang="nl-BE" sz="240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39</a:t>
            </a:fld>
            <a:endParaRPr lang="nl-BE">
              <a:solidFill>
                <a:srgbClr val="D6ECFF"/>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589" y="836731"/>
            <a:ext cx="3635533" cy="5348830"/>
          </a:xfrm>
          <a:prstGeom prst="rect">
            <a:avLst/>
          </a:prstGeom>
        </p:spPr>
      </p:pic>
    </p:spTree>
    <p:extLst>
      <p:ext uri="{BB962C8B-B14F-4D97-AF65-F5344CB8AC3E}">
        <p14:creationId xmlns:p14="http://schemas.microsoft.com/office/powerpoint/2010/main" val="115313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3886" y="177614"/>
            <a:ext cx="9666514" cy="648072"/>
          </a:xfrm>
        </p:spPr>
        <p:txBody>
          <a:bodyPr>
            <a:noAutofit/>
          </a:bodyPr>
          <a:lstStyle/>
          <a:p>
            <a:r>
              <a:rPr lang="nl-BE" sz="4400" b="1" dirty="0"/>
              <a:t>Two phases in scientific research</a:t>
            </a:r>
          </a:p>
        </p:txBody>
      </p:sp>
      <p:sp>
        <p:nvSpPr>
          <p:cNvPr id="3" name="Tijdelijke aanduiding voor inhoud 2"/>
          <p:cNvSpPr>
            <a:spLocks noGrp="1"/>
          </p:cNvSpPr>
          <p:nvPr>
            <p:ph idx="1"/>
          </p:nvPr>
        </p:nvSpPr>
        <p:spPr>
          <a:xfrm>
            <a:off x="1153886" y="1125534"/>
            <a:ext cx="9712036" cy="5230816"/>
          </a:xfrm>
        </p:spPr>
        <p:txBody>
          <a:bodyPr>
            <a:noAutofit/>
          </a:bodyPr>
          <a:lstStyle/>
          <a:p>
            <a:pPr marL="68580" indent="0">
              <a:buNone/>
            </a:pPr>
            <a:r>
              <a:rPr lang="en-GB" sz="2400" dirty="0"/>
              <a:t>J</a:t>
            </a:r>
            <a:r>
              <a:rPr lang="en-GB" sz="2400" b="1" dirty="0"/>
              <a:t>. </a:t>
            </a:r>
            <a:r>
              <a:rPr lang="en-GB" sz="2400" b="1" dirty="0" err="1"/>
              <a:t>Gerring</a:t>
            </a:r>
            <a:r>
              <a:rPr lang="en-GB" sz="2400" b="1" dirty="0"/>
              <a:t> (2012) </a:t>
            </a:r>
            <a:r>
              <a:rPr lang="en-GB" sz="2400" b="1" i="1" dirty="0"/>
              <a:t>Social Science Methodology. </a:t>
            </a:r>
            <a:r>
              <a:rPr lang="en-GB" sz="2400" i="1" dirty="0"/>
              <a:t>A Unified Framework</a:t>
            </a:r>
            <a:r>
              <a:rPr lang="en-GB" sz="2400" dirty="0"/>
              <a:t>, Cambridge: Cambridge University Press,</a:t>
            </a:r>
            <a:r>
              <a:rPr lang="en-GB" sz="2400" b="1" dirty="0"/>
              <a:t> pp</a:t>
            </a:r>
            <a:r>
              <a:rPr lang="nl-BE" sz="2400" b="1" dirty="0"/>
              <a:t>27-36</a:t>
            </a:r>
          </a:p>
          <a:p>
            <a:pPr marL="68580" indent="0">
              <a:buNone/>
            </a:pPr>
            <a:endParaRPr lang="nl-BE" sz="2400" dirty="0"/>
          </a:p>
          <a:p>
            <a:pPr marL="411480" indent="-342900"/>
            <a:r>
              <a:rPr lang="nl-BE" sz="2400" dirty="0"/>
              <a:t>“Broadly stated, the goal of science is to discover new things about the world and to appriase the truth-value of extant propositions about the world.”</a:t>
            </a:r>
          </a:p>
          <a:p>
            <a:pPr marL="411480" indent="-342900"/>
            <a:endParaRPr lang="nl-BE" sz="2400" dirty="0"/>
          </a:p>
          <a:p>
            <a:pPr marL="411480" indent="-342900"/>
            <a:r>
              <a:rPr lang="nl-BE" sz="2400" dirty="0"/>
              <a:t>Two phases</a:t>
            </a:r>
          </a:p>
          <a:p>
            <a:pPr marL="868680" lvl="1" indent="-342900"/>
            <a:r>
              <a:rPr lang="nl-BE" dirty="0"/>
              <a:t>Discovery: “uncover new things”</a:t>
            </a:r>
          </a:p>
          <a:p>
            <a:pPr marL="868680" lvl="1" indent="-342900"/>
            <a:r>
              <a:rPr lang="nl-BE" dirty="0"/>
              <a:t>Appraisal:  “test theories”</a:t>
            </a:r>
          </a:p>
          <a:p>
            <a:pPr marL="811530" lvl="1">
              <a:buFontTx/>
              <a:buChar char="-"/>
            </a:pPr>
            <a:endParaRPr lang="nl-BE" sz="2000" dirty="0"/>
          </a:p>
          <a:p>
            <a:pPr marL="68580" indent="0">
              <a:buNone/>
            </a:pPr>
            <a:endParaRPr lang="nl-BE" sz="24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4</a:t>
            </a:fld>
            <a:endParaRPr lang="en-US"/>
          </a:p>
        </p:txBody>
      </p:sp>
    </p:spTree>
    <p:extLst>
      <p:ext uri="{BB962C8B-B14F-4D97-AF65-F5344CB8AC3E}">
        <p14:creationId xmlns:p14="http://schemas.microsoft.com/office/powerpoint/2010/main" val="284488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484C-0A11-E344-ABB5-4F47CF1FFC27}"/>
              </a:ext>
            </a:extLst>
          </p:cNvPr>
          <p:cNvSpPr>
            <a:spLocks noGrp="1"/>
          </p:cNvSpPr>
          <p:nvPr>
            <p:ph type="title"/>
          </p:nvPr>
        </p:nvSpPr>
        <p:spPr/>
        <p:txBody>
          <a:bodyPr>
            <a:normAutofit fontScale="90000"/>
          </a:bodyPr>
          <a:lstStyle/>
          <a:p>
            <a:r>
              <a:rPr lang="nl-BE" i="1" dirty="0"/>
              <a:t>The positive functions of poverty</a:t>
            </a:r>
            <a:br>
              <a:rPr lang="nl-BE" i="1" dirty="0"/>
            </a:br>
            <a:r>
              <a:rPr lang="nl-BE" dirty="0"/>
              <a:t>Herbert Gans </a:t>
            </a:r>
            <a:br>
              <a:rPr lang="nl-BE" dirty="0"/>
            </a:br>
            <a:endParaRPr lang="en-US" dirty="0"/>
          </a:p>
        </p:txBody>
      </p:sp>
      <p:sp>
        <p:nvSpPr>
          <p:cNvPr id="3" name="Content Placeholder 2">
            <a:extLst>
              <a:ext uri="{FF2B5EF4-FFF2-40B4-BE49-F238E27FC236}">
                <a16:creationId xmlns:a16="http://schemas.microsoft.com/office/drawing/2014/main" id="{D1B8804E-B3BF-6C49-8D37-C0E2D70D82B6}"/>
              </a:ext>
            </a:extLst>
          </p:cNvPr>
          <p:cNvSpPr>
            <a:spLocks noGrp="1"/>
          </p:cNvSpPr>
          <p:nvPr>
            <p:ph idx="1"/>
          </p:nvPr>
        </p:nvSpPr>
        <p:spPr/>
        <p:txBody>
          <a:bodyPr>
            <a:normAutofit fontScale="85000" lnSpcReduction="20000"/>
          </a:bodyPr>
          <a:lstStyle/>
          <a:p>
            <a:r>
              <a:rPr lang="en-US" dirty="0"/>
              <a:t>First, the existence of poverty ensures that society's "dirty work" will be done. Every society has such work: physically dirty or dangerous, temporary, dead-end and underpaid, undignified and menial jobs. Society can fill these jobs by paying higher wages than for "clean" work, or it can force people who have no other choice to do the dirty work - and at low wages.</a:t>
            </a:r>
          </a:p>
          <a:p>
            <a:r>
              <a:rPr lang="en-US" dirty="0"/>
              <a:t>Second, because the poor are required to work at low wages, they subsidize a variety of economic activities that benefit the affluent. For example, domestics subsidize the upper middle and upper classes, making life easier for their employers and freeing affluent women for a variety of professional, cultural, civic and partying activities.</a:t>
            </a:r>
          </a:p>
          <a:p>
            <a:r>
              <a:rPr lang="en-US" dirty="0"/>
              <a:t>Third, poverty creates jobs for a number of occupations and professions that serve or "service" the poor, or protect the rest of society from them. </a:t>
            </a:r>
          </a:p>
          <a:p>
            <a:r>
              <a:rPr lang="en-US" dirty="0"/>
              <a:t>Fourth, the poor buy goods others do not want and thus prolong the economic usefulness of such goods - day-old bread, fruit and vegetables that otherwise would have to be thrown out, secondhand clothes, and deteriorating automobiles and buildings. They also provide incomes for doctors, lawyers, teachers, and others who are too old, poorly trained or incompetent to attract more affluent clients.</a:t>
            </a:r>
          </a:p>
          <a:p>
            <a:endParaRPr lang="en-US" dirty="0"/>
          </a:p>
        </p:txBody>
      </p:sp>
    </p:spTree>
    <p:extLst>
      <p:ext uri="{BB962C8B-B14F-4D97-AF65-F5344CB8AC3E}">
        <p14:creationId xmlns:p14="http://schemas.microsoft.com/office/powerpoint/2010/main" val="331460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5614-0BCB-5B4E-B8FE-02B8F701526C}"/>
              </a:ext>
            </a:extLst>
          </p:cNvPr>
          <p:cNvSpPr>
            <a:spLocks noGrp="1"/>
          </p:cNvSpPr>
          <p:nvPr>
            <p:ph type="title"/>
          </p:nvPr>
        </p:nvSpPr>
        <p:spPr/>
        <p:txBody>
          <a:bodyPr/>
          <a:lstStyle/>
          <a:p>
            <a:r>
              <a:rPr lang="nl-BE" i="1" dirty="0"/>
              <a:t>The positive functions of poverty</a:t>
            </a:r>
            <a:br>
              <a:rPr lang="nl-BE" i="1" dirty="0"/>
            </a:br>
            <a:r>
              <a:rPr lang="nl-BE" dirty="0"/>
              <a:t>Herbert Gans</a:t>
            </a:r>
            <a:endParaRPr lang="en-US" dirty="0"/>
          </a:p>
        </p:txBody>
      </p:sp>
      <p:sp>
        <p:nvSpPr>
          <p:cNvPr id="3" name="Content Placeholder 2">
            <a:extLst>
              <a:ext uri="{FF2B5EF4-FFF2-40B4-BE49-F238E27FC236}">
                <a16:creationId xmlns:a16="http://schemas.microsoft.com/office/drawing/2014/main" id="{3334614F-D3DB-A940-A31C-D93340ECCB21}"/>
              </a:ext>
            </a:extLst>
          </p:cNvPr>
          <p:cNvSpPr>
            <a:spLocks noGrp="1"/>
          </p:cNvSpPr>
          <p:nvPr>
            <p:ph idx="1"/>
          </p:nvPr>
        </p:nvSpPr>
        <p:spPr/>
        <p:txBody>
          <a:bodyPr/>
          <a:lstStyle/>
          <a:p>
            <a:r>
              <a:rPr lang="en-US" dirty="0"/>
              <a:t>Fifth, the poor can be identified and punished as alleged or real deviants in order to uphold the legitimacy of conventional norms.</a:t>
            </a:r>
          </a:p>
          <a:p>
            <a:r>
              <a:rPr lang="en-US" dirty="0"/>
              <a:t>Sixth, and conversely, the poor offer vicarious participation to the rest of the population in the uninhibited sexual, alcoholic, and narcotic behavior in which they are alleged to participate and which, being freed from the constraints of affluence, they are often thought to enjoy more than the middle classes.</a:t>
            </a:r>
          </a:p>
          <a:p>
            <a:r>
              <a:rPr lang="en-US" dirty="0"/>
              <a:t>Seventh, the poor also serve a direct cultural function when culture created by or for them is adopted by the more affluent. The rich often collect artifacts from extinct folk cultures of poor people; and almost all Americans listen to the blues, Negro spirituals, and country music, which originated among the Southern poor.</a:t>
            </a:r>
          </a:p>
          <a:p>
            <a:endParaRPr lang="en-US" dirty="0"/>
          </a:p>
        </p:txBody>
      </p:sp>
    </p:spTree>
    <p:extLst>
      <p:ext uri="{BB962C8B-B14F-4D97-AF65-F5344CB8AC3E}">
        <p14:creationId xmlns:p14="http://schemas.microsoft.com/office/powerpoint/2010/main" val="1852675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BAE8-F92C-044F-8692-D0D569DADD3E}"/>
              </a:ext>
            </a:extLst>
          </p:cNvPr>
          <p:cNvSpPr>
            <a:spLocks noGrp="1"/>
          </p:cNvSpPr>
          <p:nvPr>
            <p:ph type="title"/>
          </p:nvPr>
        </p:nvSpPr>
        <p:spPr/>
        <p:txBody>
          <a:bodyPr/>
          <a:lstStyle/>
          <a:p>
            <a:r>
              <a:rPr lang="nl-BE" i="1" dirty="0"/>
              <a:t>The positive functions of poverty</a:t>
            </a:r>
            <a:br>
              <a:rPr lang="nl-BE" i="1" dirty="0"/>
            </a:br>
            <a:r>
              <a:rPr lang="nl-BE" dirty="0"/>
              <a:t>Herbert Gans</a:t>
            </a:r>
            <a:endParaRPr lang="en-US" dirty="0"/>
          </a:p>
        </p:txBody>
      </p:sp>
      <p:sp>
        <p:nvSpPr>
          <p:cNvPr id="3" name="Content Placeholder 2">
            <a:extLst>
              <a:ext uri="{FF2B5EF4-FFF2-40B4-BE49-F238E27FC236}">
                <a16:creationId xmlns:a16="http://schemas.microsoft.com/office/drawing/2014/main" id="{90A66A9D-BC27-2A4A-9989-D6C653E73994}"/>
              </a:ext>
            </a:extLst>
          </p:cNvPr>
          <p:cNvSpPr>
            <a:spLocks noGrp="1"/>
          </p:cNvSpPr>
          <p:nvPr>
            <p:ph idx="1"/>
          </p:nvPr>
        </p:nvSpPr>
        <p:spPr/>
        <p:txBody>
          <a:bodyPr>
            <a:normAutofit lnSpcReduction="10000"/>
          </a:bodyPr>
          <a:lstStyle/>
          <a:p>
            <a:r>
              <a:rPr lang="en-US" dirty="0"/>
              <a:t>Eighth, poverty helps to guarantee the status of those who are not poor. In every hierarchical society, someone has to be at the bottom; but in American society, in which social mobility is an important goal for many and people need to know where they stand, the poor function as a reliable and relatively permanent measuring rod for status comparisons.</a:t>
            </a:r>
          </a:p>
          <a:p>
            <a:r>
              <a:rPr lang="en-US" dirty="0"/>
              <a:t>Ninth, the poor also aid the upward mobility of groups just above them in the class hierarchy. Thus a goodly number of Americans have entered the middle class through the profits earned from the provision of goods and services in the slums, including illegal or </a:t>
            </a:r>
            <a:r>
              <a:rPr lang="en-US" dirty="0" err="1"/>
              <a:t>nonrespectable</a:t>
            </a:r>
            <a:r>
              <a:rPr lang="en-US" dirty="0"/>
              <a:t> ones that upper-class and upper-middle-class businessmen shun because of their low prestige. As a result, members of almost every immigrant group have financed their upward mobility by providing slum housing, entertainment, gambling, narcotics, etc.</a:t>
            </a:r>
          </a:p>
        </p:txBody>
      </p:sp>
    </p:spTree>
    <p:extLst>
      <p:ext uri="{BB962C8B-B14F-4D97-AF65-F5344CB8AC3E}">
        <p14:creationId xmlns:p14="http://schemas.microsoft.com/office/powerpoint/2010/main" val="2453125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F93A-E071-8546-AF3C-FA42A9DEAA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8871BE-C504-B247-8A94-B0ED34A45606}"/>
              </a:ext>
            </a:extLst>
          </p:cNvPr>
          <p:cNvSpPr>
            <a:spLocks noGrp="1"/>
          </p:cNvSpPr>
          <p:nvPr>
            <p:ph idx="1"/>
          </p:nvPr>
        </p:nvSpPr>
        <p:spPr/>
        <p:txBody>
          <a:bodyPr>
            <a:normAutofit lnSpcReduction="10000"/>
          </a:bodyPr>
          <a:lstStyle/>
          <a:p>
            <a:r>
              <a:rPr lang="en-US" dirty="0"/>
              <a:t>Tenth, the poor help to keep the aristocracy busy, thus justifying its continued existence. "Society" uses the poor as clients of settlement houses and beneficiaries of charity affairs; indeed, the aristocracy must have the poor to demonstrate its superiority over other elites who devote themselves to earning money.</a:t>
            </a:r>
          </a:p>
          <a:p>
            <a:r>
              <a:rPr lang="en-US" dirty="0"/>
              <a:t>Eleventh, the poor, being powerless, can be made to absorb the costs of change and growth in American society.</a:t>
            </a:r>
          </a:p>
          <a:p>
            <a:r>
              <a:rPr lang="en-US" dirty="0"/>
              <a:t>Twelfth, the poor facilitate and stabilize the American political process. Because they vote and participate in politics less than other groups, the political system is often free to ignore them.</a:t>
            </a:r>
          </a:p>
          <a:p>
            <a:r>
              <a:rPr lang="en-US" dirty="0"/>
              <a:t>Thirteenth, the role of the poor in upholding conventional norms (see the fifth point, above) also has a significant political function.</a:t>
            </a:r>
          </a:p>
        </p:txBody>
      </p:sp>
    </p:spTree>
    <p:extLst>
      <p:ext uri="{BB962C8B-B14F-4D97-AF65-F5344CB8AC3E}">
        <p14:creationId xmlns:p14="http://schemas.microsoft.com/office/powerpoint/2010/main" val="2565733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610" y="260253"/>
            <a:ext cx="10517580" cy="648072"/>
          </a:xfrm>
        </p:spPr>
        <p:txBody>
          <a:bodyPr>
            <a:normAutofit/>
          </a:bodyPr>
          <a:lstStyle/>
          <a:p>
            <a:r>
              <a:rPr lang="nl-BE" sz="3200" b="1" dirty="0"/>
              <a:t>3.5 Describe your phenomenon differently… (abbott)</a:t>
            </a:r>
          </a:p>
        </p:txBody>
      </p:sp>
      <p:sp>
        <p:nvSpPr>
          <p:cNvPr id="3" name="Tijdelijke aanduiding voor inhoud 2"/>
          <p:cNvSpPr>
            <a:spLocks noGrp="1"/>
          </p:cNvSpPr>
          <p:nvPr>
            <p:ph idx="1"/>
          </p:nvPr>
        </p:nvSpPr>
        <p:spPr>
          <a:xfrm>
            <a:off x="629392" y="1092072"/>
            <a:ext cx="10295907" cy="5446840"/>
          </a:xfrm>
        </p:spPr>
        <p:txBody>
          <a:bodyPr>
            <a:normAutofit/>
          </a:bodyPr>
          <a:lstStyle/>
          <a:p>
            <a:pPr marL="582930" indent="-514350"/>
            <a:endParaRPr lang="nl-BE" dirty="0"/>
          </a:p>
          <a:p>
            <a:pPr marL="582930" indent="-514350"/>
            <a:r>
              <a:rPr lang="nl-BE" dirty="0"/>
              <a:t>Changing context</a:t>
            </a:r>
          </a:p>
          <a:p>
            <a:pPr marL="1040130" lvl="1" indent="-514350"/>
            <a:endParaRPr lang="nl-BE" dirty="0"/>
          </a:p>
          <a:p>
            <a:pPr marL="1040130" lvl="1" indent="-514350"/>
            <a:r>
              <a:rPr lang="nl-BE" dirty="0"/>
              <a:t>Switching foreground and background</a:t>
            </a:r>
          </a:p>
          <a:p>
            <a:pPr marL="1040130" lvl="1" indent="-514350"/>
            <a:endParaRPr lang="nl-BE" dirty="0"/>
          </a:p>
          <a:p>
            <a:pPr marL="1040130" lvl="1" indent="-514350"/>
            <a:r>
              <a:rPr lang="nl-BE" dirty="0"/>
              <a:t>E.g. Arlie Hochschild has influenced study of emotions by treating emotional life no longer as a </a:t>
            </a:r>
            <a:r>
              <a:rPr lang="nl-BE" i="1" dirty="0"/>
              <a:t>context</a:t>
            </a:r>
            <a:r>
              <a:rPr lang="nl-BE" dirty="0"/>
              <a:t> for something else (work place) (e.g. differences between formal and informal organisation) but as a part of work itself (‘emotion work’)</a:t>
            </a:r>
          </a:p>
          <a:p>
            <a:pPr marL="582930" indent="-514350"/>
            <a:endParaRPr lang="nl-BE" dirty="0"/>
          </a:p>
          <a:p>
            <a:pPr marL="582930" indent="-514350"/>
            <a:r>
              <a:rPr lang="nl-BE" dirty="0"/>
              <a:t>Changing levels (macro and micro)</a:t>
            </a:r>
          </a:p>
          <a:p>
            <a:pPr marL="1040130" lvl="1" indent="-514350"/>
            <a:r>
              <a:rPr lang="nl-BE" dirty="0"/>
              <a:t>E.g. Saskia Sassen’s work on ‘The global city’ holds that the structure of certain primate cities (New York, London, Tokyo) is determined by their position in global economic networks</a:t>
            </a:r>
          </a:p>
          <a:p>
            <a:pPr marL="582930" indent="-514350"/>
            <a:endParaRPr lang="nl-BE" dirty="0"/>
          </a:p>
          <a:p>
            <a:pPr marL="582930" indent="-514350"/>
            <a:endParaRPr lang="nl-BE" dirty="0"/>
          </a:p>
          <a:p>
            <a:pPr marL="582930" indent="-514350"/>
            <a:endParaRPr lang="nl-BE"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44</a:t>
            </a:fld>
            <a:endParaRPr lang="nl-BE">
              <a:solidFill>
                <a:srgbClr val="D6ECFF"/>
              </a:solidFill>
            </a:endParaRPr>
          </a:p>
        </p:txBody>
      </p:sp>
    </p:spTree>
    <p:extLst>
      <p:ext uri="{BB962C8B-B14F-4D97-AF65-F5344CB8AC3E}">
        <p14:creationId xmlns:p14="http://schemas.microsoft.com/office/powerpoint/2010/main" val="257468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20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2000"/>
                                        <p:tgtEl>
                                          <p:spTgt spid="3">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610" y="260253"/>
            <a:ext cx="10517580" cy="648072"/>
          </a:xfrm>
        </p:spPr>
        <p:txBody>
          <a:bodyPr>
            <a:normAutofit/>
          </a:bodyPr>
          <a:lstStyle/>
          <a:p>
            <a:r>
              <a:rPr lang="nl-BE" sz="3200" b="1" dirty="0"/>
              <a:t>3.5 Describe your phenomenon differently… (abbott)</a:t>
            </a:r>
          </a:p>
        </p:txBody>
      </p:sp>
      <p:sp>
        <p:nvSpPr>
          <p:cNvPr id="3" name="Tijdelijke aanduiding voor inhoud 2"/>
          <p:cNvSpPr>
            <a:spLocks noGrp="1"/>
          </p:cNvSpPr>
          <p:nvPr>
            <p:ph idx="1"/>
          </p:nvPr>
        </p:nvSpPr>
        <p:spPr>
          <a:xfrm>
            <a:off x="629393" y="1092072"/>
            <a:ext cx="5628904" cy="5446840"/>
          </a:xfrm>
        </p:spPr>
        <p:txBody>
          <a:bodyPr>
            <a:normAutofit/>
          </a:bodyPr>
          <a:lstStyle/>
          <a:p>
            <a:pPr marL="582930" indent="-514350"/>
            <a:endParaRPr lang="nl-BE" dirty="0"/>
          </a:p>
          <a:p>
            <a:pPr marL="582930" indent="-514350"/>
            <a:r>
              <a:rPr lang="nl-BE" dirty="0"/>
              <a:t>Lumping and splitting</a:t>
            </a:r>
          </a:p>
          <a:p>
            <a:pPr marL="1040130" lvl="1" indent="-514350"/>
            <a:endParaRPr lang="nl-BE" dirty="0"/>
          </a:p>
          <a:p>
            <a:pPr marL="1040130" lvl="1" indent="-514350"/>
            <a:r>
              <a:rPr lang="nl-BE" dirty="0"/>
              <a:t>E.g. Sassen: drawing the differences between global cities vs other cities to an extreme</a:t>
            </a:r>
          </a:p>
          <a:p>
            <a:pPr marL="1040130" lvl="1" indent="-514350"/>
            <a:endParaRPr lang="nl-BE" dirty="0"/>
          </a:p>
          <a:p>
            <a:pPr marL="1040130" lvl="1" indent="-514350"/>
            <a:r>
              <a:rPr lang="nl-BE" dirty="0"/>
              <a:t>E.g. Norbert Elias: took all kinds of subjects as an indication of a “civilizing process” (table manners, nose blowing, spitting, bedroom behaviour,…) which he connected to the formation of nation states… </a:t>
            </a:r>
          </a:p>
          <a:p>
            <a:pPr marL="1040130" lvl="1" indent="-514350"/>
            <a:endParaRPr lang="nl-BE" dirty="0"/>
          </a:p>
          <a:p>
            <a:pPr marL="582930" indent="-514350"/>
            <a:endParaRPr lang="nl-BE" dirty="0"/>
          </a:p>
          <a:p>
            <a:pPr marL="582930" indent="-514350"/>
            <a:endParaRPr lang="nl-BE" dirty="0"/>
          </a:p>
          <a:p>
            <a:pPr marL="582930" indent="-514350"/>
            <a:endParaRPr lang="nl-BE"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45</a:t>
            </a:fld>
            <a:endParaRPr lang="nl-BE">
              <a:solidFill>
                <a:srgbClr val="D6ECFF"/>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969" y="1092072"/>
            <a:ext cx="5050478" cy="3366985"/>
          </a:xfrm>
          <a:prstGeom prst="rect">
            <a:avLst/>
          </a:prstGeom>
        </p:spPr>
      </p:pic>
    </p:spTree>
    <p:extLst>
      <p:ext uri="{BB962C8B-B14F-4D97-AF65-F5344CB8AC3E}">
        <p14:creationId xmlns:p14="http://schemas.microsoft.com/office/powerpoint/2010/main" val="252120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611" y="444000"/>
            <a:ext cx="7772400" cy="648072"/>
          </a:xfrm>
        </p:spPr>
        <p:txBody>
          <a:bodyPr/>
          <a:lstStyle/>
          <a:p>
            <a:r>
              <a:rPr lang="nl-BE" sz="3200" b="1" dirty="0"/>
              <a:t>3.6 Static and dynamic (abbott)</a:t>
            </a:r>
          </a:p>
        </p:txBody>
      </p:sp>
      <p:sp>
        <p:nvSpPr>
          <p:cNvPr id="3" name="Tijdelijke aanduiding voor inhoud 2"/>
          <p:cNvSpPr>
            <a:spLocks noGrp="1"/>
          </p:cNvSpPr>
          <p:nvPr>
            <p:ph idx="1"/>
          </p:nvPr>
        </p:nvSpPr>
        <p:spPr>
          <a:xfrm>
            <a:off x="629392" y="1092072"/>
            <a:ext cx="10295907" cy="5446840"/>
          </a:xfrm>
        </p:spPr>
        <p:txBody>
          <a:bodyPr>
            <a:normAutofit/>
          </a:bodyPr>
          <a:lstStyle/>
          <a:p>
            <a:pPr marL="582930" indent="-514350"/>
            <a:endParaRPr lang="nl-BE" dirty="0"/>
          </a:p>
          <a:p>
            <a:pPr marL="582930" indent="-514350"/>
            <a:r>
              <a:rPr lang="nl-BE" dirty="0"/>
              <a:t>Putting things in motion</a:t>
            </a:r>
          </a:p>
          <a:p>
            <a:pPr marL="1040130" lvl="1" indent="-514350"/>
            <a:r>
              <a:rPr lang="nl-BE" dirty="0"/>
              <a:t>Static to dynamic</a:t>
            </a:r>
          </a:p>
          <a:p>
            <a:pPr marL="1040130" lvl="1" indent="-514350"/>
            <a:r>
              <a:rPr lang="nl-BE" dirty="0"/>
              <a:t>E.g. change in communities</a:t>
            </a:r>
          </a:p>
          <a:p>
            <a:pPr marL="1040130" lvl="1" indent="-514350"/>
            <a:r>
              <a:rPr lang="nl-BE" dirty="0"/>
              <a:t>Beyond cross-sectional analyses…</a:t>
            </a:r>
          </a:p>
          <a:p>
            <a:pPr marL="1040130" lvl="1" indent="-514350"/>
            <a:endParaRPr lang="nl-BE" dirty="0"/>
          </a:p>
          <a:p>
            <a:pPr marL="582930" indent="-514350"/>
            <a:r>
              <a:rPr lang="nl-BE" dirty="0"/>
              <a:t>Or reversely: stopping the clock</a:t>
            </a:r>
          </a:p>
          <a:p>
            <a:pPr marL="1040130" lvl="1" indent="-514350"/>
            <a:r>
              <a:rPr lang="nl-BE" dirty="0"/>
              <a:t>Expand your analysis of the present</a:t>
            </a:r>
          </a:p>
          <a:p>
            <a:pPr marL="582930" indent="-514350"/>
            <a:endParaRPr lang="nl-BE"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46</a:t>
            </a:fld>
            <a:endParaRPr lang="nl-BE">
              <a:solidFill>
                <a:srgbClr val="D6ECFF"/>
              </a:solidFill>
            </a:endParaRPr>
          </a:p>
        </p:txBody>
      </p:sp>
    </p:spTree>
    <p:extLst>
      <p:ext uri="{BB962C8B-B14F-4D97-AF65-F5344CB8AC3E}">
        <p14:creationId xmlns:p14="http://schemas.microsoft.com/office/powerpoint/2010/main" val="352405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20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030" y="290731"/>
            <a:ext cx="8460432" cy="864096"/>
          </a:xfrm>
        </p:spPr>
        <p:txBody>
          <a:bodyPr>
            <a:normAutofit/>
          </a:bodyPr>
          <a:lstStyle/>
          <a:p>
            <a:r>
              <a:rPr lang="nl-BE" sz="2800" b="1">
                <a:solidFill>
                  <a:schemeClr val="tx1"/>
                </a:solidFill>
              </a:rPr>
              <a:t>3.7</a:t>
            </a:r>
            <a:r>
              <a:rPr lang="nl-BE" sz="2800" b="1">
                <a:solidFill>
                  <a:srgbClr val="FF0000"/>
                </a:solidFill>
              </a:rPr>
              <a:t> </a:t>
            </a:r>
            <a:r>
              <a:rPr lang="nl-BE" sz="2800" b="1"/>
              <a:t>Study the literature (Gerring, Firebaugh)</a:t>
            </a:r>
          </a:p>
        </p:txBody>
      </p:sp>
      <p:sp>
        <p:nvSpPr>
          <p:cNvPr id="3" name="Tijdelijke aanduiding voor inhoud 2"/>
          <p:cNvSpPr>
            <a:spLocks noGrp="1"/>
          </p:cNvSpPr>
          <p:nvPr>
            <p:ph idx="1"/>
          </p:nvPr>
        </p:nvSpPr>
        <p:spPr>
          <a:xfrm>
            <a:off x="930232" y="1154827"/>
            <a:ext cx="10150435" cy="5158808"/>
          </a:xfrm>
        </p:spPr>
        <p:txBody>
          <a:bodyPr>
            <a:noAutofit/>
          </a:bodyPr>
          <a:lstStyle/>
          <a:p>
            <a:pPr marL="582930" indent="-514350"/>
            <a:r>
              <a:rPr lang="nl-BE" sz="2400" dirty="0"/>
              <a:t>There is an extensive and long (sociological) literature about most topics. Every subject has an intellectual history!</a:t>
            </a:r>
          </a:p>
          <a:p>
            <a:pPr marL="582930" indent="-514350"/>
            <a:endParaRPr lang="nl-BE" sz="2400" dirty="0"/>
          </a:p>
          <a:p>
            <a:pPr marL="582930" indent="-514350"/>
            <a:r>
              <a:rPr lang="nl-BE" sz="2400" dirty="0"/>
              <a:t>What do we know already about the subject? Which issues are under-explored or badly understood? What questions have other authors left unanswered? What questions do you find yourself asking when finished reading?</a:t>
            </a:r>
          </a:p>
          <a:p>
            <a:pPr marL="582930" indent="-514350"/>
            <a:endParaRPr lang="nl-BE" sz="2400" dirty="0"/>
          </a:p>
          <a:p>
            <a:pPr marL="582930" indent="-514350"/>
            <a:r>
              <a:rPr lang="nl-BE" sz="2400" dirty="0"/>
              <a:t>A necessary, but insuffficient condition for finding a  research question</a:t>
            </a:r>
          </a:p>
          <a:p>
            <a:pPr marL="582930" indent="-514350"/>
            <a:endParaRPr lang="nl-BE" sz="2400" dirty="0"/>
          </a:p>
          <a:p>
            <a:pPr marL="582930" indent="-514350"/>
            <a:r>
              <a:rPr lang="nl-BE" sz="2400" dirty="0"/>
              <a:t>Most recent work cannot be found in published articles or even books, but in conference (papers) and seminars</a:t>
            </a:r>
          </a:p>
          <a:p>
            <a:pPr marL="582930" indent="-514350"/>
            <a:r>
              <a:rPr lang="nl-BE" sz="2400" dirty="0"/>
              <a:t>So your first recourse may be Google rather than JSTOR</a:t>
            </a:r>
          </a:p>
          <a:p>
            <a:pPr marL="68580" indent="0">
              <a:buNone/>
            </a:pPr>
            <a:endParaRPr lang="nl-BE"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47</a:t>
            </a:fld>
            <a:endParaRPr lang="nl-BE">
              <a:solidFill>
                <a:srgbClr val="D6ECFF"/>
              </a:solidFill>
            </a:endParaRPr>
          </a:p>
        </p:txBody>
      </p:sp>
    </p:spTree>
    <p:extLst>
      <p:ext uri="{BB962C8B-B14F-4D97-AF65-F5344CB8AC3E}">
        <p14:creationId xmlns:p14="http://schemas.microsoft.com/office/powerpoint/2010/main" val="174568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030" y="290731"/>
            <a:ext cx="8460432" cy="864096"/>
          </a:xfrm>
        </p:spPr>
        <p:txBody>
          <a:bodyPr>
            <a:normAutofit/>
          </a:bodyPr>
          <a:lstStyle/>
          <a:p>
            <a:r>
              <a:rPr lang="nl-BE" sz="2800" b="1">
                <a:solidFill>
                  <a:schemeClr val="tx1"/>
                </a:solidFill>
              </a:rPr>
              <a:t>3.7</a:t>
            </a:r>
            <a:r>
              <a:rPr lang="nl-BE" sz="2800" b="1">
                <a:solidFill>
                  <a:srgbClr val="FF0000"/>
                </a:solidFill>
              </a:rPr>
              <a:t> </a:t>
            </a:r>
            <a:r>
              <a:rPr lang="nl-BE" sz="2800" b="1"/>
              <a:t>Study the literature (Gerring, Firebaugh)</a:t>
            </a:r>
          </a:p>
        </p:txBody>
      </p:sp>
      <p:sp>
        <p:nvSpPr>
          <p:cNvPr id="3" name="Tijdelijke aanduiding voor inhoud 2"/>
          <p:cNvSpPr>
            <a:spLocks noGrp="1"/>
          </p:cNvSpPr>
          <p:nvPr>
            <p:ph idx="1"/>
          </p:nvPr>
        </p:nvSpPr>
        <p:spPr>
          <a:xfrm>
            <a:off x="930232" y="1154827"/>
            <a:ext cx="10150435" cy="5158808"/>
          </a:xfrm>
        </p:spPr>
        <p:txBody>
          <a:bodyPr>
            <a:noAutofit/>
          </a:bodyPr>
          <a:lstStyle/>
          <a:p>
            <a:pPr marL="582930" indent="-514350"/>
            <a:r>
              <a:rPr lang="nl-BE" sz="2400" dirty="0"/>
              <a:t>When you go through the literature, be conscious of what excites you and what bothers you</a:t>
            </a:r>
          </a:p>
          <a:p>
            <a:pPr marL="1040130" lvl="1" indent="-514350"/>
            <a:r>
              <a:rPr lang="nl-BE" sz="2000" dirty="0"/>
              <a:t>Where do you think authoriative voices may be wrong? </a:t>
            </a:r>
          </a:p>
          <a:p>
            <a:pPr marL="1040130" lvl="1" indent="-514350"/>
            <a:r>
              <a:rPr lang="nl-BE" sz="2000" dirty="0"/>
              <a:t>What is missing, what is badly understood? </a:t>
            </a:r>
          </a:p>
          <a:p>
            <a:pPr marL="1040130" lvl="1" indent="-514350"/>
            <a:r>
              <a:rPr lang="nl-BE" sz="2000" dirty="0"/>
              <a:t>What questions do you find yourself asking after reading? </a:t>
            </a:r>
          </a:p>
          <a:p>
            <a:pPr marL="582930" indent="-514350"/>
            <a:endParaRPr lang="nl-BE" sz="2400" dirty="0"/>
          </a:p>
          <a:p>
            <a:pPr marL="582930" indent="-514350"/>
            <a:r>
              <a:rPr lang="nl-BE" sz="2400" dirty="0"/>
              <a:t>You can go back to the classics for inspiration</a:t>
            </a:r>
          </a:p>
          <a:p>
            <a:pPr marL="582930" indent="-514350"/>
            <a:endParaRPr lang="nl-BE" sz="2400" dirty="0"/>
          </a:p>
          <a:p>
            <a:pPr marL="582930" indent="-514350"/>
            <a:r>
              <a:rPr lang="nl-BE" sz="2400" dirty="0"/>
              <a:t>Be cautious for two common responses:</a:t>
            </a:r>
          </a:p>
          <a:p>
            <a:pPr marL="912114" lvl="1" indent="-514350"/>
            <a:r>
              <a:rPr lang="nl-BE" dirty="0"/>
              <a:t>Worship the tradition </a:t>
            </a:r>
          </a:p>
          <a:p>
            <a:pPr marL="912114" lvl="1" indent="-514350"/>
            <a:r>
              <a:rPr lang="nl-BE" dirty="0"/>
              <a:t>Summarily dismiss the whole tradition (do not reinvent the proverbial wheel)</a:t>
            </a:r>
          </a:p>
          <a:p>
            <a:pPr marL="68580" indent="0">
              <a:buNone/>
            </a:pPr>
            <a:endParaRPr lang="nl-BE"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48</a:t>
            </a:fld>
            <a:endParaRPr lang="nl-BE">
              <a:solidFill>
                <a:srgbClr val="D6ECFF"/>
              </a:solidFill>
            </a:endParaRPr>
          </a:p>
        </p:txBody>
      </p:sp>
    </p:spTree>
    <p:extLst>
      <p:ext uri="{BB962C8B-B14F-4D97-AF65-F5344CB8AC3E}">
        <p14:creationId xmlns:p14="http://schemas.microsoft.com/office/powerpoint/2010/main" val="392154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030" y="290731"/>
            <a:ext cx="8460432" cy="864096"/>
          </a:xfrm>
        </p:spPr>
        <p:txBody>
          <a:bodyPr>
            <a:normAutofit/>
          </a:bodyPr>
          <a:lstStyle/>
          <a:p>
            <a:r>
              <a:rPr lang="nl-BE" sz="2800" b="1">
                <a:solidFill>
                  <a:schemeClr val="tx1"/>
                </a:solidFill>
              </a:rPr>
              <a:t>3.7</a:t>
            </a:r>
            <a:r>
              <a:rPr lang="nl-BE" sz="2800" b="1">
                <a:solidFill>
                  <a:srgbClr val="FF0000"/>
                </a:solidFill>
              </a:rPr>
              <a:t> </a:t>
            </a:r>
            <a:r>
              <a:rPr lang="nl-BE" sz="2800" b="1"/>
              <a:t>Study the literature (Gerring, Firebaugh)</a:t>
            </a:r>
          </a:p>
        </p:txBody>
      </p:sp>
      <p:sp>
        <p:nvSpPr>
          <p:cNvPr id="3" name="Tijdelijke aanduiding voor inhoud 2"/>
          <p:cNvSpPr>
            <a:spLocks noGrp="1"/>
          </p:cNvSpPr>
          <p:nvPr>
            <p:ph idx="1"/>
          </p:nvPr>
        </p:nvSpPr>
        <p:spPr>
          <a:xfrm>
            <a:off x="930232" y="1154826"/>
            <a:ext cx="10150435" cy="5317225"/>
          </a:xfrm>
        </p:spPr>
        <p:txBody>
          <a:bodyPr>
            <a:noAutofit/>
          </a:bodyPr>
          <a:lstStyle/>
          <a:p>
            <a:pPr marL="582930" indent="-514350"/>
            <a:r>
              <a:rPr lang="nl-BE" sz="2400" dirty="0"/>
              <a:t>Challenging prior research (Firebaugh)</a:t>
            </a:r>
          </a:p>
          <a:p>
            <a:pPr marL="582930" indent="-514350"/>
            <a:endParaRPr lang="nl-BE" sz="2400" dirty="0"/>
          </a:p>
          <a:p>
            <a:pPr marL="582930" indent="-514350"/>
            <a:r>
              <a:rPr lang="nl-BE" sz="2400" dirty="0"/>
              <a:t>Clarifying concepts in prior research</a:t>
            </a:r>
          </a:p>
          <a:p>
            <a:pPr marL="1040130" lvl="1" indent="-514350"/>
            <a:r>
              <a:rPr lang="nl-BE" sz="2000" dirty="0"/>
              <a:t>Hence reduce the “fuzzyness” of earlier explanations…</a:t>
            </a:r>
          </a:p>
          <a:p>
            <a:pPr marL="1040130" lvl="1" indent="-514350"/>
            <a:r>
              <a:rPr lang="nl-BE" sz="2000" dirty="0"/>
              <a:t>E.g. link between crime and drugs can be better researcher if you link particular types of crime to particular types of drugs…</a:t>
            </a:r>
          </a:p>
          <a:p>
            <a:pPr marL="68580" indent="0">
              <a:buNone/>
            </a:pPr>
            <a:endParaRPr lang="nl-BE" dirty="0"/>
          </a:p>
          <a:p>
            <a:pPr marL="525780" indent="-457200"/>
            <a:r>
              <a:rPr lang="nl-BE" sz="2400" dirty="0"/>
              <a:t>Extending prior research</a:t>
            </a:r>
          </a:p>
          <a:p>
            <a:pPr marL="982980" lvl="1" indent="-457200"/>
            <a:r>
              <a:rPr lang="nl-BE" sz="2000" dirty="0"/>
              <a:t>Focus on a key subpopulation (e.g. is this finding the same for men as for women?)</a:t>
            </a:r>
          </a:p>
          <a:p>
            <a:pPr marL="982980" lvl="1" indent="-457200"/>
            <a:r>
              <a:rPr lang="nl-BE" sz="2000" dirty="0"/>
              <a:t>Use a new population (e.g. study of youth employment in a particular city)</a:t>
            </a:r>
          </a:p>
          <a:p>
            <a:pPr marL="982980" lvl="1" indent="-457200"/>
            <a:r>
              <a:rPr lang="nl-BE" sz="2000" dirty="0"/>
              <a:t>Use a different time period (e.g. positive association between marriage and happiness)</a:t>
            </a:r>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49</a:t>
            </a:fld>
            <a:endParaRPr lang="nl-BE">
              <a:solidFill>
                <a:srgbClr val="D6ECFF"/>
              </a:solidFill>
            </a:endParaRPr>
          </a:p>
        </p:txBody>
      </p:sp>
    </p:spTree>
    <p:extLst>
      <p:ext uri="{BB962C8B-B14F-4D97-AF65-F5344CB8AC3E}">
        <p14:creationId xmlns:p14="http://schemas.microsoft.com/office/powerpoint/2010/main" val="63280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30136" y="177614"/>
            <a:ext cx="9666514" cy="648072"/>
          </a:xfrm>
        </p:spPr>
        <p:txBody>
          <a:bodyPr>
            <a:noAutofit/>
          </a:bodyPr>
          <a:lstStyle/>
          <a:p>
            <a:r>
              <a:rPr lang="nl-BE" sz="4400" b="1" dirty="0"/>
              <a:t>Discovery</a:t>
            </a:r>
          </a:p>
        </p:txBody>
      </p:sp>
      <p:sp>
        <p:nvSpPr>
          <p:cNvPr id="3" name="Tijdelijke aanduiding voor inhoud 2"/>
          <p:cNvSpPr>
            <a:spLocks noGrp="1"/>
          </p:cNvSpPr>
          <p:nvPr>
            <p:ph idx="1"/>
          </p:nvPr>
        </p:nvSpPr>
        <p:spPr>
          <a:xfrm>
            <a:off x="1130136" y="1125534"/>
            <a:ext cx="10697688" cy="5230816"/>
          </a:xfrm>
        </p:spPr>
        <p:txBody>
          <a:bodyPr>
            <a:noAutofit/>
          </a:bodyPr>
          <a:lstStyle/>
          <a:p>
            <a:pPr marL="411480" indent="-342900"/>
            <a:r>
              <a:rPr lang="nl-BE" sz="2400" dirty="0"/>
              <a:t>Context of </a:t>
            </a:r>
            <a:r>
              <a:rPr lang="en-US" sz="2400" dirty="0"/>
              <a:t>discovery</a:t>
            </a:r>
            <a:r>
              <a:rPr lang="nl-BE" sz="2400" dirty="0"/>
              <a:t>: to contribute something novel</a:t>
            </a:r>
          </a:p>
          <a:p>
            <a:pPr marL="411480" indent="-342900"/>
            <a:endParaRPr lang="nl-BE" sz="2400" dirty="0"/>
          </a:p>
          <a:p>
            <a:pPr marL="411480" indent="-342900"/>
            <a:r>
              <a:rPr lang="nl-BE" sz="2400" dirty="0"/>
              <a:t>Often exploratory, initial phases of research</a:t>
            </a:r>
          </a:p>
          <a:p>
            <a:pPr marL="411480" indent="-342900"/>
            <a:endParaRPr lang="nl-BE" sz="2400" dirty="0"/>
          </a:p>
          <a:p>
            <a:pPr marL="411480" indent="-342900"/>
            <a:r>
              <a:rPr lang="nl-BE" sz="2400" dirty="0"/>
              <a:t>Inherently anti-nomothetic (anarchic): “there is no systemetic procedure for discovering new things”</a:t>
            </a:r>
          </a:p>
          <a:p>
            <a:pPr marL="411480" indent="-342900"/>
            <a:endParaRPr lang="nl-BE" sz="2400" dirty="0"/>
          </a:p>
          <a:p>
            <a:pPr marL="411480" indent="-342900"/>
            <a:r>
              <a:rPr lang="nl-BE" sz="2400" dirty="0"/>
              <a:t>This phase is crucial to develop theoretical (scientific) insights…</a:t>
            </a:r>
          </a:p>
          <a:p>
            <a:pPr marL="411480" indent="-342900"/>
            <a:endParaRPr lang="nl-BE" sz="2400" dirty="0"/>
          </a:p>
          <a:p>
            <a:pPr marL="411480" indent="-342900"/>
            <a:r>
              <a:rPr lang="nl-BE" sz="2400" dirty="0"/>
              <a:t>Karl Popper: “Discovery contains an irrational element, or a creative intuition.”</a:t>
            </a:r>
          </a:p>
          <a:p>
            <a:pPr marL="411480" indent="-342900"/>
            <a:r>
              <a:rPr lang="nl-BE" sz="2400" dirty="0"/>
              <a:t>Play with ideas, theorise wildly, use your imagination,…</a:t>
            </a:r>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5</a:t>
            </a:fld>
            <a:endParaRPr lang="en-US"/>
          </a:p>
        </p:txBody>
      </p:sp>
    </p:spTree>
    <p:extLst>
      <p:ext uri="{BB962C8B-B14F-4D97-AF65-F5344CB8AC3E}">
        <p14:creationId xmlns:p14="http://schemas.microsoft.com/office/powerpoint/2010/main" val="142723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0030" y="1579919"/>
            <a:ext cx="10233800" cy="4351338"/>
          </a:xfrm>
        </p:spPr>
        <p:txBody>
          <a:bodyPr>
            <a:normAutofit/>
          </a:bodyPr>
          <a:lstStyle/>
          <a:p>
            <a:r>
              <a:rPr lang="nl-BE" dirty="0">
                <a:solidFill>
                  <a:schemeClr val="tx1"/>
                </a:solidFill>
              </a:rPr>
              <a:t>Extending prior research</a:t>
            </a:r>
          </a:p>
          <a:p>
            <a:pPr lvl="1"/>
            <a:r>
              <a:rPr lang="nl-BE" dirty="0"/>
              <a:t>Focus on a key subpopulation or subtype</a:t>
            </a:r>
          </a:p>
          <a:p>
            <a:pPr lvl="1"/>
            <a:r>
              <a:rPr lang="nl-BE" dirty="0"/>
              <a:t>Use a new population</a:t>
            </a:r>
          </a:p>
          <a:p>
            <a:pPr lvl="1"/>
            <a:r>
              <a:rPr lang="nl-BE" dirty="0"/>
              <a:t>Use a different time period</a:t>
            </a:r>
          </a:p>
          <a:p>
            <a:pPr lvl="1"/>
            <a:r>
              <a:rPr lang="nl-BE" dirty="0"/>
              <a:t>Use a new population or subpopulation to test a specific hypothesis</a:t>
            </a:r>
          </a:p>
          <a:p>
            <a:pPr lvl="1"/>
            <a:endParaRPr lang="nl-BE" dirty="0"/>
          </a:p>
          <a:p>
            <a:r>
              <a:rPr lang="nl-BE" dirty="0">
                <a:solidFill>
                  <a:schemeClr val="tx1"/>
                </a:solidFill>
              </a:rPr>
              <a:t>Challenge the findings</a:t>
            </a:r>
          </a:p>
          <a:p>
            <a:endParaRPr lang="nl-BE" dirty="0">
              <a:solidFill>
                <a:schemeClr val="tx1"/>
              </a:solidFill>
            </a:endParaRPr>
          </a:p>
          <a:p>
            <a:pPr marL="454914" lvl="1" indent="0">
              <a:buNone/>
            </a:pPr>
            <a:endParaRPr lang="nl-BE"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50</a:t>
            </a:fld>
            <a:endParaRPr lang="nl-BE">
              <a:solidFill>
                <a:srgbClr val="D6ECFF"/>
              </a:solidFill>
            </a:endParaRPr>
          </a:p>
        </p:txBody>
      </p:sp>
      <p:sp>
        <p:nvSpPr>
          <p:cNvPr id="5" name="Titel 1"/>
          <p:cNvSpPr txBox="1">
            <a:spLocks/>
          </p:cNvSpPr>
          <p:nvPr/>
        </p:nvSpPr>
        <p:spPr>
          <a:xfrm>
            <a:off x="830030" y="290731"/>
            <a:ext cx="8460432"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nl-BE" sz="2800" b="1" dirty="0">
                <a:solidFill>
                  <a:schemeClr val="tx1"/>
                </a:solidFill>
              </a:rPr>
              <a:t>3.7 Study the literature (Gerring, Firebaugh)</a:t>
            </a:r>
          </a:p>
        </p:txBody>
      </p:sp>
    </p:spTree>
    <p:extLst>
      <p:ext uri="{BB962C8B-B14F-4D97-AF65-F5344CB8AC3E}">
        <p14:creationId xmlns:p14="http://schemas.microsoft.com/office/powerpoint/2010/main" val="349196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116632"/>
            <a:ext cx="10490200" cy="792088"/>
          </a:xfrm>
        </p:spPr>
        <p:txBody>
          <a:bodyPr>
            <a:noAutofit/>
          </a:bodyPr>
          <a:lstStyle/>
          <a:p>
            <a:r>
              <a:rPr lang="nl-BE" sz="2400" b="1" dirty="0"/>
              <a:t>3.8 Reframe your phenomenon (Ragin &amp; Amoroso) </a:t>
            </a:r>
            <a:br>
              <a:rPr lang="nl-BE" sz="2400" b="1" dirty="0"/>
            </a:br>
            <a:br>
              <a:rPr lang="nl-BE" sz="2400" b="1" dirty="0"/>
            </a:br>
            <a:r>
              <a:rPr lang="nl-BE" sz="2400" dirty="0"/>
              <a:t>Non-interaction as a social accomplishment (Erving Goffman)</a:t>
            </a:r>
          </a:p>
        </p:txBody>
      </p:sp>
      <p:pic>
        <p:nvPicPr>
          <p:cNvPr id="11266" name="Picture 2"/>
          <p:cNvPicPr>
            <a:picLocks noGrp="1" noChangeAspect="1" noChangeArrowheads="1"/>
          </p:cNvPicPr>
          <p:nvPr>
            <p:ph idx="1"/>
          </p:nvPr>
        </p:nvPicPr>
        <p:blipFill>
          <a:blip r:embed="rId3" cstate="print"/>
          <a:stretch>
            <a:fillRect/>
          </a:stretch>
        </p:blipFill>
        <p:spPr bwMode="auto">
          <a:xfrm>
            <a:off x="3714750" y="2272506"/>
            <a:ext cx="4762500" cy="318135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1981201" y="1404143"/>
            <a:ext cx="7932373" cy="5475627"/>
          </a:xfrm>
          <a:prstGeom prst="rect">
            <a:avLst/>
          </a:prstGeom>
          <a:noFill/>
          <a:ln w="9525">
            <a:noFill/>
            <a:miter lim="800000"/>
            <a:headEnd/>
            <a:tailEnd/>
          </a:ln>
        </p:spPr>
      </p:pic>
    </p:spTree>
    <p:extLst>
      <p:ext uri="{BB962C8B-B14F-4D97-AF65-F5344CB8AC3E}">
        <p14:creationId xmlns:p14="http://schemas.microsoft.com/office/powerpoint/2010/main" val="2930839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81200" y="274638"/>
            <a:ext cx="8229600" cy="706090"/>
          </a:xfrm>
        </p:spPr>
        <p:txBody>
          <a:bodyPr>
            <a:normAutofit fontScale="90000"/>
          </a:bodyPr>
          <a:lstStyle/>
          <a:p>
            <a:r>
              <a:rPr lang="nl-BE" err="1"/>
              <a:t>Using</a:t>
            </a:r>
            <a:r>
              <a:rPr lang="nl-BE"/>
              <a:t> </a:t>
            </a:r>
            <a:r>
              <a:rPr lang="nl-BE" err="1"/>
              <a:t>analytic</a:t>
            </a:r>
            <a:r>
              <a:rPr lang="nl-BE"/>
              <a:t> frames in </a:t>
            </a:r>
            <a:r>
              <a:rPr lang="nl-BE" err="1"/>
              <a:t>everyday</a:t>
            </a:r>
            <a:r>
              <a:rPr lang="nl-BE"/>
              <a:t> </a:t>
            </a:r>
            <a:r>
              <a:rPr lang="nl-BE" err="1"/>
              <a:t>life</a:t>
            </a:r>
            <a:endParaRPr lang="nl-BE"/>
          </a:p>
        </p:txBody>
      </p:sp>
      <p:pic>
        <p:nvPicPr>
          <p:cNvPr id="7" name="Tijdelijke aanduiding voor inhoud 6" descr="mba_reception2.jpg"/>
          <p:cNvPicPr>
            <a:picLocks noGrp="1" noChangeAspect="1"/>
          </p:cNvPicPr>
          <p:nvPr>
            <p:ph sz="half" idx="1"/>
          </p:nvPr>
        </p:nvPicPr>
        <p:blipFill>
          <a:blip r:embed="rId3"/>
          <a:stretch>
            <a:fillRect/>
          </a:stretch>
        </p:blipFill>
        <p:spPr>
          <a:xfrm>
            <a:off x="4871864" y="1180753"/>
            <a:ext cx="4038600" cy="2648297"/>
          </a:xfrm>
        </p:spPr>
      </p:pic>
      <p:pic>
        <p:nvPicPr>
          <p:cNvPr id="8" name="Tijdelijke aanduiding voor inhoud 7" descr="86496562.jpg"/>
          <p:cNvPicPr>
            <a:picLocks noGrp="1" noChangeAspect="1"/>
          </p:cNvPicPr>
          <p:nvPr>
            <p:ph sz="half" idx="2"/>
          </p:nvPr>
        </p:nvPicPr>
        <p:blipFill>
          <a:blip r:embed="rId4"/>
          <a:stretch>
            <a:fillRect/>
          </a:stretch>
        </p:blipFill>
        <p:spPr>
          <a:xfrm>
            <a:off x="7896201" y="1266478"/>
            <a:ext cx="3376927" cy="2448272"/>
          </a:xfrm>
        </p:spPr>
      </p:pic>
      <p:pic>
        <p:nvPicPr>
          <p:cNvPr id="109570" name="Picture 2" descr="Stock image of '?James Hardy/AltoPress/Maxppp ; Four people in conference room, high angle view'"/>
          <p:cNvPicPr>
            <a:picLocks noChangeAspect="1" noChangeArrowheads="1"/>
          </p:cNvPicPr>
          <p:nvPr/>
        </p:nvPicPr>
        <p:blipFill>
          <a:blip r:embed="rId5"/>
          <a:srcRect/>
          <a:stretch>
            <a:fillRect/>
          </a:stretch>
        </p:blipFill>
        <p:spPr bwMode="auto">
          <a:xfrm>
            <a:off x="1524000" y="3629026"/>
            <a:ext cx="4572000" cy="3228975"/>
          </a:xfrm>
          <a:prstGeom prst="rect">
            <a:avLst/>
          </a:prstGeom>
          <a:noFill/>
        </p:spPr>
      </p:pic>
      <p:pic>
        <p:nvPicPr>
          <p:cNvPr id="109572" name="Picture 4" descr="http://upload.wikimedia.org/wikipedia/commons/f/f9/Federal_Open_Market_Committee_Meeting.jpg"/>
          <p:cNvPicPr>
            <a:picLocks noChangeAspect="1" noChangeArrowheads="1"/>
          </p:cNvPicPr>
          <p:nvPr/>
        </p:nvPicPr>
        <p:blipFill>
          <a:blip r:embed="rId6"/>
          <a:srcRect/>
          <a:stretch>
            <a:fillRect/>
          </a:stretch>
        </p:blipFill>
        <p:spPr bwMode="auto">
          <a:xfrm>
            <a:off x="1524001" y="1038225"/>
            <a:ext cx="3571875" cy="2590800"/>
          </a:xfrm>
          <a:prstGeom prst="rect">
            <a:avLst/>
          </a:prstGeom>
          <a:noFill/>
        </p:spPr>
      </p:pic>
      <p:pic>
        <p:nvPicPr>
          <p:cNvPr id="109574" name="Picture 6" descr="http://www.anmpromotions.net/images/bar-mitzvah-party-dj-22.jpg"/>
          <p:cNvPicPr>
            <a:picLocks noChangeAspect="1" noChangeArrowheads="1"/>
          </p:cNvPicPr>
          <p:nvPr/>
        </p:nvPicPr>
        <p:blipFill>
          <a:blip r:embed="rId7"/>
          <a:srcRect/>
          <a:stretch>
            <a:fillRect/>
          </a:stretch>
        </p:blipFill>
        <p:spPr bwMode="auto">
          <a:xfrm>
            <a:off x="5663952" y="3714750"/>
            <a:ext cx="6000750" cy="3143250"/>
          </a:xfrm>
          <a:prstGeom prst="rect">
            <a:avLst/>
          </a:prstGeom>
          <a:noFill/>
        </p:spPr>
      </p:pic>
    </p:spTree>
    <p:extLst>
      <p:ext uri="{BB962C8B-B14F-4D97-AF65-F5344CB8AC3E}">
        <p14:creationId xmlns:p14="http://schemas.microsoft.com/office/powerpoint/2010/main" val="233998190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2312" y="357765"/>
            <a:ext cx="9478488" cy="562074"/>
          </a:xfrm>
        </p:spPr>
        <p:txBody>
          <a:bodyPr>
            <a:noAutofit/>
          </a:bodyPr>
          <a:lstStyle/>
          <a:p>
            <a:r>
              <a:rPr lang="nl-BE" sz="2800">
                <a:solidFill>
                  <a:schemeClr val="tx1"/>
                </a:solidFill>
              </a:rPr>
              <a:t>3.7 Reframe your phenomenon (Ragin &amp; Amoroso)</a:t>
            </a:r>
          </a:p>
        </p:txBody>
      </p:sp>
      <p:sp>
        <p:nvSpPr>
          <p:cNvPr id="3" name="Tijdelijke aanduiding voor inhoud 2"/>
          <p:cNvSpPr>
            <a:spLocks noGrp="1"/>
          </p:cNvSpPr>
          <p:nvPr>
            <p:ph idx="1"/>
          </p:nvPr>
        </p:nvSpPr>
        <p:spPr>
          <a:xfrm>
            <a:off x="1249877" y="1385244"/>
            <a:ext cx="9283535" cy="5040560"/>
          </a:xfrm>
        </p:spPr>
        <p:txBody>
          <a:bodyPr>
            <a:normAutofit/>
          </a:bodyPr>
          <a:lstStyle/>
          <a:p>
            <a:r>
              <a:rPr lang="nl-BE" dirty="0"/>
              <a:t>Analytic or theoretical frames</a:t>
            </a:r>
          </a:p>
          <a:p>
            <a:endParaRPr lang="nl-BE" dirty="0"/>
          </a:p>
          <a:p>
            <a:r>
              <a:rPr lang="nl-BE" dirty="0"/>
              <a:t>The process of using analytic frames to classify and characterize phenomena is carried out explicitly and formally in social research</a:t>
            </a:r>
          </a:p>
          <a:p>
            <a:endParaRPr lang="nl-BE" dirty="0"/>
          </a:p>
          <a:p>
            <a:r>
              <a:rPr lang="nl-BE" dirty="0"/>
              <a:t>Sometimes a researcher will study something because it is unclear what it is or how it should be characterized</a:t>
            </a:r>
          </a:p>
          <a:p>
            <a:endParaRPr lang="nl-BE" dirty="0"/>
          </a:p>
          <a:p>
            <a:r>
              <a:rPr lang="nl-BE" dirty="0"/>
              <a:t>E.g. civil support for refugees: a social movement? Social support organisations? A political movement?</a:t>
            </a:r>
          </a:p>
          <a:p>
            <a:endParaRPr lang="nl-BE" dirty="0"/>
          </a:p>
          <a:p>
            <a:r>
              <a:rPr lang="nl-BE" dirty="0"/>
              <a:t>E.g. what is the meaning of a wave of anorexia among young women ?</a:t>
            </a:r>
          </a:p>
        </p:txBody>
      </p:sp>
    </p:spTree>
    <p:extLst>
      <p:ext uri="{BB962C8B-B14F-4D97-AF65-F5344CB8AC3E}">
        <p14:creationId xmlns:p14="http://schemas.microsoft.com/office/powerpoint/2010/main" val="24516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981200" y="0"/>
            <a:ext cx="8229600" cy="764704"/>
          </a:xfrm>
        </p:spPr>
        <p:txBody>
          <a:bodyPr>
            <a:noAutofit/>
          </a:bodyPr>
          <a:lstStyle/>
          <a:p>
            <a:r>
              <a:rPr lang="nl-BE" sz="2400" dirty="0"/>
              <a:t>Anorexia Nervosa as a social phenomenon: which analytic frames work best?</a:t>
            </a:r>
          </a:p>
        </p:txBody>
      </p:sp>
      <p:pic>
        <p:nvPicPr>
          <p:cNvPr id="4" name="Tijdelijke aanduiding voor inhoud 3" descr="Anorexia.jpg"/>
          <p:cNvPicPr>
            <a:picLocks noGrp="1" noChangeAspect="1"/>
          </p:cNvPicPr>
          <p:nvPr>
            <p:ph sz="half" idx="1"/>
          </p:nvPr>
        </p:nvPicPr>
        <p:blipFill>
          <a:blip r:embed="rId3"/>
          <a:stretch>
            <a:fillRect/>
          </a:stretch>
        </p:blipFill>
        <p:spPr>
          <a:xfrm>
            <a:off x="1703512" y="742934"/>
            <a:ext cx="3234392" cy="4035897"/>
          </a:xfrm>
        </p:spPr>
      </p:pic>
      <p:sp>
        <p:nvSpPr>
          <p:cNvPr id="7" name="Tijdelijke aanduiding voor inhoud 6"/>
          <p:cNvSpPr>
            <a:spLocks noGrp="1"/>
          </p:cNvSpPr>
          <p:nvPr>
            <p:ph sz="half" idx="2"/>
          </p:nvPr>
        </p:nvSpPr>
        <p:spPr>
          <a:xfrm>
            <a:off x="6172199" y="836712"/>
            <a:ext cx="5489369" cy="5825345"/>
          </a:xfrm>
        </p:spPr>
        <p:txBody>
          <a:bodyPr>
            <a:normAutofit/>
          </a:bodyPr>
          <a:lstStyle/>
          <a:p>
            <a:pPr lvl="1">
              <a:buFont typeface="Arial" pitchFamily="34" charset="0"/>
              <a:buChar char="•"/>
            </a:pPr>
            <a:r>
              <a:rPr lang="nl-BE" dirty="0"/>
              <a:t>A network response to ‘fashion’ and the increasing availability of diet instruments: </a:t>
            </a:r>
            <a:r>
              <a:rPr lang="en-US" dirty="0"/>
              <a:t>teen girls are learning from each other to consume low-caloric, low-fat foods and diet pills</a:t>
            </a:r>
            <a:r>
              <a:rPr lang="nl-BE" dirty="0"/>
              <a:t>?</a:t>
            </a:r>
          </a:p>
          <a:p>
            <a:pPr lvl="1">
              <a:buNone/>
            </a:pPr>
            <a:endParaRPr lang="nl-BE" dirty="0"/>
          </a:p>
          <a:p>
            <a:pPr lvl="1">
              <a:buFont typeface="Arial" pitchFamily="34" charset="0"/>
              <a:buChar char="•"/>
            </a:pPr>
            <a:r>
              <a:rPr lang="nl-BE" dirty="0"/>
              <a:t>An attempt to conform to contemporary bodily ideals promoted by media and advertising?</a:t>
            </a:r>
          </a:p>
          <a:p>
            <a:pPr lvl="1">
              <a:buNone/>
            </a:pPr>
            <a:endParaRPr lang="nl-BE" dirty="0"/>
          </a:p>
          <a:p>
            <a:pPr lvl="1">
              <a:buFont typeface="Arial" pitchFamily="34" charset="0"/>
              <a:buChar char="•"/>
            </a:pPr>
            <a:r>
              <a:rPr lang="nl-BE" dirty="0"/>
              <a:t>An emergent form of social protest against gendered body images?</a:t>
            </a:r>
            <a:r>
              <a:rPr lang="en-US" dirty="0"/>
              <a:t> Opposing how the media put men and women in a position where they have to </a:t>
            </a:r>
            <a:r>
              <a:rPr lang="en-US" dirty="0" err="1"/>
              <a:t>mould</a:t>
            </a:r>
            <a:r>
              <a:rPr lang="en-US" dirty="0"/>
              <a:t> their appearances in accordance with a pre-established standard that is created with no consent of theirs</a:t>
            </a:r>
          </a:p>
          <a:p>
            <a:pPr lvl="1">
              <a:buFont typeface="Arial" pitchFamily="34" charset="0"/>
              <a:buChar char="•"/>
            </a:pPr>
            <a:endParaRPr lang="en-US" dirty="0"/>
          </a:p>
          <a:p>
            <a:pPr lvl="1">
              <a:buFont typeface="Arial" pitchFamily="34" charset="0"/>
              <a:buChar char="•"/>
            </a:pPr>
            <a:endParaRPr lang="nl-BE" dirty="0"/>
          </a:p>
          <a:p>
            <a:pPr lvl="1">
              <a:buNone/>
            </a:pPr>
            <a:endParaRPr lang="nl-BE" dirty="0"/>
          </a:p>
          <a:p>
            <a:endParaRPr lang="nl-BE" dirty="0"/>
          </a:p>
        </p:txBody>
      </p:sp>
      <p:pic>
        <p:nvPicPr>
          <p:cNvPr id="5" name="Afbeelding 4" descr="anorexia_gene-4-26-11.jpg"/>
          <p:cNvPicPr>
            <a:picLocks noChangeAspect="1"/>
          </p:cNvPicPr>
          <p:nvPr/>
        </p:nvPicPr>
        <p:blipFill>
          <a:blip r:embed="rId4"/>
          <a:stretch>
            <a:fillRect/>
          </a:stretch>
        </p:blipFill>
        <p:spPr>
          <a:xfrm>
            <a:off x="1491426" y="3737484"/>
            <a:ext cx="4680774" cy="3120516"/>
          </a:xfrm>
          <a:prstGeom prst="rect">
            <a:avLst/>
          </a:prstGeom>
        </p:spPr>
      </p:pic>
    </p:spTree>
    <p:extLst>
      <p:ext uri="{BB962C8B-B14F-4D97-AF65-F5344CB8AC3E}">
        <p14:creationId xmlns:p14="http://schemas.microsoft.com/office/powerpoint/2010/main" val="29460127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99605" y="355650"/>
            <a:ext cx="10434452" cy="1165816"/>
          </a:xfrm>
        </p:spPr>
        <p:txBody>
          <a:bodyPr>
            <a:noAutofit/>
          </a:bodyPr>
          <a:lstStyle/>
          <a:p>
            <a:r>
              <a:rPr lang="nl-BE" sz="2400" dirty="0">
                <a:solidFill>
                  <a:schemeClr val="tx1"/>
                </a:solidFill>
              </a:rPr>
              <a:t>Different frames lead to different ways of seeing, different ways of looking for evidence (cf. paradigms)</a:t>
            </a:r>
            <a:br>
              <a:rPr lang="nl-BE" sz="2400" dirty="0">
                <a:solidFill>
                  <a:schemeClr val="tx1"/>
                </a:solidFill>
              </a:rPr>
            </a:br>
            <a:endParaRPr lang="nl-BE" sz="2400" dirty="0">
              <a:solidFill>
                <a:schemeClr val="tx1"/>
              </a:solidFill>
            </a:endParaRPr>
          </a:p>
        </p:txBody>
      </p:sp>
      <p:sp>
        <p:nvSpPr>
          <p:cNvPr id="6" name="Tijdelijke aanduiding voor inhoud 5"/>
          <p:cNvSpPr>
            <a:spLocks noGrp="1"/>
          </p:cNvSpPr>
          <p:nvPr>
            <p:ph idx="1"/>
          </p:nvPr>
        </p:nvSpPr>
        <p:spPr>
          <a:xfrm>
            <a:off x="1120000" y="1289957"/>
            <a:ext cx="10233800" cy="4887006"/>
          </a:xfrm>
        </p:spPr>
        <p:txBody>
          <a:bodyPr>
            <a:normAutofit fontScale="62500" lnSpcReduction="20000"/>
          </a:bodyPr>
          <a:lstStyle/>
          <a:p>
            <a:r>
              <a:rPr lang="en-US" sz="3200" dirty="0"/>
              <a:t>Network response : investigate whether anorexia is ‘epidemic’, is being diffused through social networks</a:t>
            </a:r>
          </a:p>
          <a:p>
            <a:pPr>
              <a:buNone/>
            </a:pPr>
            <a:r>
              <a:rPr lang="en-US" sz="3200" dirty="0"/>
              <a:t> </a:t>
            </a:r>
          </a:p>
          <a:p>
            <a:r>
              <a:rPr lang="en-US" sz="3200" dirty="0"/>
              <a:t>Attempt to conform: investigate whether those with anorexia have much higher contact with cultural sources that promote weight-loss</a:t>
            </a:r>
          </a:p>
          <a:p>
            <a:endParaRPr lang="en-US" sz="3200" dirty="0"/>
          </a:p>
          <a:p>
            <a:r>
              <a:rPr lang="nl-BE" sz="3200" dirty="0"/>
              <a:t>Emergent form of social protest: investigate whether those with anorexia have negative or ambivalent attitudes towards the media</a:t>
            </a:r>
          </a:p>
          <a:p>
            <a:endParaRPr lang="nl-BE" sz="3200" dirty="0"/>
          </a:p>
          <a:p>
            <a:r>
              <a:rPr lang="nl-BE" sz="3200" dirty="0"/>
              <a:t>Two other examples (Ragin &amp; Amoroso):</a:t>
            </a:r>
          </a:p>
          <a:p>
            <a:pPr lvl="1"/>
            <a:r>
              <a:rPr lang="nl-BE" sz="2900" dirty="0"/>
              <a:t> Act of voting as a calculation of individual gains and losses or as being influenced by the social networks one is a member of</a:t>
            </a:r>
          </a:p>
          <a:p>
            <a:endParaRPr lang="nl-BE" sz="3200" dirty="0"/>
          </a:p>
          <a:p>
            <a:pPr lvl="1"/>
            <a:r>
              <a:rPr lang="nl-BE" sz="2900" dirty="0"/>
              <a:t>Decision by same-sex couples to hold a commitment ceremony can be  considered as a ‘political act’ </a:t>
            </a:r>
          </a:p>
          <a:p>
            <a:endParaRPr lang="nl-BE" dirty="0"/>
          </a:p>
        </p:txBody>
      </p:sp>
    </p:spTree>
    <p:extLst>
      <p:ext uri="{BB962C8B-B14F-4D97-AF65-F5344CB8AC3E}">
        <p14:creationId xmlns:p14="http://schemas.microsoft.com/office/powerpoint/2010/main" val="255325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9319" y="236410"/>
            <a:ext cx="9965974" cy="1080120"/>
          </a:xfrm>
        </p:spPr>
        <p:txBody>
          <a:bodyPr>
            <a:normAutofit/>
          </a:bodyPr>
          <a:lstStyle/>
          <a:p>
            <a:r>
              <a:rPr lang="nl-BE" sz="2800" b="1"/>
              <a:t>3.8 Reframe your phenomenon (Ragin &amp; Amoroso) </a:t>
            </a:r>
          </a:p>
        </p:txBody>
      </p:sp>
      <p:sp>
        <p:nvSpPr>
          <p:cNvPr id="3" name="Tijdelijke aanduiding voor inhoud 2"/>
          <p:cNvSpPr>
            <a:spLocks noGrp="1"/>
          </p:cNvSpPr>
          <p:nvPr>
            <p:ph idx="1"/>
          </p:nvPr>
        </p:nvSpPr>
        <p:spPr>
          <a:xfrm>
            <a:off x="1084612" y="1413566"/>
            <a:ext cx="9650681" cy="4942784"/>
          </a:xfrm>
        </p:spPr>
        <p:txBody>
          <a:bodyPr>
            <a:normAutofit/>
          </a:bodyPr>
          <a:lstStyle/>
          <a:p>
            <a:r>
              <a:rPr lang="en-US"/>
              <a:t>“By debating, using, and formalizing analytic frames, researchers are able to relate their work to that of other researchers and to general knowledge about social life from their separate, individual efforts” (Ragin, 65)</a:t>
            </a:r>
          </a:p>
          <a:p>
            <a:endParaRPr lang="en-US"/>
          </a:p>
          <a:p>
            <a:r>
              <a:rPr lang="en-US"/>
              <a:t>Most analytic frames are derived from social theory (or: by choosing a specific analytic frame you locate your research within a specific paradigm)</a:t>
            </a:r>
          </a:p>
          <a:p>
            <a:pPr marL="68580" indent="0">
              <a:buNone/>
            </a:pPr>
            <a:endParaRPr lang="en-US"/>
          </a:p>
          <a:p>
            <a:r>
              <a:rPr lang="en-US"/>
              <a:t>An analytic frame defines a category of phenomena (for example gatherings, parties) and provides conceptual tools for differentiating phenomena with the category</a:t>
            </a:r>
          </a:p>
          <a:p>
            <a:endParaRPr lang="en-US"/>
          </a:p>
          <a:p>
            <a:r>
              <a:rPr lang="en-US"/>
              <a:t>Without concepts or theoretical frames it can even become difficult observe anything at all</a:t>
            </a:r>
          </a:p>
          <a:p>
            <a:endParaRPr lang="en-US"/>
          </a:p>
          <a:p>
            <a:pPr marL="68580" indent="0">
              <a:buNone/>
            </a:pPr>
            <a:endParaRPr lang="nl-BE"/>
          </a:p>
          <a:p>
            <a:endParaRPr lang="nl-BE"/>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pPr/>
              <a:t>56</a:t>
            </a:fld>
            <a:endParaRPr lang="nl-BE"/>
          </a:p>
        </p:txBody>
      </p:sp>
    </p:spTree>
    <p:extLst>
      <p:ext uri="{BB962C8B-B14F-4D97-AF65-F5344CB8AC3E}">
        <p14:creationId xmlns:p14="http://schemas.microsoft.com/office/powerpoint/2010/main" val="197960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0857" y="136567"/>
            <a:ext cx="10042566" cy="1200420"/>
          </a:xfrm>
        </p:spPr>
        <p:txBody>
          <a:bodyPr>
            <a:normAutofit fontScale="90000"/>
          </a:bodyPr>
          <a:lstStyle/>
          <a:p>
            <a:r>
              <a:rPr lang="en-US" sz="3200" dirty="0"/>
              <a:t>Two main components of frames: classify and </a:t>
            </a:r>
            <a:r>
              <a:rPr lang="en-US" sz="3200" dirty="0" err="1"/>
              <a:t>characterise</a:t>
            </a:r>
            <a:r>
              <a:rPr lang="en-US" sz="3200" dirty="0"/>
              <a:t> </a:t>
            </a:r>
            <a:r>
              <a:rPr lang="en-US" sz="3200" dirty="0" err="1"/>
              <a:t>phenomenaanalytic</a:t>
            </a:r>
            <a:br>
              <a:rPr lang="en-US" sz="3200" dirty="0"/>
            </a:br>
            <a:endParaRPr lang="en-US" sz="3200" dirty="0">
              <a:solidFill>
                <a:schemeClr val="accent2"/>
              </a:solidFill>
            </a:endParaRPr>
          </a:p>
        </p:txBody>
      </p:sp>
      <p:sp>
        <p:nvSpPr>
          <p:cNvPr id="3" name="Tijdelijke aanduiding voor inhoud 2"/>
          <p:cNvSpPr>
            <a:spLocks noGrp="1"/>
          </p:cNvSpPr>
          <p:nvPr>
            <p:ph idx="1"/>
          </p:nvPr>
        </p:nvSpPr>
        <p:spPr>
          <a:xfrm>
            <a:off x="714157" y="1513457"/>
            <a:ext cx="10795356" cy="4691141"/>
          </a:xfrm>
        </p:spPr>
        <p:txBody>
          <a:bodyPr>
            <a:normAutofit/>
          </a:bodyPr>
          <a:lstStyle/>
          <a:p>
            <a:r>
              <a:rPr lang="en-US" dirty="0">
                <a:solidFill>
                  <a:schemeClr val="accent2"/>
                </a:solidFill>
              </a:rPr>
              <a:t>Frame by case </a:t>
            </a:r>
          </a:p>
          <a:p>
            <a:pPr marL="0" indent="0">
              <a:buNone/>
            </a:pPr>
            <a:endParaRPr lang="en-US" dirty="0">
              <a:solidFill>
                <a:schemeClr val="accent2"/>
              </a:solidFill>
            </a:endParaRPr>
          </a:p>
          <a:p>
            <a:r>
              <a:rPr lang="en-US" dirty="0"/>
              <a:t>When researchers use concepts to </a:t>
            </a:r>
            <a:r>
              <a:rPr lang="en-US" b="1" dirty="0">
                <a:solidFill>
                  <a:schemeClr val="accent2"/>
                </a:solidFill>
              </a:rPr>
              <a:t>classify</a:t>
            </a:r>
            <a:r>
              <a:rPr lang="en-US" dirty="0"/>
              <a:t> the phenomena they study </a:t>
            </a:r>
          </a:p>
          <a:p>
            <a:endParaRPr lang="en-US" dirty="0"/>
          </a:p>
          <a:p>
            <a:r>
              <a:rPr lang="en-US" dirty="0" err="1"/>
              <a:t>f.i</a:t>
            </a:r>
            <a:r>
              <a:rPr lang="en-US" dirty="0"/>
              <a:t>. by describing interaction in a doctor’s waiting room as ‘accomplished non-interaction’ the researcher answers the question  ‘</a:t>
            </a:r>
            <a:r>
              <a:rPr lang="en-US" i="1" dirty="0">
                <a:solidFill>
                  <a:schemeClr val="accent2"/>
                </a:solidFill>
              </a:rPr>
              <a:t>What is this a case of</a:t>
            </a:r>
            <a:r>
              <a:rPr lang="en-US" b="1" i="1" dirty="0">
                <a:solidFill>
                  <a:schemeClr val="accent2"/>
                </a:solidFill>
              </a:rPr>
              <a:t>?’.</a:t>
            </a:r>
            <a:r>
              <a:rPr lang="en-US" i="1" dirty="0">
                <a:solidFill>
                  <a:schemeClr val="accent2"/>
                </a:solidFill>
              </a:rPr>
              <a:t> </a:t>
            </a:r>
          </a:p>
          <a:p>
            <a:endParaRPr lang="en-US" dirty="0"/>
          </a:p>
          <a:p>
            <a:r>
              <a:rPr lang="en-US" dirty="0"/>
              <a:t>Researchers thus claim that the people or events they are studying are an instance, or ‘case’ of something wider and more important (</a:t>
            </a:r>
            <a:r>
              <a:rPr lang="en-US" dirty="0" err="1"/>
              <a:t>bvb</a:t>
            </a:r>
            <a:r>
              <a:rPr lang="en-US" dirty="0"/>
              <a:t>. Genocide in Darfur, Sudan as a case of  ‘ineffective international intervention’)</a:t>
            </a:r>
          </a:p>
          <a:p>
            <a:pPr marL="582930" indent="-514350">
              <a:buFont typeface="+mj-lt"/>
              <a:buAutoNum type="arabicPeriod"/>
            </a:pPr>
            <a:endParaRPr lang="en-US" dirty="0"/>
          </a:p>
          <a:p>
            <a:pPr marL="582930" indent="-514350">
              <a:buNone/>
            </a:pPr>
            <a:endParaRPr lang="en-US" dirty="0"/>
          </a:p>
        </p:txBody>
      </p:sp>
    </p:spTree>
    <p:extLst>
      <p:ext uri="{BB962C8B-B14F-4D97-AF65-F5344CB8AC3E}">
        <p14:creationId xmlns:p14="http://schemas.microsoft.com/office/powerpoint/2010/main" val="15081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9932" y="243138"/>
            <a:ext cx="8229600" cy="648072"/>
          </a:xfrm>
        </p:spPr>
        <p:txBody>
          <a:bodyPr>
            <a:normAutofit/>
          </a:bodyPr>
          <a:lstStyle/>
          <a:p>
            <a:r>
              <a:rPr lang="nl-BE" sz="3600"/>
              <a:t>Frame </a:t>
            </a:r>
            <a:r>
              <a:rPr lang="nl-BE" sz="3600" err="1"/>
              <a:t>by</a:t>
            </a:r>
            <a:r>
              <a:rPr lang="nl-BE" sz="3600"/>
              <a:t> case (</a:t>
            </a:r>
            <a:r>
              <a:rPr lang="nl-BE" sz="3600" err="1"/>
              <a:t>what</a:t>
            </a:r>
            <a:r>
              <a:rPr lang="nl-BE" sz="3600"/>
              <a:t> is </a:t>
            </a:r>
            <a:r>
              <a:rPr lang="nl-BE" sz="3600" err="1"/>
              <a:t>this</a:t>
            </a:r>
            <a:r>
              <a:rPr lang="nl-BE" sz="3600"/>
              <a:t> a case of?)</a:t>
            </a:r>
          </a:p>
        </p:txBody>
      </p:sp>
      <p:sp>
        <p:nvSpPr>
          <p:cNvPr id="3" name="Tijdelijke aanduiding voor inhoud 2"/>
          <p:cNvSpPr>
            <a:spLocks noGrp="1"/>
          </p:cNvSpPr>
          <p:nvPr>
            <p:ph sz="half" idx="1"/>
          </p:nvPr>
        </p:nvSpPr>
        <p:spPr>
          <a:xfrm>
            <a:off x="510639" y="1052736"/>
            <a:ext cx="7505205" cy="5549945"/>
          </a:xfrm>
        </p:spPr>
        <p:txBody>
          <a:bodyPr>
            <a:noAutofit/>
          </a:bodyPr>
          <a:lstStyle/>
          <a:p>
            <a:r>
              <a:rPr lang="en-US" sz="2000"/>
              <a:t>“A central aspect of the process of the music industry is </a:t>
            </a:r>
            <a:r>
              <a:rPr lang="en-US" sz="2000" b="1"/>
              <a:t>how songs get adopted by radio stations.</a:t>
            </a:r>
            <a:r>
              <a:rPr lang="en-US" sz="2000"/>
              <a:t> This is a special case of the general issue of how ideas and practices spread through social fields, which suggests the broader theoretical concerns of the book”</a:t>
            </a:r>
          </a:p>
          <a:p>
            <a:endParaRPr lang="en-US" sz="1700"/>
          </a:p>
          <a:p>
            <a:r>
              <a:rPr lang="en-US" sz="1700"/>
              <a:t>“</a:t>
            </a:r>
            <a:r>
              <a:rPr lang="en-US" sz="2000"/>
              <a:t>This book’s substantive concern of how songs become hits on the radio is part of a more general class of problems in social science known as the </a:t>
            </a:r>
            <a:r>
              <a:rPr lang="en-US" sz="2000" b="1"/>
              <a:t>diffusion of innovation</a:t>
            </a:r>
            <a:r>
              <a:rPr lang="en-US" sz="2000"/>
              <a:t>. This literature covers a wide variety of substantive areas where actors within a population each decide if and when to adopt an innovation. The seminal studies in this field were about such eclectic phenomena as:</a:t>
            </a:r>
          </a:p>
          <a:p>
            <a:pPr lvl="1"/>
            <a:r>
              <a:rPr lang="en-US" sz="1800"/>
              <a:t>farmers in Iowa planting a new kind of corn</a:t>
            </a:r>
          </a:p>
          <a:p>
            <a:pPr lvl="1"/>
            <a:r>
              <a:rPr lang="en-US" sz="1800"/>
              <a:t> firms in heavy industry adopting various new production </a:t>
            </a:r>
            <a:r>
              <a:rPr lang="nl-BE" sz="1800" err="1"/>
              <a:t>technologies</a:t>
            </a:r>
            <a:endParaRPr lang="nl-BE" sz="1800"/>
          </a:p>
          <a:p>
            <a:pPr lvl="1"/>
            <a:r>
              <a:rPr lang="en-US" sz="1800"/>
              <a:t>small-town doctors prescribing the antibiotic tetracycline </a:t>
            </a:r>
          </a:p>
          <a:p>
            <a:pPr lvl="1"/>
            <a:r>
              <a:rPr lang="en-US" sz="1800"/>
              <a:t>postwar households purchasing such appliances as televisions </a:t>
            </a:r>
            <a:r>
              <a:rPr lang="nl-BE" sz="1800"/>
              <a:t>and </a:t>
            </a:r>
            <a:r>
              <a:rPr lang="nl-BE" sz="1800" err="1"/>
              <a:t>washing</a:t>
            </a:r>
            <a:r>
              <a:rPr lang="nl-BE" sz="1800"/>
              <a:t> machines”</a:t>
            </a:r>
          </a:p>
        </p:txBody>
      </p:sp>
      <p:pic>
        <p:nvPicPr>
          <p:cNvPr id="5" name="Tijdelijke aanduiding voor inhoud 4" descr="k9740.gif"/>
          <p:cNvPicPr>
            <a:picLocks noGrp="1" noChangeAspect="1"/>
          </p:cNvPicPr>
          <p:nvPr>
            <p:ph sz="half" idx="2"/>
          </p:nvPr>
        </p:nvPicPr>
        <p:blipFill>
          <a:blip r:embed="rId2" cstate="print"/>
          <a:stretch>
            <a:fillRect/>
          </a:stretch>
        </p:blipFill>
        <p:spPr>
          <a:xfrm>
            <a:off x="8878257" y="1214677"/>
            <a:ext cx="2976649" cy="4494739"/>
          </a:xfrm>
        </p:spPr>
      </p:pic>
      <p:sp>
        <p:nvSpPr>
          <p:cNvPr id="6" name="Tijdelijke aanduiding voor dianummer 5"/>
          <p:cNvSpPr>
            <a:spLocks noGrp="1"/>
          </p:cNvSpPr>
          <p:nvPr>
            <p:ph type="sldNum" sz="quarter" idx="12"/>
          </p:nvPr>
        </p:nvSpPr>
        <p:spPr/>
        <p:txBody>
          <a:bodyPr/>
          <a:lstStyle/>
          <a:p>
            <a:fld id="{0E3C4264-080A-484F-A4B9-03FD95FC239B}" type="slidenum">
              <a:rPr lang="nl-BE" smtClean="0">
                <a:solidFill>
                  <a:srgbClr val="D6ECFF"/>
                </a:solidFill>
              </a:rPr>
              <a:pPr/>
              <a:t>58</a:t>
            </a:fld>
            <a:endParaRPr lang="nl-BE">
              <a:solidFill>
                <a:srgbClr val="D6ECFF"/>
              </a:solidFill>
            </a:endParaRPr>
          </a:p>
        </p:txBody>
      </p:sp>
    </p:spTree>
    <p:extLst>
      <p:ext uri="{BB962C8B-B14F-4D97-AF65-F5344CB8AC3E}">
        <p14:creationId xmlns:p14="http://schemas.microsoft.com/office/powerpoint/2010/main" val="232390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685800"/>
            <a:ext cx="9601200" cy="1014214"/>
          </a:xfrm>
        </p:spPr>
        <p:txBody>
          <a:bodyPr>
            <a:normAutofit/>
          </a:bodyPr>
          <a:lstStyle/>
          <a:p>
            <a:r>
              <a:rPr lang="nl-BE" sz="2800" dirty="0">
                <a:solidFill>
                  <a:schemeClr val="accent2"/>
                </a:solidFill>
              </a:rPr>
              <a:t>Framing </a:t>
            </a:r>
            <a:r>
              <a:rPr lang="en-US" sz="2800" dirty="0">
                <a:solidFill>
                  <a:schemeClr val="accent2"/>
                </a:solidFill>
              </a:rPr>
              <a:t>by</a:t>
            </a:r>
            <a:r>
              <a:rPr lang="nl-BE" sz="2800" dirty="0">
                <a:solidFill>
                  <a:schemeClr val="accent2"/>
                </a:solidFill>
              </a:rPr>
              <a:t> Aspect</a:t>
            </a:r>
          </a:p>
        </p:txBody>
      </p:sp>
      <p:sp>
        <p:nvSpPr>
          <p:cNvPr id="3" name="Tijdelijke aanduiding voor inhoud 2"/>
          <p:cNvSpPr>
            <a:spLocks noGrp="1"/>
          </p:cNvSpPr>
          <p:nvPr>
            <p:ph idx="1"/>
          </p:nvPr>
        </p:nvSpPr>
        <p:spPr/>
        <p:txBody>
          <a:bodyPr>
            <a:normAutofit fontScale="92500" lnSpcReduction="20000"/>
          </a:bodyPr>
          <a:lstStyle/>
          <a:p>
            <a:r>
              <a:rPr lang="en-US" dirty="0"/>
              <a:t>Once the ‘broader category’ that is relevant to an investigation is defined, one can </a:t>
            </a:r>
            <a:r>
              <a:rPr lang="en-US" b="1" dirty="0"/>
              <a:t>specify the key features or aspects that differentiate the cases in this broad category</a:t>
            </a:r>
            <a:r>
              <a:rPr lang="en-US" dirty="0"/>
              <a:t>. </a:t>
            </a:r>
          </a:p>
          <a:p>
            <a:pPr marL="0" indent="0">
              <a:buNone/>
            </a:pPr>
            <a:endParaRPr lang="en-US" dirty="0"/>
          </a:p>
          <a:p>
            <a:r>
              <a:rPr lang="en-US" dirty="0"/>
              <a:t>In this way one indicates how cases vary within a category</a:t>
            </a:r>
          </a:p>
          <a:p>
            <a:endParaRPr lang="en-US" dirty="0"/>
          </a:p>
          <a:p>
            <a:r>
              <a:rPr lang="en-US" dirty="0" err="1"/>
              <a:t>f.i</a:t>
            </a:r>
            <a:r>
              <a:rPr lang="en-US" dirty="0"/>
              <a:t>. how do people accomplish non-interaction in similar social settings (train, buses, swimming pools, etc.)? Which verbal </a:t>
            </a:r>
            <a:r>
              <a:rPr lang="en-US" dirty="0" err="1"/>
              <a:t>en</a:t>
            </a:r>
            <a:r>
              <a:rPr lang="en-US" dirty="0"/>
              <a:t> non-verbal cues are being used to communicate ‘non-involvement’? What features of settings influence which cues are being used and how they are used?</a:t>
            </a:r>
          </a:p>
          <a:p>
            <a:endParaRPr lang="en-US" dirty="0"/>
          </a:p>
          <a:p>
            <a:r>
              <a:rPr lang="en-US" dirty="0"/>
              <a:t>It helps you see what is present and absent in a given case </a:t>
            </a:r>
          </a:p>
          <a:p>
            <a:pPr marL="68580" indent="0">
              <a:buNone/>
            </a:pPr>
            <a:endParaRPr lang="nl-BE" dirty="0"/>
          </a:p>
          <a:p>
            <a:endParaRPr lang="nl-BE"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pPr/>
              <a:t>59</a:t>
            </a:fld>
            <a:endParaRPr lang="nl-BE"/>
          </a:p>
        </p:txBody>
      </p:sp>
    </p:spTree>
    <p:extLst>
      <p:ext uri="{BB962C8B-B14F-4D97-AF65-F5344CB8AC3E}">
        <p14:creationId xmlns:p14="http://schemas.microsoft.com/office/powerpoint/2010/main" val="247157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5756" y="177614"/>
            <a:ext cx="9666514" cy="648072"/>
          </a:xfrm>
        </p:spPr>
        <p:txBody>
          <a:bodyPr>
            <a:noAutofit/>
          </a:bodyPr>
          <a:lstStyle/>
          <a:p>
            <a:r>
              <a:rPr lang="nl-BE" sz="4400" b="1"/>
              <a:t>Discovery</a:t>
            </a:r>
          </a:p>
        </p:txBody>
      </p:sp>
      <p:sp>
        <p:nvSpPr>
          <p:cNvPr id="3" name="Tijdelijke aanduiding voor inhoud 2"/>
          <p:cNvSpPr>
            <a:spLocks noGrp="1"/>
          </p:cNvSpPr>
          <p:nvPr>
            <p:ph idx="1"/>
          </p:nvPr>
        </p:nvSpPr>
        <p:spPr>
          <a:xfrm>
            <a:off x="975756" y="1125534"/>
            <a:ext cx="10697688" cy="5230816"/>
          </a:xfrm>
        </p:spPr>
        <p:txBody>
          <a:bodyPr>
            <a:noAutofit/>
          </a:bodyPr>
          <a:lstStyle/>
          <a:p>
            <a:pPr marL="411480" indent="-342900"/>
            <a:r>
              <a:rPr lang="nl-BE" sz="2400" dirty="0"/>
              <a:t>Gerring puts a strong emphasis on innovation: contributing something novel</a:t>
            </a:r>
          </a:p>
          <a:p>
            <a:pPr marL="411480" indent="-342900"/>
            <a:endParaRPr lang="nl-BE" sz="2400" dirty="0"/>
          </a:p>
          <a:p>
            <a:pPr marL="411480" indent="-342900"/>
            <a:r>
              <a:rPr lang="nl-BE" sz="2400" dirty="0"/>
              <a:t>e.g. </a:t>
            </a:r>
            <a:r>
              <a:rPr lang="en-US" sz="2400" dirty="0"/>
              <a:t>Democratization</a:t>
            </a:r>
            <a:r>
              <a:rPr lang="nl-BE" sz="2400" dirty="0"/>
              <a:t>: “how and why do some states </a:t>
            </a:r>
            <a:r>
              <a:rPr lang="en-US" sz="2400" dirty="0"/>
              <a:t>democratize</a:t>
            </a:r>
            <a:r>
              <a:rPr lang="nl-BE" sz="2400" dirty="0"/>
              <a:t>, while others do not?”</a:t>
            </a:r>
          </a:p>
          <a:p>
            <a:pPr marL="68580" indent="0">
              <a:buNone/>
            </a:pPr>
            <a:endParaRPr lang="nl-BE" sz="2400" dirty="0"/>
          </a:p>
          <a:p>
            <a:pPr marL="411480" indent="-342900"/>
            <a:r>
              <a:rPr lang="nl-BE" sz="2400" dirty="0"/>
              <a:t>Descriptive innovation: how can we conceptualise and measure democratisation?</a:t>
            </a:r>
          </a:p>
          <a:p>
            <a:pPr marL="868680" lvl="1" indent="-342900"/>
            <a:r>
              <a:rPr lang="nl-BE" sz="2000" dirty="0"/>
              <a:t>Are there critical moments of transition? </a:t>
            </a:r>
          </a:p>
          <a:p>
            <a:pPr marL="868680" lvl="1" indent="-342900"/>
            <a:r>
              <a:rPr lang="nl-BE" sz="2000" dirty="0"/>
              <a:t>A point of consolidation beyond which reversals are unlikely? </a:t>
            </a:r>
          </a:p>
          <a:p>
            <a:pPr marL="868680" lvl="1" indent="-342900"/>
            <a:r>
              <a:rPr lang="nl-BE" sz="2000" dirty="0"/>
              <a:t>Are there distinctive sequences</a:t>
            </a:r>
          </a:p>
          <a:p>
            <a:pPr marL="868680" lvl="1" indent="-342900"/>
            <a:r>
              <a:rPr lang="nl-BE" sz="2000" dirty="0"/>
              <a:t>Which subtypes exist? (illliberal democracy, electoral democracy, competitive authoritarianism,…)</a:t>
            </a:r>
            <a:endParaRPr lang="nl-BE" sz="1600" dirty="0"/>
          </a:p>
          <a:p>
            <a:pPr marL="811530" lvl="1">
              <a:buFontTx/>
              <a:buChar char="-"/>
            </a:pPr>
            <a:endParaRPr lang="nl-BE" sz="2000" dirty="0"/>
          </a:p>
          <a:p>
            <a:pPr marL="68580" indent="0">
              <a:buNone/>
            </a:pPr>
            <a:endParaRPr lang="nl-BE" sz="24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a:t>
            </a:fld>
            <a:endParaRPr lang="en-US"/>
          </a:p>
        </p:txBody>
      </p:sp>
    </p:spTree>
    <p:extLst>
      <p:ext uri="{BB962C8B-B14F-4D97-AF65-F5344CB8AC3E}">
        <p14:creationId xmlns:p14="http://schemas.microsoft.com/office/powerpoint/2010/main" val="149787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886" y="136525"/>
            <a:ext cx="9666514" cy="648072"/>
          </a:xfrm>
        </p:spPr>
        <p:txBody>
          <a:bodyPr>
            <a:noAutofit/>
          </a:bodyPr>
          <a:lstStyle/>
          <a:p>
            <a:r>
              <a:rPr lang="nl-BE" sz="4400" b="1" dirty="0"/>
              <a:t>Next week (I)</a:t>
            </a:r>
          </a:p>
        </p:txBody>
      </p:sp>
      <p:sp>
        <p:nvSpPr>
          <p:cNvPr id="3" name="Tijdelijke aanduiding voor inhoud 2"/>
          <p:cNvSpPr>
            <a:spLocks noGrp="1"/>
          </p:cNvSpPr>
          <p:nvPr>
            <p:ph idx="1"/>
          </p:nvPr>
        </p:nvSpPr>
        <p:spPr>
          <a:xfrm>
            <a:off x="702624" y="1359949"/>
            <a:ext cx="11179628" cy="5361526"/>
          </a:xfrm>
        </p:spPr>
        <p:txBody>
          <a:bodyPr>
            <a:noAutofit/>
          </a:bodyPr>
          <a:lstStyle/>
          <a:p>
            <a:pPr marL="411480" indent="-342900"/>
            <a:r>
              <a:rPr lang="nl-BE" sz="2400" dirty="0"/>
              <a:t>Working seminar on “depression”</a:t>
            </a:r>
          </a:p>
          <a:p>
            <a:pPr marL="411480" indent="-342900"/>
            <a:endParaRPr lang="nl-BE" sz="2400" dirty="0"/>
          </a:p>
          <a:p>
            <a:pPr marL="411480" indent="-342900"/>
            <a:r>
              <a:rPr lang="nl-BE" sz="2400" dirty="0"/>
              <a:t>Interactive seminar on a phenomenon of your choice</a:t>
            </a:r>
          </a:p>
          <a:p>
            <a:pPr marL="411480" indent="-342900"/>
            <a:endParaRPr lang="nl-BE" sz="2400" dirty="0"/>
          </a:p>
          <a:p>
            <a:pPr marL="411480" indent="-342900"/>
            <a:r>
              <a:rPr lang="nl-BE" sz="2400" dirty="0"/>
              <a:t>Work on a draft of your first assignment by next week. We will use it in class to discuss your phenomenon in small groups</a:t>
            </a:r>
          </a:p>
          <a:p>
            <a:pPr marL="411480" indent="-342900"/>
            <a:endParaRPr lang="nl-BE" sz="2000" dirty="0"/>
          </a:p>
          <a:p>
            <a:pPr marL="411480" indent="-342900"/>
            <a:endParaRPr lang="nl-BE" sz="2000" dirty="0"/>
          </a:p>
          <a:p>
            <a:pPr marL="68580" indent="0">
              <a:buNone/>
            </a:pPr>
            <a:endParaRPr lang="nl-BE" sz="2400" dirty="0"/>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60</a:t>
            </a:fld>
            <a:endParaRPr lang="en-US"/>
          </a:p>
        </p:txBody>
      </p:sp>
    </p:spTree>
    <p:extLst>
      <p:ext uri="{BB962C8B-B14F-4D97-AF65-F5344CB8AC3E}">
        <p14:creationId xmlns:p14="http://schemas.microsoft.com/office/powerpoint/2010/main" val="94228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3886" y="177614"/>
            <a:ext cx="9666514" cy="648072"/>
          </a:xfrm>
        </p:spPr>
        <p:txBody>
          <a:bodyPr>
            <a:noAutofit/>
          </a:bodyPr>
          <a:lstStyle/>
          <a:p>
            <a:r>
              <a:rPr lang="nl-BE" sz="4400" b="1"/>
              <a:t>Discovery</a:t>
            </a:r>
          </a:p>
        </p:txBody>
      </p:sp>
      <p:sp>
        <p:nvSpPr>
          <p:cNvPr id="3" name="Tijdelijke aanduiding voor inhoud 2"/>
          <p:cNvSpPr>
            <a:spLocks noGrp="1"/>
          </p:cNvSpPr>
          <p:nvPr>
            <p:ph idx="1"/>
          </p:nvPr>
        </p:nvSpPr>
        <p:spPr>
          <a:xfrm>
            <a:off x="1153886" y="1125534"/>
            <a:ext cx="10697688" cy="5230816"/>
          </a:xfrm>
        </p:spPr>
        <p:txBody>
          <a:bodyPr>
            <a:noAutofit/>
          </a:bodyPr>
          <a:lstStyle/>
          <a:p>
            <a:pPr marL="411480" indent="-342900"/>
            <a:r>
              <a:rPr lang="nl-BE" sz="2400" dirty="0"/>
              <a:t>Gerring puts a strong emphasis on innovation: contributing something novel</a:t>
            </a:r>
          </a:p>
          <a:p>
            <a:pPr marL="411480" indent="-342900"/>
            <a:endParaRPr lang="nl-BE" sz="2400" dirty="0"/>
          </a:p>
          <a:p>
            <a:pPr marL="411480" indent="-342900"/>
            <a:r>
              <a:rPr lang="nl-BE" sz="2400" dirty="0"/>
              <a:t>e.g. Democratisation: “</a:t>
            </a:r>
            <a:r>
              <a:rPr lang="en-US" sz="2400" dirty="0"/>
              <a:t>how</a:t>
            </a:r>
            <a:r>
              <a:rPr lang="nl-BE" sz="2400" dirty="0"/>
              <a:t> and why do some </a:t>
            </a:r>
            <a:r>
              <a:rPr lang="en-US" sz="2400" dirty="0"/>
              <a:t>states</a:t>
            </a:r>
            <a:r>
              <a:rPr lang="nl-BE" sz="2400" dirty="0"/>
              <a:t> democratise, while others do not?”</a:t>
            </a:r>
          </a:p>
          <a:p>
            <a:pPr marL="411480" indent="-342900"/>
            <a:endParaRPr lang="nl-BE" sz="2400" dirty="0"/>
          </a:p>
          <a:p>
            <a:pPr marL="411480" indent="-342900"/>
            <a:r>
              <a:rPr lang="nl-BE" sz="2400" dirty="0"/>
              <a:t>Causal innovations:</a:t>
            </a:r>
          </a:p>
          <a:p>
            <a:pPr marL="868680" lvl="1" indent="-342900"/>
            <a:r>
              <a:rPr lang="nl-BE" sz="2000" dirty="0"/>
              <a:t>Are certain authoritarian regime types more likely to democratise than others?</a:t>
            </a:r>
          </a:p>
          <a:p>
            <a:pPr marL="868680" lvl="1" indent="-342900"/>
            <a:r>
              <a:rPr lang="nl-BE" sz="2000" dirty="0"/>
              <a:t>Does the existance of mineral wealth make democracy less likely?</a:t>
            </a:r>
          </a:p>
          <a:p>
            <a:pPr marL="868680" lvl="1" indent="-342900"/>
            <a:r>
              <a:rPr lang="nl-BE" sz="2000" dirty="0"/>
              <a:t>Role of colonial experiences? </a:t>
            </a:r>
          </a:p>
          <a:p>
            <a:pPr marL="868680" lvl="1" indent="-342900"/>
            <a:r>
              <a:rPr lang="nl-BE" sz="2000" dirty="0"/>
              <a:t>Economic development? </a:t>
            </a:r>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7</a:t>
            </a:fld>
            <a:endParaRPr lang="en-US"/>
          </a:p>
        </p:txBody>
      </p:sp>
    </p:spTree>
    <p:extLst>
      <p:ext uri="{BB962C8B-B14F-4D97-AF65-F5344CB8AC3E}">
        <p14:creationId xmlns:p14="http://schemas.microsoft.com/office/powerpoint/2010/main" val="10837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7631" y="319088"/>
            <a:ext cx="9666514" cy="648072"/>
          </a:xfrm>
        </p:spPr>
        <p:txBody>
          <a:bodyPr>
            <a:noAutofit/>
          </a:bodyPr>
          <a:lstStyle/>
          <a:p>
            <a:r>
              <a:rPr lang="nl-BE" sz="4400" b="1" dirty="0"/>
              <a:t>Appraisal</a:t>
            </a:r>
          </a:p>
        </p:txBody>
      </p:sp>
      <p:sp>
        <p:nvSpPr>
          <p:cNvPr id="3" name="Tijdelijke aanduiding voor inhoud 2"/>
          <p:cNvSpPr>
            <a:spLocks noGrp="1"/>
          </p:cNvSpPr>
          <p:nvPr>
            <p:ph idx="1"/>
          </p:nvPr>
        </p:nvSpPr>
        <p:spPr>
          <a:xfrm>
            <a:off x="987631" y="1308096"/>
            <a:ext cx="10697688" cy="5230816"/>
          </a:xfrm>
        </p:spPr>
        <p:txBody>
          <a:bodyPr>
            <a:noAutofit/>
          </a:bodyPr>
          <a:lstStyle/>
          <a:p>
            <a:pPr marL="411480" indent="-342900"/>
            <a:r>
              <a:rPr lang="nl-BE" sz="2400" dirty="0"/>
              <a:t>Rigorously </a:t>
            </a:r>
            <a:r>
              <a:rPr lang="nl-BE" sz="2400" b="1" i="1" dirty="0"/>
              <a:t>testing</a:t>
            </a:r>
            <a:r>
              <a:rPr lang="nl-BE" sz="2400" dirty="0"/>
              <a:t> theories</a:t>
            </a:r>
          </a:p>
          <a:p>
            <a:pPr marL="411480" indent="-342900"/>
            <a:endParaRPr lang="nl-BE" sz="2400" dirty="0"/>
          </a:p>
          <a:p>
            <a:pPr marL="411480" indent="-342900"/>
            <a:r>
              <a:rPr lang="nl-BE" sz="2400" dirty="0"/>
              <a:t>“The criterion of the </a:t>
            </a:r>
            <a:r>
              <a:rPr lang="en-US" sz="2400" dirty="0"/>
              <a:t>scientific</a:t>
            </a:r>
            <a:r>
              <a:rPr lang="nl-BE" sz="2400" dirty="0"/>
              <a:t> status of a theory is its falsifiability, or refutability, or testability” (Karl Popper)</a:t>
            </a:r>
            <a:br>
              <a:rPr lang="nl-BE" sz="2400" dirty="0"/>
            </a:br>
            <a:r>
              <a:rPr lang="nl-BE" sz="2400" dirty="0"/>
              <a:t>Falsification: it must be possible to test whether a theory is wrong or not…</a:t>
            </a:r>
          </a:p>
          <a:p>
            <a:pPr marL="411480" indent="-342900"/>
            <a:endParaRPr lang="nl-BE" sz="2400" dirty="0"/>
          </a:p>
          <a:p>
            <a:pPr marL="411480" indent="-342900"/>
            <a:r>
              <a:rPr lang="nl-BE" sz="2400" dirty="0"/>
              <a:t>Following rules and procedures</a:t>
            </a:r>
          </a:p>
          <a:p>
            <a:pPr marL="411480" indent="-342900"/>
            <a:endParaRPr lang="nl-BE" sz="2400" dirty="0"/>
          </a:p>
          <a:p>
            <a:pPr marL="411480" indent="-342900"/>
            <a:r>
              <a:rPr lang="nl-BE" sz="2400" dirty="0"/>
              <a:t>The domain of methodologists</a:t>
            </a:r>
          </a:p>
          <a:p>
            <a:pPr marL="411480" indent="-342900"/>
            <a:endParaRPr lang="nl-BE" sz="2400" dirty="0"/>
          </a:p>
          <a:p>
            <a:pPr marL="411480" indent="-342900"/>
            <a:r>
              <a:rPr lang="nl-BE" sz="2400" dirty="0"/>
              <a:t>e.g. Marxism and Freudianism as unscientific because these theories are difficult if not impossible to falsify…</a:t>
            </a:r>
          </a:p>
          <a:p>
            <a:pPr marL="68580" indent="0">
              <a:buNone/>
            </a:pPr>
            <a:endParaRPr lang="nl-BE" sz="2400" dirty="0"/>
          </a:p>
          <a:p>
            <a:pPr marL="68580" indent="0">
              <a:buNone/>
            </a:pPr>
            <a:endParaRPr lang="nl-BE" sz="2400" dirty="0"/>
          </a:p>
          <a:p>
            <a:pPr marL="354330" indent="-285750"/>
            <a:endParaRPr lang="nl-BE" sz="16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8</a:t>
            </a:fld>
            <a:endParaRPr lang="en-US"/>
          </a:p>
        </p:txBody>
      </p:sp>
    </p:spTree>
    <p:extLst>
      <p:ext uri="{BB962C8B-B14F-4D97-AF65-F5344CB8AC3E}">
        <p14:creationId xmlns:p14="http://schemas.microsoft.com/office/powerpoint/2010/main" val="192327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3881" y="253426"/>
            <a:ext cx="9666514" cy="648072"/>
          </a:xfrm>
        </p:spPr>
        <p:txBody>
          <a:bodyPr>
            <a:noAutofit/>
          </a:bodyPr>
          <a:lstStyle/>
          <a:p>
            <a:r>
              <a:rPr lang="nl-BE" sz="4400" b="1" dirty="0"/>
              <a:t>Discovery and Appraisal</a:t>
            </a:r>
          </a:p>
        </p:txBody>
      </p:sp>
      <p:sp>
        <p:nvSpPr>
          <p:cNvPr id="3" name="Tijdelijke aanduiding voor inhoud 2"/>
          <p:cNvSpPr>
            <a:spLocks noGrp="1"/>
          </p:cNvSpPr>
          <p:nvPr>
            <p:ph idx="1"/>
          </p:nvPr>
        </p:nvSpPr>
        <p:spPr>
          <a:xfrm>
            <a:off x="963881" y="1125534"/>
            <a:ext cx="10697688" cy="5230816"/>
          </a:xfrm>
        </p:spPr>
        <p:txBody>
          <a:bodyPr>
            <a:noAutofit/>
          </a:bodyPr>
          <a:lstStyle/>
          <a:p>
            <a:pPr marL="411480" indent="-342900"/>
            <a:r>
              <a:rPr lang="nl-BE" sz="2400" dirty="0"/>
              <a:t>Popper saw them as </a:t>
            </a:r>
            <a:r>
              <a:rPr lang="en-US" sz="2400" dirty="0"/>
              <a:t>perfectly</a:t>
            </a:r>
            <a:r>
              <a:rPr lang="nl-BE" sz="2400" dirty="0"/>
              <a:t> complementary</a:t>
            </a:r>
            <a:br>
              <a:rPr lang="nl-BE" sz="2400" dirty="0"/>
            </a:br>
            <a:r>
              <a:rPr lang="nl-BE" sz="2400" dirty="0"/>
              <a:t>Yet there are irresolvable tensions between them…</a:t>
            </a:r>
          </a:p>
          <a:p>
            <a:pPr marL="411480" indent="-342900"/>
            <a:endParaRPr lang="nl-BE" sz="2400" dirty="0"/>
          </a:p>
          <a:p>
            <a:pPr marL="411480" indent="-342900"/>
            <a:r>
              <a:rPr lang="nl-BE" sz="2400" dirty="0"/>
              <a:t>“If one’s primary motivation is the discovery of new theories, then researchers must have latitude to propose broad and abstract theories without clearly testable hypotheses.” The theories they produce should be “open-ended”, surprising, original. They may not be “very convincing – though it may be provocative, and may lead, down the line, to more convincing demonstrations of truth.”</a:t>
            </a:r>
          </a:p>
          <a:p>
            <a:pPr marL="411480" indent="-342900"/>
            <a:endParaRPr lang="nl-BE" sz="2400" dirty="0"/>
          </a:p>
          <a:p>
            <a:pPr marL="411480" indent="-342900"/>
            <a:r>
              <a:rPr lang="nl-BE" sz="2400" dirty="0"/>
              <a:t>“Insofar as one’s primary motivation is to test the truth-value of an existing theory”, then the “theory should be framed in as precise a manner as possible”</a:t>
            </a:r>
          </a:p>
          <a:p>
            <a:pPr marL="411480" indent="-342900"/>
            <a:endParaRPr lang="nl-BE" sz="2400" dirty="0"/>
          </a:p>
          <a:p>
            <a:pPr marL="411480" indent="-342900"/>
            <a:endParaRPr lang="nl-BE" sz="2400" dirty="0"/>
          </a:p>
          <a:p>
            <a:pPr marL="411480" indent="-342900"/>
            <a:endParaRPr lang="nl-BE" sz="2400" dirty="0"/>
          </a:p>
          <a:p>
            <a:pPr marL="354330" indent="-285750"/>
            <a:endParaRPr lang="nl-BE" sz="2400" dirty="0"/>
          </a:p>
        </p:txBody>
      </p:sp>
      <p:sp>
        <p:nvSpPr>
          <p:cNvPr id="4" name="Tijdelijke aanduiding voor dianummer 3"/>
          <p:cNvSpPr>
            <a:spLocks noGrp="1"/>
          </p:cNvSpPr>
          <p:nvPr>
            <p:ph type="sldNum" sz="quarter" idx="12"/>
          </p:nvPr>
        </p:nvSpPr>
        <p:spPr/>
        <p:txBody>
          <a:bodyPr/>
          <a:lstStyle/>
          <a:p>
            <a:fld id="{6D22F896-40B5-4ADD-8801-0D06FADFA095}" type="slidenum">
              <a:rPr lang="en-US" smtClean="0"/>
              <a:t>9</a:t>
            </a:fld>
            <a:endParaRPr lang="en-US"/>
          </a:p>
        </p:txBody>
      </p:sp>
    </p:spTree>
    <p:extLst>
      <p:ext uri="{BB962C8B-B14F-4D97-AF65-F5344CB8AC3E}">
        <p14:creationId xmlns:p14="http://schemas.microsoft.com/office/powerpoint/2010/main" val="48157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{BE24456D-8456-9648-A514-524BE03F8B1F}tf10001072</Template>
  <TotalTime>4265</TotalTime>
  <Words>7520</Words>
  <Application>Microsoft Macintosh PowerPoint</Application>
  <PresentationFormat>Widescreen</PresentationFormat>
  <Paragraphs>789</Paragraphs>
  <Slides>60</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Franklin Gothic Book</vt:lpstr>
      <vt:lpstr>Helvetica</vt:lpstr>
      <vt:lpstr>Crop</vt:lpstr>
      <vt:lpstr>Theory Construction</vt:lpstr>
      <vt:lpstr>Overview of Lecture</vt:lpstr>
      <vt:lpstr>This week</vt:lpstr>
      <vt:lpstr>Two phases in scientific research</vt:lpstr>
      <vt:lpstr>Discovery</vt:lpstr>
      <vt:lpstr>Discovery</vt:lpstr>
      <vt:lpstr>Discovery</vt:lpstr>
      <vt:lpstr>Appraisal</vt:lpstr>
      <vt:lpstr>Discovery and Appraisal</vt:lpstr>
      <vt:lpstr>Discovery and Appraisal</vt:lpstr>
      <vt:lpstr>Discovery and appraisal</vt:lpstr>
      <vt:lpstr>Doing research</vt:lpstr>
      <vt:lpstr>A quick reminder</vt:lpstr>
      <vt:lpstr>Social observation</vt:lpstr>
      <vt:lpstr>Social observation</vt:lpstr>
      <vt:lpstr>Social observation</vt:lpstr>
      <vt:lpstr>Social observation</vt:lpstr>
      <vt:lpstr>Choosing a topic to observe…</vt:lpstr>
      <vt:lpstr>Choosing a topic to observe…</vt:lpstr>
      <vt:lpstr>Choosing a topic to observe…</vt:lpstr>
      <vt:lpstr>Choosing a topic to observe…</vt:lpstr>
      <vt:lpstr>Observing</vt:lpstr>
      <vt:lpstr>Observing</vt:lpstr>
      <vt:lpstr>Observing</vt:lpstr>
      <vt:lpstr>3. Heuristics</vt:lpstr>
      <vt:lpstr>3. Heuristics</vt:lpstr>
      <vt:lpstr>3.1 In and out of your comfortzone… (Gerring)</vt:lpstr>
      <vt:lpstr>3.1 In and out of your comfortzone… (Gerring)</vt:lpstr>
      <vt:lpstr>3.2 Use a metaphor/analogy (Gerring/abbott)</vt:lpstr>
      <vt:lpstr>3.2 Analogies and metaphors…</vt:lpstr>
      <vt:lpstr>3.2 Analogies and metaphors…</vt:lpstr>
      <vt:lpstr>3.2 Analogies and metaphors…</vt:lpstr>
      <vt:lpstr>Example for Talcott Parsons</vt:lpstr>
      <vt:lpstr>Example for Talcott Parsons…Cont’d</vt:lpstr>
      <vt:lpstr>Example for Talcott Parsons…Cont’d</vt:lpstr>
      <vt:lpstr>3.2 Analogies and metaphors…</vt:lpstr>
      <vt:lpstr>3.2 Analogies and metaphors…</vt:lpstr>
      <vt:lpstr>3.3 Problematising the obvious (abbott)</vt:lpstr>
      <vt:lpstr>3.4 Reversing theories or concepts</vt:lpstr>
      <vt:lpstr>The positive functions of poverty Herbert Gans  </vt:lpstr>
      <vt:lpstr>The positive functions of poverty Herbert Gans</vt:lpstr>
      <vt:lpstr>The positive functions of poverty Herbert Gans</vt:lpstr>
      <vt:lpstr>PowerPoint Presentation</vt:lpstr>
      <vt:lpstr>3.5 Describe your phenomenon differently… (abbott)</vt:lpstr>
      <vt:lpstr>3.5 Describe your phenomenon differently… (abbott)</vt:lpstr>
      <vt:lpstr>3.6 Static and dynamic (abbott)</vt:lpstr>
      <vt:lpstr>3.7 Study the literature (Gerring, Firebaugh)</vt:lpstr>
      <vt:lpstr>3.7 Study the literature (Gerring, Firebaugh)</vt:lpstr>
      <vt:lpstr>3.7 Study the literature (Gerring, Firebaugh)</vt:lpstr>
      <vt:lpstr>PowerPoint Presentation</vt:lpstr>
      <vt:lpstr>3.8 Reframe your phenomenon (Ragin &amp; Amoroso)   Non-interaction as a social accomplishment (Erving Goffman)</vt:lpstr>
      <vt:lpstr>Using analytic frames in everyday life</vt:lpstr>
      <vt:lpstr>3.7 Reframe your phenomenon (Ragin &amp; Amoroso)</vt:lpstr>
      <vt:lpstr>Anorexia Nervosa as a social phenomenon: which analytic frames work best?</vt:lpstr>
      <vt:lpstr>Different frames lead to different ways of seeing, different ways of looking for evidence (cf. paradigms) </vt:lpstr>
      <vt:lpstr>3.8 Reframe your phenomenon (Ragin &amp; Amoroso) </vt:lpstr>
      <vt:lpstr>Two main components of frames: classify and characterise phenomenaanalytic </vt:lpstr>
      <vt:lpstr>Frame by case (what is this a case of?)</vt:lpstr>
      <vt:lpstr>Framing by Aspect</vt:lpstr>
      <vt:lpstr>Next week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Gert Verschraegen</dc:creator>
  <cp:lastModifiedBy>Microsoft Office User</cp:lastModifiedBy>
  <cp:revision>164</cp:revision>
  <cp:lastPrinted>2018-12-24T13:23:05Z</cp:lastPrinted>
  <dcterms:created xsi:type="dcterms:W3CDTF">2014-09-12T02:17:01Z</dcterms:created>
  <dcterms:modified xsi:type="dcterms:W3CDTF">2019-10-08T19:55:24Z</dcterms:modified>
</cp:coreProperties>
</file>