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2"/>
  </p:notesMasterIdLst>
  <p:sldIdLst>
    <p:sldId id="256" r:id="rId2"/>
    <p:sldId id="427" r:id="rId3"/>
    <p:sldId id="412" r:id="rId4"/>
    <p:sldId id="420" r:id="rId5"/>
    <p:sldId id="408" r:id="rId6"/>
    <p:sldId id="421" r:id="rId7"/>
    <p:sldId id="422" r:id="rId8"/>
    <p:sldId id="423" r:id="rId9"/>
    <p:sldId id="413" r:id="rId10"/>
    <p:sldId id="424" r:id="rId11"/>
    <p:sldId id="426" r:id="rId12"/>
    <p:sldId id="425" r:id="rId13"/>
    <p:sldId id="417" r:id="rId14"/>
    <p:sldId id="418" r:id="rId15"/>
    <p:sldId id="428" r:id="rId16"/>
    <p:sldId id="367" r:id="rId17"/>
    <p:sldId id="393" r:id="rId18"/>
    <p:sldId id="394" r:id="rId19"/>
    <p:sldId id="350" r:id="rId20"/>
    <p:sldId id="344" r:id="rId21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180" y="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30F097D-3941-40BA-B678-6548719038FC}" type="datetimeFigureOut">
              <a:rPr lang="cs-CZ" smtClean="0"/>
              <a:t>22.10.2020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C2EF962-86BF-47B0-89DC-EC1338AD63A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308446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délník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Obdélník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Obdélník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bdélník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/>
              <a:t>Kliknutím lze upravit styl předlohy.</a:t>
            </a:r>
            <a:endParaRPr kumimoji="0" lang="en-US"/>
          </a:p>
        </p:txBody>
      </p:sp>
      <p:sp>
        <p:nvSpPr>
          <p:cNvPr id="28" name="Zástupný symbol pro datum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22.10.2020</a:t>
            </a:fld>
            <a:endParaRPr lang="cs-CZ"/>
          </a:p>
        </p:txBody>
      </p:sp>
      <p:sp>
        <p:nvSpPr>
          <p:cNvPr id="17" name="Zástupný symbol pro zápatí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Přímá spojnice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bdélník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Ovál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Ovál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Zástupný symbol pro číslo snímku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  <p:sp>
        <p:nvSpPr>
          <p:cNvPr id="8" name="Nadpis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cs-CZ"/>
              <a:t>Kliknutím lze upravit styl.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22.10.2020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Obdélník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Obdélník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bdélník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Obdélník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bdélník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Přímá spojnice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Ovál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ál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22.10.2020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22.10.2020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  <p:sp>
        <p:nvSpPr>
          <p:cNvPr id="8" name="Zástupný symbol pro obsah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délník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Obdélník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Obdélník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Obdélník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bdélník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/>
              <a:t>Kliknutím lze upravit styly předlohy textu.</a:t>
            </a:r>
          </a:p>
        </p:txBody>
      </p:sp>
      <p:sp>
        <p:nvSpPr>
          <p:cNvPr id="13" name="Obdélník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Obdélník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22.10.2020</a:t>
            </a:fld>
            <a:endParaRPr lang="cs-CZ"/>
          </a:p>
        </p:txBody>
      </p:sp>
      <p:sp>
        <p:nvSpPr>
          <p:cNvPr id="8" name="Přímá spojnice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vál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ál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cs-CZ"/>
              <a:t>Kliknutím lze upravit styl.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95EC1D4A-A796-47C3-A63E-CE236FB377E2}" type="datetimeFigureOut">
              <a:rPr lang="cs-CZ" smtClean="0"/>
              <a:t>22.10.2020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  <p:sp>
        <p:nvSpPr>
          <p:cNvPr id="8" name="Přímá spojnice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Zástupný symbol pro obsah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12" name="Zástupný symbol pro obsah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ovnání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římá spojnice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Obdélník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Obdélník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Obdélník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Obdélník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Obdélník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Obdélník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/>
              <a:t>Kliknutím lze upravit styly předlohy textu.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/>
              <a:t>Kliknutím lze upravit styly předlohy textu.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22.10.2020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cs-CZ"/>
          </a:p>
        </p:txBody>
      </p:sp>
      <p:sp>
        <p:nvSpPr>
          <p:cNvPr id="15" name="Přímá spojnice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Zástupný symbol pro obsah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26" name="Zástupný symbol pro obsah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25" name="Ovál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Ovál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  <p:sp>
        <p:nvSpPr>
          <p:cNvPr id="23" name="Nadpis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22.10.2020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Obdélník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bdélník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Obdélník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Obdélník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Obdélník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22.10.2020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Obdélník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Obdélník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Obdélník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Obdélník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Obdélník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cs-CZ"/>
              <a:t>Kliknutím lze upravit styly předlohy textu.</a:t>
            </a:r>
          </a:p>
        </p:txBody>
      </p:sp>
      <p:sp>
        <p:nvSpPr>
          <p:cNvPr id="8" name="Obdélník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Přímá spojnice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Zástupný symbol pro obsah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10" name="Ovál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ál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  <p:sp>
        <p:nvSpPr>
          <p:cNvPr id="21" name="Obdélník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22.10.2020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římá spojnice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Obdélník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Obdélník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Obdélník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Obdélník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Obdélník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bdélník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Ovál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Ovál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cs-CZ"/>
              <a:t>Kliknutím na ikonu přidáte obrázek.</a:t>
            </a:r>
            <a:endParaRPr kumimoji="0" lang="en-US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cs-CZ"/>
              <a:t>Kliknutím lze upravit styly předlohy textu.</a:t>
            </a:r>
          </a:p>
        </p:txBody>
      </p:sp>
      <p:sp>
        <p:nvSpPr>
          <p:cNvPr id="22" name="Obdélník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95EC1D4A-A796-47C3-A63E-CE236FB377E2}" type="datetimeFigureOut">
              <a:rPr lang="cs-CZ" smtClean="0"/>
              <a:t>22.10.2020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délník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Obdélník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Obdélník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Obdélník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Zástupný symbol pro datum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95EC1D4A-A796-47C3-A63E-CE236FB377E2}" type="datetimeFigureOut">
              <a:rPr lang="cs-CZ" smtClean="0"/>
              <a:t>22.10.2020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cs-CZ"/>
          </a:p>
        </p:txBody>
      </p:sp>
      <p:sp>
        <p:nvSpPr>
          <p:cNvPr id="8" name="Obdélník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Přímá spojnice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vál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ál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Zástupný symbol pro číslo snímku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  <p:sp>
        <p:nvSpPr>
          <p:cNvPr id="22" name="Zástupný symbol pro nadpis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/>
              <a:t>Kliknutím lze upravit styly předlohy textu.</a:t>
            </a:r>
          </a:p>
          <a:p>
            <a:pPr lvl="1" eaLnBrk="1" latinLnBrk="0" hangingPunct="1"/>
            <a:r>
              <a:rPr kumimoji="0" lang="cs-CZ"/>
              <a:t>Druhá úroveň</a:t>
            </a:r>
          </a:p>
          <a:p>
            <a:pPr lvl="2" eaLnBrk="1" latinLnBrk="0" hangingPunct="1"/>
            <a:r>
              <a:rPr kumimoji="0" lang="cs-CZ"/>
              <a:t>Třetí úroveň</a:t>
            </a:r>
          </a:p>
          <a:p>
            <a:pPr lvl="3" eaLnBrk="1" latinLnBrk="0" hangingPunct="1"/>
            <a:r>
              <a:rPr kumimoji="0" lang="cs-CZ"/>
              <a:t>Čtvrtá úroveň</a:t>
            </a:r>
          </a:p>
          <a:p>
            <a:pPr lvl="4" eaLnBrk="1" latinLnBrk="0" hangingPunct="1"/>
            <a:r>
              <a:rPr kumimoji="0" lang="cs-CZ"/>
              <a:t>Pátá úroveň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Pavla Povolná</a:t>
            </a:r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Finanční řízení a Business plán </a:t>
            </a:r>
            <a:br>
              <a:rPr lang="cs-CZ" dirty="0"/>
            </a:br>
            <a:r>
              <a:rPr lang="cs-CZ" dirty="0"/>
              <a:t>ROZVAHA</a:t>
            </a:r>
          </a:p>
        </p:txBody>
      </p:sp>
    </p:spTree>
    <p:extLst>
      <p:ext uri="{BB962C8B-B14F-4D97-AF65-F5344CB8AC3E}">
        <p14:creationId xmlns:p14="http://schemas.microsoft.com/office/powerpoint/2010/main" val="3824206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účetní uzávěrka – povinné údaje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638256"/>
          </a:xfrm>
        </p:spPr>
        <p:txBody>
          <a:bodyPr>
            <a:normAutofit/>
          </a:bodyPr>
          <a:lstStyle/>
          <a:p>
            <a:r>
              <a:rPr lang="cs-CZ" dirty="0"/>
              <a:t>obchodní firma nebo název a sídlo</a:t>
            </a:r>
          </a:p>
          <a:p>
            <a:r>
              <a:rPr lang="cs-CZ" dirty="0"/>
              <a:t>obchodní firma nebo jméno, bydliště a sídlo                 (liší-li se od bydliště) </a:t>
            </a:r>
          </a:p>
          <a:p>
            <a:r>
              <a:rPr lang="cs-CZ" dirty="0"/>
              <a:t> identifikační číslo osoby, pokud je má účetní jednotka přiděleno, informace o zápisu do veřejného rejstříku uváděnou na obchodních listinách</a:t>
            </a:r>
          </a:p>
          <a:p>
            <a:r>
              <a:rPr lang="cs-CZ" dirty="0"/>
              <a:t> právní forma účetní jednotky</a:t>
            </a:r>
          </a:p>
          <a:p>
            <a:r>
              <a:rPr lang="cs-CZ" dirty="0"/>
              <a:t> předmět podnikání nebo jiné činnosti, případně účel, pro který byla zřízena</a:t>
            </a:r>
          </a:p>
          <a:p>
            <a:r>
              <a:rPr lang="cs-CZ" dirty="0"/>
              <a:t>rozvahový den</a:t>
            </a:r>
          </a:p>
        </p:txBody>
      </p:sp>
    </p:spTree>
    <p:extLst>
      <p:ext uri="{BB962C8B-B14F-4D97-AF65-F5344CB8AC3E}">
        <p14:creationId xmlns:p14="http://schemas.microsoft.com/office/powerpoint/2010/main" val="22065312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ROZVAHA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endParaRPr lang="cs-CZ" dirty="0"/>
          </a:p>
          <a:p>
            <a:r>
              <a:rPr lang="cs-CZ" dirty="0"/>
              <a:t>Účetní doklad , který eviduje stav majetku a kapitálu v podniku k určitému datu</a:t>
            </a:r>
          </a:p>
          <a:p>
            <a:endParaRPr lang="cs-CZ" dirty="0"/>
          </a:p>
          <a:p>
            <a:r>
              <a:rPr lang="cs-CZ" dirty="0"/>
              <a:t>Majetek se nazývá aktiva a zdroje, ze kterých byl pořízen, kapitál neboli pasiva</a:t>
            </a:r>
          </a:p>
          <a:p>
            <a:endParaRPr lang="cs-CZ" dirty="0"/>
          </a:p>
          <a:p>
            <a:r>
              <a:rPr lang="cs-CZ" dirty="0"/>
              <a:t>Bilanční princip říká aktiva=pasiva</a:t>
            </a:r>
          </a:p>
          <a:p>
            <a:endParaRPr lang="cs-CZ" dirty="0"/>
          </a:p>
          <a:p>
            <a:r>
              <a:rPr lang="cs-CZ" dirty="0"/>
              <a:t>Během života podniku se velikost položek v rozvaze stále mění, ale musí být zachován bilanční princip (změna se nikdy nemůže odrazit pouze v jedné položce)</a:t>
            </a:r>
          </a:p>
        </p:txBody>
      </p:sp>
    </p:spTree>
    <p:extLst>
      <p:ext uri="{BB962C8B-B14F-4D97-AF65-F5344CB8AC3E}">
        <p14:creationId xmlns:p14="http://schemas.microsoft.com/office/powerpoint/2010/main" val="5302568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rozvaha – bilanční princip</a:t>
            </a:r>
            <a:br>
              <a:rPr lang="cs-CZ" dirty="0"/>
            </a:br>
            <a:r>
              <a:rPr lang="cs-CZ" dirty="0"/>
              <a:t>(balance </a:t>
            </a:r>
            <a:r>
              <a:rPr lang="cs-CZ" dirty="0" err="1"/>
              <a:t>sheet</a:t>
            </a:r>
            <a:r>
              <a:rPr lang="cs-CZ" dirty="0"/>
              <a:t>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pPr marL="0" indent="0">
              <a:buNone/>
            </a:pPr>
            <a:r>
              <a:rPr lang="cs-CZ" dirty="0"/>
              <a:t>                               AKTIVA = PASIVA</a:t>
            </a:r>
          </a:p>
        </p:txBody>
      </p:sp>
    </p:spTree>
    <p:extLst>
      <p:ext uri="{BB962C8B-B14F-4D97-AF65-F5344CB8AC3E}">
        <p14:creationId xmlns:p14="http://schemas.microsoft.com/office/powerpoint/2010/main" val="378328284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klasifikace aktiv</a:t>
            </a:r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1452737849"/>
              </p:ext>
            </p:extLst>
          </p:nvPr>
        </p:nvGraphicFramePr>
        <p:xfrm>
          <a:off x="395536" y="2204864"/>
          <a:ext cx="8504238" cy="2590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7646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32777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54816">
                <a:tc gridSpan="2">
                  <a:txBody>
                    <a:bodyPr/>
                    <a:lstStyle/>
                    <a:p>
                      <a:pPr algn="ctr"/>
                      <a:r>
                        <a:rPr lang="cs-CZ" dirty="0"/>
                        <a:t>Majetek (aktiva)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/>
                        <a:t>Stálá aktiva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Oběžná aktiva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/>
                        <a:t>Dlouhodobý nehmotný</a:t>
                      </a:r>
                      <a:r>
                        <a:rPr lang="cs-CZ" baseline="0" dirty="0"/>
                        <a:t> majetek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Zásoby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dirty="0"/>
                        <a:t>Dlouhodobý hmotný</a:t>
                      </a:r>
                      <a:r>
                        <a:rPr lang="cs-CZ" baseline="0" dirty="0"/>
                        <a:t> majetek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Pohledávky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/>
                        <a:t>Dlouhodobý finanční majetek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Krátkodobý finanční majetek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Peněžní prostředky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Časové rozlišení aktiv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8815977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klasifikace pasiv</a:t>
            </a:r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1601295338"/>
              </p:ext>
            </p:extLst>
          </p:nvPr>
        </p:nvGraphicFramePr>
        <p:xfrm>
          <a:off x="301625" y="2060847"/>
          <a:ext cx="8504238" cy="25922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5211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25211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32048">
                <a:tc gridSpan="2">
                  <a:txBody>
                    <a:bodyPr/>
                    <a:lstStyle/>
                    <a:p>
                      <a:pPr algn="ctr"/>
                      <a:r>
                        <a:rPr lang="cs-CZ" dirty="0"/>
                        <a:t>Zdroje financování</a:t>
                      </a:r>
                      <a:r>
                        <a:rPr lang="cs-CZ" baseline="0" dirty="0"/>
                        <a:t> majetku (pasiva)</a:t>
                      </a:r>
                      <a:endParaRPr lang="cs-CZ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2048"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Vlastní kapitál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Cizí zdroje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2048">
                <a:tc>
                  <a:txBody>
                    <a:bodyPr/>
                    <a:lstStyle/>
                    <a:p>
                      <a:r>
                        <a:rPr lang="cs-CZ" dirty="0"/>
                        <a:t>Základní kapitál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Rezervy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2048">
                <a:tc>
                  <a:txBody>
                    <a:bodyPr/>
                    <a:lstStyle/>
                    <a:p>
                      <a:r>
                        <a:rPr lang="cs-CZ" dirty="0"/>
                        <a:t>Ážio a kapitálové fondy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Dlouhodobé závazky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32048">
                <a:tc>
                  <a:txBody>
                    <a:bodyPr/>
                    <a:lstStyle/>
                    <a:p>
                      <a:r>
                        <a:rPr lang="cs-CZ" dirty="0"/>
                        <a:t>Fondy ze zisku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Krátkodobé závazky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32048">
                <a:tc>
                  <a:txBody>
                    <a:bodyPr/>
                    <a:lstStyle/>
                    <a:p>
                      <a:r>
                        <a:rPr lang="cs-CZ" dirty="0"/>
                        <a:t>Výsledky hospodaření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Časové rozlišení pasiv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2032843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ROZVAHA</a:t>
            </a: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700808"/>
            <a:ext cx="6840760" cy="44642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4427925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1752" y="116632"/>
            <a:ext cx="8534400" cy="1368152"/>
          </a:xfrm>
        </p:spPr>
        <p:txBody>
          <a:bodyPr>
            <a:normAutofit fontScale="90000"/>
          </a:bodyPr>
          <a:lstStyle/>
          <a:p>
            <a:br>
              <a:rPr lang="cs-CZ" dirty="0"/>
            </a:br>
            <a:br>
              <a:rPr lang="cs-CZ" dirty="0"/>
            </a:br>
            <a:br>
              <a:rPr lang="cs-CZ" dirty="0"/>
            </a:br>
            <a:br>
              <a:rPr lang="cs-CZ" dirty="0"/>
            </a:br>
            <a:br>
              <a:rPr lang="cs-CZ" dirty="0"/>
            </a:br>
            <a:br>
              <a:rPr lang="cs-CZ" dirty="0"/>
            </a:br>
            <a:br>
              <a:rPr lang="cs-CZ" dirty="0"/>
            </a:br>
            <a:br>
              <a:rPr lang="cs-CZ" dirty="0"/>
            </a:br>
            <a:br>
              <a:rPr lang="cs-CZ" dirty="0"/>
            </a:br>
            <a:br>
              <a:rPr lang="cs-CZ" dirty="0"/>
            </a:br>
            <a:r>
              <a:rPr lang="cs-CZ" dirty="0"/>
              <a:t>základní účetní doklady, související pojmy, jejich významy a souvislosti - rekapitulace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/>
              <a:t>                                      </a:t>
            </a:r>
          </a:p>
          <a:p>
            <a:pPr marL="0" indent="0">
              <a:buNone/>
            </a:pPr>
            <a:r>
              <a:rPr lang="cs-CZ" dirty="0"/>
              <a:t>                                         ROZVAHA</a:t>
            </a:r>
          </a:p>
          <a:p>
            <a:pPr marL="0" indent="0">
              <a:buNone/>
            </a:pPr>
            <a:r>
              <a:rPr lang="cs-CZ" dirty="0"/>
              <a:t>                                  utříděný přehled</a:t>
            </a:r>
          </a:p>
          <a:p>
            <a:pPr marL="0" indent="0">
              <a:buNone/>
            </a:pPr>
            <a:r>
              <a:rPr lang="cs-CZ" dirty="0"/>
              <a:t>                      (statický pohled na strukturu) </a:t>
            </a:r>
          </a:p>
          <a:p>
            <a:pPr marL="0" indent="0">
              <a:buNone/>
            </a:pPr>
            <a:r>
              <a:rPr lang="cs-CZ" dirty="0"/>
              <a:t>                                     AKTIV a PASIV</a:t>
            </a:r>
          </a:p>
          <a:p>
            <a:r>
              <a:rPr lang="cs-CZ" dirty="0"/>
              <a:t>v určitém ocenění</a:t>
            </a:r>
          </a:p>
          <a:p>
            <a:endParaRPr lang="cs-CZ" dirty="0"/>
          </a:p>
          <a:p>
            <a:r>
              <a:rPr lang="cs-CZ" dirty="0"/>
              <a:t>v určitém okamžiku (zahájení, počátek, konec)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119138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1752" y="260648"/>
            <a:ext cx="8534400" cy="1440160"/>
          </a:xfrm>
        </p:spPr>
        <p:txBody>
          <a:bodyPr>
            <a:normAutofit fontScale="90000"/>
          </a:bodyPr>
          <a:lstStyle/>
          <a:p>
            <a:br>
              <a:rPr lang="cs-CZ" dirty="0"/>
            </a:br>
            <a:r>
              <a:rPr lang="cs-CZ" dirty="0"/>
              <a:t>základní účetní doklady, související pojmy, jejich významy a souvislosti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/>
              <a:t>                                 </a:t>
            </a:r>
          </a:p>
          <a:p>
            <a:pPr marL="0" indent="0">
              <a:buNone/>
            </a:pPr>
            <a:r>
              <a:rPr lang="cs-CZ" dirty="0"/>
              <a:t>                                         ROZVAHA</a:t>
            </a:r>
          </a:p>
          <a:p>
            <a:pPr marL="0" indent="0">
              <a:buNone/>
            </a:pPr>
            <a:r>
              <a:rPr lang="cs-CZ" dirty="0"/>
              <a:t>                     vyjadřuje stav a složení majetku </a:t>
            </a:r>
          </a:p>
          <a:p>
            <a:pPr marL="0" indent="0">
              <a:buNone/>
            </a:pPr>
            <a:r>
              <a:rPr lang="cs-CZ" dirty="0"/>
              <a:t>                (jednotlivé rozvahové položky aktiv)</a:t>
            </a:r>
          </a:p>
        </p:txBody>
      </p:sp>
    </p:spTree>
    <p:extLst>
      <p:ext uri="{BB962C8B-B14F-4D97-AF65-F5344CB8AC3E}">
        <p14:creationId xmlns:p14="http://schemas.microsoft.com/office/powerpoint/2010/main" val="186409275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1400200"/>
          </a:xfrm>
        </p:spPr>
        <p:txBody>
          <a:bodyPr>
            <a:normAutofit fontScale="90000"/>
          </a:bodyPr>
          <a:lstStyle/>
          <a:p>
            <a:r>
              <a:rPr lang="cs-CZ" dirty="0"/>
              <a:t>základní účetní doklady, související pojmy, jejich významy a souvislosti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cs-CZ" dirty="0"/>
          </a:p>
          <a:p>
            <a:pPr marL="0" indent="0">
              <a:buNone/>
            </a:pPr>
            <a:r>
              <a:rPr lang="cs-CZ" dirty="0"/>
              <a:t>                                       ROZVAHA</a:t>
            </a:r>
          </a:p>
          <a:p>
            <a:pPr marL="0" indent="0">
              <a:buNone/>
            </a:pPr>
            <a:r>
              <a:rPr lang="cs-CZ" dirty="0"/>
              <a:t>       vykazuje z jakých zdrojů byl majetek pořízen </a:t>
            </a:r>
          </a:p>
          <a:p>
            <a:pPr marL="0" indent="0">
              <a:buNone/>
            </a:pPr>
            <a:r>
              <a:rPr lang="cs-CZ" dirty="0"/>
              <a:t>            (jednotlivé rozvahové položky pasiv)</a:t>
            </a:r>
          </a:p>
        </p:txBody>
      </p:sp>
    </p:spTree>
    <p:extLst>
      <p:ext uri="{BB962C8B-B14F-4D97-AF65-F5344CB8AC3E}">
        <p14:creationId xmlns:p14="http://schemas.microsoft.com/office/powerpoint/2010/main" val="164474121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vztah cash </a:t>
            </a:r>
            <a:r>
              <a:rPr lang="cs-CZ" dirty="0" err="1"/>
              <a:t>flow</a:t>
            </a:r>
            <a:r>
              <a:rPr lang="cs-CZ" dirty="0"/>
              <a:t> a rozvahy</a:t>
            </a:r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1988840"/>
            <a:ext cx="4248472" cy="35283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265640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ROZVAHA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/>
              <a:t> </a:t>
            </a:r>
          </a:p>
          <a:p>
            <a:pPr marL="0" indent="0">
              <a:buNone/>
            </a:pPr>
            <a:r>
              <a:rPr lang="cs-CZ" dirty="0"/>
              <a:t>           uspořádání aktiv a pasiv v účetním výkazu</a:t>
            </a:r>
          </a:p>
        </p:txBody>
      </p:sp>
    </p:spTree>
    <p:extLst>
      <p:ext uri="{BB962C8B-B14F-4D97-AF65-F5344CB8AC3E}">
        <p14:creationId xmlns:p14="http://schemas.microsoft.com/office/powerpoint/2010/main" val="136682156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vztahy mezi výkazy</a:t>
            </a:r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2132856"/>
            <a:ext cx="4896544" cy="30243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918031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824136"/>
          </a:xfrm>
        </p:spPr>
        <p:txBody>
          <a:bodyPr>
            <a:normAutofit fontScale="90000"/>
          </a:bodyPr>
          <a:lstStyle/>
          <a:p>
            <a:r>
              <a:rPr lang="cs-CZ" dirty="0"/>
              <a:t>ROZVAHA (bilance)</a:t>
            </a:r>
            <a:br>
              <a:rPr lang="cs-CZ" dirty="0"/>
            </a:br>
            <a:r>
              <a:rPr lang="cs-CZ" dirty="0"/>
              <a:t>účetní jednotka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cs-CZ" dirty="0"/>
          </a:p>
          <a:p>
            <a:r>
              <a:rPr lang="cs-CZ" dirty="0"/>
              <a:t>informace o finanční pozici</a:t>
            </a:r>
          </a:p>
          <a:p>
            <a:endParaRPr lang="cs-CZ" dirty="0"/>
          </a:p>
          <a:p>
            <a:r>
              <a:rPr lang="cs-CZ" dirty="0"/>
              <a:t>uspořádaný a sumarizovaný přehled majetku (aktiv)</a:t>
            </a:r>
          </a:p>
          <a:p>
            <a:endParaRPr lang="cs-CZ" dirty="0"/>
          </a:p>
          <a:p>
            <a:r>
              <a:rPr lang="cs-CZ" dirty="0"/>
              <a:t>uspořádaný a sumarizovaný přehled zdrojů krytí majetku (pasiv)</a:t>
            </a:r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551987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ROZVAHA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301752" y="1556792"/>
            <a:ext cx="8503920" cy="4968552"/>
          </a:xfrm>
        </p:spPr>
        <p:txBody>
          <a:bodyPr>
            <a:normAutofit fontScale="77500" lnSpcReduction="20000"/>
          </a:bodyPr>
          <a:lstStyle/>
          <a:p>
            <a:r>
              <a:rPr lang="cs-CZ" b="1" dirty="0"/>
              <a:t>Utříděný přehled </a:t>
            </a:r>
            <a:r>
              <a:rPr lang="cs-CZ" dirty="0"/>
              <a:t>aktiv a pasiv v určitém ocenění v určitém okamžiku (rozvahový den).</a:t>
            </a:r>
          </a:p>
          <a:p>
            <a:r>
              <a:rPr lang="cs-CZ" dirty="0"/>
              <a:t>Vyjadřuje </a:t>
            </a:r>
            <a:r>
              <a:rPr lang="cs-CZ" b="1" dirty="0"/>
              <a:t>stav a složení majetku                                              </a:t>
            </a:r>
            <a:r>
              <a:rPr lang="cs-CZ" dirty="0"/>
              <a:t>(jednotlivé rozvahové položky aktiv).</a:t>
            </a:r>
          </a:p>
          <a:p>
            <a:r>
              <a:rPr lang="cs-CZ" dirty="0"/>
              <a:t>Vykazuje, z </a:t>
            </a:r>
            <a:r>
              <a:rPr lang="cs-CZ" b="1" dirty="0"/>
              <a:t>jakých zdrojů byl majetek pořízen                     </a:t>
            </a:r>
            <a:r>
              <a:rPr lang="cs-CZ" dirty="0"/>
              <a:t>(jednotlivé rozvahové položky pasiv).</a:t>
            </a:r>
          </a:p>
          <a:p>
            <a:r>
              <a:rPr lang="cs-CZ" dirty="0"/>
              <a:t>Z časového hlediska rozeznáváme rozvahu: </a:t>
            </a:r>
            <a:r>
              <a:rPr lang="cs-CZ" b="1" dirty="0"/>
              <a:t>zahajovací, počáteční a konečnou.</a:t>
            </a:r>
          </a:p>
          <a:p>
            <a:r>
              <a:rPr lang="cs-CZ" dirty="0"/>
              <a:t>Je statický pohled na </a:t>
            </a:r>
            <a:r>
              <a:rPr lang="cs-CZ" b="1" dirty="0"/>
              <a:t>stav</a:t>
            </a:r>
            <a:r>
              <a:rPr lang="cs-CZ" dirty="0"/>
              <a:t> a </a:t>
            </a:r>
            <a:r>
              <a:rPr lang="cs-CZ" b="1" dirty="0"/>
              <a:t>strukturu</a:t>
            </a:r>
            <a:r>
              <a:rPr lang="cs-CZ" dirty="0"/>
              <a:t> aktiv a pasiv.</a:t>
            </a:r>
          </a:p>
          <a:p>
            <a:r>
              <a:rPr lang="cs-CZ" dirty="0"/>
              <a:t>Dynamický pohled je možné získat jen z </a:t>
            </a:r>
            <a:r>
              <a:rPr lang="cs-CZ" b="1" dirty="0"/>
              <a:t>porovnání </a:t>
            </a:r>
            <a:r>
              <a:rPr lang="cs-CZ" dirty="0"/>
              <a:t>rozvah za více období (následných).</a:t>
            </a:r>
          </a:p>
          <a:p>
            <a:r>
              <a:rPr lang="cs-CZ" dirty="0"/>
              <a:t>Umožňuje vypočítat </a:t>
            </a:r>
            <a:r>
              <a:rPr lang="cs-CZ" b="1" dirty="0"/>
              <a:t>výsledek hospodař</a:t>
            </a:r>
            <a:r>
              <a:rPr lang="cs-CZ" dirty="0"/>
              <a:t>ení (ekonomický prospěch).</a:t>
            </a:r>
          </a:p>
          <a:p>
            <a:r>
              <a:rPr lang="cs-CZ" dirty="0"/>
              <a:t>Sestavuje se k </a:t>
            </a:r>
            <a:r>
              <a:rPr lang="cs-CZ" b="1" dirty="0"/>
              <a:t>rozvahovému dni</a:t>
            </a:r>
            <a:r>
              <a:rPr lang="cs-CZ" dirty="0"/>
              <a:t>, který je vymezen právními předpisy.</a:t>
            </a:r>
          </a:p>
          <a:p>
            <a:r>
              <a:rPr lang="cs-CZ" dirty="0"/>
              <a:t>Hodnotové vyjádření jednotlivých položek aktiv a pasiv jsou </a:t>
            </a:r>
            <a:r>
              <a:rPr lang="cs-CZ" b="1" dirty="0"/>
              <a:t>rozvahové stavy.</a:t>
            </a:r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536723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896144"/>
          </a:xfrm>
        </p:spPr>
        <p:txBody>
          <a:bodyPr>
            <a:normAutofit/>
          </a:bodyPr>
          <a:lstStyle/>
          <a:p>
            <a:r>
              <a:rPr lang="cs-CZ" dirty="0"/>
              <a:t>základní účetní výkazy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endParaRPr lang="cs-CZ" sz="2400" dirty="0"/>
          </a:p>
          <a:p>
            <a:pPr marL="0" indent="0">
              <a:buNone/>
            </a:pPr>
            <a:r>
              <a:rPr lang="cs-CZ" sz="2400" b="1" dirty="0"/>
              <a:t>výstupy účetnictví, nezbytná příloha daňového přiznání               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rozvaha</a:t>
            </a:r>
          </a:p>
          <a:p>
            <a:endParaRPr lang="cs-CZ" dirty="0"/>
          </a:p>
          <a:p>
            <a:r>
              <a:rPr lang="cs-CZ" dirty="0"/>
              <a:t>výsledovka</a:t>
            </a:r>
          </a:p>
          <a:p>
            <a:endParaRPr lang="cs-CZ" dirty="0"/>
          </a:p>
          <a:p>
            <a:r>
              <a:rPr lang="cs-CZ" dirty="0"/>
              <a:t>(cash </a:t>
            </a:r>
            <a:r>
              <a:rPr lang="cs-CZ" dirty="0" err="1"/>
              <a:t>flow</a:t>
            </a:r>
            <a:r>
              <a:rPr lang="cs-CZ" dirty="0"/>
              <a:t>)</a:t>
            </a:r>
          </a:p>
          <a:p>
            <a:endParaRPr lang="cs-CZ" dirty="0"/>
          </a:p>
          <a:p>
            <a:pPr marL="0" indent="0">
              <a:buNone/>
            </a:pPr>
            <a:r>
              <a:rPr lang="cs-CZ" dirty="0"/>
              <a:t>                         </a:t>
            </a:r>
          </a:p>
        </p:txBody>
      </p:sp>
    </p:spTree>
    <p:extLst>
      <p:ext uri="{BB962C8B-B14F-4D97-AF65-F5344CB8AC3E}">
        <p14:creationId xmlns:p14="http://schemas.microsoft.com/office/powerpoint/2010/main" val="30290423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účetní závěrka (§18) z. 563/1991 Sb.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/>
              <a:t>           </a:t>
            </a:r>
          </a:p>
          <a:p>
            <a:pPr marL="0" indent="0">
              <a:buNone/>
            </a:pPr>
            <a:r>
              <a:rPr lang="cs-CZ" dirty="0"/>
              <a:t>                         sestavuje účetní jednotka (ÚJ)</a:t>
            </a:r>
          </a:p>
          <a:p>
            <a:endParaRPr lang="cs-CZ" dirty="0"/>
          </a:p>
          <a:p>
            <a:endParaRPr lang="cs-CZ" dirty="0"/>
          </a:p>
          <a:p>
            <a:r>
              <a:rPr lang="cs-CZ" dirty="0"/>
              <a:t>rozvaha (bilance)</a:t>
            </a:r>
          </a:p>
          <a:p>
            <a:r>
              <a:rPr lang="cs-CZ" dirty="0"/>
              <a:t>výkaz zisku a ztráty</a:t>
            </a:r>
          </a:p>
          <a:p>
            <a:r>
              <a:rPr lang="cs-CZ" dirty="0"/>
              <a:t>příloha (vysvětlující a doplňující </a:t>
            </a:r>
            <a:r>
              <a:rPr lang="cs-CZ" dirty="0" err="1"/>
              <a:t>info</a:t>
            </a:r>
            <a:r>
              <a:rPr lang="cs-CZ" dirty="0"/>
              <a:t>.)</a:t>
            </a:r>
          </a:p>
          <a:p>
            <a:r>
              <a:rPr lang="cs-CZ" dirty="0"/>
              <a:t>některé ÚJ Cash - </a:t>
            </a:r>
            <a:r>
              <a:rPr lang="cs-CZ" dirty="0" err="1"/>
              <a:t>flow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771929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účetní závěrka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/>
              <a:t> </a:t>
            </a:r>
          </a:p>
          <a:p>
            <a:pPr marL="0" indent="0">
              <a:buNone/>
            </a:pPr>
            <a:r>
              <a:rPr lang="cs-CZ" dirty="0"/>
              <a:t>                                       „účtování o“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 stavu a pohybu majetku a jiných aktiv </a:t>
            </a:r>
          </a:p>
          <a:p>
            <a:r>
              <a:rPr lang="cs-CZ" dirty="0"/>
              <a:t> závazcích a jiných pasivech</a:t>
            </a:r>
          </a:p>
          <a:p>
            <a:r>
              <a:rPr lang="cs-CZ" dirty="0"/>
              <a:t> nákladech</a:t>
            </a:r>
          </a:p>
          <a:p>
            <a:r>
              <a:rPr lang="cs-CZ" dirty="0"/>
              <a:t> výnosech</a:t>
            </a:r>
          </a:p>
          <a:p>
            <a:r>
              <a:rPr lang="cs-CZ" dirty="0"/>
              <a:t> výsledcích hospodaření</a:t>
            </a:r>
          </a:p>
        </p:txBody>
      </p:sp>
    </p:spTree>
    <p:extLst>
      <p:ext uri="{BB962C8B-B14F-4D97-AF65-F5344CB8AC3E}">
        <p14:creationId xmlns:p14="http://schemas.microsoft.com/office/powerpoint/2010/main" val="27224056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podklady k sestavení rozvahy a výsledovky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endParaRPr lang="cs-CZ" dirty="0"/>
          </a:p>
          <a:p>
            <a:r>
              <a:rPr lang="cs-CZ" dirty="0"/>
              <a:t>účetnictví</a:t>
            </a:r>
          </a:p>
          <a:p>
            <a:endParaRPr lang="cs-CZ" dirty="0"/>
          </a:p>
          <a:p>
            <a:r>
              <a:rPr lang="cs-CZ" dirty="0"/>
              <a:t>účtování na jednotlivé účty</a:t>
            </a:r>
          </a:p>
          <a:p>
            <a:endParaRPr lang="cs-CZ" dirty="0"/>
          </a:p>
          <a:p>
            <a:r>
              <a:rPr lang="cs-CZ" dirty="0"/>
              <a:t>účty jsou rozvahové (aktivní a pasivní) </a:t>
            </a:r>
          </a:p>
          <a:p>
            <a:endParaRPr lang="cs-CZ" dirty="0"/>
          </a:p>
          <a:p>
            <a:r>
              <a:rPr lang="cs-CZ" dirty="0"/>
              <a:t>výsledkové (nákladové a výnosové)</a:t>
            </a:r>
          </a:p>
          <a:p>
            <a:endParaRPr lang="cs-CZ" dirty="0"/>
          </a:p>
          <a:p>
            <a:r>
              <a:rPr lang="cs-CZ" dirty="0"/>
              <a:t>sestavení počáteční (vstupní) rozvahy</a:t>
            </a:r>
          </a:p>
        </p:txBody>
      </p:sp>
    </p:spTree>
    <p:extLst>
      <p:ext uri="{BB962C8B-B14F-4D97-AF65-F5344CB8AC3E}">
        <p14:creationId xmlns:p14="http://schemas.microsoft.com/office/powerpoint/2010/main" val="8032513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vazba na téma BP - zakladatelský rozpočet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/>
              <a:t>              sestavuje se před zahájením podnikání 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1) Rozpočet potřebného </a:t>
            </a:r>
            <a:r>
              <a:rPr lang="cs-CZ" b="1" dirty="0"/>
              <a:t>majetku </a:t>
            </a:r>
            <a:r>
              <a:rPr lang="cs-CZ" dirty="0"/>
              <a:t>a zdrojů jeho krytí     sestavení plánované počáteční ROZVAHY</a:t>
            </a:r>
          </a:p>
          <a:p>
            <a:r>
              <a:rPr lang="cs-CZ" dirty="0"/>
              <a:t>2) Rozpočet </a:t>
            </a:r>
            <a:r>
              <a:rPr lang="cs-CZ" b="1" dirty="0"/>
              <a:t>výnosů, nákladů </a:t>
            </a:r>
            <a:r>
              <a:rPr lang="cs-CZ" dirty="0"/>
              <a:t>a HV většinou za první rok podnikání – představuje plánovanou VÝSLEDOVKU </a:t>
            </a:r>
          </a:p>
          <a:p>
            <a:r>
              <a:rPr lang="cs-CZ" dirty="0"/>
              <a:t>3) Rozpočet </a:t>
            </a:r>
            <a:r>
              <a:rPr lang="cs-CZ" b="1" dirty="0"/>
              <a:t>rozdělení zisku</a:t>
            </a:r>
            <a:r>
              <a:rPr lang="cs-CZ" dirty="0"/>
              <a:t>, posouzení výhodnosti podnikání (posouzení rentability podnikání).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0938666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dministrativní">
  <a:themeElements>
    <a:clrScheme name="Administrativní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Administrativní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Administrativní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8093</TotalTime>
  <Words>655</Words>
  <Application>Microsoft Office PowerPoint</Application>
  <PresentationFormat>Předvádění na obrazovce (4:3)</PresentationFormat>
  <Paragraphs>135</Paragraphs>
  <Slides>20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20</vt:i4>
      </vt:variant>
    </vt:vector>
  </HeadingPairs>
  <TitlesOfParts>
    <vt:vector size="25" baseType="lpstr">
      <vt:lpstr>Calibri</vt:lpstr>
      <vt:lpstr>Georgia</vt:lpstr>
      <vt:lpstr>Wingdings</vt:lpstr>
      <vt:lpstr>Wingdings 2</vt:lpstr>
      <vt:lpstr>Administrativní</vt:lpstr>
      <vt:lpstr>Finanční řízení a Business plán  ROZVAHA</vt:lpstr>
      <vt:lpstr>ROZVAHA</vt:lpstr>
      <vt:lpstr>ROZVAHA (bilance) účetní jednotka</vt:lpstr>
      <vt:lpstr>ROZVAHA</vt:lpstr>
      <vt:lpstr>základní účetní výkazy</vt:lpstr>
      <vt:lpstr>účetní závěrka (§18) z. 563/1991 Sb.</vt:lpstr>
      <vt:lpstr>účetní závěrka</vt:lpstr>
      <vt:lpstr>podklady k sestavení rozvahy a výsledovky</vt:lpstr>
      <vt:lpstr>vazba na téma BP - zakladatelský rozpočet</vt:lpstr>
      <vt:lpstr>účetní uzávěrka – povinné údaje</vt:lpstr>
      <vt:lpstr>ROZVAHA</vt:lpstr>
      <vt:lpstr>rozvaha – bilanční princip (balance sheet)</vt:lpstr>
      <vt:lpstr>klasifikace aktiv</vt:lpstr>
      <vt:lpstr>klasifikace pasiv</vt:lpstr>
      <vt:lpstr>ROZVAHA</vt:lpstr>
      <vt:lpstr>          základní účetní doklady, související pojmy, jejich významy a souvislosti - rekapitulace </vt:lpstr>
      <vt:lpstr> základní účetní doklady, související pojmy, jejich významy a souvislosti </vt:lpstr>
      <vt:lpstr>základní účetní doklady, související pojmy, jejich významy a souvislosti </vt:lpstr>
      <vt:lpstr>vztah cash flow a rozvahy</vt:lpstr>
      <vt:lpstr>vztahy mezi výkazy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Pavla Povolná</dc:creator>
  <cp:lastModifiedBy>Pavla Povolná</cp:lastModifiedBy>
  <cp:revision>164</cp:revision>
  <dcterms:created xsi:type="dcterms:W3CDTF">2019-11-18T19:16:10Z</dcterms:created>
  <dcterms:modified xsi:type="dcterms:W3CDTF">2020-10-22T09:23:24Z</dcterms:modified>
</cp:coreProperties>
</file>