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2" r:id="rId8"/>
    <p:sldId id="264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 Piskac" initials="JP" lastIdx="2" clrIdx="0">
    <p:extLst>
      <p:ext uri="{19B8F6BF-5375-455C-9EA6-DF929625EA0E}">
        <p15:presenceInfo xmlns:p15="http://schemas.microsoft.com/office/powerpoint/2012/main" userId="S::jan.piskac@intelstudios.com::062d6a5f-39cd-4937-ba0d-f6e8cdaf19d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660"/>
  </p:normalViewPr>
  <p:slideViewPr>
    <p:cSldViewPr snapToGrid="0">
      <p:cViewPr varScale="1">
        <p:scale>
          <a:sx n="82" d="100"/>
          <a:sy n="82" d="100"/>
        </p:scale>
        <p:origin x="6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20EE37-3D26-4952-A812-3EB8AB479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0D632BB-EC41-45F2-9E9B-99D33B0F4D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DF2022-5858-48AB-9A2E-1A4AE3047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5D01F-88AD-4973-9163-60F687727229}" type="datetimeFigureOut">
              <a:rPr lang="cs-CZ" smtClean="0"/>
              <a:t>04.01.2021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1C0122-182C-4AC9-9F6F-5CCD06D61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01D1864-6444-477A-914B-0EE559462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FECE-5333-420C-9B19-6C9D9FA613C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838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2DD559-6014-4078-A849-498064E62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A4055BC-B0F0-435D-B13C-09F94F065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962F7E-9CE7-4826-B4F6-56ABA6DAE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5D01F-88AD-4973-9163-60F687727229}" type="datetimeFigureOut">
              <a:rPr lang="cs-CZ" smtClean="0"/>
              <a:t>04.01.2021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2A27795-137A-49F9-8EAF-F4BBDC454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DA2297-B2A2-4079-911C-021BD96DE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FECE-5333-420C-9B19-6C9D9FA613C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6463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2B827B5-434A-4412-9932-F1E22A019D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78A1F0B-06C8-4C3E-80E7-6D0A974B62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0BAC5D8-FCC5-4003-A4C0-1C4F4D16B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5D01F-88AD-4973-9163-60F687727229}" type="datetimeFigureOut">
              <a:rPr lang="cs-CZ" smtClean="0"/>
              <a:t>04.01.2021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A3CC623-573B-4521-88E5-F5008A9AA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C54B81F-2586-4313-AA23-4160C0B59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FECE-5333-420C-9B19-6C9D9FA613C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4260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C7A0A2-9B89-4C0C-AFD7-D443BC80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380E866-6370-46B4-A5EF-9293BCDD8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14AA030-A9D3-4883-9AB2-00286AC57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5D01F-88AD-4973-9163-60F687727229}" type="datetimeFigureOut">
              <a:rPr lang="cs-CZ" smtClean="0"/>
              <a:t>04.01.2021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90DFAD-8E6D-46CA-977E-3EF2315B4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D8BE093-7938-4433-9510-01BBE188E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FECE-5333-420C-9B19-6C9D9FA613C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5115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ACC44F-D9A4-41BD-846D-34B4B65F9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DD8A1BC-9830-4998-BFAF-0F5697BD2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DF9A0F-B6D0-44A8-95B1-B9FE70802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5D01F-88AD-4973-9163-60F687727229}" type="datetimeFigureOut">
              <a:rPr lang="cs-CZ" smtClean="0"/>
              <a:t>04.01.2021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8C83E8-FE16-4FD8-8917-987B9E631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00D03A4-D7CA-44FF-B901-9B4734A40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FECE-5333-420C-9B19-6C9D9FA613C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9659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546E54-9538-48A7-95F6-63311F051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B8EA6CF-4E58-4B64-AC0A-432850EB23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A033FC4-0E15-4026-82D7-321A2DED4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B5E28FF-EE53-4C56-8ADD-D0B3105F7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5D01F-88AD-4973-9163-60F687727229}" type="datetimeFigureOut">
              <a:rPr lang="cs-CZ" smtClean="0"/>
              <a:t>04.01.2021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F7AC58C-7EED-4F61-BCE1-E074B71C0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7CE5BC1-8C41-490F-8684-CBACC80A4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FECE-5333-420C-9B19-6C9D9FA613C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3576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216E6B-8483-4252-A81E-CDBD1DF12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D2E0A37-9A6E-4962-9131-C265AC825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943E580-3595-42DF-9680-DA4D6305CA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9E4130D7-955B-474C-A3EC-C014F6ABC3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BD175E2-06E4-4C13-B93D-DF147E6C21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2286593-AA99-4C18-859D-8DE04D2B3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5D01F-88AD-4973-9163-60F687727229}" type="datetimeFigureOut">
              <a:rPr lang="cs-CZ" smtClean="0"/>
              <a:t>04.01.2021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49832E3-D048-484D-BC99-418C652BD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18E7BD2-D856-4343-AF0D-FAB52E42C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FECE-5333-420C-9B19-6C9D9FA613C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5053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30B107-D7A1-4C46-946B-995688617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551106F-326E-4A66-9785-407EE8F87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5D01F-88AD-4973-9163-60F687727229}" type="datetimeFigureOut">
              <a:rPr lang="cs-CZ" smtClean="0"/>
              <a:t>04.01.2021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E695F96-3BE7-454A-829B-41839DB02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5C856EE-963A-45FB-A6D2-879DDA3C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FECE-5333-420C-9B19-6C9D9FA613C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5006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6F5EF2B-582C-46F3-85B1-EB31A4F6D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5D01F-88AD-4973-9163-60F687727229}" type="datetimeFigureOut">
              <a:rPr lang="cs-CZ" smtClean="0"/>
              <a:t>04.01.2021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60A1FE8-4139-45D2-BBFA-D5A6509BD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E39EA1A-C659-4FDD-B45B-28CB1B683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FECE-5333-420C-9B19-6C9D9FA613C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7983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E02AC3-DB21-42A6-886E-A23409977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09ECFF8-0EB7-4515-ACB8-D43E3661A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8E92A11-6A25-45BB-AE6A-B5D7E71C24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65E1822-86BE-4FC4-B579-F7733174A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5D01F-88AD-4973-9163-60F687727229}" type="datetimeFigureOut">
              <a:rPr lang="cs-CZ" smtClean="0"/>
              <a:t>04.01.2021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0C15B5F-4B43-4344-B011-289AC48BD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1A3950E-3594-445E-8355-CA5B366F7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FECE-5333-420C-9B19-6C9D9FA613C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4118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F1100A-5C68-49DC-A314-C1C6F5914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4E6A51C-EF48-49B8-9C19-7976197E4D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5B0CD1E4-0008-44DB-B4B4-00A69B9E3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CD08EC7-1160-4F68-AC1B-883EE7F72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5D01F-88AD-4973-9163-60F687727229}" type="datetimeFigureOut">
              <a:rPr lang="cs-CZ" smtClean="0"/>
              <a:t>04.01.2021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8CE65E2-05FB-49DB-9265-CBA95B91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5405C5-6216-4CB1-893B-1AC0B2BC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FECE-5333-420C-9B19-6C9D9FA613C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5214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6C472BF-62E3-4B94-877B-C6DE16F17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9C22D55-70FC-4405-9C6C-F92B9FE78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4E845E-3647-4974-B8C9-E6F2886A40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5D01F-88AD-4973-9163-60F687727229}" type="datetimeFigureOut">
              <a:rPr lang="cs-CZ" smtClean="0"/>
              <a:t>04.01.2021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DD9DDE-D39A-4DF5-85C4-930A715862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A610637-41D9-419F-B9FD-89E74A7B25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0FECE-5333-420C-9B19-6C9D9FA613C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745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6" name="Skupina 1035">
            <a:extLst>
              <a:ext uri="{FF2B5EF4-FFF2-40B4-BE49-F238E27FC236}">
                <a16:creationId xmlns:a16="http://schemas.microsoft.com/office/drawing/2014/main" id="{26CAF1C0-5B9C-485E-B2C2-70531A599AA0}"/>
              </a:ext>
            </a:extLst>
          </p:cNvPr>
          <p:cNvGrpSpPr/>
          <p:nvPr/>
        </p:nvGrpSpPr>
        <p:grpSpPr>
          <a:xfrm>
            <a:off x="222272" y="903402"/>
            <a:ext cx="3607359" cy="5051195"/>
            <a:chOff x="393093" y="481270"/>
            <a:chExt cx="3607359" cy="5051195"/>
          </a:xfrm>
        </p:grpSpPr>
        <p:sp>
          <p:nvSpPr>
            <p:cNvPr id="1029" name="Obdélník 1028">
              <a:extLst>
                <a:ext uri="{FF2B5EF4-FFF2-40B4-BE49-F238E27FC236}">
                  <a16:creationId xmlns:a16="http://schemas.microsoft.com/office/drawing/2014/main" id="{4636BA0A-6FC5-4DBB-943D-F4B20DE8098B}"/>
                </a:ext>
              </a:extLst>
            </p:cNvPr>
            <p:cNvSpPr/>
            <p:nvPr/>
          </p:nvSpPr>
          <p:spPr>
            <a:xfrm>
              <a:off x="393093" y="1029358"/>
              <a:ext cx="3607359" cy="4415497"/>
            </a:xfrm>
            <a:prstGeom prst="rect">
              <a:avLst/>
            </a:prstGeom>
            <a:blipFill dpi="0" rotWithShape="1">
              <a:blip r:embed="rId2">
                <a:alphaModFix amt="8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7F31D67B-1772-4694-8B41-F8D42352DBCB}"/>
                </a:ext>
              </a:extLst>
            </p:cNvPr>
            <p:cNvSpPr txBox="1"/>
            <p:nvPr/>
          </p:nvSpPr>
          <p:spPr>
            <a:xfrm>
              <a:off x="1280116" y="481270"/>
              <a:ext cx="18333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dirty="0"/>
                <a:t>JÁSTVÍ</a:t>
              </a:r>
            </a:p>
          </p:txBody>
        </p:sp>
        <p:grpSp>
          <p:nvGrpSpPr>
            <p:cNvPr id="1025" name="Skupina 1024">
              <a:extLst>
                <a:ext uri="{FF2B5EF4-FFF2-40B4-BE49-F238E27FC236}">
                  <a16:creationId xmlns:a16="http://schemas.microsoft.com/office/drawing/2014/main" id="{6D979D22-0692-41D9-954A-1F7E3DB5E37B}"/>
                </a:ext>
              </a:extLst>
            </p:cNvPr>
            <p:cNvGrpSpPr/>
            <p:nvPr/>
          </p:nvGrpSpPr>
          <p:grpSpPr>
            <a:xfrm>
              <a:off x="1034856" y="1116968"/>
              <a:ext cx="2323837" cy="4415497"/>
              <a:chOff x="492172" y="1054103"/>
              <a:chExt cx="2323837" cy="4415497"/>
            </a:xfrm>
          </p:grpSpPr>
          <p:grpSp>
            <p:nvGrpSpPr>
              <p:cNvPr id="27" name="Skupina 26">
                <a:extLst>
                  <a:ext uri="{FF2B5EF4-FFF2-40B4-BE49-F238E27FC236}">
                    <a16:creationId xmlns:a16="http://schemas.microsoft.com/office/drawing/2014/main" id="{7695693C-F0FA-42C0-8821-C8906248E7DA}"/>
                  </a:ext>
                </a:extLst>
              </p:cNvPr>
              <p:cNvGrpSpPr/>
              <p:nvPr/>
            </p:nvGrpSpPr>
            <p:grpSpPr>
              <a:xfrm>
                <a:off x="492172" y="1054103"/>
                <a:ext cx="2323837" cy="4415497"/>
                <a:chOff x="1574971" y="223861"/>
                <a:chExt cx="2323837" cy="4415497"/>
              </a:xfrm>
            </p:grpSpPr>
            <p:sp>
              <p:nvSpPr>
                <p:cNvPr id="4" name="Ovál 3">
                  <a:extLst>
                    <a:ext uri="{FF2B5EF4-FFF2-40B4-BE49-F238E27FC236}">
                      <a16:creationId xmlns:a16="http://schemas.microsoft.com/office/drawing/2014/main" id="{C9153A6A-229E-4D36-9207-DB7F0DFFF71A}"/>
                    </a:ext>
                  </a:extLst>
                </p:cNvPr>
                <p:cNvSpPr/>
                <p:nvPr/>
              </p:nvSpPr>
              <p:spPr>
                <a:xfrm>
                  <a:off x="1574971" y="223861"/>
                  <a:ext cx="2323837" cy="4415497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/>
                </a:p>
              </p:txBody>
            </p:sp>
            <p:sp>
              <p:nvSpPr>
                <p:cNvPr id="5" name="Ovál 4">
                  <a:extLst>
                    <a:ext uri="{FF2B5EF4-FFF2-40B4-BE49-F238E27FC236}">
                      <a16:creationId xmlns:a16="http://schemas.microsoft.com/office/drawing/2014/main" id="{9626DCD0-F4D3-42FC-8C43-D87F9759F3DC}"/>
                    </a:ext>
                  </a:extLst>
                </p:cNvPr>
                <p:cNvSpPr/>
                <p:nvPr/>
              </p:nvSpPr>
              <p:spPr>
                <a:xfrm>
                  <a:off x="2181941" y="1917653"/>
                  <a:ext cx="1109892" cy="1027912"/>
                </a:xfrm>
                <a:prstGeom prst="ellipse">
                  <a:avLst/>
                </a:prstGeom>
                <a:noFill/>
                <a:ln>
                  <a:solidFill>
                    <a:srgbClr val="0070C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/>
                </a:p>
              </p:txBody>
            </p:sp>
            <p:sp>
              <p:nvSpPr>
                <p:cNvPr id="6" name="Ovál 5">
                  <a:extLst>
                    <a:ext uri="{FF2B5EF4-FFF2-40B4-BE49-F238E27FC236}">
                      <a16:creationId xmlns:a16="http://schemas.microsoft.com/office/drawing/2014/main" id="{92535F31-CE99-4D69-8739-7445B0127CBC}"/>
                    </a:ext>
                  </a:extLst>
                </p:cNvPr>
                <p:cNvSpPr/>
                <p:nvPr/>
              </p:nvSpPr>
              <p:spPr>
                <a:xfrm>
                  <a:off x="2181943" y="3334465"/>
                  <a:ext cx="1109892" cy="102791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/>
                </a:p>
              </p:txBody>
            </p:sp>
            <p:sp>
              <p:nvSpPr>
                <p:cNvPr id="11" name="TextovéPole 10">
                  <a:extLst>
                    <a:ext uri="{FF2B5EF4-FFF2-40B4-BE49-F238E27FC236}">
                      <a16:creationId xmlns:a16="http://schemas.microsoft.com/office/drawing/2014/main" id="{ABF09B3B-89B5-4D6A-BEED-AC1D0404D7CC}"/>
                    </a:ext>
                  </a:extLst>
                </p:cNvPr>
                <p:cNvSpPr txBox="1"/>
                <p:nvPr/>
              </p:nvSpPr>
              <p:spPr>
                <a:xfrm>
                  <a:off x="2415277" y="834573"/>
                  <a:ext cx="64323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600" dirty="0"/>
                    <a:t>Rodič</a:t>
                  </a:r>
                </a:p>
              </p:txBody>
            </p:sp>
            <p:sp>
              <p:nvSpPr>
                <p:cNvPr id="12" name="TextovéPole 11">
                  <a:extLst>
                    <a:ext uri="{FF2B5EF4-FFF2-40B4-BE49-F238E27FC236}">
                      <a16:creationId xmlns:a16="http://schemas.microsoft.com/office/drawing/2014/main" id="{E0D9D1CE-0299-497D-A6C2-3C0662B8362F}"/>
                    </a:ext>
                  </a:extLst>
                </p:cNvPr>
                <p:cNvSpPr txBox="1"/>
                <p:nvPr/>
              </p:nvSpPr>
              <p:spPr>
                <a:xfrm>
                  <a:off x="2415277" y="3680581"/>
                  <a:ext cx="64323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600" dirty="0"/>
                    <a:t>Dítě</a:t>
                  </a:r>
                </a:p>
              </p:txBody>
            </p:sp>
            <p:sp>
              <p:nvSpPr>
                <p:cNvPr id="13" name="TextovéPole 12">
                  <a:extLst>
                    <a:ext uri="{FF2B5EF4-FFF2-40B4-BE49-F238E27FC236}">
                      <a16:creationId xmlns:a16="http://schemas.microsoft.com/office/drawing/2014/main" id="{7775543D-0361-41B1-BC00-02AAE83C66C6}"/>
                    </a:ext>
                  </a:extLst>
                </p:cNvPr>
                <p:cNvSpPr txBox="1"/>
                <p:nvPr/>
              </p:nvSpPr>
              <p:spPr>
                <a:xfrm>
                  <a:off x="2299399" y="2252822"/>
                  <a:ext cx="87498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600" dirty="0"/>
                    <a:t>Dospělý</a:t>
                  </a:r>
                </a:p>
              </p:txBody>
            </p:sp>
            <p:sp>
              <p:nvSpPr>
                <p:cNvPr id="20" name="Ovál 19">
                  <a:extLst>
                    <a:ext uri="{FF2B5EF4-FFF2-40B4-BE49-F238E27FC236}">
                      <a16:creationId xmlns:a16="http://schemas.microsoft.com/office/drawing/2014/main" id="{1F4E8D83-A71A-4D09-BE57-029DBAFB67BA}"/>
                    </a:ext>
                  </a:extLst>
                </p:cNvPr>
                <p:cNvSpPr/>
                <p:nvPr/>
              </p:nvSpPr>
              <p:spPr>
                <a:xfrm>
                  <a:off x="2181943" y="489894"/>
                  <a:ext cx="1109892" cy="102791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/>
                </a:p>
              </p:txBody>
            </p:sp>
          </p:grpSp>
          <p:sp>
            <p:nvSpPr>
              <p:cNvPr id="30" name="Ovál 29">
                <a:extLst>
                  <a:ext uri="{FF2B5EF4-FFF2-40B4-BE49-F238E27FC236}">
                    <a16:creationId xmlns:a16="http://schemas.microsoft.com/office/drawing/2014/main" id="{C3BECB0B-CD56-41FF-9D7A-184F7C012B5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64929" y="2623593"/>
                <a:ext cx="1378329" cy="1276521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</p:grpSp>
      <p:grpSp>
        <p:nvGrpSpPr>
          <p:cNvPr id="1035" name="Skupina 1034">
            <a:extLst>
              <a:ext uri="{FF2B5EF4-FFF2-40B4-BE49-F238E27FC236}">
                <a16:creationId xmlns:a16="http://schemas.microsoft.com/office/drawing/2014/main" id="{869BAD31-4AF4-4985-AAC4-F397CD890AD6}"/>
              </a:ext>
            </a:extLst>
          </p:cNvPr>
          <p:cNvGrpSpPr/>
          <p:nvPr/>
        </p:nvGrpSpPr>
        <p:grpSpPr>
          <a:xfrm>
            <a:off x="4387938" y="2275399"/>
            <a:ext cx="7804062" cy="2585323"/>
            <a:chOff x="4387936" y="1858605"/>
            <a:chExt cx="7804062" cy="2585323"/>
          </a:xfrm>
          <a:solidFill>
            <a:schemeClr val="bg1">
              <a:lumMod val="95000"/>
            </a:schemeClr>
          </a:solidFill>
        </p:grpSpPr>
        <p:sp>
          <p:nvSpPr>
            <p:cNvPr id="29" name="TextovéPole 28">
              <a:extLst>
                <a:ext uri="{FF2B5EF4-FFF2-40B4-BE49-F238E27FC236}">
                  <a16:creationId xmlns:a16="http://schemas.microsoft.com/office/drawing/2014/main" id="{B2C4038F-ADCB-4D50-A2CD-652629445DCB}"/>
                </a:ext>
              </a:extLst>
            </p:cNvPr>
            <p:cNvSpPr txBox="1"/>
            <p:nvPr/>
          </p:nvSpPr>
          <p:spPr>
            <a:xfrm>
              <a:off x="4387936" y="1858605"/>
              <a:ext cx="7801620" cy="258532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/>
                <a:t>JÁSTVÍ - 3 EGO-stavy</a:t>
              </a:r>
            </a:p>
            <a:p>
              <a:endParaRPr lang="cs-CZ" dirty="0"/>
            </a:p>
            <a:p>
              <a:pPr marL="989013" indent="-989013"/>
              <a:r>
                <a:rPr lang="cs-CZ" b="1" dirty="0"/>
                <a:t>Rodič</a:t>
              </a:r>
              <a:r>
                <a:rPr lang="cs-CZ" dirty="0"/>
                <a:t> 	obsahuje nahrávky dat (převážně od rodičů, např. světonázory, pravidla, příkazy, zákazy apod.)</a:t>
              </a:r>
            </a:p>
            <a:p>
              <a:endParaRPr lang="cs-CZ" dirty="0"/>
            </a:p>
            <a:p>
              <a:pPr marL="989013" indent="-989013"/>
              <a:r>
                <a:rPr lang="cs-CZ" b="1" dirty="0"/>
                <a:t>Dospělý</a:t>
              </a:r>
              <a:r>
                <a:rPr lang="cs-CZ" dirty="0"/>
                <a:t>  	ověřuje nahrávky v Ro a Dí s vlastními zkušenostmi, schopnost sebeaktualizace</a:t>
              </a:r>
            </a:p>
            <a:p>
              <a:pPr marL="989013" indent="-989013"/>
              <a:endParaRPr lang="cs-CZ" dirty="0"/>
            </a:p>
            <a:p>
              <a:pPr marL="989013" indent="-989013"/>
              <a:r>
                <a:rPr lang="cs-CZ" b="1" dirty="0"/>
                <a:t>Dítě</a:t>
              </a:r>
              <a:r>
                <a:rPr lang="cs-CZ" dirty="0"/>
                <a:t> 	obsahuje nahrávky vnitřních reakcí na vnější podněty</a:t>
              </a:r>
            </a:p>
          </p:txBody>
        </p:sp>
        <p:cxnSp>
          <p:nvCxnSpPr>
            <p:cNvPr id="1032" name="Přímá spojnice 1031">
              <a:extLst>
                <a:ext uri="{FF2B5EF4-FFF2-40B4-BE49-F238E27FC236}">
                  <a16:creationId xmlns:a16="http://schemas.microsoft.com/office/drawing/2014/main" id="{9151BDB4-8842-4305-A20D-8996A899E8E3}"/>
                </a:ext>
              </a:extLst>
            </p:cNvPr>
            <p:cNvCxnSpPr>
              <a:cxnSpLocks/>
            </p:cNvCxnSpPr>
            <p:nvPr/>
          </p:nvCxnSpPr>
          <p:spPr>
            <a:xfrm>
              <a:off x="4390378" y="2170443"/>
              <a:ext cx="7801620" cy="0"/>
            </a:xfrm>
            <a:prstGeom prst="line">
              <a:avLst/>
            </a:prstGeom>
            <a:grpFill/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24739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Skupina 33">
            <a:extLst>
              <a:ext uri="{FF2B5EF4-FFF2-40B4-BE49-F238E27FC236}">
                <a16:creationId xmlns:a16="http://schemas.microsoft.com/office/drawing/2014/main" id="{90280B2D-FA2F-4517-AC63-54B9854F92B1}"/>
              </a:ext>
            </a:extLst>
          </p:cNvPr>
          <p:cNvGrpSpPr/>
          <p:nvPr/>
        </p:nvGrpSpPr>
        <p:grpSpPr>
          <a:xfrm>
            <a:off x="4390378" y="1443080"/>
            <a:ext cx="7801622" cy="3970318"/>
            <a:chOff x="4390378" y="1852780"/>
            <a:chExt cx="7801622" cy="3970318"/>
          </a:xfrm>
          <a:solidFill>
            <a:schemeClr val="bg1">
              <a:lumMod val="95000"/>
            </a:schemeClr>
          </a:solidFill>
        </p:grpSpPr>
        <p:sp>
          <p:nvSpPr>
            <p:cNvPr id="37" name="TextovéPole 36">
              <a:extLst>
                <a:ext uri="{FF2B5EF4-FFF2-40B4-BE49-F238E27FC236}">
                  <a16:creationId xmlns:a16="http://schemas.microsoft.com/office/drawing/2014/main" id="{5D8E59DF-EC70-4003-83DE-672F0440945A}"/>
                </a:ext>
              </a:extLst>
            </p:cNvPr>
            <p:cNvSpPr txBox="1"/>
            <p:nvPr/>
          </p:nvSpPr>
          <p:spPr>
            <a:xfrm>
              <a:off x="4390382" y="1852780"/>
              <a:ext cx="7801618" cy="397031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/>
                <a:t>RODIČ</a:t>
              </a:r>
            </a:p>
            <a:p>
              <a:pPr marL="989013" indent="-989013"/>
              <a:endParaRPr lang="cs-CZ" dirty="0"/>
            </a:p>
            <a:p>
              <a:pPr marL="989013" indent="-989013"/>
              <a:r>
                <a:rPr lang="cs-CZ" dirty="0"/>
                <a:t>Utváří se od narození</a:t>
              </a:r>
            </a:p>
            <a:p>
              <a:pPr marL="989013" indent="-989013"/>
              <a:endParaRPr lang="cs-CZ" dirty="0"/>
            </a:p>
            <a:p>
              <a:pPr marL="630238" indent="-630238"/>
              <a:r>
                <a:rPr lang="cs-CZ" dirty="0"/>
                <a:t>Obsahuje </a:t>
              </a:r>
              <a:r>
                <a:rPr lang="cs-CZ" b="1" dirty="0"/>
                <a:t>nahrávky dat</a:t>
              </a:r>
              <a:r>
                <a:rPr lang="cs-CZ" dirty="0"/>
                <a:t> převážně od rodičů</a:t>
              </a:r>
            </a:p>
            <a:p>
              <a:pPr marL="630238" indent="-630238"/>
              <a:r>
                <a:rPr lang="cs-CZ" dirty="0"/>
                <a:t>	světonázory – s pravdou nejdál dojdeš, lidem se nedá věřit apod.</a:t>
              </a:r>
            </a:p>
            <a:p>
              <a:pPr marL="630238" indent="-630238"/>
              <a:r>
                <a:rPr lang="cs-CZ" dirty="0"/>
                <a:t>	pravidla – při přecházení se rozhlédni na obě strany apod.</a:t>
              </a:r>
            </a:p>
            <a:p>
              <a:pPr marL="630238" indent="-630238"/>
              <a:r>
                <a:rPr lang="cs-CZ" dirty="0"/>
                <a:t>	příkazy – musíš to dělat přesně takhle, udělej to vždycky hned apod.</a:t>
              </a:r>
            </a:p>
            <a:p>
              <a:pPr marL="630238" indent="-630238"/>
              <a:r>
                <a:rPr lang="cs-CZ" dirty="0"/>
                <a:t>	zákazy – tohle nesmíš, nebreč, nesahej na to apod.</a:t>
              </a:r>
            </a:p>
            <a:p>
              <a:pPr marL="630238" indent="-630238"/>
              <a:r>
                <a:rPr lang="cs-CZ" dirty="0"/>
                <a:t>	apod.</a:t>
              </a:r>
            </a:p>
            <a:p>
              <a:pPr marL="630238" indent="-630238"/>
              <a:endParaRPr lang="cs-CZ" dirty="0"/>
            </a:p>
            <a:p>
              <a:pPr marL="4763" indent="-4763"/>
              <a:r>
                <a:rPr lang="cs-CZ" dirty="0"/>
                <a:t>Nahrávky jsou důležité pro fungování v životě. Mozek na základě nahrávek vytváří automatické vzorce myšlení a tím šetří tělesnou energii a současně umožňuje rychle reagovat na známé nebo jim podobné podněty.</a:t>
              </a:r>
            </a:p>
          </p:txBody>
        </p:sp>
        <p:cxnSp>
          <p:nvCxnSpPr>
            <p:cNvPr id="38" name="Přímá spojnice 37">
              <a:extLst>
                <a:ext uri="{FF2B5EF4-FFF2-40B4-BE49-F238E27FC236}">
                  <a16:creationId xmlns:a16="http://schemas.microsoft.com/office/drawing/2014/main" id="{F976A969-F710-41FB-A2DB-FDA565CECBFE}"/>
                </a:ext>
              </a:extLst>
            </p:cNvPr>
            <p:cNvCxnSpPr>
              <a:cxnSpLocks/>
            </p:cNvCxnSpPr>
            <p:nvPr/>
          </p:nvCxnSpPr>
          <p:spPr>
            <a:xfrm>
              <a:off x="4390378" y="2170443"/>
              <a:ext cx="7801620" cy="0"/>
            </a:xfrm>
            <a:prstGeom prst="line">
              <a:avLst/>
            </a:prstGeom>
            <a:grpFill/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Skupina 7">
            <a:extLst>
              <a:ext uri="{FF2B5EF4-FFF2-40B4-BE49-F238E27FC236}">
                <a16:creationId xmlns:a16="http://schemas.microsoft.com/office/drawing/2014/main" id="{B10593B9-D722-4DBA-B179-0286F98F7D60}"/>
              </a:ext>
            </a:extLst>
          </p:cNvPr>
          <p:cNvGrpSpPr/>
          <p:nvPr/>
        </p:nvGrpSpPr>
        <p:grpSpPr>
          <a:xfrm>
            <a:off x="94172" y="894992"/>
            <a:ext cx="3923643" cy="5051195"/>
            <a:chOff x="264992" y="481270"/>
            <a:chExt cx="3923643" cy="5051195"/>
          </a:xfrm>
        </p:grpSpPr>
        <p:grpSp>
          <p:nvGrpSpPr>
            <p:cNvPr id="39" name="Skupina 38">
              <a:extLst>
                <a:ext uri="{FF2B5EF4-FFF2-40B4-BE49-F238E27FC236}">
                  <a16:creationId xmlns:a16="http://schemas.microsoft.com/office/drawing/2014/main" id="{100332FC-813C-4431-9391-54440D98DBFB}"/>
                </a:ext>
              </a:extLst>
            </p:cNvPr>
            <p:cNvGrpSpPr/>
            <p:nvPr/>
          </p:nvGrpSpPr>
          <p:grpSpPr>
            <a:xfrm>
              <a:off x="393093" y="481270"/>
              <a:ext cx="3607359" cy="5051195"/>
              <a:chOff x="393093" y="481270"/>
              <a:chExt cx="3607359" cy="5051195"/>
            </a:xfrm>
          </p:grpSpPr>
          <p:sp>
            <p:nvSpPr>
              <p:cNvPr id="40" name="Obdélník 39">
                <a:extLst>
                  <a:ext uri="{FF2B5EF4-FFF2-40B4-BE49-F238E27FC236}">
                    <a16:creationId xmlns:a16="http://schemas.microsoft.com/office/drawing/2014/main" id="{09DF35B0-66C1-4158-AF15-AD1B36F2C0D2}"/>
                  </a:ext>
                </a:extLst>
              </p:cNvPr>
              <p:cNvSpPr/>
              <p:nvPr/>
            </p:nvSpPr>
            <p:spPr>
              <a:xfrm>
                <a:off x="393093" y="1029358"/>
                <a:ext cx="3607359" cy="4415497"/>
              </a:xfrm>
              <a:prstGeom prst="rect">
                <a:avLst/>
              </a:prstGeom>
              <a:blipFill dpi="0" rotWithShape="1">
                <a:blip r:embed="rId2">
                  <a:alphaModFix amt="8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41" name="TextovéPole 40">
                <a:extLst>
                  <a:ext uri="{FF2B5EF4-FFF2-40B4-BE49-F238E27FC236}">
                    <a16:creationId xmlns:a16="http://schemas.microsoft.com/office/drawing/2014/main" id="{3913A775-5EBB-4D79-BE2A-42F768EEB306}"/>
                  </a:ext>
                </a:extLst>
              </p:cNvPr>
              <p:cNvSpPr txBox="1"/>
              <p:nvPr/>
            </p:nvSpPr>
            <p:spPr>
              <a:xfrm>
                <a:off x="1280116" y="481270"/>
                <a:ext cx="18333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400" dirty="0"/>
                  <a:t>JÁSTVÍ</a:t>
                </a:r>
              </a:p>
            </p:txBody>
          </p:sp>
          <p:sp>
            <p:nvSpPr>
              <p:cNvPr id="46" name="Ovál 45">
                <a:extLst>
                  <a:ext uri="{FF2B5EF4-FFF2-40B4-BE49-F238E27FC236}">
                    <a16:creationId xmlns:a16="http://schemas.microsoft.com/office/drawing/2014/main" id="{B8A95FB9-86C7-4F80-82C6-288FEBC6101B}"/>
                  </a:ext>
                </a:extLst>
              </p:cNvPr>
              <p:cNvSpPr/>
              <p:nvPr/>
            </p:nvSpPr>
            <p:spPr>
              <a:xfrm>
                <a:off x="1034856" y="1116968"/>
                <a:ext cx="2323837" cy="4415497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cxnSp>
          <p:nvCxnSpPr>
            <p:cNvPr id="3" name="Přímá spojnice se šipkou 2">
              <a:extLst>
                <a:ext uri="{FF2B5EF4-FFF2-40B4-BE49-F238E27FC236}">
                  <a16:creationId xmlns:a16="http://schemas.microsoft.com/office/drawing/2014/main" id="{4CFB7D5E-E0E3-4AA7-8801-7500FAB08578}"/>
                </a:ext>
              </a:extLst>
            </p:cNvPr>
            <p:cNvCxnSpPr/>
            <p:nvPr/>
          </p:nvCxnSpPr>
          <p:spPr>
            <a:xfrm>
              <a:off x="522569" y="1868357"/>
              <a:ext cx="104466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se šipkou 15">
              <a:extLst>
                <a:ext uri="{FF2B5EF4-FFF2-40B4-BE49-F238E27FC236}">
                  <a16:creationId xmlns:a16="http://schemas.microsoft.com/office/drawing/2014/main" id="{57B92068-1170-4336-9C8C-6D41CE7668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26310" y="1868357"/>
              <a:ext cx="104466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1357053-093C-4AF0-9703-2BBC0EBF7194}"/>
                </a:ext>
              </a:extLst>
            </p:cNvPr>
            <p:cNvSpPr txBox="1"/>
            <p:nvPr/>
          </p:nvSpPr>
          <p:spPr>
            <a:xfrm>
              <a:off x="2945397" y="1544489"/>
              <a:ext cx="1243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Data od otce</a:t>
              </a:r>
            </a:p>
          </p:txBody>
        </p:sp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4226B0D8-9FF7-474E-8DAB-556359F02CC9}"/>
                </a:ext>
              </a:extLst>
            </p:cNvPr>
            <p:cNvSpPr txBox="1"/>
            <p:nvPr/>
          </p:nvSpPr>
          <p:spPr>
            <a:xfrm>
              <a:off x="264992" y="1544490"/>
              <a:ext cx="12530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Data od matky</a:t>
              </a:r>
            </a:p>
          </p:txBody>
        </p:sp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E2659F94-D9E0-4520-A88D-8CCEA1F3BADE}"/>
                </a:ext>
              </a:extLst>
            </p:cNvPr>
            <p:cNvGrpSpPr/>
            <p:nvPr/>
          </p:nvGrpSpPr>
          <p:grpSpPr>
            <a:xfrm>
              <a:off x="1646129" y="1374591"/>
              <a:ext cx="1110389" cy="1044732"/>
              <a:chOff x="6730992" y="58235"/>
              <a:chExt cx="1110389" cy="1044732"/>
            </a:xfrm>
          </p:grpSpPr>
          <p:sp>
            <p:nvSpPr>
              <p:cNvPr id="26" name="Ovál 25">
                <a:extLst>
                  <a:ext uri="{FF2B5EF4-FFF2-40B4-BE49-F238E27FC236}">
                    <a16:creationId xmlns:a16="http://schemas.microsoft.com/office/drawing/2014/main" id="{8DBF679E-1903-479A-BE99-6E0E16B03083}"/>
                  </a:ext>
                </a:extLst>
              </p:cNvPr>
              <p:cNvSpPr/>
              <p:nvPr/>
            </p:nvSpPr>
            <p:spPr>
              <a:xfrm>
                <a:off x="6730992" y="58235"/>
                <a:ext cx="1110389" cy="1044732"/>
              </a:xfrm>
              <a:prstGeom prst="ellipse">
                <a:avLst/>
              </a:prstGeom>
              <a:blipFill dpi="0" rotWithShape="1">
                <a:blip r:embed="rId3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0FBF8241-0177-4A6C-AEFB-CEB4065BC460}"/>
                  </a:ext>
                </a:extLst>
              </p:cNvPr>
              <p:cNvSpPr txBox="1"/>
              <p:nvPr/>
            </p:nvSpPr>
            <p:spPr>
              <a:xfrm>
                <a:off x="6964569" y="411324"/>
                <a:ext cx="64323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dirty="0">
                    <a:solidFill>
                      <a:schemeClr val="bg1"/>
                    </a:solidFill>
                  </a:rPr>
                  <a:t>Rodič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5149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Skupina 33">
            <a:extLst>
              <a:ext uri="{FF2B5EF4-FFF2-40B4-BE49-F238E27FC236}">
                <a16:creationId xmlns:a16="http://schemas.microsoft.com/office/drawing/2014/main" id="{90280B2D-FA2F-4517-AC63-54B9854F92B1}"/>
              </a:ext>
            </a:extLst>
          </p:cNvPr>
          <p:cNvGrpSpPr/>
          <p:nvPr/>
        </p:nvGrpSpPr>
        <p:grpSpPr>
          <a:xfrm>
            <a:off x="4391224" y="1859339"/>
            <a:ext cx="7882004" cy="3139321"/>
            <a:chOff x="4309994" y="1812811"/>
            <a:chExt cx="7882004" cy="3139321"/>
          </a:xfrm>
          <a:solidFill>
            <a:schemeClr val="bg1">
              <a:lumMod val="95000"/>
            </a:schemeClr>
          </a:solidFill>
        </p:grpSpPr>
        <p:sp>
          <p:nvSpPr>
            <p:cNvPr id="37" name="TextovéPole 36">
              <a:extLst>
                <a:ext uri="{FF2B5EF4-FFF2-40B4-BE49-F238E27FC236}">
                  <a16:creationId xmlns:a16="http://schemas.microsoft.com/office/drawing/2014/main" id="{5D8E59DF-EC70-4003-83DE-672F0440945A}"/>
                </a:ext>
              </a:extLst>
            </p:cNvPr>
            <p:cNvSpPr txBox="1"/>
            <p:nvPr/>
          </p:nvSpPr>
          <p:spPr>
            <a:xfrm>
              <a:off x="4309994" y="1812811"/>
              <a:ext cx="7801618" cy="31393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/>
                <a:t>DÍTĚ</a:t>
              </a:r>
            </a:p>
            <a:p>
              <a:pPr marL="989013" indent="-989013"/>
              <a:endParaRPr lang="cs-CZ" dirty="0"/>
            </a:p>
            <a:p>
              <a:pPr marL="989013" indent="-989013"/>
              <a:r>
                <a:rPr lang="cs-CZ" dirty="0"/>
                <a:t>Utváří se od narození</a:t>
              </a:r>
            </a:p>
            <a:p>
              <a:pPr marL="989013" indent="-989013"/>
              <a:endParaRPr lang="cs-CZ" dirty="0"/>
            </a:p>
            <a:p>
              <a:pPr marL="4763" indent="-4763"/>
              <a:r>
                <a:rPr lang="cs-CZ" dirty="0"/>
                <a:t>Obsahuje </a:t>
              </a:r>
              <a:r>
                <a:rPr lang="cs-CZ" b="1" dirty="0"/>
                <a:t>nahrávky vnitřních reakcí </a:t>
              </a:r>
              <a:r>
                <a:rPr lang="cs-CZ" dirty="0"/>
                <a:t>(emočních prožitků)</a:t>
              </a:r>
              <a:r>
                <a:rPr lang="cs-CZ" b="1" dirty="0"/>
                <a:t> </a:t>
              </a:r>
              <a:r>
                <a:rPr lang="cs-CZ" dirty="0"/>
                <a:t>na vnější podněty</a:t>
              </a:r>
            </a:p>
            <a:p>
              <a:pPr marL="4763" indent="-4763"/>
              <a:endParaRPr lang="cs-CZ" dirty="0"/>
            </a:p>
            <a:p>
              <a:pPr marL="4763" indent="-4763"/>
              <a:r>
                <a:rPr lang="cs-CZ" dirty="0"/>
                <a:t>V tomto EGO-stavu sídlí vnímavost, tvořivost, zvědavost apod. a také negativní a pozitivní pocity, které člověk prožíval v raném věku.</a:t>
              </a:r>
            </a:p>
            <a:p>
              <a:pPr marL="4763" indent="-4763"/>
              <a:endParaRPr lang="cs-CZ" dirty="0"/>
            </a:p>
            <a:p>
              <a:pPr marL="4763" indent="-4763"/>
              <a:r>
                <a:rPr lang="cs-CZ" dirty="0"/>
                <a:t>Jedná se o EGO-stav, který je po celou dobu našeho života odpovědný za naše emoční prožívání.</a:t>
              </a:r>
            </a:p>
          </p:txBody>
        </p:sp>
        <p:cxnSp>
          <p:nvCxnSpPr>
            <p:cNvPr id="38" name="Přímá spojnice 37">
              <a:extLst>
                <a:ext uri="{FF2B5EF4-FFF2-40B4-BE49-F238E27FC236}">
                  <a16:creationId xmlns:a16="http://schemas.microsoft.com/office/drawing/2014/main" id="{F976A969-F710-41FB-A2DB-FDA565CECBFE}"/>
                </a:ext>
              </a:extLst>
            </p:cNvPr>
            <p:cNvCxnSpPr>
              <a:cxnSpLocks/>
            </p:cNvCxnSpPr>
            <p:nvPr/>
          </p:nvCxnSpPr>
          <p:spPr>
            <a:xfrm>
              <a:off x="4390378" y="2170443"/>
              <a:ext cx="7801620" cy="0"/>
            </a:xfrm>
            <a:prstGeom prst="line">
              <a:avLst/>
            </a:prstGeom>
            <a:grpFill/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Skupina 2">
            <a:extLst>
              <a:ext uri="{FF2B5EF4-FFF2-40B4-BE49-F238E27FC236}">
                <a16:creationId xmlns:a16="http://schemas.microsoft.com/office/drawing/2014/main" id="{390A0472-119D-4CA4-8663-A43662E67ADB}"/>
              </a:ext>
            </a:extLst>
          </p:cNvPr>
          <p:cNvGrpSpPr/>
          <p:nvPr/>
        </p:nvGrpSpPr>
        <p:grpSpPr>
          <a:xfrm>
            <a:off x="252417" y="903402"/>
            <a:ext cx="3607359" cy="5051195"/>
            <a:chOff x="393093" y="481270"/>
            <a:chExt cx="3607359" cy="5051195"/>
          </a:xfrm>
        </p:grpSpPr>
        <p:grpSp>
          <p:nvGrpSpPr>
            <p:cNvPr id="39" name="Skupina 38">
              <a:extLst>
                <a:ext uri="{FF2B5EF4-FFF2-40B4-BE49-F238E27FC236}">
                  <a16:creationId xmlns:a16="http://schemas.microsoft.com/office/drawing/2014/main" id="{100332FC-813C-4431-9391-54440D98DBFB}"/>
                </a:ext>
              </a:extLst>
            </p:cNvPr>
            <p:cNvGrpSpPr/>
            <p:nvPr/>
          </p:nvGrpSpPr>
          <p:grpSpPr>
            <a:xfrm>
              <a:off x="393093" y="481270"/>
              <a:ext cx="3607359" cy="5051195"/>
              <a:chOff x="393093" y="481270"/>
              <a:chExt cx="3607359" cy="5051195"/>
            </a:xfrm>
          </p:grpSpPr>
          <p:sp>
            <p:nvSpPr>
              <p:cNvPr id="40" name="Obdélník 39">
                <a:extLst>
                  <a:ext uri="{FF2B5EF4-FFF2-40B4-BE49-F238E27FC236}">
                    <a16:creationId xmlns:a16="http://schemas.microsoft.com/office/drawing/2014/main" id="{09DF35B0-66C1-4158-AF15-AD1B36F2C0D2}"/>
                  </a:ext>
                </a:extLst>
              </p:cNvPr>
              <p:cNvSpPr/>
              <p:nvPr/>
            </p:nvSpPr>
            <p:spPr>
              <a:xfrm>
                <a:off x="393093" y="1029358"/>
                <a:ext cx="3607359" cy="4415497"/>
              </a:xfrm>
              <a:prstGeom prst="rect">
                <a:avLst/>
              </a:prstGeom>
              <a:blipFill dpi="0" rotWithShape="1">
                <a:blip r:embed="rId2">
                  <a:alphaModFix amt="8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41" name="TextovéPole 40">
                <a:extLst>
                  <a:ext uri="{FF2B5EF4-FFF2-40B4-BE49-F238E27FC236}">
                    <a16:creationId xmlns:a16="http://schemas.microsoft.com/office/drawing/2014/main" id="{3913A775-5EBB-4D79-BE2A-42F768EEB306}"/>
                  </a:ext>
                </a:extLst>
              </p:cNvPr>
              <p:cNvSpPr txBox="1"/>
              <p:nvPr/>
            </p:nvSpPr>
            <p:spPr>
              <a:xfrm>
                <a:off x="1280116" y="481270"/>
                <a:ext cx="18333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400" dirty="0"/>
                  <a:t>JÁSTVÍ</a:t>
                </a:r>
              </a:p>
            </p:txBody>
          </p:sp>
          <p:sp>
            <p:nvSpPr>
              <p:cNvPr id="46" name="Ovál 45">
                <a:extLst>
                  <a:ext uri="{FF2B5EF4-FFF2-40B4-BE49-F238E27FC236}">
                    <a16:creationId xmlns:a16="http://schemas.microsoft.com/office/drawing/2014/main" id="{B8A95FB9-86C7-4F80-82C6-288FEBC6101B}"/>
                  </a:ext>
                </a:extLst>
              </p:cNvPr>
              <p:cNvSpPr/>
              <p:nvPr/>
            </p:nvSpPr>
            <p:spPr>
              <a:xfrm>
                <a:off x="1034856" y="1116968"/>
                <a:ext cx="2323837" cy="4415497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sp>
          <p:nvSpPr>
            <p:cNvPr id="2" name="Obdélník 1">
              <a:extLst>
                <a:ext uri="{FF2B5EF4-FFF2-40B4-BE49-F238E27FC236}">
                  <a16:creationId xmlns:a16="http://schemas.microsoft.com/office/drawing/2014/main" id="{0C73ECF1-A3B9-44C2-9B1E-8DD4AB8B2F79}"/>
                </a:ext>
              </a:extLst>
            </p:cNvPr>
            <p:cNvSpPr>
              <a:spLocks/>
            </p:cNvSpPr>
            <p:nvPr/>
          </p:nvSpPr>
          <p:spPr>
            <a:xfrm>
              <a:off x="1613392" y="4229009"/>
              <a:ext cx="1166759" cy="1027912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5" name="TextovéPole 14">
              <a:extLst>
                <a:ext uri="{FF2B5EF4-FFF2-40B4-BE49-F238E27FC236}">
                  <a16:creationId xmlns:a16="http://schemas.microsoft.com/office/drawing/2014/main" id="{BACCDA85-A170-4DD1-9770-4FC8284CD5C9}"/>
                </a:ext>
              </a:extLst>
            </p:cNvPr>
            <p:cNvSpPr txBox="1"/>
            <p:nvPr/>
          </p:nvSpPr>
          <p:spPr>
            <a:xfrm>
              <a:off x="1875162" y="4573688"/>
              <a:ext cx="6432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>
                  <a:solidFill>
                    <a:schemeClr val="bg1"/>
                  </a:solidFill>
                </a:rPr>
                <a:t>Dítě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0336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6" name="Skupina 1035">
            <a:extLst>
              <a:ext uri="{FF2B5EF4-FFF2-40B4-BE49-F238E27FC236}">
                <a16:creationId xmlns:a16="http://schemas.microsoft.com/office/drawing/2014/main" id="{26CAF1C0-5B9C-485E-B2C2-70531A599AA0}"/>
              </a:ext>
            </a:extLst>
          </p:cNvPr>
          <p:cNvGrpSpPr/>
          <p:nvPr/>
        </p:nvGrpSpPr>
        <p:grpSpPr>
          <a:xfrm>
            <a:off x="262470" y="903402"/>
            <a:ext cx="3607359" cy="5051195"/>
            <a:chOff x="393093" y="481270"/>
            <a:chExt cx="3607359" cy="5051195"/>
          </a:xfrm>
        </p:grpSpPr>
        <p:sp>
          <p:nvSpPr>
            <p:cNvPr id="1029" name="Obdélník 1028">
              <a:extLst>
                <a:ext uri="{FF2B5EF4-FFF2-40B4-BE49-F238E27FC236}">
                  <a16:creationId xmlns:a16="http://schemas.microsoft.com/office/drawing/2014/main" id="{4636BA0A-6FC5-4DBB-943D-F4B20DE8098B}"/>
                </a:ext>
              </a:extLst>
            </p:cNvPr>
            <p:cNvSpPr/>
            <p:nvPr/>
          </p:nvSpPr>
          <p:spPr>
            <a:xfrm>
              <a:off x="393093" y="1030655"/>
              <a:ext cx="3607359" cy="4415497"/>
            </a:xfrm>
            <a:prstGeom prst="rect">
              <a:avLst/>
            </a:prstGeom>
            <a:blipFill dpi="0" rotWithShape="1">
              <a:blip r:embed="rId2">
                <a:alphaModFix amt="8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7F31D67B-1772-4694-8B41-F8D42352DBCB}"/>
                </a:ext>
              </a:extLst>
            </p:cNvPr>
            <p:cNvSpPr txBox="1"/>
            <p:nvPr/>
          </p:nvSpPr>
          <p:spPr>
            <a:xfrm>
              <a:off x="1280116" y="481270"/>
              <a:ext cx="18333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dirty="0"/>
                <a:t>JÁSTVÍ</a:t>
              </a:r>
            </a:p>
          </p:txBody>
        </p:sp>
        <p:grpSp>
          <p:nvGrpSpPr>
            <p:cNvPr id="1025" name="Skupina 1024">
              <a:extLst>
                <a:ext uri="{FF2B5EF4-FFF2-40B4-BE49-F238E27FC236}">
                  <a16:creationId xmlns:a16="http://schemas.microsoft.com/office/drawing/2014/main" id="{6D979D22-0692-41D9-954A-1F7E3DB5E37B}"/>
                </a:ext>
              </a:extLst>
            </p:cNvPr>
            <p:cNvGrpSpPr/>
            <p:nvPr/>
          </p:nvGrpSpPr>
          <p:grpSpPr>
            <a:xfrm>
              <a:off x="1034856" y="1116968"/>
              <a:ext cx="2323837" cy="4415497"/>
              <a:chOff x="492172" y="1054103"/>
              <a:chExt cx="2323837" cy="4415497"/>
            </a:xfrm>
          </p:grpSpPr>
          <p:grpSp>
            <p:nvGrpSpPr>
              <p:cNvPr id="27" name="Skupina 26">
                <a:extLst>
                  <a:ext uri="{FF2B5EF4-FFF2-40B4-BE49-F238E27FC236}">
                    <a16:creationId xmlns:a16="http://schemas.microsoft.com/office/drawing/2014/main" id="{7695693C-F0FA-42C0-8821-C8906248E7DA}"/>
                  </a:ext>
                </a:extLst>
              </p:cNvPr>
              <p:cNvGrpSpPr/>
              <p:nvPr/>
            </p:nvGrpSpPr>
            <p:grpSpPr>
              <a:xfrm>
                <a:off x="492172" y="1054103"/>
                <a:ext cx="2323837" cy="4415497"/>
                <a:chOff x="1574971" y="223861"/>
                <a:chExt cx="2323837" cy="4415497"/>
              </a:xfrm>
            </p:grpSpPr>
            <p:sp>
              <p:nvSpPr>
                <p:cNvPr id="5" name="Ovál 4">
                  <a:extLst>
                    <a:ext uri="{FF2B5EF4-FFF2-40B4-BE49-F238E27FC236}">
                      <a16:creationId xmlns:a16="http://schemas.microsoft.com/office/drawing/2014/main" id="{9626DCD0-F4D3-42FC-8C43-D87F9759F3DC}"/>
                    </a:ext>
                  </a:extLst>
                </p:cNvPr>
                <p:cNvSpPr/>
                <p:nvPr/>
              </p:nvSpPr>
              <p:spPr>
                <a:xfrm>
                  <a:off x="2181941" y="1917653"/>
                  <a:ext cx="1109892" cy="1027912"/>
                </a:xfrm>
                <a:prstGeom prst="ellipse">
                  <a:avLst/>
                </a:prstGeom>
                <a:noFill/>
                <a:ln>
                  <a:solidFill>
                    <a:srgbClr val="0070C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/>
                </a:p>
              </p:txBody>
            </p:sp>
            <p:sp>
              <p:nvSpPr>
                <p:cNvPr id="4" name="Ovál 3">
                  <a:extLst>
                    <a:ext uri="{FF2B5EF4-FFF2-40B4-BE49-F238E27FC236}">
                      <a16:creationId xmlns:a16="http://schemas.microsoft.com/office/drawing/2014/main" id="{C9153A6A-229E-4D36-9207-DB7F0DFFF71A}"/>
                    </a:ext>
                  </a:extLst>
                </p:cNvPr>
                <p:cNvSpPr/>
                <p:nvPr/>
              </p:nvSpPr>
              <p:spPr>
                <a:xfrm>
                  <a:off x="1574971" y="223861"/>
                  <a:ext cx="2323837" cy="4415497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/>
                </a:p>
              </p:txBody>
            </p:sp>
            <p:sp>
              <p:nvSpPr>
                <p:cNvPr id="13" name="TextovéPole 12">
                  <a:extLst>
                    <a:ext uri="{FF2B5EF4-FFF2-40B4-BE49-F238E27FC236}">
                      <a16:creationId xmlns:a16="http://schemas.microsoft.com/office/drawing/2014/main" id="{7775543D-0361-41B1-BC00-02AAE83C66C6}"/>
                    </a:ext>
                  </a:extLst>
                </p:cNvPr>
                <p:cNvSpPr txBox="1"/>
                <p:nvPr/>
              </p:nvSpPr>
              <p:spPr>
                <a:xfrm>
                  <a:off x="2299399" y="2252822"/>
                  <a:ext cx="87498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600" dirty="0"/>
                    <a:t>Dospělý</a:t>
                  </a:r>
                </a:p>
              </p:txBody>
            </p:sp>
          </p:grpSp>
          <p:sp>
            <p:nvSpPr>
              <p:cNvPr id="30" name="Ovál 29">
                <a:extLst>
                  <a:ext uri="{FF2B5EF4-FFF2-40B4-BE49-F238E27FC236}">
                    <a16:creationId xmlns:a16="http://schemas.microsoft.com/office/drawing/2014/main" id="{C3BECB0B-CD56-41FF-9D7A-184F7C012B5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64929" y="2623593"/>
                <a:ext cx="1378329" cy="1276521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</p:grpSp>
      <p:grpSp>
        <p:nvGrpSpPr>
          <p:cNvPr id="1035" name="Skupina 1034">
            <a:extLst>
              <a:ext uri="{FF2B5EF4-FFF2-40B4-BE49-F238E27FC236}">
                <a16:creationId xmlns:a16="http://schemas.microsoft.com/office/drawing/2014/main" id="{869BAD31-4AF4-4985-AAC4-F397CD890AD6}"/>
              </a:ext>
            </a:extLst>
          </p:cNvPr>
          <p:cNvGrpSpPr/>
          <p:nvPr/>
        </p:nvGrpSpPr>
        <p:grpSpPr>
          <a:xfrm>
            <a:off x="4390380" y="1721401"/>
            <a:ext cx="7801620" cy="3693319"/>
            <a:chOff x="4390378" y="1836910"/>
            <a:chExt cx="7801620" cy="3693319"/>
          </a:xfrm>
          <a:solidFill>
            <a:schemeClr val="bg1">
              <a:lumMod val="95000"/>
            </a:schemeClr>
          </a:solidFill>
        </p:grpSpPr>
        <p:sp>
          <p:nvSpPr>
            <p:cNvPr id="29" name="TextovéPole 28">
              <a:extLst>
                <a:ext uri="{FF2B5EF4-FFF2-40B4-BE49-F238E27FC236}">
                  <a16:creationId xmlns:a16="http://schemas.microsoft.com/office/drawing/2014/main" id="{B2C4038F-ADCB-4D50-A2CD-652629445DCB}"/>
                </a:ext>
              </a:extLst>
            </p:cNvPr>
            <p:cNvSpPr txBox="1"/>
            <p:nvPr/>
          </p:nvSpPr>
          <p:spPr>
            <a:xfrm>
              <a:off x="4390378" y="1836910"/>
              <a:ext cx="7801620" cy="369331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/>
                <a:t>DOSPĚLÝ</a:t>
              </a:r>
            </a:p>
            <a:p>
              <a:endParaRPr lang="cs-CZ" dirty="0"/>
            </a:p>
            <a:p>
              <a:r>
                <a:rPr lang="cs-CZ" u="dash" dirty="0">
                  <a:uFill>
                    <a:solidFill>
                      <a:srgbClr val="0070C0"/>
                    </a:solidFill>
                  </a:uFill>
                </a:rPr>
                <a:t>Utváří se až kolem 10. měsíce věku</a:t>
              </a:r>
              <a:r>
                <a:rPr lang="cs-CZ" dirty="0">
                  <a:uFill>
                    <a:solidFill>
                      <a:srgbClr val="0070C0"/>
                    </a:solidFill>
                  </a:uFill>
                </a:rPr>
                <a:t> </a:t>
              </a:r>
              <a:r>
                <a:rPr lang="cs-CZ" dirty="0">
                  <a:uFill>
                    <a:solidFill>
                      <a:srgbClr val="FF0000"/>
                    </a:solidFill>
                  </a:uFill>
                </a:rPr>
                <a:t>(</a:t>
              </a:r>
              <a:r>
                <a:rPr lang="cs-CZ" u="sng" dirty="0">
                  <a:uFill>
                    <a:solidFill>
                      <a:srgbClr val="FF0000"/>
                    </a:solidFill>
                  </a:uFill>
                </a:rPr>
                <a:t>„zapouzdří“ se v pubertě</a:t>
              </a:r>
              <a:r>
                <a:rPr lang="cs-CZ" dirty="0"/>
                <a:t>)</a:t>
              </a:r>
            </a:p>
            <a:p>
              <a:endParaRPr lang="cs-CZ" dirty="0"/>
            </a:p>
            <a:p>
              <a:r>
                <a:rPr lang="cs-CZ" dirty="0"/>
                <a:t>Obsahuje </a:t>
              </a:r>
              <a:r>
                <a:rPr lang="cs-CZ" b="1" dirty="0"/>
                <a:t>nahrávky dat získaných vlastními pokusy a testy</a:t>
              </a:r>
            </a:p>
            <a:p>
              <a:endParaRPr lang="cs-CZ" dirty="0"/>
            </a:p>
            <a:p>
              <a:r>
                <a:rPr lang="cs-CZ" dirty="0"/>
                <a:t>Dospělý utváří </a:t>
              </a:r>
              <a:r>
                <a:rPr lang="cs-CZ" b="1" dirty="0"/>
                <a:t>myšlenkovou představu o životě</a:t>
              </a:r>
              <a:r>
                <a:rPr lang="cs-CZ" dirty="0"/>
                <a:t> na základě sběru informací a jejich zpracování (sběr informací a porovnávání s naučenou představou o životě v Rodiči a pocitovou představou v Dítěti). </a:t>
              </a:r>
            </a:p>
            <a:p>
              <a:endParaRPr lang="cs-CZ" dirty="0"/>
            </a:p>
            <a:p>
              <a:r>
                <a:rPr lang="cs-CZ" dirty="0"/>
                <a:t>Dospělého další funkcí je odhad pravděpodobnosti.</a:t>
              </a:r>
            </a:p>
            <a:p>
              <a:endParaRPr lang="cs-CZ" dirty="0"/>
            </a:p>
            <a:p>
              <a:r>
                <a:rPr lang="cs-CZ" dirty="0"/>
                <a:t>Dospělý je schopný sebeaktualizace.</a:t>
              </a:r>
            </a:p>
          </p:txBody>
        </p:sp>
        <p:cxnSp>
          <p:nvCxnSpPr>
            <p:cNvPr id="1032" name="Přímá spojnice 1031">
              <a:extLst>
                <a:ext uri="{FF2B5EF4-FFF2-40B4-BE49-F238E27FC236}">
                  <a16:creationId xmlns:a16="http://schemas.microsoft.com/office/drawing/2014/main" id="{9151BDB4-8842-4305-A20D-8996A899E8E3}"/>
                </a:ext>
              </a:extLst>
            </p:cNvPr>
            <p:cNvCxnSpPr>
              <a:cxnSpLocks/>
            </p:cNvCxnSpPr>
            <p:nvPr/>
          </p:nvCxnSpPr>
          <p:spPr>
            <a:xfrm>
              <a:off x="4390378" y="2170443"/>
              <a:ext cx="7801620" cy="0"/>
            </a:xfrm>
            <a:prstGeom prst="line">
              <a:avLst/>
            </a:prstGeom>
            <a:grpFill/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5707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Skupina 17">
            <a:extLst>
              <a:ext uri="{FF2B5EF4-FFF2-40B4-BE49-F238E27FC236}">
                <a16:creationId xmlns:a16="http://schemas.microsoft.com/office/drawing/2014/main" id="{A256008F-EDD6-48B0-B969-082E75B7519C}"/>
              </a:ext>
            </a:extLst>
          </p:cNvPr>
          <p:cNvGrpSpPr/>
          <p:nvPr/>
        </p:nvGrpSpPr>
        <p:grpSpPr>
          <a:xfrm>
            <a:off x="6140864" y="1"/>
            <a:ext cx="6051136" cy="1754326"/>
            <a:chOff x="4390378" y="1836910"/>
            <a:chExt cx="7801622" cy="1524744"/>
          </a:xfrm>
          <a:solidFill>
            <a:schemeClr val="bg1">
              <a:lumMod val="95000"/>
            </a:schemeClr>
          </a:solidFill>
        </p:grpSpPr>
        <p:sp>
          <p:nvSpPr>
            <p:cNvPr id="19" name="TextovéPole 18">
              <a:extLst>
                <a:ext uri="{FF2B5EF4-FFF2-40B4-BE49-F238E27FC236}">
                  <a16:creationId xmlns:a16="http://schemas.microsoft.com/office/drawing/2014/main" id="{E08F2304-27DE-4FA7-B0A1-1D1447F27E44}"/>
                </a:ext>
              </a:extLst>
            </p:cNvPr>
            <p:cNvSpPr txBox="1"/>
            <p:nvPr/>
          </p:nvSpPr>
          <p:spPr>
            <a:xfrm>
              <a:off x="4390381" y="1836910"/>
              <a:ext cx="7801619" cy="15247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/>
                <a:t>TRANSAKCE (PŘENOSY) - DOPLŇKOVÉ</a:t>
              </a:r>
            </a:p>
            <a:p>
              <a:endParaRPr lang="cs-CZ" dirty="0"/>
            </a:p>
            <a:p>
              <a:r>
                <a:rPr lang="cs-CZ" dirty="0"/>
                <a:t>Doplňkové přenosy jsou bezproblémové, tzn. reakce na podnět je v souladu s očekáváním. </a:t>
              </a:r>
            </a:p>
            <a:p>
              <a:endParaRPr lang="cs-CZ" dirty="0"/>
            </a:p>
            <a:p>
              <a:r>
                <a:rPr lang="cs-CZ" dirty="0"/>
                <a:t>Doplňkové přenosy mohou probíhat prakticky „donekonečna“. </a:t>
              </a:r>
            </a:p>
          </p:txBody>
        </p:sp>
        <p:cxnSp>
          <p:nvCxnSpPr>
            <p:cNvPr id="20" name="Přímá spojnice 19">
              <a:extLst>
                <a:ext uri="{FF2B5EF4-FFF2-40B4-BE49-F238E27FC236}">
                  <a16:creationId xmlns:a16="http://schemas.microsoft.com/office/drawing/2014/main" id="{22A72ED2-D475-4A6E-A6BE-167500ADD24B}"/>
                </a:ext>
              </a:extLst>
            </p:cNvPr>
            <p:cNvCxnSpPr>
              <a:cxnSpLocks/>
            </p:cNvCxnSpPr>
            <p:nvPr/>
          </p:nvCxnSpPr>
          <p:spPr>
            <a:xfrm>
              <a:off x="4390378" y="2170443"/>
              <a:ext cx="7801620" cy="0"/>
            </a:xfrm>
            <a:prstGeom prst="line">
              <a:avLst/>
            </a:prstGeom>
            <a:grpFill/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Skupina 138">
            <a:extLst>
              <a:ext uri="{FF2B5EF4-FFF2-40B4-BE49-F238E27FC236}">
                <a16:creationId xmlns:a16="http://schemas.microsoft.com/office/drawing/2014/main" id="{542FBBE9-22BA-4B1B-8397-1B4B99E46F3E}"/>
              </a:ext>
            </a:extLst>
          </p:cNvPr>
          <p:cNvGrpSpPr/>
          <p:nvPr/>
        </p:nvGrpSpPr>
        <p:grpSpPr>
          <a:xfrm>
            <a:off x="763329" y="124166"/>
            <a:ext cx="4563460" cy="3457452"/>
            <a:chOff x="867797" y="305857"/>
            <a:chExt cx="4563460" cy="3457452"/>
          </a:xfrm>
        </p:grpSpPr>
        <p:grpSp>
          <p:nvGrpSpPr>
            <p:cNvPr id="101" name="Skupina 100">
              <a:extLst>
                <a:ext uri="{FF2B5EF4-FFF2-40B4-BE49-F238E27FC236}">
                  <a16:creationId xmlns:a16="http://schemas.microsoft.com/office/drawing/2014/main" id="{7144D334-8314-4C7A-8A0F-76DFD3C37714}"/>
                </a:ext>
              </a:extLst>
            </p:cNvPr>
            <p:cNvGrpSpPr/>
            <p:nvPr/>
          </p:nvGrpSpPr>
          <p:grpSpPr>
            <a:xfrm>
              <a:off x="867797" y="305857"/>
              <a:ext cx="4563460" cy="3457452"/>
              <a:chOff x="222273" y="259726"/>
              <a:chExt cx="4563460" cy="3457452"/>
            </a:xfrm>
          </p:grpSpPr>
          <p:grpSp>
            <p:nvGrpSpPr>
              <p:cNvPr id="21" name="Skupina 20">
                <a:extLst>
                  <a:ext uri="{FF2B5EF4-FFF2-40B4-BE49-F238E27FC236}">
                    <a16:creationId xmlns:a16="http://schemas.microsoft.com/office/drawing/2014/main" id="{F40D61FF-0C65-4FD2-BD0C-654DF460461E}"/>
                  </a:ext>
                </a:extLst>
              </p:cNvPr>
              <p:cNvGrpSpPr/>
              <p:nvPr/>
            </p:nvGrpSpPr>
            <p:grpSpPr>
              <a:xfrm>
                <a:off x="222273" y="259726"/>
                <a:ext cx="1911700" cy="3457452"/>
                <a:chOff x="686678" y="436578"/>
                <a:chExt cx="3020183" cy="4534432"/>
              </a:xfrm>
            </p:grpSpPr>
            <p:sp>
              <p:nvSpPr>
                <p:cNvPr id="22" name="Obdélník 21">
                  <a:extLst>
                    <a:ext uri="{FF2B5EF4-FFF2-40B4-BE49-F238E27FC236}">
                      <a16:creationId xmlns:a16="http://schemas.microsoft.com/office/drawing/2014/main" id="{CFA4AA52-8101-4532-A63C-F13265048539}"/>
                    </a:ext>
                  </a:extLst>
                </p:cNvPr>
                <p:cNvSpPr/>
                <p:nvPr/>
              </p:nvSpPr>
              <p:spPr>
                <a:xfrm>
                  <a:off x="686678" y="937934"/>
                  <a:ext cx="3020183" cy="3831766"/>
                </a:xfrm>
                <a:prstGeom prst="rect">
                  <a:avLst/>
                </a:prstGeom>
                <a:blipFill dpi="0" rotWithShape="1">
                  <a:blip r:embed="rId2">
                    <a:alphaModFix amt="8000"/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/>
                </a:p>
              </p:txBody>
            </p:sp>
            <p:sp>
              <p:nvSpPr>
                <p:cNvPr id="23" name="TextovéPole 22">
                  <a:extLst>
                    <a:ext uri="{FF2B5EF4-FFF2-40B4-BE49-F238E27FC236}">
                      <a16:creationId xmlns:a16="http://schemas.microsoft.com/office/drawing/2014/main" id="{518B6251-3D9D-4B5D-9511-28476A98F42D}"/>
                    </a:ext>
                  </a:extLst>
                </p:cNvPr>
                <p:cNvSpPr txBox="1"/>
                <p:nvPr/>
              </p:nvSpPr>
              <p:spPr>
                <a:xfrm>
                  <a:off x="1280112" y="436578"/>
                  <a:ext cx="183331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400" dirty="0"/>
                    <a:t>JÁSTVÍ</a:t>
                  </a:r>
                </a:p>
              </p:txBody>
            </p:sp>
            <p:grpSp>
              <p:nvGrpSpPr>
                <p:cNvPr id="25" name="Skupina 24">
                  <a:extLst>
                    <a:ext uri="{FF2B5EF4-FFF2-40B4-BE49-F238E27FC236}">
                      <a16:creationId xmlns:a16="http://schemas.microsoft.com/office/drawing/2014/main" id="{291B232A-1FCE-4B20-820D-A264BC661564}"/>
                    </a:ext>
                  </a:extLst>
                </p:cNvPr>
                <p:cNvGrpSpPr/>
                <p:nvPr/>
              </p:nvGrpSpPr>
              <p:grpSpPr>
                <a:xfrm>
                  <a:off x="1034851" y="1075181"/>
                  <a:ext cx="2323837" cy="3895829"/>
                  <a:chOff x="1574966" y="182074"/>
                  <a:chExt cx="2323837" cy="3895829"/>
                </a:xfrm>
              </p:grpSpPr>
              <p:sp>
                <p:nvSpPr>
                  <p:cNvPr id="27" name="Ovál 26">
                    <a:extLst>
                      <a:ext uri="{FF2B5EF4-FFF2-40B4-BE49-F238E27FC236}">
                        <a16:creationId xmlns:a16="http://schemas.microsoft.com/office/drawing/2014/main" id="{D3198A5F-98D6-41FE-9EC9-22A5D96C857F}"/>
                      </a:ext>
                    </a:extLst>
                  </p:cNvPr>
                  <p:cNvSpPr/>
                  <p:nvPr/>
                </p:nvSpPr>
                <p:spPr>
                  <a:xfrm>
                    <a:off x="1574966" y="182074"/>
                    <a:ext cx="2323837" cy="3895829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28" name="Ovál 27">
                    <a:extLst>
                      <a:ext uri="{FF2B5EF4-FFF2-40B4-BE49-F238E27FC236}">
                        <a16:creationId xmlns:a16="http://schemas.microsoft.com/office/drawing/2014/main" id="{DC840404-007F-430F-8585-E0C80F0C3F6C}"/>
                      </a:ext>
                    </a:extLst>
                  </p:cNvPr>
                  <p:cNvSpPr/>
                  <p:nvPr/>
                </p:nvSpPr>
                <p:spPr>
                  <a:xfrm>
                    <a:off x="2168144" y="1665669"/>
                    <a:ext cx="1137485" cy="944276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29" name="Ovál 28">
                    <a:extLst>
                      <a:ext uri="{FF2B5EF4-FFF2-40B4-BE49-F238E27FC236}">
                        <a16:creationId xmlns:a16="http://schemas.microsoft.com/office/drawing/2014/main" id="{BF3CBE4A-EB66-48C0-931C-3BC8C7ED903A}"/>
                      </a:ext>
                    </a:extLst>
                  </p:cNvPr>
                  <p:cNvSpPr/>
                  <p:nvPr/>
                </p:nvSpPr>
                <p:spPr>
                  <a:xfrm>
                    <a:off x="2168143" y="2868100"/>
                    <a:ext cx="1137485" cy="944276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30" name="TextovéPole 29">
                    <a:extLst>
                      <a:ext uri="{FF2B5EF4-FFF2-40B4-BE49-F238E27FC236}">
                        <a16:creationId xmlns:a16="http://schemas.microsoft.com/office/drawing/2014/main" id="{A910F083-52F2-422C-B64B-05196987C1C5}"/>
                      </a:ext>
                    </a:extLst>
                  </p:cNvPr>
                  <p:cNvSpPr txBox="1"/>
                  <p:nvPr/>
                </p:nvSpPr>
                <p:spPr>
                  <a:xfrm>
                    <a:off x="2415269" y="735429"/>
                    <a:ext cx="643232" cy="3385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600" dirty="0"/>
                      <a:t>Ro</a:t>
                    </a:r>
                  </a:p>
                </p:txBody>
              </p:sp>
              <p:sp>
                <p:nvSpPr>
                  <p:cNvPr id="31" name="TextovéPole 30">
                    <a:extLst>
                      <a:ext uri="{FF2B5EF4-FFF2-40B4-BE49-F238E27FC236}">
                        <a16:creationId xmlns:a16="http://schemas.microsoft.com/office/drawing/2014/main" id="{9743AF24-C6AC-480B-8682-28522A73F627}"/>
                      </a:ext>
                    </a:extLst>
                  </p:cNvPr>
                  <p:cNvSpPr txBox="1"/>
                  <p:nvPr/>
                </p:nvSpPr>
                <p:spPr>
                  <a:xfrm>
                    <a:off x="2415269" y="3170961"/>
                    <a:ext cx="643232" cy="3385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600" dirty="0"/>
                      <a:t>Dí</a:t>
                    </a:r>
                  </a:p>
                </p:txBody>
              </p:sp>
              <p:sp>
                <p:nvSpPr>
                  <p:cNvPr id="32" name="TextovéPole 31">
                    <a:extLst>
                      <a:ext uri="{FF2B5EF4-FFF2-40B4-BE49-F238E27FC236}">
                        <a16:creationId xmlns:a16="http://schemas.microsoft.com/office/drawing/2014/main" id="{8A521F69-1B98-4015-B33F-A24A243E5D62}"/>
                      </a:ext>
                    </a:extLst>
                  </p:cNvPr>
                  <p:cNvSpPr txBox="1"/>
                  <p:nvPr/>
                </p:nvSpPr>
                <p:spPr>
                  <a:xfrm>
                    <a:off x="2299393" y="1960711"/>
                    <a:ext cx="874987" cy="3385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600" dirty="0"/>
                      <a:t>Do</a:t>
                    </a:r>
                  </a:p>
                </p:txBody>
              </p:sp>
              <p:sp>
                <p:nvSpPr>
                  <p:cNvPr id="33" name="Ovál 32">
                    <a:extLst>
                      <a:ext uri="{FF2B5EF4-FFF2-40B4-BE49-F238E27FC236}">
                        <a16:creationId xmlns:a16="http://schemas.microsoft.com/office/drawing/2014/main" id="{62D904EE-DD92-4091-95A6-8AD0AFB0E32D}"/>
                      </a:ext>
                    </a:extLst>
                  </p:cNvPr>
                  <p:cNvSpPr/>
                  <p:nvPr/>
                </p:nvSpPr>
                <p:spPr>
                  <a:xfrm>
                    <a:off x="2168144" y="482016"/>
                    <a:ext cx="1137485" cy="925498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</p:grpSp>
          </p:grpSp>
          <p:cxnSp>
            <p:nvCxnSpPr>
              <p:cNvPr id="49" name="Přímá spojnice se šipkou 48">
                <a:extLst>
                  <a:ext uri="{FF2B5EF4-FFF2-40B4-BE49-F238E27FC236}">
                    <a16:creationId xmlns:a16="http://schemas.microsoft.com/office/drawing/2014/main" id="{FB9B2568-1A91-4375-98EA-412DC5CF5A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0098" y="2067282"/>
                <a:ext cx="2659785" cy="0"/>
              </a:xfrm>
              <a:prstGeom prst="straightConnector1">
                <a:avLst/>
              </a:prstGeom>
              <a:ln w="15875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Přímá spojnice se šipkou 49">
                <a:extLst>
                  <a:ext uri="{FF2B5EF4-FFF2-40B4-BE49-F238E27FC236}">
                    <a16:creationId xmlns:a16="http://schemas.microsoft.com/office/drawing/2014/main" id="{113D670C-5D37-461C-A5F9-D4A8BEB0620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70098" y="2481852"/>
                <a:ext cx="2659785" cy="0"/>
              </a:xfrm>
              <a:prstGeom prst="straightConnector1">
                <a:avLst/>
              </a:prstGeom>
              <a:ln w="15875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3" name="Skupina 62">
                <a:extLst>
                  <a:ext uri="{FF2B5EF4-FFF2-40B4-BE49-F238E27FC236}">
                    <a16:creationId xmlns:a16="http://schemas.microsoft.com/office/drawing/2014/main" id="{5E254898-DE27-4225-9C7C-6F1D070277B9}"/>
                  </a:ext>
                </a:extLst>
              </p:cNvPr>
              <p:cNvGrpSpPr/>
              <p:nvPr/>
            </p:nvGrpSpPr>
            <p:grpSpPr>
              <a:xfrm>
                <a:off x="2874033" y="259726"/>
                <a:ext cx="1911700" cy="3457452"/>
                <a:chOff x="686678" y="436578"/>
                <a:chExt cx="3020183" cy="4534432"/>
              </a:xfrm>
            </p:grpSpPr>
            <p:sp>
              <p:nvSpPr>
                <p:cNvPr id="64" name="Obdélník 63">
                  <a:extLst>
                    <a:ext uri="{FF2B5EF4-FFF2-40B4-BE49-F238E27FC236}">
                      <a16:creationId xmlns:a16="http://schemas.microsoft.com/office/drawing/2014/main" id="{9A3B9174-6BBF-4204-8137-C9F3C2926DB1}"/>
                    </a:ext>
                  </a:extLst>
                </p:cNvPr>
                <p:cNvSpPr/>
                <p:nvPr/>
              </p:nvSpPr>
              <p:spPr>
                <a:xfrm>
                  <a:off x="686678" y="937934"/>
                  <a:ext cx="3020183" cy="3831766"/>
                </a:xfrm>
                <a:prstGeom prst="rect">
                  <a:avLst/>
                </a:prstGeom>
                <a:blipFill dpi="0" rotWithShape="1">
                  <a:blip r:embed="rId2">
                    <a:alphaModFix amt="8000"/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/>
                </a:p>
              </p:txBody>
            </p:sp>
            <p:sp>
              <p:nvSpPr>
                <p:cNvPr id="65" name="TextovéPole 64">
                  <a:extLst>
                    <a:ext uri="{FF2B5EF4-FFF2-40B4-BE49-F238E27FC236}">
                      <a16:creationId xmlns:a16="http://schemas.microsoft.com/office/drawing/2014/main" id="{778D1B2E-58EB-4CD4-9596-2B8BD6AC90BB}"/>
                    </a:ext>
                  </a:extLst>
                </p:cNvPr>
                <p:cNvSpPr txBox="1"/>
                <p:nvPr/>
              </p:nvSpPr>
              <p:spPr>
                <a:xfrm>
                  <a:off x="1280112" y="436578"/>
                  <a:ext cx="183331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400" dirty="0"/>
                    <a:t>JÁSTVÍ</a:t>
                  </a:r>
                </a:p>
              </p:txBody>
            </p:sp>
            <p:grpSp>
              <p:nvGrpSpPr>
                <p:cNvPr id="66" name="Skupina 65">
                  <a:extLst>
                    <a:ext uri="{FF2B5EF4-FFF2-40B4-BE49-F238E27FC236}">
                      <a16:creationId xmlns:a16="http://schemas.microsoft.com/office/drawing/2014/main" id="{1B735953-DC75-4E9A-B99B-612F9A9930CD}"/>
                    </a:ext>
                  </a:extLst>
                </p:cNvPr>
                <p:cNvGrpSpPr/>
                <p:nvPr/>
              </p:nvGrpSpPr>
              <p:grpSpPr>
                <a:xfrm>
                  <a:off x="1034851" y="1075181"/>
                  <a:ext cx="2323837" cy="3895829"/>
                  <a:chOff x="1574966" y="182074"/>
                  <a:chExt cx="2323837" cy="3895829"/>
                </a:xfrm>
              </p:grpSpPr>
              <p:sp>
                <p:nvSpPr>
                  <p:cNvPr id="67" name="Ovál 66">
                    <a:extLst>
                      <a:ext uri="{FF2B5EF4-FFF2-40B4-BE49-F238E27FC236}">
                        <a16:creationId xmlns:a16="http://schemas.microsoft.com/office/drawing/2014/main" id="{B006047A-C807-4548-8F50-8E295162C48D}"/>
                      </a:ext>
                    </a:extLst>
                  </p:cNvPr>
                  <p:cNvSpPr/>
                  <p:nvPr/>
                </p:nvSpPr>
                <p:spPr>
                  <a:xfrm>
                    <a:off x="1574966" y="182074"/>
                    <a:ext cx="2323837" cy="3895829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68" name="Ovál 67">
                    <a:extLst>
                      <a:ext uri="{FF2B5EF4-FFF2-40B4-BE49-F238E27FC236}">
                        <a16:creationId xmlns:a16="http://schemas.microsoft.com/office/drawing/2014/main" id="{AC083F44-4821-4641-B010-073638904D88}"/>
                      </a:ext>
                    </a:extLst>
                  </p:cNvPr>
                  <p:cNvSpPr/>
                  <p:nvPr/>
                </p:nvSpPr>
                <p:spPr>
                  <a:xfrm>
                    <a:off x="2168144" y="1665669"/>
                    <a:ext cx="1137485" cy="944276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69" name="Ovál 68">
                    <a:extLst>
                      <a:ext uri="{FF2B5EF4-FFF2-40B4-BE49-F238E27FC236}">
                        <a16:creationId xmlns:a16="http://schemas.microsoft.com/office/drawing/2014/main" id="{74440088-9142-4880-A5BB-F123803B97D1}"/>
                      </a:ext>
                    </a:extLst>
                  </p:cNvPr>
                  <p:cNvSpPr/>
                  <p:nvPr/>
                </p:nvSpPr>
                <p:spPr>
                  <a:xfrm>
                    <a:off x="2168143" y="2868100"/>
                    <a:ext cx="1137485" cy="944276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70" name="TextovéPole 69">
                    <a:extLst>
                      <a:ext uri="{FF2B5EF4-FFF2-40B4-BE49-F238E27FC236}">
                        <a16:creationId xmlns:a16="http://schemas.microsoft.com/office/drawing/2014/main" id="{AA7386C4-46AB-4A04-BE93-7C2EABAAC830}"/>
                      </a:ext>
                    </a:extLst>
                  </p:cNvPr>
                  <p:cNvSpPr txBox="1"/>
                  <p:nvPr/>
                </p:nvSpPr>
                <p:spPr>
                  <a:xfrm>
                    <a:off x="2415269" y="735429"/>
                    <a:ext cx="643232" cy="3385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600" dirty="0"/>
                      <a:t>Ro</a:t>
                    </a:r>
                  </a:p>
                </p:txBody>
              </p:sp>
              <p:sp>
                <p:nvSpPr>
                  <p:cNvPr id="71" name="TextovéPole 70">
                    <a:extLst>
                      <a:ext uri="{FF2B5EF4-FFF2-40B4-BE49-F238E27FC236}">
                        <a16:creationId xmlns:a16="http://schemas.microsoft.com/office/drawing/2014/main" id="{48B13C4C-96F4-4077-9D7D-DD0102514A2E}"/>
                      </a:ext>
                    </a:extLst>
                  </p:cNvPr>
                  <p:cNvSpPr txBox="1"/>
                  <p:nvPr/>
                </p:nvSpPr>
                <p:spPr>
                  <a:xfrm>
                    <a:off x="2415269" y="3170961"/>
                    <a:ext cx="643232" cy="3385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600" dirty="0"/>
                      <a:t>Dí</a:t>
                    </a:r>
                  </a:p>
                </p:txBody>
              </p:sp>
              <p:sp>
                <p:nvSpPr>
                  <p:cNvPr id="72" name="TextovéPole 71">
                    <a:extLst>
                      <a:ext uri="{FF2B5EF4-FFF2-40B4-BE49-F238E27FC236}">
                        <a16:creationId xmlns:a16="http://schemas.microsoft.com/office/drawing/2014/main" id="{E8E1A127-9F1A-43EB-955D-FCCC4E2316D4}"/>
                      </a:ext>
                    </a:extLst>
                  </p:cNvPr>
                  <p:cNvSpPr txBox="1"/>
                  <p:nvPr/>
                </p:nvSpPr>
                <p:spPr>
                  <a:xfrm>
                    <a:off x="2299393" y="1960711"/>
                    <a:ext cx="874987" cy="3385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600" dirty="0"/>
                      <a:t>Do</a:t>
                    </a:r>
                  </a:p>
                </p:txBody>
              </p:sp>
              <p:sp>
                <p:nvSpPr>
                  <p:cNvPr id="73" name="Ovál 72">
                    <a:extLst>
                      <a:ext uri="{FF2B5EF4-FFF2-40B4-BE49-F238E27FC236}">
                        <a16:creationId xmlns:a16="http://schemas.microsoft.com/office/drawing/2014/main" id="{C00BC7B6-1D8F-45ED-B990-9F21543DB328}"/>
                      </a:ext>
                    </a:extLst>
                  </p:cNvPr>
                  <p:cNvSpPr/>
                  <p:nvPr/>
                </p:nvSpPr>
                <p:spPr>
                  <a:xfrm>
                    <a:off x="2168144" y="482016"/>
                    <a:ext cx="1137485" cy="925498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</p:grpSp>
          </p:grpSp>
        </p:grpSp>
        <p:sp>
          <p:nvSpPr>
            <p:cNvPr id="131" name="TextovéPole 130">
              <a:extLst>
                <a:ext uri="{FF2B5EF4-FFF2-40B4-BE49-F238E27FC236}">
                  <a16:creationId xmlns:a16="http://schemas.microsoft.com/office/drawing/2014/main" id="{58692560-FFD2-4319-B69F-B29761D85711}"/>
                </a:ext>
              </a:extLst>
            </p:cNvPr>
            <p:cNvSpPr txBox="1"/>
            <p:nvPr/>
          </p:nvSpPr>
          <p:spPr>
            <a:xfrm>
              <a:off x="2553149" y="1733921"/>
              <a:ext cx="10589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solidFill>
                    <a:srgbClr val="C00000"/>
                  </a:solidFill>
                </a:rPr>
                <a:t>podnět</a:t>
              </a:r>
            </a:p>
          </p:txBody>
        </p:sp>
        <p:sp>
          <p:nvSpPr>
            <p:cNvPr id="132" name="TextovéPole 131">
              <a:extLst>
                <a:ext uri="{FF2B5EF4-FFF2-40B4-BE49-F238E27FC236}">
                  <a16:creationId xmlns:a16="http://schemas.microsoft.com/office/drawing/2014/main" id="{AEC3C318-7A2F-4D4D-A087-B936547666F4}"/>
                </a:ext>
              </a:extLst>
            </p:cNvPr>
            <p:cNvSpPr txBox="1"/>
            <p:nvPr/>
          </p:nvSpPr>
          <p:spPr>
            <a:xfrm>
              <a:off x="2553149" y="2530823"/>
              <a:ext cx="10589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solidFill>
                    <a:srgbClr val="C00000"/>
                  </a:solidFill>
                </a:rPr>
                <a:t>reakce</a:t>
              </a:r>
            </a:p>
          </p:txBody>
        </p:sp>
      </p:grpSp>
      <p:grpSp>
        <p:nvGrpSpPr>
          <p:cNvPr id="140" name="Skupina 139">
            <a:extLst>
              <a:ext uri="{FF2B5EF4-FFF2-40B4-BE49-F238E27FC236}">
                <a16:creationId xmlns:a16="http://schemas.microsoft.com/office/drawing/2014/main" id="{FDADD453-012D-4BDF-8259-EEF0096C2EBB}"/>
              </a:ext>
            </a:extLst>
          </p:cNvPr>
          <p:cNvGrpSpPr/>
          <p:nvPr/>
        </p:nvGrpSpPr>
        <p:grpSpPr>
          <a:xfrm>
            <a:off x="6884701" y="2969077"/>
            <a:ext cx="4563460" cy="3457452"/>
            <a:chOff x="6540358" y="3094691"/>
            <a:chExt cx="4563460" cy="3457452"/>
          </a:xfrm>
        </p:grpSpPr>
        <p:grpSp>
          <p:nvGrpSpPr>
            <p:cNvPr id="102" name="Skupina 101">
              <a:extLst>
                <a:ext uri="{FF2B5EF4-FFF2-40B4-BE49-F238E27FC236}">
                  <a16:creationId xmlns:a16="http://schemas.microsoft.com/office/drawing/2014/main" id="{7C1B1403-9CE7-4BF6-9977-5DC5FFCC473C}"/>
                </a:ext>
              </a:extLst>
            </p:cNvPr>
            <p:cNvGrpSpPr/>
            <p:nvPr/>
          </p:nvGrpSpPr>
          <p:grpSpPr>
            <a:xfrm>
              <a:off x="6540358" y="3094691"/>
              <a:ext cx="4563460" cy="3457452"/>
              <a:chOff x="222273" y="259726"/>
              <a:chExt cx="4563460" cy="3457452"/>
            </a:xfrm>
          </p:grpSpPr>
          <p:grpSp>
            <p:nvGrpSpPr>
              <p:cNvPr id="103" name="Skupina 102">
                <a:extLst>
                  <a:ext uri="{FF2B5EF4-FFF2-40B4-BE49-F238E27FC236}">
                    <a16:creationId xmlns:a16="http://schemas.microsoft.com/office/drawing/2014/main" id="{EE220AD7-41BF-4EA6-B326-C6BFE802F8DA}"/>
                  </a:ext>
                </a:extLst>
              </p:cNvPr>
              <p:cNvGrpSpPr/>
              <p:nvPr/>
            </p:nvGrpSpPr>
            <p:grpSpPr>
              <a:xfrm>
                <a:off x="222273" y="259726"/>
                <a:ext cx="1911700" cy="3457452"/>
                <a:chOff x="686678" y="436578"/>
                <a:chExt cx="3020183" cy="4534432"/>
              </a:xfrm>
            </p:grpSpPr>
            <p:sp>
              <p:nvSpPr>
                <p:cNvPr id="117" name="Obdélník 116">
                  <a:extLst>
                    <a:ext uri="{FF2B5EF4-FFF2-40B4-BE49-F238E27FC236}">
                      <a16:creationId xmlns:a16="http://schemas.microsoft.com/office/drawing/2014/main" id="{1404E909-7BB9-472B-83F2-BC99B24E4FD3}"/>
                    </a:ext>
                  </a:extLst>
                </p:cNvPr>
                <p:cNvSpPr/>
                <p:nvPr/>
              </p:nvSpPr>
              <p:spPr>
                <a:xfrm>
                  <a:off x="686678" y="937934"/>
                  <a:ext cx="3020183" cy="3831766"/>
                </a:xfrm>
                <a:prstGeom prst="rect">
                  <a:avLst/>
                </a:prstGeom>
                <a:blipFill dpi="0" rotWithShape="1">
                  <a:blip r:embed="rId2">
                    <a:alphaModFix amt="8000"/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/>
                </a:p>
              </p:txBody>
            </p:sp>
            <p:sp>
              <p:nvSpPr>
                <p:cNvPr id="118" name="TextovéPole 117">
                  <a:extLst>
                    <a:ext uri="{FF2B5EF4-FFF2-40B4-BE49-F238E27FC236}">
                      <a16:creationId xmlns:a16="http://schemas.microsoft.com/office/drawing/2014/main" id="{6096159A-8E72-4FC0-AF9F-DC4AD94E5873}"/>
                    </a:ext>
                  </a:extLst>
                </p:cNvPr>
                <p:cNvSpPr txBox="1"/>
                <p:nvPr/>
              </p:nvSpPr>
              <p:spPr>
                <a:xfrm>
                  <a:off x="1280112" y="436578"/>
                  <a:ext cx="183331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400" dirty="0"/>
                    <a:t>JÁSTVÍ</a:t>
                  </a:r>
                </a:p>
              </p:txBody>
            </p:sp>
            <p:grpSp>
              <p:nvGrpSpPr>
                <p:cNvPr id="119" name="Skupina 118">
                  <a:extLst>
                    <a:ext uri="{FF2B5EF4-FFF2-40B4-BE49-F238E27FC236}">
                      <a16:creationId xmlns:a16="http://schemas.microsoft.com/office/drawing/2014/main" id="{55E28CA9-35BD-4419-AE83-A70DD63008CF}"/>
                    </a:ext>
                  </a:extLst>
                </p:cNvPr>
                <p:cNvGrpSpPr/>
                <p:nvPr/>
              </p:nvGrpSpPr>
              <p:grpSpPr>
                <a:xfrm>
                  <a:off x="1034851" y="1075181"/>
                  <a:ext cx="2323837" cy="3895829"/>
                  <a:chOff x="1574966" y="182074"/>
                  <a:chExt cx="2323837" cy="3895829"/>
                </a:xfrm>
              </p:grpSpPr>
              <p:sp>
                <p:nvSpPr>
                  <p:cNvPr id="120" name="Ovál 119">
                    <a:extLst>
                      <a:ext uri="{FF2B5EF4-FFF2-40B4-BE49-F238E27FC236}">
                        <a16:creationId xmlns:a16="http://schemas.microsoft.com/office/drawing/2014/main" id="{5F675625-1F53-424F-A0E8-94C5A3ED1B78}"/>
                      </a:ext>
                    </a:extLst>
                  </p:cNvPr>
                  <p:cNvSpPr/>
                  <p:nvPr/>
                </p:nvSpPr>
                <p:spPr>
                  <a:xfrm>
                    <a:off x="1574966" y="182074"/>
                    <a:ext cx="2323837" cy="3895829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21" name="Ovál 120">
                    <a:extLst>
                      <a:ext uri="{FF2B5EF4-FFF2-40B4-BE49-F238E27FC236}">
                        <a16:creationId xmlns:a16="http://schemas.microsoft.com/office/drawing/2014/main" id="{FD4FE601-D6DF-45FD-94EC-2B5F3E2FAD54}"/>
                      </a:ext>
                    </a:extLst>
                  </p:cNvPr>
                  <p:cNvSpPr/>
                  <p:nvPr/>
                </p:nvSpPr>
                <p:spPr>
                  <a:xfrm>
                    <a:off x="2168144" y="1665669"/>
                    <a:ext cx="1137485" cy="944276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22" name="Ovál 121">
                    <a:extLst>
                      <a:ext uri="{FF2B5EF4-FFF2-40B4-BE49-F238E27FC236}">
                        <a16:creationId xmlns:a16="http://schemas.microsoft.com/office/drawing/2014/main" id="{FB3E2B73-A753-4960-A103-C14937C32F3A}"/>
                      </a:ext>
                    </a:extLst>
                  </p:cNvPr>
                  <p:cNvSpPr/>
                  <p:nvPr/>
                </p:nvSpPr>
                <p:spPr>
                  <a:xfrm>
                    <a:off x="2168143" y="2868100"/>
                    <a:ext cx="1137485" cy="944276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23" name="TextovéPole 122">
                    <a:extLst>
                      <a:ext uri="{FF2B5EF4-FFF2-40B4-BE49-F238E27FC236}">
                        <a16:creationId xmlns:a16="http://schemas.microsoft.com/office/drawing/2014/main" id="{B59053DA-31A8-45D6-B8C1-09DF8CEE91E2}"/>
                      </a:ext>
                    </a:extLst>
                  </p:cNvPr>
                  <p:cNvSpPr txBox="1"/>
                  <p:nvPr/>
                </p:nvSpPr>
                <p:spPr>
                  <a:xfrm>
                    <a:off x="2415269" y="735429"/>
                    <a:ext cx="643232" cy="3385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600" dirty="0"/>
                      <a:t>Ro</a:t>
                    </a:r>
                  </a:p>
                </p:txBody>
              </p:sp>
              <p:sp>
                <p:nvSpPr>
                  <p:cNvPr id="124" name="TextovéPole 123">
                    <a:extLst>
                      <a:ext uri="{FF2B5EF4-FFF2-40B4-BE49-F238E27FC236}">
                        <a16:creationId xmlns:a16="http://schemas.microsoft.com/office/drawing/2014/main" id="{AE0968C4-BBFB-48B3-A597-6680C655BC80}"/>
                      </a:ext>
                    </a:extLst>
                  </p:cNvPr>
                  <p:cNvSpPr txBox="1"/>
                  <p:nvPr/>
                </p:nvSpPr>
                <p:spPr>
                  <a:xfrm>
                    <a:off x="2415269" y="3170961"/>
                    <a:ext cx="643232" cy="3385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600" dirty="0"/>
                      <a:t>Dí</a:t>
                    </a:r>
                  </a:p>
                </p:txBody>
              </p:sp>
              <p:sp>
                <p:nvSpPr>
                  <p:cNvPr id="125" name="TextovéPole 124">
                    <a:extLst>
                      <a:ext uri="{FF2B5EF4-FFF2-40B4-BE49-F238E27FC236}">
                        <a16:creationId xmlns:a16="http://schemas.microsoft.com/office/drawing/2014/main" id="{A18BE56F-760F-42C2-9ADF-9C62218CD58A}"/>
                      </a:ext>
                    </a:extLst>
                  </p:cNvPr>
                  <p:cNvSpPr txBox="1"/>
                  <p:nvPr/>
                </p:nvSpPr>
                <p:spPr>
                  <a:xfrm>
                    <a:off x="2299393" y="1960711"/>
                    <a:ext cx="874987" cy="3385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600" dirty="0"/>
                      <a:t>Do</a:t>
                    </a:r>
                  </a:p>
                </p:txBody>
              </p:sp>
              <p:sp>
                <p:nvSpPr>
                  <p:cNvPr id="126" name="Ovál 125">
                    <a:extLst>
                      <a:ext uri="{FF2B5EF4-FFF2-40B4-BE49-F238E27FC236}">
                        <a16:creationId xmlns:a16="http://schemas.microsoft.com/office/drawing/2014/main" id="{5A163F17-A797-4597-95F3-A41738393FFA}"/>
                      </a:ext>
                    </a:extLst>
                  </p:cNvPr>
                  <p:cNvSpPr/>
                  <p:nvPr/>
                </p:nvSpPr>
                <p:spPr>
                  <a:xfrm>
                    <a:off x="2168144" y="482016"/>
                    <a:ext cx="1137485" cy="925498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</p:grpSp>
          </p:grpSp>
          <p:cxnSp>
            <p:nvCxnSpPr>
              <p:cNvPr id="104" name="Přímá spojnice se šipkou 103">
                <a:extLst>
                  <a:ext uri="{FF2B5EF4-FFF2-40B4-BE49-F238E27FC236}">
                    <a16:creationId xmlns:a16="http://schemas.microsoft.com/office/drawing/2014/main" id="{1F885E12-2B03-4A83-AC3F-2CCF64A658A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70097" y="1127940"/>
                <a:ext cx="2529578" cy="1857065"/>
              </a:xfrm>
              <a:prstGeom prst="straightConnector1">
                <a:avLst/>
              </a:prstGeom>
              <a:ln w="15875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Přímá spojnice se šipkou 104">
                <a:extLst>
                  <a:ext uri="{FF2B5EF4-FFF2-40B4-BE49-F238E27FC236}">
                    <a16:creationId xmlns:a16="http://schemas.microsoft.com/office/drawing/2014/main" id="{693BFF3B-5C2A-48B4-A663-03C06BB22C9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26098" y="1465636"/>
                <a:ext cx="2640154" cy="1913749"/>
              </a:xfrm>
              <a:prstGeom prst="straightConnector1">
                <a:avLst/>
              </a:prstGeom>
              <a:ln w="15875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6" name="Skupina 105">
                <a:extLst>
                  <a:ext uri="{FF2B5EF4-FFF2-40B4-BE49-F238E27FC236}">
                    <a16:creationId xmlns:a16="http://schemas.microsoft.com/office/drawing/2014/main" id="{21F3BE82-ACC3-4141-89EC-EC47DE495731}"/>
                  </a:ext>
                </a:extLst>
              </p:cNvPr>
              <p:cNvGrpSpPr/>
              <p:nvPr/>
            </p:nvGrpSpPr>
            <p:grpSpPr>
              <a:xfrm>
                <a:off x="2874033" y="259726"/>
                <a:ext cx="1911700" cy="3457452"/>
                <a:chOff x="686678" y="436578"/>
                <a:chExt cx="3020183" cy="4534432"/>
              </a:xfrm>
            </p:grpSpPr>
            <p:sp>
              <p:nvSpPr>
                <p:cNvPr id="107" name="Obdélník 106">
                  <a:extLst>
                    <a:ext uri="{FF2B5EF4-FFF2-40B4-BE49-F238E27FC236}">
                      <a16:creationId xmlns:a16="http://schemas.microsoft.com/office/drawing/2014/main" id="{86EC94FB-B8C6-4F1D-B3D1-385B59CA9224}"/>
                    </a:ext>
                  </a:extLst>
                </p:cNvPr>
                <p:cNvSpPr/>
                <p:nvPr/>
              </p:nvSpPr>
              <p:spPr>
                <a:xfrm>
                  <a:off x="686678" y="937934"/>
                  <a:ext cx="3020183" cy="3831766"/>
                </a:xfrm>
                <a:prstGeom prst="rect">
                  <a:avLst/>
                </a:prstGeom>
                <a:blipFill dpi="0" rotWithShape="1">
                  <a:blip r:embed="rId2">
                    <a:alphaModFix amt="8000"/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/>
                </a:p>
              </p:txBody>
            </p:sp>
            <p:sp>
              <p:nvSpPr>
                <p:cNvPr id="108" name="TextovéPole 107">
                  <a:extLst>
                    <a:ext uri="{FF2B5EF4-FFF2-40B4-BE49-F238E27FC236}">
                      <a16:creationId xmlns:a16="http://schemas.microsoft.com/office/drawing/2014/main" id="{3A2AE58A-4DBE-4D46-A2C5-01D17B154CE3}"/>
                    </a:ext>
                  </a:extLst>
                </p:cNvPr>
                <p:cNvSpPr txBox="1"/>
                <p:nvPr/>
              </p:nvSpPr>
              <p:spPr>
                <a:xfrm>
                  <a:off x="1280112" y="436578"/>
                  <a:ext cx="183331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400" dirty="0"/>
                    <a:t>JÁSTVÍ</a:t>
                  </a:r>
                </a:p>
              </p:txBody>
            </p:sp>
            <p:grpSp>
              <p:nvGrpSpPr>
                <p:cNvPr id="109" name="Skupina 108">
                  <a:extLst>
                    <a:ext uri="{FF2B5EF4-FFF2-40B4-BE49-F238E27FC236}">
                      <a16:creationId xmlns:a16="http://schemas.microsoft.com/office/drawing/2014/main" id="{D89DA5DA-A828-4639-9BA3-A773A52997AA}"/>
                    </a:ext>
                  </a:extLst>
                </p:cNvPr>
                <p:cNvGrpSpPr/>
                <p:nvPr/>
              </p:nvGrpSpPr>
              <p:grpSpPr>
                <a:xfrm>
                  <a:off x="1034851" y="1075181"/>
                  <a:ext cx="2323837" cy="3895829"/>
                  <a:chOff x="1574966" y="182074"/>
                  <a:chExt cx="2323837" cy="3895829"/>
                </a:xfrm>
              </p:grpSpPr>
              <p:sp>
                <p:nvSpPr>
                  <p:cNvPr id="110" name="Ovál 109">
                    <a:extLst>
                      <a:ext uri="{FF2B5EF4-FFF2-40B4-BE49-F238E27FC236}">
                        <a16:creationId xmlns:a16="http://schemas.microsoft.com/office/drawing/2014/main" id="{8A82B20B-9B82-4B64-8FF9-914A3BA51300}"/>
                      </a:ext>
                    </a:extLst>
                  </p:cNvPr>
                  <p:cNvSpPr/>
                  <p:nvPr/>
                </p:nvSpPr>
                <p:spPr>
                  <a:xfrm>
                    <a:off x="1574966" y="182074"/>
                    <a:ext cx="2323837" cy="3895829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11" name="Ovál 110">
                    <a:extLst>
                      <a:ext uri="{FF2B5EF4-FFF2-40B4-BE49-F238E27FC236}">
                        <a16:creationId xmlns:a16="http://schemas.microsoft.com/office/drawing/2014/main" id="{9DAB646C-00A1-42C9-B841-67070A3F8B1D}"/>
                      </a:ext>
                    </a:extLst>
                  </p:cNvPr>
                  <p:cNvSpPr/>
                  <p:nvPr/>
                </p:nvSpPr>
                <p:spPr>
                  <a:xfrm>
                    <a:off x="2168144" y="1665669"/>
                    <a:ext cx="1137485" cy="944276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12" name="Ovál 111">
                    <a:extLst>
                      <a:ext uri="{FF2B5EF4-FFF2-40B4-BE49-F238E27FC236}">
                        <a16:creationId xmlns:a16="http://schemas.microsoft.com/office/drawing/2014/main" id="{17DF1996-F472-48CB-874D-0A8C5CCCFC17}"/>
                      </a:ext>
                    </a:extLst>
                  </p:cNvPr>
                  <p:cNvSpPr/>
                  <p:nvPr/>
                </p:nvSpPr>
                <p:spPr>
                  <a:xfrm>
                    <a:off x="2168143" y="2868100"/>
                    <a:ext cx="1137485" cy="944276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13" name="TextovéPole 112">
                    <a:extLst>
                      <a:ext uri="{FF2B5EF4-FFF2-40B4-BE49-F238E27FC236}">
                        <a16:creationId xmlns:a16="http://schemas.microsoft.com/office/drawing/2014/main" id="{86B7A4B2-13DA-4C8A-9AED-2572ADEB6C99}"/>
                      </a:ext>
                    </a:extLst>
                  </p:cNvPr>
                  <p:cNvSpPr txBox="1"/>
                  <p:nvPr/>
                </p:nvSpPr>
                <p:spPr>
                  <a:xfrm>
                    <a:off x="2415269" y="735429"/>
                    <a:ext cx="643232" cy="3385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600" dirty="0"/>
                      <a:t>Ro</a:t>
                    </a:r>
                  </a:p>
                </p:txBody>
              </p:sp>
              <p:sp>
                <p:nvSpPr>
                  <p:cNvPr id="114" name="TextovéPole 113">
                    <a:extLst>
                      <a:ext uri="{FF2B5EF4-FFF2-40B4-BE49-F238E27FC236}">
                        <a16:creationId xmlns:a16="http://schemas.microsoft.com/office/drawing/2014/main" id="{77D666F3-F614-4C94-A750-8D178E33FEB2}"/>
                      </a:ext>
                    </a:extLst>
                  </p:cNvPr>
                  <p:cNvSpPr txBox="1"/>
                  <p:nvPr/>
                </p:nvSpPr>
                <p:spPr>
                  <a:xfrm>
                    <a:off x="2415269" y="3170961"/>
                    <a:ext cx="643232" cy="3385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600" dirty="0"/>
                      <a:t>Dí</a:t>
                    </a:r>
                  </a:p>
                </p:txBody>
              </p:sp>
              <p:sp>
                <p:nvSpPr>
                  <p:cNvPr id="115" name="TextovéPole 114">
                    <a:extLst>
                      <a:ext uri="{FF2B5EF4-FFF2-40B4-BE49-F238E27FC236}">
                        <a16:creationId xmlns:a16="http://schemas.microsoft.com/office/drawing/2014/main" id="{B9CA00AF-4C1E-4053-94DD-EBDB717A2C02}"/>
                      </a:ext>
                    </a:extLst>
                  </p:cNvPr>
                  <p:cNvSpPr txBox="1"/>
                  <p:nvPr/>
                </p:nvSpPr>
                <p:spPr>
                  <a:xfrm>
                    <a:off x="2299393" y="1960711"/>
                    <a:ext cx="874987" cy="3385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600" dirty="0"/>
                      <a:t>Do</a:t>
                    </a:r>
                  </a:p>
                </p:txBody>
              </p:sp>
              <p:sp>
                <p:nvSpPr>
                  <p:cNvPr id="116" name="Ovál 115">
                    <a:extLst>
                      <a:ext uri="{FF2B5EF4-FFF2-40B4-BE49-F238E27FC236}">
                        <a16:creationId xmlns:a16="http://schemas.microsoft.com/office/drawing/2014/main" id="{BAFE4A35-3294-452D-A50E-506E6247BA40}"/>
                      </a:ext>
                    </a:extLst>
                  </p:cNvPr>
                  <p:cNvSpPr/>
                  <p:nvPr/>
                </p:nvSpPr>
                <p:spPr>
                  <a:xfrm>
                    <a:off x="2168144" y="482016"/>
                    <a:ext cx="1137485" cy="925498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</p:grpSp>
          </p:grpSp>
        </p:grpSp>
        <p:sp>
          <p:nvSpPr>
            <p:cNvPr id="133" name="TextovéPole 132">
              <a:extLst>
                <a:ext uri="{FF2B5EF4-FFF2-40B4-BE49-F238E27FC236}">
                  <a16:creationId xmlns:a16="http://schemas.microsoft.com/office/drawing/2014/main" id="{A32DDFCC-941D-4917-9595-EF67E9ECF10D}"/>
                </a:ext>
              </a:extLst>
            </p:cNvPr>
            <p:cNvSpPr txBox="1"/>
            <p:nvPr/>
          </p:nvSpPr>
          <p:spPr>
            <a:xfrm rot="19466336">
              <a:off x="8269430" y="4431147"/>
              <a:ext cx="10589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solidFill>
                    <a:srgbClr val="C00000"/>
                  </a:solidFill>
                </a:rPr>
                <a:t>podnět</a:t>
              </a:r>
            </a:p>
          </p:txBody>
        </p:sp>
        <p:sp>
          <p:nvSpPr>
            <p:cNvPr id="135" name="TextovéPole 134">
              <a:extLst>
                <a:ext uri="{FF2B5EF4-FFF2-40B4-BE49-F238E27FC236}">
                  <a16:creationId xmlns:a16="http://schemas.microsoft.com/office/drawing/2014/main" id="{6B60C450-1BDB-4000-984B-2D60C934841A}"/>
                </a:ext>
              </a:extLst>
            </p:cNvPr>
            <p:cNvSpPr txBox="1"/>
            <p:nvPr/>
          </p:nvSpPr>
          <p:spPr>
            <a:xfrm rot="19466336">
              <a:off x="8360466" y="5387897"/>
              <a:ext cx="10589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solidFill>
                    <a:srgbClr val="C00000"/>
                  </a:solidFill>
                </a:rPr>
                <a:t>reakce</a:t>
              </a:r>
            </a:p>
          </p:txBody>
        </p:sp>
      </p:grpSp>
      <p:grpSp>
        <p:nvGrpSpPr>
          <p:cNvPr id="136" name="Skupina 135">
            <a:extLst>
              <a:ext uri="{FF2B5EF4-FFF2-40B4-BE49-F238E27FC236}">
                <a16:creationId xmlns:a16="http://schemas.microsoft.com/office/drawing/2014/main" id="{71F1F724-484E-46A1-8C30-46ACB71003D3}"/>
              </a:ext>
            </a:extLst>
          </p:cNvPr>
          <p:cNvGrpSpPr/>
          <p:nvPr/>
        </p:nvGrpSpPr>
        <p:grpSpPr>
          <a:xfrm>
            <a:off x="-2941" y="3887476"/>
            <a:ext cx="6096000" cy="2970524"/>
            <a:chOff x="3203763" y="1836910"/>
            <a:chExt cx="9224652" cy="2862322"/>
          </a:xfrm>
          <a:solidFill>
            <a:schemeClr val="bg1">
              <a:lumMod val="95000"/>
            </a:schemeClr>
          </a:solidFill>
        </p:grpSpPr>
        <p:sp>
          <p:nvSpPr>
            <p:cNvPr id="137" name="TextovéPole 136">
              <a:extLst>
                <a:ext uri="{FF2B5EF4-FFF2-40B4-BE49-F238E27FC236}">
                  <a16:creationId xmlns:a16="http://schemas.microsoft.com/office/drawing/2014/main" id="{0D3C2D91-4813-4924-9308-8F6831C313AF}"/>
                </a:ext>
              </a:extLst>
            </p:cNvPr>
            <p:cNvSpPr txBox="1"/>
            <p:nvPr/>
          </p:nvSpPr>
          <p:spPr>
            <a:xfrm>
              <a:off x="3203763" y="1836910"/>
              <a:ext cx="9224652" cy="286232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/>
                <a:t>TRANSAKCE (PŘENOSY) - DOPLŇKOVÉ</a:t>
              </a:r>
            </a:p>
            <a:p>
              <a:endParaRPr lang="cs-CZ" dirty="0"/>
            </a:p>
            <a:p>
              <a:r>
                <a:rPr lang="cs-CZ" b="1" dirty="0"/>
                <a:t>Př. doplňkových přenosů</a:t>
              </a:r>
            </a:p>
            <a:p>
              <a:endParaRPr lang="cs-CZ" dirty="0"/>
            </a:p>
            <a:p>
              <a:pPr marL="893763" indent="-893763"/>
              <a:r>
                <a:rPr lang="cs-CZ" b="1" dirty="0"/>
                <a:t>Ro – Ro</a:t>
              </a:r>
              <a:r>
                <a:rPr lang="cs-CZ" dirty="0"/>
                <a:t>	Ta dnešní mládež je nevychovaná, to za nás nebývalo. – Máte pravdu, my byli vychováváni k úctě ke starším.</a:t>
              </a:r>
            </a:p>
            <a:p>
              <a:pPr marL="893763" indent="-893763"/>
              <a:endParaRPr lang="cs-CZ" b="1" dirty="0"/>
            </a:p>
            <a:p>
              <a:pPr marL="893763" indent="-893763"/>
              <a:r>
                <a:rPr lang="cs-CZ" b="1" dirty="0"/>
                <a:t>Do – Do</a:t>
              </a:r>
              <a:r>
                <a:rPr lang="cs-CZ" dirty="0"/>
                <a:t>	Nevíš, kde jsou klíčky od auta? – Jsou na věšáku.</a:t>
              </a:r>
            </a:p>
            <a:p>
              <a:pPr marL="893763" indent="-893763"/>
              <a:endParaRPr lang="cs-CZ" dirty="0"/>
            </a:p>
            <a:p>
              <a:pPr marL="893763" indent="-893763"/>
              <a:r>
                <a:rPr lang="cs-CZ" b="1" dirty="0"/>
                <a:t>Dí – Ro</a:t>
              </a:r>
              <a:r>
                <a:rPr lang="cs-CZ" dirty="0"/>
                <a:t>	Chci se napít. – Udělám ti šťávu.</a:t>
              </a:r>
            </a:p>
          </p:txBody>
        </p:sp>
        <p:cxnSp>
          <p:nvCxnSpPr>
            <p:cNvPr id="138" name="Přímá spojnice 137">
              <a:extLst>
                <a:ext uri="{FF2B5EF4-FFF2-40B4-BE49-F238E27FC236}">
                  <a16:creationId xmlns:a16="http://schemas.microsoft.com/office/drawing/2014/main" id="{27014C46-34A5-48D9-A0C3-7BE4C87323A3}"/>
                </a:ext>
              </a:extLst>
            </p:cNvPr>
            <p:cNvCxnSpPr>
              <a:cxnSpLocks/>
            </p:cNvCxnSpPr>
            <p:nvPr/>
          </p:nvCxnSpPr>
          <p:spPr>
            <a:xfrm>
              <a:off x="4390378" y="2170443"/>
              <a:ext cx="7801620" cy="0"/>
            </a:xfrm>
            <a:prstGeom prst="line">
              <a:avLst/>
            </a:prstGeom>
            <a:grpFill/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88622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Skupina 17">
            <a:extLst>
              <a:ext uri="{FF2B5EF4-FFF2-40B4-BE49-F238E27FC236}">
                <a16:creationId xmlns:a16="http://schemas.microsoft.com/office/drawing/2014/main" id="{A256008F-EDD6-48B0-B969-082E75B7519C}"/>
              </a:ext>
            </a:extLst>
          </p:cNvPr>
          <p:cNvGrpSpPr/>
          <p:nvPr/>
        </p:nvGrpSpPr>
        <p:grpSpPr>
          <a:xfrm>
            <a:off x="6139432" y="0"/>
            <a:ext cx="6051136" cy="1754326"/>
            <a:chOff x="4390378" y="1836910"/>
            <a:chExt cx="7801622" cy="1524744"/>
          </a:xfrm>
          <a:solidFill>
            <a:schemeClr val="bg1">
              <a:lumMod val="95000"/>
            </a:schemeClr>
          </a:solidFill>
        </p:grpSpPr>
        <p:sp>
          <p:nvSpPr>
            <p:cNvPr id="19" name="TextovéPole 18">
              <a:extLst>
                <a:ext uri="{FF2B5EF4-FFF2-40B4-BE49-F238E27FC236}">
                  <a16:creationId xmlns:a16="http://schemas.microsoft.com/office/drawing/2014/main" id="{E08F2304-27DE-4FA7-B0A1-1D1447F27E44}"/>
                </a:ext>
              </a:extLst>
            </p:cNvPr>
            <p:cNvSpPr txBox="1"/>
            <p:nvPr/>
          </p:nvSpPr>
          <p:spPr>
            <a:xfrm>
              <a:off x="4390381" y="1836910"/>
              <a:ext cx="7801619" cy="15247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/>
                <a:t>TRANSAKCE (PŘENOSY) - KŘÍŽOVÉ</a:t>
              </a:r>
            </a:p>
            <a:p>
              <a:endParaRPr lang="cs-CZ" dirty="0"/>
            </a:p>
            <a:p>
              <a:r>
                <a:rPr lang="cs-CZ" dirty="0"/>
                <a:t>Jakmile přestane fungovat doplňkový přenos a vyskytne se přenos křížový, vzniká potíž.</a:t>
              </a:r>
            </a:p>
            <a:p>
              <a:endParaRPr lang="cs-CZ" dirty="0"/>
            </a:p>
            <a:p>
              <a:r>
                <a:rPr lang="cs-CZ" dirty="0"/>
                <a:t>Konfliktní situace vycházejí právě z křížových přenosů. </a:t>
              </a:r>
            </a:p>
          </p:txBody>
        </p:sp>
        <p:cxnSp>
          <p:nvCxnSpPr>
            <p:cNvPr id="20" name="Přímá spojnice 19">
              <a:extLst>
                <a:ext uri="{FF2B5EF4-FFF2-40B4-BE49-F238E27FC236}">
                  <a16:creationId xmlns:a16="http://schemas.microsoft.com/office/drawing/2014/main" id="{22A72ED2-D475-4A6E-A6BE-167500ADD24B}"/>
                </a:ext>
              </a:extLst>
            </p:cNvPr>
            <p:cNvCxnSpPr>
              <a:cxnSpLocks/>
            </p:cNvCxnSpPr>
            <p:nvPr/>
          </p:nvCxnSpPr>
          <p:spPr>
            <a:xfrm>
              <a:off x="4390378" y="2170443"/>
              <a:ext cx="7801620" cy="0"/>
            </a:xfrm>
            <a:prstGeom prst="line">
              <a:avLst/>
            </a:prstGeom>
            <a:grpFill/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407D7FD8-0715-4EA1-8D61-A43D816ECD00}"/>
              </a:ext>
            </a:extLst>
          </p:cNvPr>
          <p:cNvGrpSpPr/>
          <p:nvPr/>
        </p:nvGrpSpPr>
        <p:grpSpPr>
          <a:xfrm>
            <a:off x="6884701" y="3108307"/>
            <a:ext cx="4563460" cy="3457452"/>
            <a:chOff x="6540358" y="3094691"/>
            <a:chExt cx="4563460" cy="3457452"/>
          </a:xfrm>
        </p:grpSpPr>
        <p:grpSp>
          <p:nvGrpSpPr>
            <p:cNvPr id="102" name="Skupina 101">
              <a:extLst>
                <a:ext uri="{FF2B5EF4-FFF2-40B4-BE49-F238E27FC236}">
                  <a16:creationId xmlns:a16="http://schemas.microsoft.com/office/drawing/2014/main" id="{7C1B1403-9CE7-4BF6-9977-5DC5FFCC473C}"/>
                </a:ext>
              </a:extLst>
            </p:cNvPr>
            <p:cNvGrpSpPr/>
            <p:nvPr/>
          </p:nvGrpSpPr>
          <p:grpSpPr>
            <a:xfrm>
              <a:off x="6540358" y="3094691"/>
              <a:ext cx="4563460" cy="3457452"/>
              <a:chOff x="222273" y="259726"/>
              <a:chExt cx="4563460" cy="3457452"/>
            </a:xfrm>
          </p:grpSpPr>
          <p:grpSp>
            <p:nvGrpSpPr>
              <p:cNvPr id="103" name="Skupina 102">
                <a:extLst>
                  <a:ext uri="{FF2B5EF4-FFF2-40B4-BE49-F238E27FC236}">
                    <a16:creationId xmlns:a16="http://schemas.microsoft.com/office/drawing/2014/main" id="{EE220AD7-41BF-4EA6-B326-C6BFE802F8DA}"/>
                  </a:ext>
                </a:extLst>
              </p:cNvPr>
              <p:cNvGrpSpPr/>
              <p:nvPr/>
            </p:nvGrpSpPr>
            <p:grpSpPr>
              <a:xfrm>
                <a:off x="222273" y="259726"/>
                <a:ext cx="1911700" cy="3457452"/>
                <a:chOff x="686678" y="436578"/>
                <a:chExt cx="3020183" cy="4534432"/>
              </a:xfrm>
            </p:grpSpPr>
            <p:sp>
              <p:nvSpPr>
                <p:cNvPr id="117" name="Obdélník 116">
                  <a:extLst>
                    <a:ext uri="{FF2B5EF4-FFF2-40B4-BE49-F238E27FC236}">
                      <a16:creationId xmlns:a16="http://schemas.microsoft.com/office/drawing/2014/main" id="{1404E909-7BB9-472B-83F2-BC99B24E4FD3}"/>
                    </a:ext>
                  </a:extLst>
                </p:cNvPr>
                <p:cNvSpPr/>
                <p:nvPr/>
              </p:nvSpPr>
              <p:spPr>
                <a:xfrm>
                  <a:off x="686678" y="937934"/>
                  <a:ext cx="3020183" cy="3831766"/>
                </a:xfrm>
                <a:prstGeom prst="rect">
                  <a:avLst/>
                </a:prstGeom>
                <a:blipFill dpi="0" rotWithShape="1">
                  <a:blip r:embed="rId2">
                    <a:alphaModFix amt="8000"/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/>
                </a:p>
              </p:txBody>
            </p:sp>
            <p:sp>
              <p:nvSpPr>
                <p:cNvPr id="118" name="TextovéPole 117">
                  <a:extLst>
                    <a:ext uri="{FF2B5EF4-FFF2-40B4-BE49-F238E27FC236}">
                      <a16:creationId xmlns:a16="http://schemas.microsoft.com/office/drawing/2014/main" id="{6096159A-8E72-4FC0-AF9F-DC4AD94E5873}"/>
                    </a:ext>
                  </a:extLst>
                </p:cNvPr>
                <p:cNvSpPr txBox="1"/>
                <p:nvPr/>
              </p:nvSpPr>
              <p:spPr>
                <a:xfrm>
                  <a:off x="1280112" y="436578"/>
                  <a:ext cx="183331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400" dirty="0"/>
                    <a:t>JÁSTVÍ</a:t>
                  </a:r>
                </a:p>
              </p:txBody>
            </p:sp>
            <p:grpSp>
              <p:nvGrpSpPr>
                <p:cNvPr id="119" name="Skupina 118">
                  <a:extLst>
                    <a:ext uri="{FF2B5EF4-FFF2-40B4-BE49-F238E27FC236}">
                      <a16:creationId xmlns:a16="http://schemas.microsoft.com/office/drawing/2014/main" id="{55E28CA9-35BD-4419-AE83-A70DD63008CF}"/>
                    </a:ext>
                  </a:extLst>
                </p:cNvPr>
                <p:cNvGrpSpPr/>
                <p:nvPr/>
              </p:nvGrpSpPr>
              <p:grpSpPr>
                <a:xfrm>
                  <a:off x="1034851" y="1075181"/>
                  <a:ext cx="2323837" cy="3895829"/>
                  <a:chOff x="1574966" y="182074"/>
                  <a:chExt cx="2323837" cy="3895829"/>
                </a:xfrm>
              </p:grpSpPr>
              <p:sp>
                <p:nvSpPr>
                  <p:cNvPr id="120" name="Ovál 119">
                    <a:extLst>
                      <a:ext uri="{FF2B5EF4-FFF2-40B4-BE49-F238E27FC236}">
                        <a16:creationId xmlns:a16="http://schemas.microsoft.com/office/drawing/2014/main" id="{5F675625-1F53-424F-A0E8-94C5A3ED1B78}"/>
                      </a:ext>
                    </a:extLst>
                  </p:cNvPr>
                  <p:cNvSpPr/>
                  <p:nvPr/>
                </p:nvSpPr>
                <p:spPr>
                  <a:xfrm>
                    <a:off x="1574966" y="182074"/>
                    <a:ext cx="2323837" cy="3895829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21" name="Ovál 120">
                    <a:extLst>
                      <a:ext uri="{FF2B5EF4-FFF2-40B4-BE49-F238E27FC236}">
                        <a16:creationId xmlns:a16="http://schemas.microsoft.com/office/drawing/2014/main" id="{FD4FE601-D6DF-45FD-94EC-2B5F3E2FAD54}"/>
                      </a:ext>
                    </a:extLst>
                  </p:cNvPr>
                  <p:cNvSpPr/>
                  <p:nvPr/>
                </p:nvSpPr>
                <p:spPr>
                  <a:xfrm>
                    <a:off x="2168144" y="1665669"/>
                    <a:ext cx="1137485" cy="944276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22" name="Ovál 121">
                    <a:extLst>
                      <a:ext uri="{FF2B5EF4-FFF2-40B4-BE49-F238E27FC236}">
                        <a16:creationId xmlns:a16="http://schemas.microsoft.com/office/drawing/2014/main" id="{FB3E2B73-A753-4960-A103-C14937C32F3A}"/>
                      </a:ext>
                    </a:extLst>
                  </p:cNvPr>
                  <p:cNvSpPr/>
                  <p:nvPr/>
                </p:nvSpPr>
                <p:spPr>
                  <a:xfrm>
                    <a:off x="2168143" y="2868100"/>
                    <a:ext cx="1137485" cy="944276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23" name="TextovéPole 122">
                    <a:extLst>
                      <a:ext uri="{FF2B5EF4-FFF2-40B4-BE49-F238E27FC236}">
                        <a16:creationId xmlns:a16="http://schemas.microsoft.com/office/drawing/2014/main" id="{B59053DA-31A8-45D6-B8C1-09DF8CEE91E2}"/>
                      </a:ext>
                    </a:extLst>
                  </p:cNvPr>
                  <p:cNvSpPr txBox="1"/>
                  <p:nvPr/>
                </p:nvSpPr>
                <p:spPr>
                  <a:xfrm>
                    <a:off x="2415269" y="735429"/>
                    <a:ext cx="643232" cy="3385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600" dirty="0"/>
                      <a:t>Ro</a:t>
                    </a:r>
                  </a:p>
                </p:txBody>
              </p:sp>
              <p:sp>
                <p:nvSpPr>
                  <p:cNvPr id="124" name="TextovéPole 123">
                    <a:extLst>
                      <a:ext uri="{FF2B5EF4-FFF2-40B4-BE49-F238E27FC236}">
                        <a16:creationId xmlns:a16="http://schemas.microsoft.com/office/drawing/2014/main" id="{AE0968C4-BBFB-48B3-A597-6680C655BC80}"/>
                      </a:ext>
                    </a:extLst>
                  </p:cNvPr>
                  <p:cNvSpPr txBox="1"/>
                  <p:nvPr/>
                </p:nvSpPr>
                <p:spPr>
                  <a:xfrm>
                    <a:off x="2415269" y="3170961"/>
                    <a:ext cx="643232" cy="3385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600" dirty="0"/>
                      <a:t>Dí</a:t>
                    </a:r>
                  </a:p>
                </p:txBody>
              </p:sp>
              <p:sp>
                <p:nvSpPr>
                  <p:cNvPr id="125" name="TextovéPole 124">
                    <a:extLst>
                      <a:ext uri="{FF2B5EF4-FFF2-40B4-BE49-F238E27FC236}">
                        <a16:creationId xmlns:a16="http://schemas.microsoft.com/office/drawing/2014/main" id="{A18BE56F-760F-42C2-9ADF-9C62218CD58A}"/>
                      </a:ext>
                    </a:extLst>
                  </p:cNvPr>
                  <p:cNvSpPr txBox="1"/>
                  <p:nvPr/>
                </p:nvSpPr>
                <p:spPr>
                  <a:xfrm>
                    <a:off x="2299393" y="1960711"/>
                    <a:ext cx="874987" cy="3385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600" dirty="0"/>
                      <a:t>Do</a:t>
                    </a:r>
                  </a:p>
                </p:txBody>
              </p:sp>
              <p:sp>
                <p:nvSpPr>
                  <p:cNvPr id="126" name="Ovál 125">
                    <a:extLst>
                      <a:ext uri="{FF2B5EF4-FFF2-40B4-BE49-F238E27FC236}">
                        <a16:creationId xmlns:a16="http://schemas.microsoft.com/office/drawing/2014/main" id="{5A163F17-A797-4597-95F3-A41738393FFA}"/>
                      </a:ext>
                    </a:extLst>
                  </p:cNvPr>
                  <p:cNvSpPr/>
                  <p:nvPr/>
                </p:nvSpPr>
                <p:spPr>
                  <a:xfrm>
                    <a:off x="2168144" y="482016"/>
                    <a:ext cx="1137485" cy="925498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</p:grpSp>
          </p:grpSp>
          <p:cxnSp>
            <p:nvCxnSpPr>
              <p:cNvPr id="104" name="Přímá spojnice se šipkou 103">
                <a:extLst>
                  <a:ext uri="{FF2B5EF4-FFF2-40B4-BE49-F238E27FC236}">
                    <a16:creationId xmlns:a16="http://schemas.microsoft.com/office/drawing/2014/main" id="{1F885E12-2B03-4A83-AC3F-2CCF64A658A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70097" y="2985005"/>
                <a:ext cx="2693235" cy="1"/>
              </a:xfrm>
              <a:prstGeom prst="straightConnector1">
                <a:avLst/>
              </a:prstGeom>
              <a:ln w="15875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6" name="Skupina 105">
                <a:extLst>
                  <a:ext uri="{FF2B5EF4-FFF2-40B4-BE49-F238E27FC236}">
                    <a16:creationId xmlns:a16="http://schemas.microsoft.com/office/drawing/2014/main" id="{21F3BE82-ACC3-4141-89EC-EC47DE495731}"/>
                  </a:ext>
                </a:extLst>
              </p:cNvPr>
              <p:cNvGrpSpPr/>
              <p:nvPr/>
            </p:nvGrpSpPr>
            <p:grpSpPr>
              <a:xfrm>
                <a:off x="2874033" y="259726"/>
                <a:ext cx="1911700" cy="3457452"/>
                <a:chOff x="686678" y="436578"/>
                <a:chExt cx="3020183" cy="4534432"/>
              </a:xfrm>
            </p:grpSpPr>
            <p:sp>
              <p:nvSpPr>
                <p:cNvPr id="107" name="Obdélník 106">
                  <a:extLst>
                    <a:ext uri="{FF2B5EF4-FFF2-40B4-BE49-F238E27FC236}">
                      <a16:creationId xmlns:a16="http://schemas.microsoft.com/office/drawing/2014/main" id="{86EC94FB-B8C6-4F1D-B3D1-385B59CA9224}"/>
                    </a:ext>
                  </a:extLst>
                </p:cNvPr>
                <p:cNvSpPr/>
                <p:nvPr/>
              </p:nvSpPr>
              <p:spPr>
                <a:xfrm>
                  <a:off x="686678" y="937934"/>
                  <a:ext cx="3020183" cy="3831766"/>
                </a:xfrm>
                <a:prstGeom prst="rect">
                  <a:avLst/>
                </a:prstGeom>
                <a:blipFill dpi="0" rotWithShape="1">
                  <a:blip r:embed="rId2">
                    <a:alphaModFix amt="8000"/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/>
                </a:p>
              </p:txBody>
            </p:sp>
            <p:sp>
              <p:nvSpPr>
                <p:cNvPr id="108" name="TextovéPole 107">
                  <a:extLst>
                    <a:ext uri="{FF2B5EF4-FFF2-40B4-BE49-F238E27FC236}">
                      <a16:creationId xmlns:a16="http://schemas.microsoft.com/office/drawing/2014/main" id="{3A2AE58A-4DBE-4D46-A2C5-01D17B154CE3}"/>
                    </a:ext>
                  </a:extLst>
                </p:cNvPr>
                <p:cNvSpPr txBox="1"/>
                <p:nvPr/>
              </p:nvSpPr>
              <p:spPr>
                <a:xfrm>
                  <a:off x="1280112" y="436578"/>
                  <a:ext cx="183331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400" dirty="0"/>
                    <a:t>JÁSTVÍ</a:t>
                  </a:r>
                </a:p>
              </p:txBody>
            </p:sp>
            <p:grpSp>
              <p:nvGrpSpPr>
                <p:cNvPr id="109" name="Skupina 108">
                  <a:extLst>
                    <a:ext uri="{FF2B5EF4-FFF2-40B4-BE49-F238E27FC236}">
                      <a16:creationId xmlns:a16="http://schemas.microsoft.com/office/drawing/2014/main" id="{D89DA5DA-A828-4639-9BA3-A773A52997AA}"/>
                    </a:ext>
                  </a:extLst>
                </p:cNvPr>
                <p:cNvGrpSpPr/>
                <p:nvPr/>
              </p:nvGrpSpPr>
              <p:grpSpPr>
                <a:xfrm>
                  <a:off x="1034851" y="1075181"/>
                  <a:ext cx="2323837" cy="3895829"/>
                  <a:chOff x="1574966" y="182074"/>
                  <a:chExt cx="2323837" cy="3895829"/>
                </a:xfrm>
              </p:grpSpPr>
              <p:sp>
                <p:nvSpPr>
                  <p:cNvPr id="110" name="Ovál 109">
                    <a:extLst>
                      <a:ext uri="{FF2B5EF4-FFF2-40B4-BE49-F238E27FC236}">
                        <a16:creationId xmlns:a16="http://schemas.microsoft.com/office/drawing/2014/main" id="{8A82B20B-9B82-4B64-8FF9-914A3BA51300}"/>
                      </a:ext>
                    </a:extLst>
                  </p:cNvPr>
                  <p:cNvSpPr/>
                  <p:nvPr/>
                </p:nvSpPr>
                <p:spPr>
                  <a:xfrm>
                    <a:off x="1574966" y="182074"/>
                    <a:ext cx="2323837" cy="3895829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11" name="Ovál 110">
                    <a:extLst>
                      <a:ext uri="{FF2B5EF4-FFF2-40B4-BE49-F238E27FC236}">
                        <a16:creationId xmlns:a16="http://schemas.microsoft.com/office/drawing/2014/main" id="{9DAB646C-00A1-42C9-B841-67070A3F8B1D}"/>
                      </a:ext>
                    </a:extLst>
                  </p:cNvPr>
                  <p:cNvSpPr/>
                  <p:nvPr/>
                </p:nvSpPr>
                <p:spPr>
                  <a:xfrm>
                    <a:off x="2168144" y="1665669"/>
                    <a:ext cx="1137485" cy="944276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12" name="Ovál 111">
                    <a:extLst>
                      <a:ext uri="{FF2B5EF4-FFF2-40B4-BE49-F238E27FC236}">
                        <a16:creationId xmlns:a16="http://schemas.microsoft.com/office/drawing/2014/main" id="{17DF1996-F472-48CB-874D-0A8C5CCCFC17}"/>
                      </a:ext>
                    </a:extLst>
                  </p:cNvPr>
                  <p:cNvSpPr/>
                  <p:nvPr/>
                </p:nvSpPr>
                <p:spPr>
                  <a:xfrm>
                    <a:off x="2168143" y="2868100"/>
                    <a:ext cx="1137485" cy="944276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13" name="TextovéPole 112">
                    <a:extLst>
                      <a:ext uri="{FF2B5EF4-FFF2-40B4-BE49-F238E27FC236}">
                        <a16:creationId xmlns:a16="http://schemas.microsoft.com/office/drawing/2014/main" id="{86B7A4B2-13DA-4C8A-9AED-2572ADEB6C99}"/>
                      </a:ext>
                    </a:extLst>
                  </p:cNvPr>
                  <p:cNvSpPr txBox="1"/>
                  <p:nvPr/>
                </p:nvSpPr>
                <p:spPr>
                  <a:xfrm>
                    <a:off x="2415269" y="735429"/>
                    <a:ext cx="643232" cy="3385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600" dirty="0"/>
                      <a:t>Ro</a:t>
                    </a:r>
                  </a:p>
                </p:txBody>
              </p:sp>
              <p:sp>
                <p:nvSpPr>
                  <p:cNvPr id="114" name="TextovéPole 113">
                    <a:extLst>
                      <a:ext uri="{FF2B5EF4-FFF2-40B4-BE49-F238E27FC236}">
                        <a16:creationId xmlns:a16="http://schemas.microsoft.com/office/drawing/2014/main" id="{77D666F3-F614-4C94-A750-8D178E33FEB2}"/>
                      </a:ext>
                    </a:extLst>
                  </p:cNvPr>
                  <p:cNvSpPr txBox="1"/>
                  <p:nvPr/>
                </p:nvSpPr>
                <p:spPr>
                  <a:xfrm>
                    <a:off x="2415269" y="3170961"/>
                    <a:ext cx="643232" cy="3385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600" dirty="0"/>
                      <a:t>Dí</a:t>
                    </a:r>
                  </a:p>
                </p:txBody>
              </p:sp>
              <p:sp>
                <p:nvSpPr>
                  <p:cNvPr id="115" name="TextovéPole 114">
                    <a:extLst>
                      <a:ext uri="{FF2B5EF4-FFF2-40B4-BE49-F238E27FC236}">
                        <a16:creationId xmlns:a16="http://schemas.microsoft.com/office/drawing/2014/main" id="{B9CA00AF-4C1E-4053-94DD-EBDB717A2C02}"/>
                      </a:ext>
                    </a:extLst>
                  </p:cNvPr>
                  <p:cNvSpPr txBox="1"/>
                  <p:nvPr/>
                </p:nvSpPr>
                <p:spPr>
                  <a:xfrm>
                    <a:off x="2299393" y="1960711"/>
                    <a:ext cx="874987" cy="3385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600" dirty="0"/>
                      <a:t>Do</a:t>
                    </a:r>
                  </a:p>
                </p:txBody>
              </p:sp>
              <p:sp>
                <p:nvSpPr>
                  <p:cNvPr id="116" name="Ovál 115">
                    <a:extLst>
                      <a:ext uri="{FF2B5EF4-FFF2-40B4-BE49-F238E27FC236}">
                        <a16:creationId xmlns:a16="http://schemas.microsoft.com/office/drawing/2014/main" id="{BAFE4A35-3294-452D-A50E-506E6247BA40}"/>
                      </a:ext>
                    </a:extLst>
                  </p:cNvPr>
                  <p:cNvSpPr/>
                  <p:nvPr/>
                </p:nvSpPr>
                <p:spPr>
                  <a:xfrm>
                    <a:off x="2168144" y="482016"/>
                    <a:ext cx="1137485" cy="925498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</p:grpSp>
          </p:grpSp>
        </p:grpSp>
        <p:sp>
          <p:nvSpPr>
            <p:cNvPr id="133" name="TextovéPole 132">
              <a:extLst>
                <a:ext uri="{FF2B5EF4-FFF2-40B4-BE49-F238E27FC236}">
                  <a16:creationId xmlns:a16="http://schemas.microsoft.com/office/drawing/2014/main" id="{A32DDFCC-941D-4917-9595-EF67E9ECF10D}"/>
                </a:ext>
              </a:extLst>
            </p:cNvPr>
            <p:cNvSpPr txBox="1"/>
            <p:nvPr/>
          </p:nvSpPr>
          <p:spPr>
            <a:xfrm>
              <a:off x="8353515" y="5434355"/>
              <a:ext cx="10589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solidFill>
                    <a:srgbClr val="C00000"/>
                  </a:solidFill>
                </a:rPr>
                <a:t>podnět</a:t>
              </a:r>
            </a:p>
          </p:txBody>
        </p:sp>
        <p:sp>
          <p:nvSpPr>
            <p:cNvPr id="135" name="TextovéPole 134">
              <a:extLst>
                <a:ext uri="{FF2B5EF4-FFF2-40B4-BE49-F238E27FC236}">
                  <a16:creationId xmlns:a16="http://schemas.microsoft.com/office/drawing/2014/main" id="{6B60C450-1BDB-4000-984B-2D60C934841A}"/>
                </a:ext>
              </a:extLst>
            </p:cNvPr>
            <p:cNvSpPr txBox="1"/>
            <p:nvPr/>
          </p:nvSpPr>
          <p:spPr>
            <a:xfrm rot="19502927">
              <a:off x="8292594" y="4882214"/>
              <a:ext cx="10589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solidFill>
                    <a:srgbClr val="C00000"/>
                  </a:solidFill>
                </a:rPr>
                <a:t>reakce</a:t>
              </a:r>
            </a:p>
          </p:txBody>
        </p:sp>
      </p:grpSp>
      <p:grpSp>
        <p:nvGrpSpPr>
          <p:cNvPr id="136" name="Skupina 135">
            <a:extLst>
              <a:ext uri="{FF2B5EF4-FFF2-40B4-BE49-F238E27FC236}">
                <a16:creationId xmlns:a16="http://schemas.microsoft.com/office/drawing/2014/main" id="{71F1F724-484E-46A1-8C30-46ACB71003D3}"/>
              </a:ext>
            </a:extLst>
          </p:cNvPr>
          <p:cNvGrpSpPr/>
          <p:nvPr/>
        </p:nvGrpSpPr>
        <p:grpSpPr>
          <a:xfrm>
            <a:off x="0" y="3995678"/>
            <a:ext cx="6096000" cy="2862322"/>
            <a:chOff x="3203763" y="1836910"/>
            <a:chExt cx="9224652" cy="2862322"/>
          </a:xfrm>
          <a:solidFill>
            <a:schemeClr val="bg1">
              <a:lumMod val="95000"/>
            </a:schemeClr>
          </a:solidFill>
        </p:grpSpPr>
        <p:sp>
          <p:nvSpPr>
            <p:cNvPr id="137" name="TextovéPole 136">
              <a:extLst>
                <a:ext uri="{FF2B5EF4-FFF2-40B4-BE49-F238E27FC236}">
                  <a16:creationId xmlns:a16="http://schemas.microsoft.com/office/drawing/2014/main" id="{0D3C2D91-4813-4924-9308-8F6831C313AF}"/>
                </a:ext>
              </a:extLst>
            </p:cNvPr>
            <p:cNvSpPr txBox="1"/>
            <p:nvPr/>
          </p:nvSpPr>
          <p:spPr>
            <a:xfrm>
              <a:off x="3203763" y="1836910"/>
              <a:ext cx="9224652" cy="286232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/>
                <a:t>TRANSAKCE (PŘENOSY) - KŘÍŽOVÉ</a:t>
              </a:r>
            </a:p>
            <a:p>
              <a:endParaRPr lang="cs-CZ" dirty="0"/>
            </a:p>
            <a:p>
              <a:r>
                <a:rPr lang="cs-CZ" b="1" dirty="0"/>
                <a:t>Př. křížových přenosů</a:t>
              </a:r>
            </a:p>
            <a:p>
              <a:endParaRPr lang="cs-CZ" dirty="0"/>
            </a:p>
            <a:p>
              <a:pPr marL="893763" indent="-893763"/>
              <a:r>
                <a:rPr lang="cs-CZ" b="1" dirty="0"/>
                <a:t>Do – Do	</a:t>
              </a:r>
              <a:r>
                <a:rPr lang="cs-CZ" dirty="0"/>
                <a:t>Mohu tě požádat o radu?</a:t>
              </a:r>
              <a:endParaRPr lang="cs-CZ" b="1" dirty="0"/>
            </a:p>
            <a:p>
              <a:pPr marL="893763" indent="-893763"/>
              <a:r>
                <a:rPr lang="cs-CZ" b="1" dirty="0"/>
                <a:t>Dí - Ro</a:t>
              </a:r>
              <a:r>
                <a:rPr lang="cs-CZ" dirty="0"/>
                <a:t>	Proč mě? Někdo jako ty by měl vědět, jak na to?</a:t>
              </a:r>
            </a:p>
            <a:p>
              <a:pPr marL="893763" indent="-893763"/>
              <a:endParaRPr lang="cs-CZ" dirty="0"/>
            </a:p>
            <a:p>
              <a:pPr marL="893763" indent="-893763"/>
              <a:r>
                <a:rPr lang="cs-CZ" b="1" dirty="0"/>
                <a:t>Ro – Ro	</a:t>
              </a:r>
              <a:r>
                <a:rPr lang="cs-CZ" dirty="0"/>
                <a:t>V dnešní době je všechno tak drahé. Dříve bylo lépe.</a:t>
              </a:r>
            </a:p>
            <a:p>
              <a:pPr marL="893763" indent="-893763"/>
              <a:r>
                <a:rPr lang="cs-CZ" b="1" dirty="0"/>
                <a:t>Ro  - Dí	</a:t>
              </a:r>
              <a:r>
                <a:rPr lang="cs-CZ" dirty="0"/>
                <a:t>Vy si pořád jen stěžujete. Najděte si lepší práci a budete mít dost peněž.</a:t>
              </a:r>
            </a:p>
          </p:txBody>
        </p:sp>
        <p:cxnSp>
          <p:nvCxnSpPr>
            <p:cNvPr id="138" name="Přímá spojnice 137">
              <a:extLst>
                <a:ext uri="{FF2B5EF4-FFF2-40B4-BE49-F238E27FC236}">
                  <a16:creationId xmlns:a16="http://schemas.microsoft.com/office/drawing/2014/main" id="{27014C46-34A5-48D9-A0C3-7BE4C87323A3}"/>
                </a:ext>
              </a:extLst>
            </p:cNvPr>
            <p:cNvCxnSpPr>
              <a:cxnSpLocks/>
            </p:cNvCxnSpPr>
            <p:nvPr/>
          </p:nvCxnSpPr>
          <p:spPr>
            <a:xfrm>
              <a:off x="4390378" y="2170443"/>
              <a:ext cx="7801620" cy="0"/>
            </a:xfrm>
            <a:prstGeom prst="line">
              <a:avLst/>
            </a:prstGeom>
            <a:grpFill/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47F3F4F1-4520-43B9-AEA9-91339401AECD}"/>
              </a:ext>
            </a:extLst>
          </p:cNvPr>
          <p:cNvGrpSpPr/>
          <p:nvPr/>
        </p:nvGrpSpPr>
        <p:grpSpPr>
          <a:xfrm>
            <a:off x="1080233" y="269132"/>
            <a:ext cx="4563460" cy="3457452"/>
            <a:chOff x="867797" y="305857"/>
            <a:chExt cx="4563460" cy="3457452"/>
          </a:xfrm>
        </p:grpSpPr>
        <p:grpSp>
          <p:nvGrpSpPr>
            <p:cNvPr id="101" name="Skupina 100">
              <a:extLst>
                <a:ext uri="{FF2B5EF4-FFF2-40B4-BE49-F238E27FC236}">
                  <a16:creationId xmlns:a16="http://schemas.microsoft.com/office/drawing/2014/main" id="{7144D334-8314-4C7A-8A0F-76DFD3C37714}"/>
                </a:ext>
              </a:extLst>
            </p:cNvPr>
            <p:cNvGrpSpPr/>
            <p:nvPr/>
          </p:nvGrpSpPr>
          <p:grpSpPr>
            <a:xfrm>
              <a:off x="867797" y="305857"/>
              <a:ext cx="4563460" cy="3457452"/>
              <a:chOff x="222273" y="259726"/>
              <a:chExt cx="4563460" cy="3457452"/>
            </a:xfrm>
          </p:grpSpPr>
          <p:grpSp>
            <p:nvGrpSpPr>
              <p:cNvPr id="21" name="Skupina 20">
                <a:extLst>
                  <a:ext uri="{FF2B5EF4-FFF2-40B4-BE49-F238E27FC236}">
                    <a16:creationId xmlns:a16="http://schemas.microsoft.com/office/drawing/2014/main" id="{F40D61FF-0C65-4FD2-BD0C-654DF460461E}"/>
                  </a:ext>
                </a:extLst>
              </p:cNvPr>
              <p:cNvGrpSpPr/>
              <p:nvPr/>
            </p:nvGrpSpPr>
            <p:grpSpPr>
              <a:xfrm>
                <a:off x="222273" y="259726"/>
                <a:ext cx="1911700" cy="3457452"/>
                <a:chOff x="686678" y="436578"/>
                <a:chExt cx="3020183" cy="4534432"/>
              </a:xfrm>
            </p:grpSpPr>
            <p:sp>
              <p:nvSpPr>
                <p:cNvPr id="22" name="Obdélník 21">
                  <a:extLst>
                    <a:ext uri="{FF2B5EF4-FFF2-40B4-BE49-F238E27FC236}">
                      <a16:creationId xmlns:a16="http://schemas.microsoft.com/office/drawing/2014/main" id="{CFA4AA52-8101-4532-A63C-F13265048539}"/>
                    </a:ext>
                  </a:extLst>
                </p:cNvPr>
                <p:cNvSpPr/>
                <p:nvPr/>
              </p:nvSpPr>
              <p:spPr>
                <a:xfrm>
                  <a:off x="686678" y="937934"/>
                  <a:ext cx="3020183" cy="3831766"/>
                </a:xfrm>
                <a:prstGeom prst="rect">
                  <a:avLst/>
                </a:prstGeom>
                <a:blipFill dpi="0" rotWithShape="1">
                  <a:blip r:embed="rId2">
                    <a:alphaModFix amt="8000"/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/>
                </a:p>
              </p:txBody>
            </p:sp>
            <p:sp>
              <p:nvSpPr>
                <p:cNvPr id="23" name="TextovéPole 22">
                  <a:extLst>
                    <a:ext uri="{FF2B5EF4-FFF2-40B4-BE49-F238E27FC236}">
                      <a16:creationId xmlns:a16="http://schemas.microsoft.com/office/drawing/2014/main" id="{518B6251-3D9D-4B5D-9511-28476A98F42D}"/>
                    </a:ext>
                  </a:extLst>
                </p:cNvPr>
                <p:cNvSpPr txBox="1"/>
                <p:nvPr/>
              </p:nvSpPr>
              <p:spPr>
                <a:xfrm>
                  <a:off x="1280112" y="436578"/>
                  <a:ext cx="183331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400" dirty="0"/>
                    <a:t>JÁSTVÍ</a:t>
                  </a:r>
                </a:p>
              </p:txBody>
            </p:sp>
            <p:grpSp>
              <p:nvGrpSpPr>
                <p:cNvPr id="25" name="Skupina 24">
                  <a:extLst>
                    <a:ext uri="{FF2B5EF4-FFF2-40B4-BE49-F238E27FC236}">
                      <a16:creationId xmlns:a16="http://schemas.microsoft.com/office/drawing/2014/main" id="{291B232A-1FCE-4B20-820D-A264BC661564}"/>
                    </a:ext>
                  </a:extLst>
                </p:cNvPr>
                <p:cNvGrpSpPr/>
                <p:nvPr/>
              </p:nvGrpSpPr>
              <p:grpSpPr>
                <a:xfrm>
                  <a:off x="1034851" y="1075181"/>
                  <a:ext cx="2323837" cy="3895829"/>
                  <a:chOff x="1574966" y="182074"/>
                  <a:chExt cx="2323837" cy="3895829"/>
                </a:xfrm>
              </p:grpSpPr>
              <p:sp>
                <p:nvSpPr>
                  <p:cNvPr id="27" name="Ovál 26">
                    <a:extLst>
                      <a:ext uri="{FF2B5EF4-FFF2-40B4-BE49-F238E27FC236}">
                        <a16:creationId xmlns:a16="http://schemas.microsoft.com/office/drawing/2014/main" id="{D3198A5F-98D6-41FE-9EC9-22A5D96C857F}"/>
                      </a:ext>
                    </a:extLst>
                  </p:cNvPr>
                  <p:cNvSpPr/>
                  <p:nvPr/>
                </p:nvSpPr>
                <p:spPr>
                  <a:xfrm>
                    <a:off x="1574966" y="182074"/>
                    <a:ext cx="2323837" cy="3895829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28" name="Ovál 27">
                    <a:extLst>
                      <a:ext uri="{FF2B5EF4-FFF2-40B4-BE49-F238E27FC236}">
                        <a16:creationId xmlns:a16="http://schemas.microsoft.com/office/drawing/2014/main" id="{DC840404-007F-430F-8585-E0C80F0C3F6C}"/>
                      </a:ext>
                    </a:extLst>
                  </p:cNvPr>
                  <p:cNvSpPr/>
                  <p:nvPr/>
                </p:nvSpPr>
                <p:spPr>
                  <a:xfrm>
                    <a:off x="2168144" y="1665669"/>
                    <a:ext cx="1137485" cy="944276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29" name="Ovál 28">
                    <a:extLst>
                      <a:ext uri="{FF2B5EF4-FFF2-40B4-BE49-F238E27FC236}">
                        <a16:creationId xmlns:a16="http://schemas.microsoft.com/office/drawing/2014/main" id="{BF3CBE4A-EB66-48C0-931C-3BC8C7ED903A}"/>
                      </a:ext>
                    </a:extLst>
                  </p:cNvPr>
                  <p:cNvSpPr/>
                  <p:nvPr/>
                </p:nvSpPr>
                <p:spPr>
                  <a:xfrm>
                    <a:off x="2168143" y="2868100"/>
                    <a:ext cx="1137485" cy="944276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30" name="TextovéPole 29">
                    <a:extLst>
                      <a:ext uri="{FF2B5EF4-FFF2-40B4-BE49-F238E27FC236}">
                        <a16:creationId xmlns:a16="http://schemas.microsoft.com/office/drawing/2014/main" id="{A910F083-52F2-422C-B64B-05196987C1C5}"/>
                      </a:ext>
                    </a:extLst>
                  </p:cNvPr>
                  <p:cNvSpPr txBox="1"/>
                  <p:nvPr/>
                </p:nvSpPr>
                <p:spPr>
                  <a:xfrm>
                    <a:off x="2415269" y="735429"/>
                    <a:ext cx="643232" cy="3385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600" dirty="0"/>
                      <a:t>Ro</a:t>
                    </a:r>
                  </a:p>
                </p:txBody>
              </p:sp>
              <p:sp>
                <p:nvSpPr>
                  <p:cNvPr id="31" name="TextovéPole 30">
                    <a:extLst>
                      <a:ext uri="{FF2B5EF4-FFF2-40B4-BE49-F238E27FC236}">
                        <a16:creationId xmlns:a16="http://schemas.microsoft.com/office/drawing/2014/main" id="{9743AF24-C6AC-480B-8682-28522A73F627}"/>
                      </a:ext>
                    </a:extLst>
                  </p:cNvPr>
                  <p:cNvSpPr txBox="1"/>
                  <p:nvPr/>
                </p:nvSpPr>
                <p:spPr>
                  <a:xfrm>
                    <a:off x="2415269" y="3170961"/>
                    <a:ext cx="643232" cy="3385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600" dirty="0"/>
                      <a:t>Dí</a:t>
                    </a:r>
                  </a:p>
                </p:txBody>
              </p:sp>
              <p:sp>
                <p:nvSpPr>
                  <p:cNvPr id="32" name="TextovéPole 31">
                    <a:extLst>
                      <a:ext uri="{FF2B5EF4-FFF2-40B4-BE49-F238E27FC236}">
                        <a16:creationId xmlns:a16="http://schemas.microsoft.com/office/drawing/2014/main" id="{8A521F69-1B98-4015-B33F-A24A243E5D62}"/>
                      </a:ext>
                    </a:extLst>
                  </p:cNvPr>
                  <p:cNvSpPr txBox="1"/>
                  <p:nvPr/>
                </p:nvSpPr>
                <p:spPr>
                  <a:xfrm>
                    <a:off x="2299393" y="1960711"/>
                    <a:ext cx="874987" cy="3385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600" dirty="0"/>
                      <a:t>Do</a:t>
                    </a:r>
                  </a:p>
                </p:txBody>
              </p:sp>
              <p:sp>
                <p:nvSpPr>
                  <p:cNvPr id="33" name="Ovál 32">
                    <a:extLst>
                      <a:ext uri="{FF2B5EF4-FFF2-40B4-BE49-F238E27FC236}">
                        <a16:creationId xmlns:a16="http://schemas.microsoft.com/office/drawing/2014/main" id="{62D904EE-DD92-4091-95A6-8AD0AFB0E32D}"/>
                      </a:ext>
                    </a:extLst>
                  </p:cNvPr>
                  <p:cNvSpPr/>
                  <p:nvPr/>
                </p:nvSpPr>
                <p:spPr>
                  <a:xfrm>
                    <a:off x="2168144" y="482016"/>
                    <a:ext cx="1137485" cy="925498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</p:grpSp>
          </p:grpSp>
          <p:cxnSp>
            <p:nvCxnSpPr>
              <p:cNvPr id="49" name="Přímá spojnice se šipkou 48">
                <a:extLst>
                  <a:ext uri="{FF2B5EF4-FFF2-40B4-BE49-F238E27FC236}">
                    <a16:creationId xmlns:a16="http://schemas.microsoft.com/office/drawing/2014/main" id="{FB9B2568-1A91-4375-98EA-412DC5CF5A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0098" y="2067282"/>
                <a:ext cx="2659785" cy="0"/>
              </a:xfrm>
              <a:prstGeom prst="straightConnector1">
                <a:avLst/>
              </a:prstGeom>
              <a:ln w="15875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3" name="Skupina 62">
                <a:extLst>
                  <a:ext uri="{FF2B5EF4-FFF2-40B4-BE49-F238E27FC236}">
                    <a16:creationId xmlns:a16="http://schemas.microsoft.com/office/drawing/2014/main" id="{5E254898-DE27-4225-9C7C-6F1D070277B9}"/>
                  </a:ext>
                </a:extLst>
              </p:cNvPr>
              <p:cNvGrpSpPr/>
              <p:nvPr/>
            </p:nvGrpSpPr>
            <p:grpSpPr>
              <a:xfrm>
                <a:off x="2874033" y="259726"/>
                <a:ext cx="1911700" cy="3457452"/>
                <a:chOff x="686678" y="436578"/>
                <a:chExt cx="3020183" cy="4534432"/>
              </a:xfrm>
            </p:grpSpPr>
            <p:sp>
              <p:nvSpPr>
                <p:cNvPr id="64" name="Obdélník 63">
                  <a:extLst>
                    <a:ext uri="{FF2B5EF4-FFF2-40B4-BE49-F238E27FC236}">
                      <a16:creationId xmlns:a16="http://schemas.microsoft.com/office/drawing/2014/main" id="{9A3B9174-6BBF-4204-8137-C9F3C2926DB1}"/>
                    </a:ext>
                  </a:extLst>
                </p:cNvPr>
                <p:cNvSpPr/>
                <p:nvPr/>
              </p:nvSpPr>
              <p:spPr>
                <a:xfrm>
                  <a:off x="686678" y="937934"/>
                  <a:ext cx="3020183" cy="3831766"/>
                </a:xfrm>
                <a:prstGeom prst="rect">
                  <a:avLst/>
                </a:prstGeom>
                <a:blipFill dpi="0" rotWithShape="1">
                  <a:blip r:embed="rId2">
                    <a:alphaModFix amt="8000"/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/>
                </a:p>
              </p:txBody>
            </p:sp>
            <p:sp>
              <p:nvSpPr>
                <p:cNvPr id="65" name="TextovéPole 64">
                  <a:extLst>
                    <a:ext uri="{FF2B5EF4-FFF2-40B4-BE49-F238E27FC236}">
                      <a16:creationId xmlns:a16="http://schemas.microsoft.com/office/drawing/2014/main" id="{778D1B2E-58EB-4CD4-9596-2B8BD6AC90BB}"/>
                    </a:ext>
                  </a:extLst>
                </p:cNvPr>
                <p:cNvSpPr txBox="1"/>
                <p:nvPr/>
              </p:nvSpPr>
              <p:spPr>
                <a:xfrm>
                  <a:off x="1280112" y="436578"/>
                  <a:ext cx="183331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400" dirty="0"/>
                    <a:t>JÁSTVÍ</a:t>
                  </a:r>
                </a:p>
              </p:txBody>
            </p:sp>
            <p:grpSp>
              <p:nvGrpSpPr>
                <p:cNvPr id="66" name="Skupina 65">
                  <a:extLst>
                    <a:ext uri="{FF2B5EF4-FFF2-40B4-BE49-F238E27FC236}">
                      <a16:creationId xmlns:a16="http://schemas.microsoft.com/office/drawing/2014/main" id="{1B735953-DC75-4E9A-B99B-612F9A9930CD}"/>
                    </a:ext>
                  </a:extLst>
                </p:cNvPr>
                <p:cNvGrpSpPr/>
                <p:nvPr/>
              </p:nvGrpSpPr>
              <p:grpSpPr>
                <a:xfrm>
                  <a:off x="1034851" y="1075181"/>
                  <a:ext cx="2323837" cy="3895829"/>
                  <a:chOff x="1574966" y="182074"/>
                  <a:chExt cx="2323837" cy="3895829"/>
                </a:xfrm>
              </p:grpSpPr>
              <p:sp>
                <p:nvSpPr>
                  <p:cNvPr id="67" name="Ovál 66">
                    <a:extLst>
                      <a:ext uri="{FF2B5EF4-FFF2-40B4-BE49-F238E27FC236}">
                        <a16:creationId xmlns:a16="http://schemas.microsoft.com/office/drawing/2014/main" id="{B006047A-C807-4548-8F50-8E295162C48D}"/>
                      </a:ext>
                    </a:extLst>
                  </p:cNvPr>
                  <p:cNvSpPr/>
                  <p:nvPr/>
                </p:nvSpPr>
                <p:spPr>
                  <a:xfrm>
                    <a:off x="1574966" y="182074"/>
                    <a:ext cx="2323837" cy="3895829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68" name="Ovál 67">
                    <a:extLst>
                      <a:ext uri="{FF2B5EF4-FFF2-40B4-BE49-F238E27FC236}">
                        <a16:creationId xmlns:a16="http://schemas.microsoft.com/office/drawing/2014/main" id="{AC083F44-4821-4641-B010-073638904D88}"/>
                      </a:ext>
                    </a:extLst>
                  </p:cNvPr>
                  <p:cNvSpPr/>
                  <p:nvPr/>
                </p:nvSpPr>
                <p:spPr>
                  <a:xfrm>
                    <a:off x="2168144" y="1665669"/>
                    <a:ext cx="1137485" cy="944276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69" name="Ovál 68">
                    <a:extLst>
                      <a:ext uri="{FF2B5EF4-FFF2-40B4-BE49-F238E27FC236}">
                        <a16:creationId xmlns:a16="http://schemas.microsoft.com/office/drawing/2014/main" id="{74440088-9142-4880-A5BB-F123803B97D1}"/>
                      </a:ext>
                    </a:extLst>
                  </p:cNvPr>
                  <p:cNvSpPr/>
                  <p:nvPr/>
                </p:nvSpPr>
                <p:spPr>
                  <a:xfrm>
                    <a:off x="2168143" y="2868100"/>
                    <a:ext cx="1137485" cy="944276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70" name="TextovéPole 69">
                    <a:extLst>
                      <a:ext uri="{FF2B5EF4-FFF2-40B4-BE49-F238E27FC236}">
                        <a16:creationId xmlns:a16="http://schemas.microsoft.com/office/drawing/2014/main" id="{AA7386C4-46AB-4A04-BE93-7C2EABAAC830}"/>
                      </a:ext>
                    </a:extLst>
                  </p:cNvPr>
                  <p:cNvSpPr txBox="1"/>
                  <p:nvPr/>
                </p:nvSpPr>
                <p:spPr>
                  <a:xfrm>
                    <a:off x="2415269" y="735429"/>
                    <a:ext cx="643232" cy="3385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600" dirty="0"/>
                      <a:t>Ro</a:t>
                    </a:r>
                  </a:p>
                </p:txBody>
              </p:sp>
              <p:sp>
                <p:nvSpPr>
                  <p:cNvPr id="71" name="TextovéPole 70">
                    <a:extLst>
                      <a:ext uri="{FF2B5EF4-FFF2-40B4-BE49-F238E27FC236}">
                        <a16:creationId xmlns:a16="http://schemas.microsoft.com/office/drawing/2014/main" id="{48B13C4C-96F4-4077-9D7D-DD0102514A2E}"/>
                      </a:ext>
                    </a:extLst>
                  </p:cNvPr>
                  <p:cNvSpPr txBox="1"/>
                  <p:nvPr/>
                </p:nvSpPr>
                <p:spPr>
                  <a:xfrm>
                    <a:off x="2415269" y="3170961"/>
                    <a:ext cx="643232" cy="3385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600" dirty="0"/>
                      <a:t>Dí</a:t>
                    </a:r>
                  </a:p>
                </p:txBody>
              </p:sp>
              <p:sp>
                <p:nvSpPr>
                  <p:cNvPr id="72" name="TextovéPole 71">
                    <a:extLst>
                      <a:ext uri="{FF2B5EF4-FFF2-40B4-BE49-F238E27FC236}">
                        <a16:creationId xmlns:a16="http://schemas.microsoft.com/office/drawing/2014/main" id="{E8E1A127-9F1A-43EB-955D-FCCC4E2316D4}"/>
                      </a:ext>
                    </a:extLst>
                  </p:cNvPr>
                  <p:cNvSpPr txBox="1"/>
                  <p:nvPr/>
                </p:nvSpPr>
                <p:spPr>
                  <a:xfrm>
                    <a:off x="2299393" y="1960711"/>
                    <a:ext cx="874987" cy="3385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600" dirty="0"/>
                      <a:t>Do</a:t>
                    </a:r>
                  </a:p>
                </p:txBody>
              </p:sp>
              <p:sp>
                <p:nvSpPr>
                  <p:cNvPr id="73" name="Ovál 72">
                    <a:extLst>
                      <a:ext uri="{FF2B5EF4-FFF2-40B4-BE49-F238E27FC236}">
                        <a16:creationId xmlns:a16="http://schemas.microsoft.com/office/drawing/2014/main" id="{C00BC7B6-1D8F-45ED-B990-9F21543DB328}"/>
                      </a:ext>
                    </a:extLst>
                  </p:cNvPr>
                  <p:cNvSpPr/>
                  <p:nvPr/>
                </p:nvSpPr>
                <p:spPr>
                  <a:xfrm>
                    <a:off x="2168144" y="482016"/>
                    <a:ext cx="1137485" cy="925498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</p:grpSp>
          </p:grpSp>
        </p:grpSp>
        <p:sp>
          <p:nvSpPr>
            <p:cNvPr id="131" name="TextovéPole 130">
              <a:extLst>
                <a:ext uri="{FF2B5EF4-FFF2-40B4-BE49-F238E27FC236}">
                  <a16:creationId xmlns:a16="http://schemas.microsoft.com/office/drawing/2014/main" id="{58692560-FFD2-4319-B69F-B29761D85711}"/>
                </a:ext>
              </a:extLst>
            </p:cNvPr>
            <p:cNvSpPr txBox="1"/>
            <p:nvPr/>
          </p:nvSpPr>
          <p:spPr>
            <a:xfrm>
              <a:off x="2617736" y="1715920"/>
              <a:ext cx="10589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solidFill>
                    <a:srgbClr val="C00000"/>
                  </a:solidFill>
                </a:rPr>
                <a:t>podnět</a:t>
              </a:r>
            </a:p>
          </p:txBody>
        </p:sp>
        <p:sp>
          <p:nvSpPr>
            <p:cNvPr id="132" name="TextovéPole 131">
              <a:extLst>
                <a:ext uri="{FF2B5EF4-FFF2-40B4-BE49-F238E27FC236}">
                  <a16:creationId xmlns:a16="http://schemas.microsoft.com/office/drawing/2014/main" id="{AEC3C318-7A2F-4D4D-A087-B936547666F4}"/>
                </a:ext>
              </a:extLst>
            </p:cNvPr>
            <p:cNvSpPr txBox="1"/>
            <p:nvPr/>
          </p:nvSpPr>
          <p:spPr>
            <a:xfrm rot="2069711">
              <a:off x="2880173" y="2291712"/>
              <a:ext cx="10589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solidFill>
                    <a:srgbClr val="C00000"/>
                  </a:solidFill>
                </a:rPr>
                <a:t>reakce</a:t>
              </a:r>
            </a:p>
          </p:txBody>
        </p:sp>
      </p:grpSp>
      <p:cxnSp>
        <p:nvCxnSpPr>
          <p:cNvPr id="76" name="Přímá spojnice se šipkou 75">
            <a:extLst>
              <a:ext uri="{FF2B5EF4-FFF2-40B4-BE49-F238E27FC236}">
                <a16:creationId xmlns:a16="http://schemas.microsoft.com/office/drawing/2014/main" id="{51CF95CC-3012-4CB5-B904-8D18376EBAAC}"/>
              </a:ext>
            </a:extLst>
          </p:cNvPr>
          <p:cNvCxnSpPr>
            <a:cxnSpLocks/>
          </p:cNvCxnSpPr>
          <p:nvPr/>
        </p:nvCxnSpPr>
        <p:spPr>
          <a:xfrm flipH="1">
            <a:off x="7904480" y="4372750"/>
            <a:ext cx="2621280" cy="1875650"/>
          </a:xfrm>
          <a:prstGeom prst="straightConnector1">
            <a:avLst/>
          </a:pr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římá spojnice se šipkou 73">
            <a:extLst>
              <a:ext uri="{FF2B5EF4-FFF2-40B4-BE49-F238E27FC236}">
                <a16:creationId xmlns:a16="http://schemas.microsoft.com/office/drawing/2014/main" id="{EBCDA377-FBC0-4FB2-8B4D-34B72C4234D0}"/>
              </a:ext>
            </a:extLst>
          </p:cNvPr>
          <p:cNvCxnSpPr>
            <a:cxnSpLocks/>
          </p:cNvCxnSpPr>
          <p:nvPr/>
        </p:nvCxnSpPr>
        <p:spPr>
          <a:xfrm flipH="1" flipV="1">
            <a:off x="1966416" y="1540779"/>
            <a:ext cx="2721427" cy="1888222"/>
          </a:xfrm>
          <a:prstGeom prst="straightConnector1">
            <a:avLst/>
          </a:pr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956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Skupina 17">
            <a:extLst>
              <a:ext uri="{FF2B5EF4-FFF2-40B4-BE49-F238E27FC236}">
                <a16:creationId xmlns:a16="http://schemas.microsoft.com/office/drawing/2014/main" id="{A256008F-EDD6-48B0-B969-082E75B7519C}"/>
              </a:ext>
            </a:extLst>
          </p:cNvPr>
          <p:cNvGrpSpPr/>
          <p:nvPr/>
        </p:nvGrpSpPr>
        <p:grpSpPr>
          <a:xfrm>
            <a:off x="6139432" y="0"/>
            <a:ext cx="6051136" cy="1754326"/>
            <a:chOff x="4390378" y="1836910"/>
            <a:chExt cx="7801622" cy="1524743"/>
          </a:xfrm>
          <a:solidFill>
            <a:schemeClr val="bg1">
              <a:lumMod val="95000"/>
            </a:schemeClr>
          </a:solidFill>
        </p:grpSpPr>
        <p:sp>
          <p:nvSpPr>
            <p:cNvPr id="19" name="TextovéPole 18">
              <a:extLst>
                <a:ext uri="{FF2B5EF4-FFF2-40B4-BE49-F238E27FC236}">
                  <a16:creationId xmlns:a16="http://schemas.microsoft.com/office/drawing/2014/main" id="{E08F2304-27DE-4FA7-B0A1-1D1447F27E44}"/>
                </a:ext>
              </a:extLst>
            </p:cNvPr>
            <p:cNvSpPr txBox="1"/>
            <p:nvPr/>
          </p:nvSpPr>
          <p:spPr>
            <a:xfrm>
              <a:off x="4390381" y="1836910"/>
              <a:ext cx="7801619" cy="152474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/>
                <a:t>TRANSAKCE (PŘENOSY) - DRUHOTNÉ</a:t>
              </a:r>
            </a:p>
            <a:p>
              <a:endParaRPr lang="cs-CZ" dirty="0"/>
            </a:p>
            <a:p>
              <a:r>
                <a:rPr lang="cs-CZ" dirty="0"/>
                <a:t>Druhotné přenosy mají dvě úrovně, a to sociální a psychologickou.</a:t>
              </a:r>
            </a:p>
            <a:p>
              <a:endParaRPr lang="cs-CZ" dirty="0"/>
            </a:p>
            <a:p>
              <a:r>
                <a:rPr lang="cs-CZ" dirty="0"/>
                <a:t>Dále se dělí na dvojité a trojúhelníkové.</a:t>
              </a:r>
            </a:p>
          </p:txBody>
        </p:sp>
        <p:cxnSp>
          <p:nvCxnSpPr>
            <p:cNvPr id="20" name="Přímá spojnice 19">
              <a:extLst>
                <a:ext uri="{FF2B5EF4-FFF2-40B4-BE49-F238E27FC236}">
                  <a16:creationId xmlns:a16="http://schemas.microsoft.com/office/drawing/2014/main" id="{22A72ED2-D475-4A6E-A6BE-167500ADD24B}"/>
                </a:ext>
              </a:extLst>
            </p:cNvPr>
            <p:cNvCxnSpPr>
              <a:cxnSpLocks/>
            </p:cNvCxnSpPr>
            <p:nvPr/>
          </p:nvCxnSpPr>
          <p:spPr>
            <a:xfrm>
              <a:off x="4390378" y="2170443"/>
              <a:ext cx="7801620" cy="0"/>
            </a:xfrm>
            <a:prstGeom prst="line">
              <a:avLst/>
            </a:prstGeom>
            <a:grpFill/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407D7FD8-0715-4EA1-8D61-A43D816ECD00}"/>
              </a:ext>
            </a:extLst>
          </p:cNvPr>
          <p:cNvGrpSpPr/>
          <p:nvPr/>
        </p:nvGrpSpPr>
        <p:grpSpPr>
          <a:xfrm>
            <a:off x="6884701" y="3108307"/>
            <a:ext cx="4563460" cy="3457452"/>
            <a:chOff x="6540358" y="3094691"/>
            <a:chExt cx="4563460" cy="3457452"/>
          </a:xfrm>
        </p:grpSpPr>
        <p:grpSp>
          <p:nvGrpSpPr>
            <p:cNvPr id="102" name="Skupina 101">
              <a:extLst>
                <a:ext uri="{FF2B5EF4-FFF2-40B4-BE49-F238E27FC236}">
                  <a16:creationId xmlns:a16="http://schemas.microsoft.com/office/drawing/2014/main" id="{7C1B1403-9CE7-4BF6-9977-5DC5FFCC473C}"/>
                </a:ext>
              </a:extLst>
            </p:cNvPr>
            <p:cNvGrpSpPr/>
            <p:nvPr/>
          </p:nvGrpSpPr>
          <p:grpSpPr>
            <a:xfrm>
              <a:off x="6540358" y="3094691"/>
              <a:ext cx="4563460" cy="3457452"/>
              <a:chOff x="222273" y="259726"/>
              <a:chExt cx="4563460" cy="3457452"/>
            </a:xfrm>
          </p:grpSpPr>
          <p:grpSp>
            <p:nvGrpSpPr>
              <p:cNvPr id="103" name="Skupina 102">
                <a:extLst>
                  <a:ext uri="{FF2B5EF4-FFF2-40B4-BE49-F238E27FC236}">
                    <a16:creationId xmlns:a16="http://schemas.microsoft.com/office/drawing/2014/main" id="{EE220AD7-41BF-4EA6-B326-C6BFE802F8DA}"/>
                  </a:ext>
                </a:extLst>
              </p:cNvPr>
              <p:cNvGrpSpPr/>
              <p:nvPr/>
            </p:nvGrpSpPr>
            <p:grpSpPr>
              <a:xfrm>
                <a:off x="222273" y="259726"/>
                <a:ext cx="1911700" cy="3457452"/>
                <a:chOff x="686678" y="436578"/>
                <a:chExt cx="3020183" cy="4534432"/>
              </a:xfrm>
            </p:grpSpPr>
            <p:sp>
              <p:nvSpPr>
                <p:cNvPr id="117" name="Obdélník 116">
                  <a:extLst>
                    <a:ext uri="{FF2B5EF4-FFF2-40B4-BE49-F238E27FC236}">
                      <a16:creationId xmlns:a16="http://schemas.microsoft.com/office/drawing/2014/main" id="{1404E909-7BB9-472B-83F2-BC99B24E4FD3}"/>
                    </a:ext>
                  </a:extLst>
                </p:cNvPr>
                <p:cNvSpPr/>
                <p:nvPr/>
              </p:nvSpPr>
              <p:spPr>
                <a:xfrm>
                  <a:off x="686678" y="937934"/>
                  <a:ext cx="3020183" cy="3831766"/>
                </a:xfrm>
                <a:prstGeom prst="rect">
                  <a:avLst/>
                </a:prstGeom>
                <a:blipFill dpi="0" rotWithShape="1">
                  <a:blip r:embed="rId2">
                    <a:alphaModFix amt="8000"/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/>
                </a:p>
              </p:txBody>
            </p:sp>
            <p:sp>
              <p:nvSpPr>
                <p:cNvPr id="118" name="TextovéPole 117">
                  <a:extLst>
                    <a:ext uri="{FF2B5EF4-FFF2-40B4-BE49-F238E27FC236}">
                      <a16:creationId xmlns:a16="http://schemas.microsoft.com/office/drawing/2014/main" id="{6096159A-8E72-4FC0-AF9F-DC4AD94E5873}"/>
                    </a:ext>
                  </a:extLst>
                </p:cNvPr>
                <p:cNvSpPr txBox="1"/>
                <p:nvPr/>
              </p:nvSpPr>
              <p:spPr>
                <a:xfrm>
                  <a:off x="1280112" y="436578"/>
                  <a:ext cx="183331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400" dirty="0"/>
                    <a:t>JÁSTVÍ</a:t>
                  </a:r>
                </a:p>
              </p:txBody>
            </p:sp>
            <p:grpSp>
              <p:nvGrpSpPr>
                <p:cNvPr id="119" name="Skupina 118">
                  <a:extLst>
                    <a:ext uri="{FF2B5EF4-FFF2-40B4-BE49-F238E27FC236}">
                      <a16:creationId xmlns:a16="http://schemas.microsoft.com/office/drawing/2014/main" id="{55E28CA9-35BD-4419-AE83-A70DD63008CF}"/>
                    </a:ext>
                  </a:extLst>
                </p:cNvPr>
                <p:cNvGrpSpPr/>
                <p:nvPr/>
              </p:nvGrpSpPr>
              <p:grpSpPr>
                <a:xfrm>
                  <a:off x="1034851" y="1075181"/>
                  <a:ext cx="2323837" cy="3895829"/>
                  <a:chOff x="1574966" y="182074"/>
                  <a:chExt cx="2323837" cy="3895829"/>
                </a:xfrm>
              </p:grpSpPr>
              <p:sp>
                <p:nvSpPr>
                  <p:cNvPr id="120" name="Ovál 119">
                    <a:extLst>
                      <a:ext uri="{FF2B5EF4-FFF2-40B4-BE49-F238E27FC236}">
                        <a16:creationId xmlns:a16="http://schemas.microsoft.com/office/drawing/2014/main" id="{5F675625-1F53-424F-A0E8-94C5A3ED1B78}"/>
                      </a:ext>
                    </a:extLst>
                  </p:cNvPr>
                  <p:cNvSpPr/>
                  <p:nvPr/>
                </p:nvSpPr>
                <p:spPr>
                  <a:xfrm>
                    <a:off x="1574966" y="182074"/>
                    <a:ext cx="2323837" cy="3895829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21" name="Ovál 120">
                    <a:extLst>
                      <a:ext uri="{FF2B5EF4-FFF2-40B4-BE49-F238E27FC236}">
                        <a16:creationId xmlns:a16="http://schemas.microsoft.com/office/drawing/2014/main" id="{FD4FE601-D6DF-45FD-94EC-2B5F3E2FAD54}"/>
                      </a:ext>
                    </a:extLst>
                  </p:cNvPr>
                  <p:cNvSpPr/>
                  <p:nvPr/>
                </p:nvSpPr>
                <p:spPr>
                  <a:xfrm>
                    <a:off x="2168144" y="1665669"/>
                    <a:ext cx="1137485" cy="944276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22" name="Ovál 121">
                    <a:extLst>
                      <a:ext uri="{FF2B5EF4-FFF2-40B4-BE49-F238E27FC236}">
                        <a16:creationId xmlns:a16="http://schemas.microsoft.com/office/drawing/2014/main" id="{FB3E2B73-A753-4960-A103-C14937C32F3A}"/>
                      </a:ext>
                    </a:extLst>
                  </p:cNvPr>
                  <p:cNvSpPr/>
                  <p:nvPr/>
                </p:nvSpPr>
                <p:spPr>
                  <a:xfrm>
                    <a:off x="2168143" y="2868100"/>
                    <a:ext cx="1137485" cy="944276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23" name="TextovéPole 122">
                    <a:extLst>
                      <a:ext uri="{FF2B5EF4-FFF2-40B4-BE49-F238E27FC236}">
                        <a16:creationId xmlns:a16="http://schemas.microsoft.com/office/drawing/2014/main" id="{B59053DA-31A8-45D6-B8C1-09DF8CEE91E2}"/>
                      </a:ext>
                    </a:extLst>
                  </p:cNvPr>
                  <p:cNvSpPr txBox="1"/>
                  <p:nvPr/>
                </p:nvSpPr>
                <p:spPr>
                  <a:xfrm>
                    <a:off x="2415269" y="735429"/>
                    <a:ext cx="643232" cy="3385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600" dirty="0"/>
                      <a:t>Ro</a:t>
                    </a:r>
                  </a:p>
                </p:txBody>
              </p:sp>
              <p:sp>
                <p:nvSpPr>
                  <p:cNvPr id="124" name="TextovéPole 123">
                    <a:extLst>
                      <a:ext uri="{FF2B5EF4-FFF2-40B4-BE49-F238E27FC236}">
                        <a16:creationId xmlns:a16="http://schemas.microsoft.com/office/drawing/2014/main" id="{AE0968C4-BBFB-48B3-A597-6680C655BC80}"/>
                      </a:ext>
                    </a:extLst>
                  </p:cNvPr>
                  <p:cNvSpPr txBox="1"/>
                  <p:nvPr/>
                </p:nvSpPr>
                <p:spPr>
                  <a:xfrm>
                    <a:off x="2415269" y="3170961"/>
                    <a:ext cx="643232" cy="3385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600" dirty="0"/>
                      <a:t>Dí</a:t>
                    </a:r>
                  </a:p>
                </p:txBody>
              </p:sp>
              <p:sp>
                <p:nvSpPr>
                  <p:cNvPr id="125" name="TextovéPole 124">
                    <a:extLst>
                      <a:ext uri="{FF2B5EF4-FFF2-40B4-BE49-F238E27FC236}">
                        <a16:creationId xmlns:a16="http://schemas.microsoft.com/office/drawing/2014/main" id="{A18BE56F-760F-42C2-9ADF-9C62218CD58A}"/>
                      </a:ext>
                    </a:extLst>
                  </p:cNvPr>
                  <p:cNvSpPr txBox="1"/>
                  <p:nvPr/>
                </p:nvSpPr>
                <p:spPr>
                  <a:xfrm>
                    <a:off x="2299393" y="1960711"/>
                    <a:ext cx="874987" cy="3385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600" dirty="0"/>
                      <a:t>Do</a:t>
                    </a:r>
                  </a:p>
                </p:txBody>
              </p:sp>
              <p:sp>
                <p:nvSpPr>
                  <p:cNvPr id="126" name="Ovál 125">
                    <a:extLst>
                      <a:ext uri="{FF2B5EF4-FFF2-40B4-BE49-F238E27FC236}">
                        <a16:creationId xmlns:a16="http://schemas.microsoft.com/office/drawing/2014/main" id="{5A163F17-A797-4597-95F3-A41738393FFA}"/>
                      </a:ext>
                    </a:extLst>
                  </p:cNvPr>
                  <p:cNvSpPr/>
                  <p:nvPr/>
                </p:nvSpPr>
                <p:spPr>
                  <a:xfrm>
                    <a:off x="2168144" y="482016"/>
                    <a:ext cx="1137485" cy="925498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</p:grpSp>
          </p:grpSp>
          <p:cxnSp>
            <p:nvCxnSpPr>
              <p:cNvPr id="104" name="Přímá spojnice se šipkou 103">
                <a:extLst>
                  <a:ext uri="{FF2B5EF4-FFF2-40B4-BE49-F238E27FC236}">
                    <a16:creationId xmlns:a16="http://schemas.microsoft.com/office/drawing/2014/main" id="{1F885E12-2B03-4A83-AC3F-2CCF64A658A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72689" y="2448780"/>
                <a:ext cx="2651759" cy="1"/>
              </a:xfrm>
              <a:prstGeom prst="straightConnector1">
                <a:avLst/>
              </a:prstGeom>
              <a:ln w="15875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6" name="Skupina 105">
                <a:extLst>
                  <a:ext uri="{FF2B5EF4-FFF2-40B4-BE49-F238E27FC236}">
                    <a16:creationId xmlns:a16="http://schemas.microsoft.com/office/drawing/2014/main" id="{21F3BE82-ACC3-4141-89EC-EC47DE495731}"/>
                  </a:ext>
                </a:extLst>
              </p:cNvPr>
              <p:cNvGrpSpPr/>
              <p:nvPr/>
            </p:nvGrpSpPr>
            <p:grpSpPr>
              <a:xfrm>
                <a:off x="2874033" y="259726"/>
                <a:ext cx="1911700" cy="3457452"/>
                <a:chOff x="686678" y="436578"/>
                <a:chExt cx="3020183" cy="4534432"/>
              </a:xfrm>
            </p:grpSpPr>
            <p:sp>
              <p:nvSpPr>
                <p:cNvPr id="107" name="Obdélník 106">
                  <a:extLst>
                    <a:ext uri="{FF2B5EF4-FFF2-40B4-BE49-F238E27FC236}">
                      <a16:creationId xmlns:a16="http://schemas.microsoft.com/office/drawing/2014/main" id="{86EC94FB-B8C6-4F1D-B3D1-385B59CA9224}"/>
                    </a:ext>
                  </a:extLst>
                </p:cNvPr>
                <p:cNvSpPr/>
                <p:nvPr/>
              </p:nvSpPr>
              <p:spPr>
                <a:xfrm>
                  <a:off x="686678" y="937934"/>
                  <a:ext cx="3020183" cy="3831766"/>
                </a:xfrm>
                <a:prstGeom prst="rect">
                  <a:avLst/>
                </a:prstGeom>
                <a:blipFill dpi="0" rotWithShape="1">
                  <a:blip r:embed="rId2">
                    <a:alphaModFix amt="8000"/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/>
                </a:p>
              </p:txBody>
            </p:sp>
            <p:sp>
              <p:nvSpPr>
                <p:cNvPr id="108" name="TextovéPole 107">
                  <a:extLst>
                    <a:ext uri="{FF2B5EF4-FFF2-40B4-BE49-F238E27FC236}">
                      <a16:creationId xmlns:a16="http://schemas.microsoft.com/office/drawing/2014/main" id="{3A2AE58A-4DBE-4D46-A2C5-01D17B154CE3}"/>
                    </a:ext>
                  </a:extLst>
                </p:cNvPr>
                <p:cNvSpPr txBox="1"/>
                <p:nvPr/>
              </p:nvSpPr>
              <p:spPr>
                <a:xfrm>
                  <a:off x="1280112" y="436578"/>
                  <a:ext cx="183331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400" dirty="0"/>
                    <a:t>JÁSTVÍ</a:t>
                  </a:r>
                </a:p>
              </p:txBody>
            </p:sp>
            <p:grpSp>
              <p:nvGrpSpPr>
                <p:cNvPr id="109" name="Skupina 108">
                  <a:extLst>
                    <a:ext uri="{FF2B5EF4-FFF2-40B4-BE49-F238E27FC236}">
                      <a16:creationId xmlns:a16="http://schemas.microsoft.com/office/drawing/2014/main" id="{D89DA5DA-A828-4639-9BA3-A773A52997AA}"/>
                    </a:ext>
                  </a:extLst>
                </p:cNvPr>
                <p:cNvGrpSpPr/>
                <p:nvPr/>
              </p:nvGrpSpPr>
              <p:grpSpPr>
                <a:xfrm>
                  <a:off x="1034851" y="1075181"/>
                  <a:ext cx="2323837" cy="3895829"/>
                  <a:chOff x="1574966" y="182074"/>
                  <a:chExt cx="2323837" cy="3895829"/>
                </a:xfrm>
              </p:grpSpPr>
              <p:sp>
                <p:nvSpPr>
                  <p:cNvPr id="110" name="Ovál 109">
                    <a:extLst>
                      <a:ext uri="{FF2B5EF4-FFF2-40B4-BE49-F238E27FC236}">
                        <a16:creationId xmlns:a16="http://schemas.microsoft.com/office/drawing/2014/main" id="{8A82B20B-9B82-4B64-8FF9-914A3BA51300}"/>
                      </a:ext>
                    </a:extLst>
                  </p:cNvPr>
                  <p:cNvSpPr/>
                  <p:nvPr/>
                </p:nvSpPr>
                <p:spPr>
                  <a:xfrm>
                    <a:off x="1574966" y="182074"/>
                    <a:ext cx="2323837" cy="3895829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11" name="Ovál 110">
                    <a:extLst>
                      <a:ext uri="{FF2B5EF4-FFF2-40B4-BE49-F238E27FC236}">
                        <a16:creationId xmlns:a16="http://schemas.microsoft.com/office/drawing/2014/main" id="{9DAB646C-00A1-42C9-B841-67070A3F8B1D}"/>
                      </a:ext>
                    </a:extLst>
                  </p:cNvPr>
                  <p:cNvSpPr/>
                  <p:nvPr/>
                </p:nvSpPr>
                <p:spPr>
                  <a:xfrm>
                    <a:off x="2168144" y="1665669"/>
                    <a:ext cx="1137485" cy="944276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12" name="Ovál 111">
                    <a:extLst>
                      <a:ext uri="{FF2B5EF4-FFF2-40B4-BE49-F238E27FC236}">
                        <a16:creationId xmlns:a16="http://schemas.microsoft.com/office/drawing/2014/main" id="{17DF1996-F472-48CB-874D-0A8C5CCCFC17}"/>
                      </a:ext>
                    </a:extLst>
                  </p:cNvPr>
                  <p:cNvSpPr/>
                  <p:nvPr/>
                </p:nvSpPr>
                <p:spPr>
                  <a:xfrm>
                    <a:off x="2168143" y="2868100"/>
                    <a:ext cx="1137485" cy="944276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13" name="TextovéPole 112">
                    <a:extLst>
                      <a:ext uri="{FF2B5EF4-FFF2-40B4-BE49-F238E27FC236}">
                        <a16:creationId xmlns:a16="http://schemas.microsoft.com/office/drawing/2014/main" id="{86B7A4B2-13DA-4C8A-9AED-2572ADEB6C99}"/>
                      </a:ext>
                    </a:extLst>
                  </p:cNvPr>
                  <p:cNvSpPr txBox="1"/>
                  <p:nvPr/>
                </p:nvSpPr>
                <p:spPr>
                  <a:xfrm>
                    <a:off x="2415269" y="735429"/>
                    <a:ext cx="643232" cy="3385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600" dirty="0"/>
                      <a:t>Ro</a:t>
                    </a:r>
                  </a:p>
                </p:txBody>
              </p:sp>
              <p:sp>
                <p:nvSpPr>
                  <p:cNvPr id="114" name="TextovéPole 113">
                    <a:extLst>
                      <a:ext uri="{FF2B5EF4-FFF2-40B4-BE49-F238E27FC236}">
                        <a16:creationId xmlns:a16="http://schemas.microsoft.com/office/drawing/2014/main" id="{77D666F3-F614-4C94-A750-8D178E33FEB2}"/>
                      </a:ext>
                    </a:extLst>
                  </p:cNvPr>
                  <p:cNvSpPr txBox="1"/>
                  <p:nvPr/>
                </p:nvSpPr>
                <p:spPr>
                  <a:xfrm>
                    <a:off x="2415269" y="3170961"/>
                    <a:ext cx="643232" cy="3385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600" dirty="0"/>
                      <a:t>Dí</a:t>
                    </a:r>
                  </a:p>
                </p:txBody>
              </p:sp>
              <p:sp>
                <p:nvSpPr>
                  <p:cNvPr id="115" name="TextovéPole 114">
                    <a:extLst>
                      <a:ext uri="{FF2B5EF4-FFF2-40B4-BE49-F238E27FC236}">
                        <a16:creationId xmlns:a16="http://schemas.microsoft.com/office/drawing/2014/main" id="{B9CA00AF-4C1E-4053-94DD-EBDB717A2C02}"/>
                      </a:ext>
                    </a:extLst>
                  </p:cNvPr>
                  <p:cNvSpPr txBox="1"/>
                  <p:nvPr/>
                </p:nvSpPr>
                <p:spPr>
                  <a:xfrm>
                    <a:off x="2299393" y="1960711"/>
                    <a:ext cx="874987" cy="3385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600" dirty="0"/>
                      <a:t>Do</a:t>
                    </a:r>
                  </a:p>
                </p:txBody>
              </p:sp>
              <p:sp>
                <p:nvSpPr>
                  <p:cNvPr id="116" name="Ovál 115">
                    <a:extLst>
                      <a:ext uri="{FF2B5EF4-FFF2-40B4-BE49-F238E27FC236}">
                        <a16:creationId xmlns:a16="http://schemas.microsoft.com/office/drawing/2014/main" id="{BAFE4A35-3294-452D-A50E-506E6247BA40}"/>
                      </a:ext>
                    </a:extLst>
                  </p:cNvPr>
                  <p:cNvSpPr/>
                  <p:nvPr/>
                </p:nvSpPr>
                <p:spPr>
                  <a:xfrm>
                    <a:off x="2168144" y="482016"/>
                    <a:ext cx="1137485" cy="925498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</p:grpSp>
          </p:grpSp>
        </p:grpSp>
        <p:sp>
          <p:nvSpPr>
            <p:cNvPr id="133" name="TextovéPole 132">
              <a:extLst>
                <a:ext uri="{FF2B5EF4-FFF2-40B4-BE49-F238E27FC236}">
                  <a16:creationId xmlns:a16="http://schemas.microsoft.com/office/drawing/2014/main" id="{A32DDFCC-941D-4917-9595-EF67E9ECF10D}"/>
                </a:ext>
              </a:extLst>
            </p:cNvPr>
            <p:cNvSpPr txBox="1"/>
            <p:nvPr/>
          </p:nvSpPr>
          <p:spPr>
            <a:xfrm>
              <a:off x="8298031" y="4507949"/>
              <a:ext cx="10589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solidFill>
                    <a:srgbClr val="C00000"/>
                  </a:solidFill>
                </a:rPr>
                <a:t>p</a:t>
              </a:r>
            </a:p>
          </p:txBody>
        </p:sp>
        <p:sp>
          <p:nvSpPr>
            <p:cNvPr id="135" name="TextovéPole 134">
              <a:extLst>
                <a:ext uri="{FF2B5EF4-FFF2-40B4-BE49-F238E27FC236}">
                  <a16:creationId xmlns:a16="http://schemas.microsoft.com/office/drawing/2014/main" id="{6B60C450-1BDB-4000-984B-2D60C934841A}"/>
                </a:ext>
              </a:extLst>
            </p:cNvPr>
            <p:cNvSpPr txBox="1"/>
            <p:nvPr/>
          </p:nvSpPr>
          <p:spPr>
            <a:xfrm>
              <a:off x="8287157" y="5195952"/>
              <a:ext cx="10589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solidFill>
                    <a:srgbClr val="C00000"/>
                  </a:solidFill>
                </a:rPr>
                <a:t>r</a:t>
              </a:r>
            </a:p>
          </p:txBody>
        </p:sp>
      </p:grpSp>
      <p:grpSp>
        <p:nvGrpSpPr>
          <p:cNvPr id="136" name="Skupina 135">
            <a:extLst>
              <a:ext uri="{FF2B5EF4-FFF2-40B4-BE49-F238E27FC236}">
                <a16:creationId xmlns:a16="http://schemas.microsoft.com/office/drawing/2014/main" id="{71F1F724-484E-46A1-8C30-46ACB71003D3}"/>
              </a:ext>
            </a:extLst>
          </p:cNvPr>
          <p:cNvGrpSpPr/>
          <p:nvPr/>
        </p:nvGrpSpPr>
        <p:grpSpPr>
          <a:xfrm>
            <a:off x="0" y="3164123"/>
            <a:ext cx="6096000" cy="3693319"/>
            <a:chOff x="3203763" y="1836910"/>
            <a:chExt cx="9224652" cy="3693319"/>
          </a:xfrm>
          <a:solidFill>
            <a:schemeClr val="bg1">
              <a:lumMod val="95000"/>
            </a:schemeClr>
          </a:solidFill>
        </p:grpSpPr>
        <p:sp>
          <p:nvSpPr>
            <p:cNvPr id="137" name="TextovéPole 136">
              <a:extLst>
                <a:ext uri="{FF2B5EF4-FFF2-40B4-BE49-F238E27FC236}">
                  <a16:creationId xmlns:a16="http://schemas.microsoft.com/office/drawing/2014/main" id="{0D3C2D91-4813-4924-9308-8F6831C313AF}"/>
                </a:ext>
              </a:extLst>
            </p:cNvPr>
            <p:cNvSpPr txBox="1"/>
            <p:nvPr/>
          </p:nvSpPr>
          <p:spPr>
            <a:xfrm>
              <a:off x="3203763" y="1836910"/>
              <a:ext cx="9224652" cy="369331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/>
                <a:t>TRANSAKCE (PŘENOSY) - DRUHOTNÉ</a:t>
              </a:r>
            </a:p>
            <a:p>
              <a:endParaRPr lang="cs-CZ" dirty="0"/>
            </a:p>
            <a:p>
              <a:r>
                <a:rPr lang="cs-CZ" b="1" dirty="0"/>
                <a:t>Př. druhotných přenosů</a:t>
              </a:r>
            </a:p>
            <a:p>
              <a:endParaRPr lang="cs-CZ" dirty="0"/>
            </a:p>
            <a:p>
              <a:pPr marL="893763" indent="-893763"/>
              <a:r>
                <a:rPr lang="cs-CZ" b="1" u="sng" dirty="0">
                  <a:uFill>
                    <a:solidFill>
                      <a:srgbClr val="C00000"/>
                    </a:solidFill>
                  </a:uFill>
                </a:rPr>
                <a:t>Do – Do</a:t>
              </a:r>
              <a:r>
                <a:rPr lang="cs-CZ" b="1" dirty="0"/>
                <a:t>	</a:t>
              </a:r>
              <a:r>
                <a:rPr lang="cs-CZ" dirty="0"/>
                <a:t>Já bych doporučil toto auto, ale to už je mimo Vaši cenovou relaci (jedná se o Do sdělení, které vychází z předchozích informací) – odpověď Do Ano to je pravda, toto auto si nemohu dovolit.</a:t>
              </a:r>
            </a:p>
            <a:p>
              <a:pPr marL="893763" indent="-893763"/>
              <a:r>
                <a:rPr lang="cs-CZ" b="1" u="dash" dirty="0">
                  <a:uFill>
                    <a:solidFill>
                      <a:srgbClr val="00B0F0"/>
                    </a:solidFill>
                  </a:uFill>
                </a:rPr>
                <a:t>Do – Dí </a:t>
              </a:r>
              <a:r>
                <a:rPr lang="cs-CZ" b="1" dirty="0"/>
                <a:t>	</a:t>
              </a:r>
              <a:r>
                <a:rPr lang="cs-CZ" dirty="0"/>
                <a:t>Já bych doporučil toto auto, ale to je už mimo Vaši cenovou relaci (jedná se o Do, který vyžívá informace, ale tentokrát atakuje Dí v kupujícím) – odpověď Dí Já si ho přesto vezmu (uražené dítě ukazuje, že si může také dovolit takové auto).</a:t>
              </a:r>
            </a:p>
          </p:txBody>
        </p:sp>
        <p:cxnSp>
          <p:nvCxnSpPr>
            <p:cNvPr id="138" name="Přímá spojnice 137">
              <a:extLst>
                <a:ext uri="{FF2B5EF4-FFF2-40B4-BE49-F238E27FC236}">
                  <a16:creationId xmlns:a16="http://schemas.microsoft.com/office/drawing/2014/main" id="{27014C46-34A5-48D9-A0C3-7BE4C87323A3}"/>
                </a:ext>
              </a:extLst>
            </p:cNvPr>
            <p:cNvCxnSpPr>
              <a:cxnSpLocks/>
            </p:cNvCxnSpPr>
            <p:nvPr/>
          </p:nvCxnSpPr>
          <p:spPr>
            <a:xfrm>
              <a:off x="4390378" y="2170443"/>
              <a:ext cx="7801620" cy="0"/>
            </a:xfrm>
            <a:prstGeom prst="line">
              <a:avLst/>
            </a:prstGeom>
            <a:grpFill/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Přímá spojnice se šipkou 75">
            <a:extLst>
              <a:ext uri="{FF2B5EF4-FFF2-40B4-BE49-F238E27FC236}">
                <a16:creationId xmlns:a16="http://schemas.microsoft.com/office/drawing/2014/main" id="{51CF95CC-3012-4CB5-B904-8D18376EBAAC}"/>
              </a:ext>
            </a:extLst>
          </p:cNvPr>
          <p:cNvCxnSpPr>
            <a:cxnSpLocks/>
          </p:cNvCxnSpPr>
          <p:nvPr/>
        </p:nvCxnSpPr>
        <p:spPr>
          <a:xfrm>
            <a:off x="7850843" y="4895831"/>
            <a:ext cx="2651760" cy="0"/>
          </a:xfrm>
          <a:prstGeom prst="straightConnector1">
            <a:avLst/>
          </a:pr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Skupina 52">
            <a:extLst>
              <a:ext uri="{FF2B5EF4-FFF2-40B4-BE49-F238E27FC236}">
                <a16:creationId xmlns:a16="http://schemas.microsoft.com/office/drawing/2014/main" id="{CE01FAF8-50FC-47C5-A37A-0A29198831E7}"/>
              </a:ext>
            </a:extLst>
          </p:cNvPr>
          <p:cNvGrpSpPr/>
          <p:nvPr/>
        </p:nvGrpSpPr>
        <p:grpSpPr>
          <a:xfrm>
            <a:off x="1080233" y="-6697"/>
            <a:ext cx="4563460" cy="3075174"/>
            <a:chOff x="766270" y="33133"/>
            <a:chExt cx="4563460" cy="3075174"/>
          </a:xfrm>
        </p:grpSpPr>
        <p:grpSp>
          <p:nvGrpSpPr>
            <p:cNvPr id="101" name="Skupina 100">
              <a:extLst>
                <a:ext uri="{FF2B5EF4-FFF2-40B4-BE49-F238E27FC236}">
                  <a16:creationId xmlns:a16="http://schemas.microsoft.com/office/drawing/2014/main" id="{7144D334-8314-4C7A-8A0F-76DFD3C37714}"/>
                </a:ext>
              </a:extLst>
            </p:cNvPr>
            <p:cNvGrpSpPr/>
            <p:nvPr/>
          </p:nvGrpSpPr>
          <p:grpSpPr>
            <a:xfrm>
              <a:off x="766270" y="33133"/>
              <a:ext cx="4563460" cy="3075174"/>
              <a:chOff x="222273" y="642004"/>
              <a:chExt cx="4563460" cy="3075174"/>
            </a:xfrm>
          </p:grpSpPr>
          <p:grpSp>
            <p:nvGrpSpPr>
              <p:cNvPr id="21" name="Skupina 20">
                <a:extLst>
                  <a:ext uri="{FF2B5EF4-FFF2-40B4-BE49-F238E27FC236}">
                    <a16:creationId xmlns:a16="http://schemas.microsoft.com/office/drawing/2014/main" id="{F40D61FF-0C65-4FD2-BD0C-654DF460461E}"/>
                  </a:ext>
                </a:extLst>
              </p:cNvPr>
              <p:cNvGrpSpPr/>
              <p:nvPr/>
            </p:nvGrpSpPr>
            <p:grpSpPr>
              <a:xfrm>
                <a:off x="222273" y="642004"/>
                <a:ext cx="1911700" cy="3075174"/>
                <a:chOff x="686678" y="937934"/>
                <a:chExt cx="3020183" cy="4033076"/>
              </a:xfrm>
            </p:grpSpPr>
            <p:sp>
              <p:nvSpPr>
                <p:cNvPr id="22" name="Obdélník 21">
                  <a:extLst>
                    <a:ext uri="{FF2B5EF4-FFF2-40B4-BE49-F238E27FC236}">
                      <a16:creationId xmlns:a16="http://schemas.microsoft.com/office/drawing/2014/main" id="{CFA4AA52-8101-4532-A63C-F13265048539}"/>
                    </a:ext>
                  </a:extLst>
                </p:cNvPr>
                <p:cNvSpPr/>
                <p:nvPr/>
              </p:nvSpPr>
              <p:spPr>
                <a:xfrm>
                  <a:off x="686678" y="937934"/>
                  <a:ext cx="3020183" cy="3831766"/>
                </a:xfrm>
                <a:prstGeom prst="rect">
                  <a:avLst/>
                </a:prstGeom>
                <a:blipFill dpi="0" rotWithShape="1">
                  <a:blip r:embed="rId2">
                    <a:alphaModFix amt="8000"/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/>
                </a:p>
              </p:txBody>
            </p:sp>
            <p:grpSp>
              <p:nvGrpSpPr>
                <p:cNvPr id="25" name="Skupina 24">
                  <a:extLst>
                    <a:ext uri="{FF2B5EF4-FFF2-40B4-BE49-F238E27FC236}">
                      <a16:creationId xmlns:a16="http://schemas.microsoft.com/office/drawing/2014/main" id="{291B232A-1FCE-4B20-820D-A264BC661564}"/>
                    </a:ext>
                  </a:extLst>
                </p:cNvPr>
                <p:cNvGrpSpPr/>
                <p:nvPr/>
              </p:nvGrpSpPr>
              <p:grpSpPr>
                <a:xfrm>
                  <a:off x="1034851" y="1075181"/>
                  <a:ext cx="2323837" cy="3895829"/>
                  <a:chOff x="1574966" y="182074"/>
                  <a:chExt cx="2323837" cy="3895829"/>
                </a:xfrm>
              </p:grpSpPr>
              <p:sp>
                <p:nvSpPr>
                  <p:cNvPr id="27" name="Ovál 26">
                    <a:extLst>
                      <a:ext uri="{FF2B5EF4-FFF2-40B4-BE49-F238E27FC236}">
                        <a16:creationId xmlns:a16="http://schemas.microsoft.com/office/drawing/2014/main" id="{D3198A5F-98D6-41FE-9EC9-22A5D96C857F}"/>
                      </a:ext>
                    </a:extLst>
                  </p:cNvPr>
                  <p:cNvSpPr/>
                  <p:nvPr/>
                </p:nvSpPr>
                <p:spPr>
                  <a:xfrm>
                    <a:off x="1574966" y="182074"/>
                    <a:ext cx="2323837" cy="3895829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28" name="Ovál 27">
                    <a:extLst>
                      <a:ext uri="{FF2B5EF4-FFF2-40B4-BE49-F238E27FC236}">
                        <a16:creationId xmlns:a16="http://schemas.microsoft.com/office/drawing/2014/main" id="{DC840404-007F-430F-8585-E0C80F0C3F6C}"/>
                      </a:ext>
                    </a:extLst>
                  </p:cNvPr>
                  <p:cNvSpPr/>
                  <p:nvPr/>
                </p:nvSpPr>
                <p:spPr>
                  <a:xfrm>
                    <a:off x="2168144" y="1665669"/>
                    <a:ext cx="1137485" cy="944276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29" name="Ovál 28">
                    <a:extLst>
                      <a:ext uri="{FF2B5EF4-FFF2-40B4-BE49-F238E27FC236}">
                        <a16:creationId xmlns:a16="http://schemas.microsoft.com/office/drawing/2014/main" id="{BF3CBE4A-EB66-48C0-931C-3BC8C7ED903A}"/>
                      </a:ext>
                    </a:extLst>
                  </p:cNvPr>
                  <p:cNvSpPr/>
                  <p:nvPr/>
                </p:nvSpPr>
                <p:spPr>
                  <a:xfrm>
                    <a:off x="2168143" y="2868100"/>
                    <a:ext cx="1137485" cy="944276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30" name="TextovéPole 29">
                    <a:extLst>
                      <a:ext uri="{FF2B5EF4-FFF2-40B4-BE49-F238E27FC236}">
                        <a16:creationId xmlns:a16="http://schemas.microsoft.com/office/drawing/2014/main" id="{A910F083-52F2-422C-B64B-05196987C1C5}"/>
                      </a:ext>
                    </a:extLst>
                  </p:cNvPr>
                  <p:cNvSpPr txBox="1"/>
                  <p:nvPr/>
                </p:nvSpPr>
                <p:spPr>
                  <a:xfrm>
                    <a:off x="2415269" y="735429"/>
                    <a:ext cx="643232" cy="3385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600" dirty="0"/>
                      <a:t>Ro</a:t>
                    </a:r>
                  </a:p>
                </p:txBody>
              </p:sp>
              <p:sp>
                <p:nvSpPr>
                  <p:cNvPr id="31" name="TextovéPole 30">
                    <a:extLst>
                      <a:ext uri="{FF2B5EF4-FFF2-40B4-BE49-F238E27FC236}">
                        <a16:creationId xmlns:a16="http://schemas.microsoft.com/office/drawing/2014/main" id="{9743AF24-C6AC-480B-8682-28522A73F627}"/>
                      </a:ext>
                    </a:extLst>
                  </p:cNvPr>
                  <p:cNvSpPr txBox="1"/>
                  <p:nvPr/>
                </p:nvSpPr>
                <p:spPr>
                  <a:xfrm>
                    <a:off x="2415269" y="3170961"/>
                    <a:ext cx="643232" cy="3385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600" dirty="0"/>
                      <a:t>Dí</a:t>
                    </a:r>
                  </a:p>
                </p:txBody>
              </p:sp>
              <p:sp>
                <p:nvSpPr>
                  <p:cNvPr id="32" name="TextovéPole 31">
                    <a:extLst>
                      <a:ext uri="{FF2B5EF4-FFF2-40B4-BE49-F238E27FC236}">
                        <a16:creationId xmlns:a16="http://schemas.microsoft.com/office/drawing/2014/main" id="{8A521F69-1B98-4015-B33F-A24A243E5D62}"/>
                      </a:ext>
                    </a:extLst>
                  </p:cNvPr>
                  <p:cNvSpPr txBox="1"/>
                  <p:nvPr/>
                </p:nvSpPr>
                <p:spPr>
                  <a:xfrm>
                    <a:off x="2299393" y="1960711"/>
                    <a:ext cx="874987" cy="3385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600" dirty="0"/>
                      <a:t>Do</a:t>
                    </a:r>
                  </a:p>
                </p:txBody>
              </p:sp>
              <p:sp>
                <p:nvSpPr>
                  <p:cNvPr id="33" name="Ovál 32">
                    <a:extLst>
                      <a:ext uri="{FF2B5EF4-FFF2-40B4-BE49-F238E27FC236}">
                        <a16:creationId xmlns:a16="http://schemas.microsoft.com/office/drawing/2014/main" id="{62D904EE-DD92-4091-95A6-8AD0AFB0E32D}"/>
                      </a:ext>
                    </a:extLst>
                  </p:cNvPr>
                  <p:cNvSpPr/>
                  <p:nvPr/>
                </p:nvSpPr>
                <p:spPr>
                  <a:xfrm>
                    <a:off x="2168144" y="482016"/>
                    <a:ext cx="1137485" cy="925498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</p:grpSp>
          </p:grpSp>
          <p:cxnSp>
            <p:nvCxnSpPr>
              <p:cNvPr id="49" name="Přímá spojnice se šipkou 48">
                <a:extLst>
                  <a:ext uri="{FF2B5EF4-FFF2-40B4-BE49-F238E27FC236}">
                    <a16:creationId xmlns:a16="http://schemas.microsoft.com/office/drawing/2014/main" id="{FB9B2568-1A91-4375-98EA-412DC5CF5A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5034" y="2088556"/>
                <a:ext cx="2659785" cy="0"/>
              </a:xfrm>
              <a:prstGeom prst="straightConnector1">
                <a:avLst/>
              </a:prstGeom>
              <a:ln w="15875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3" name="Skupina 62">
                <a:extLst>
                  <a:ext uri="{FF2B5EF4-FFF2-40B4-BE49-F238E27FC236}">
                    <a16:creationId xmlns:a16="http://schemas.microsoft.com/office/drawing/2014/main" id="{5E254898-DE27-4225-9C7C-6F1D070277B9}"/>
                  </a:ext>
                </a:extLst>
              </p:cNvPr>
              <p:cNvGrpSpPr/>
              <p:nvPr/>
            </p:nvGrpSpPr>
            <p:grpSpPr>
              <a:xfrm>
                <a:off x="2874033" y="642004"/>
                <a:ext cx="1911700" cy="3075174"/>
                <a:chOff x="686678" y="937934"/>
                <a:chExt cx="3020183" cy="4033076"/>
              </a:xfrm>
            </p:grpSpPr>
            <p:sp>
              <p:nvSpPr>
                <p:cNvPr id="64" name="Obdélník 63">
                  <a:extLst>
                    <a:ext uri="{FF2B5EF4-FFF2-40B4-BE49-F238E27FC236}">
                      <a16:creationId xmlns:a16="http://schemas.microsoft.com/office/drawing/2014/main" id="{9A3B9174-6BBF-4204-8137-C9F3C2926DB1}"/>
                    </a:ext>
                  </a:extLst>
                </p:cNvPr>
                <p:cNvSpPr/>
                <p:nvPr/>
              </p:nvSpPr>
              <p:spPr>
                <a:xfrm>
                  <a:off x="686678" y="937934"/>
                  <a:ext cx="3020183" cy="3831766"/>
                </a:xfrm>
                <a:prstGeom prst="rect">
                  <a:avLst/>
                </a:prstGeom>
                <a:blipFill dpi="0" rotWithShape="1">
                  <a:blip r:embed="rId2">
                    <a:alphaModFix amt="8000"/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/>
                </a:p>
              </p:txBody>
            </p:sp>
            <p:grpSp>
              <p:nvGrpSpPr>
                <p:cNvPr id="66" name="Skupina 65">
                  <a:extLst>
                    <a:ext uri="{FF2B5EF4-FFF2-40B4-BE49-F238E27FC236}">
                      <a16:creationId xmlns:a16="http://schemas.microsoft.com/office/drawing/2014/main" id="{1B735953-DC75-4E9A-B99B-612F9A9930CD}"/>
                    </a:ext>
                  </a:extLst>
                </p:cNvPr>
                <p:cNvGrpSpPr/>
                <p:nvPr/>
              </p:nvGrpSpPr>
              <p:grpSpPr>
                <a:xfrm>
                  <a:off x="1034851" y="1075181"/>
                  <a:ext cx="2323837" cy="3895829"/>
                  <a:chOff x="1574966" y="182074"/>
                  <a:chExt cx="2323837" cy="3895829"/>
                </a:xfrm>
              </p:grpSpPr>
              <p:sp>
                <p:nvSpPr>
                  <p:cNvPr id="67" name="Ovál 66">
                    <a:extLst>
                      <a:ext uri="{FF2B5EF4-FFF2-40B4-BE49-F238E27FC236}">
                        <a16:creationId xmlns:a16="http://schemas.microsoft.com/office/drawing/2014/main" id="{B006047A-C807-4548-8F50-8E295162C48D}"/>
                      </a:ext>
                    </a:extLst>
                  </p:cNvPr>
                  <p:cNvSpPr/>
                  <p:nvPr/>
                </p:nvSpPr>
                <p:spPr>
                  <a:xfrm>
                    <a:off x="1574966" y="182074"/>
                    <a:ext cx="2323837" cy="3895829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68" name="Ovál 67">
                    <a:extLst>
                      <a:ext uri="{FF2B5EF4-FFF2-40B4-BE49-F238E27FC236}">
                        <a16:creationId xmlns:a16="http://schemas.microsoft.com/office/drawing/2014/main" id="{AC083F44-4821-4641-B010-073638904D88}"/>
                      </a:ext>
                    </a:extLst>
                  </p:cNvPr>
                  <p:cNvSpPr/>
                  <p:nvPr/>
                </p:nvSpPr>
                <p:spPr>
                  <a:xfrm>
                    <a:off x="2168144" y="1665669"/>
                    <a:ext cx="1137485" cy="944276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69" name="Ovál 68">
                    <a:extLst>
                      <a:ext uri="{FF2B5EF4-FFF2-40B4-BE49-F238E27FC236}">
                        <a16:creationId xmlns:a16="http://schemas.microsoft.com/office/drawing/2014/main" id="{74440088-9142-4880-A5BB-F123803B97D1}"/>
                      </a:ext>
                    </a:extLst>
                  </p:cNvPr>
                  <p:cNvSpPr/>
                  <p:nvPr/>
                </p:nvSpPr>
                <p:spPr>
                  <a:xfrm>
                    <a:off x="2168143" y="2868100"/>
                    <a:ext cx="1137485" cy="944276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70" name="TextovéPole 69">
                    <a:extLst>
                      <a:ext uri="{FF2B5EF4-FFF2-40B4-BE49-F238E27FC236}">
                        <a16:creationId xmlns:a16="http://schemas.microsoft.com/office/drawing/2014/main" id="{AA7386C4-46AB-4A04-BE93-7C2EABAAC830}"/>
                      </a:ext>
                    </a:extLst>
                  </p:cNvPr>
                  <p:cNvSpPr txBox="1"/>
                  <p:nvPr/>
                </p:nvSpPr>
                <p:spPr>
                  <a:xfrm>
                    <a:off x="2415269" y="735429"/>
                    <a:ext cx="643232" cy="3385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600" dirty="0"/>
                      <a:t>Ro</a:t>
                    </a:r>
                  </a:p>
                </p:txBody>
              </p:sp>
              <p:sp>
                <p:nvSpPr>
                  <p:cNvPr id="71" name="TextovéPole 70">
                    <a:extLst>
                      <a:ext uri="{FF2B5EF4-FFF2-40B4-BE49-F238E27FC236}">
                        <a16:creationId xmlns:a16="http://schemas.microsoft.com/office/drawing/2014/main" id="{48B13C4C-96F4-4077-9D7D-DD0102514A2E}"/>
                      </a:ext>
                    </a:extLst>
                  </p:cNvPr>
                  <p:cNvSpPr txBox="1"/>
                  <p:nvPr/>
                </p:nvSpPr>
                <p:spPr>
                  <a:xfrm>
                    <a:off x="2415269" y="3170961"/>
                    <a:ext cx="643232" cy="3385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600" dirty="0"/>
                      <a:t>Dí</a:t>
                    </a:r>
                  </a:p>
                </p:txBody>
              </p:sp>
              <p:sp>
                <p:nvSpPr>
                  <p:cNvPr id="72" name="TextovéPole 71">
                    <a:extLst>
                      <a:ext uri="{FF2B5EF4-FFF2-40B4-BE49-F238E27FC236}">
                        <a16:creationId xmlns:a16="http://schemas.microsoft.com/office/drawing/2014/main" id="{E8E1A127-9F1A-43EB-955D-FCCC4E2316D4}"/>
                      </a:ext>
                    </a:extLst>
                  </p:cNvPr>
                  <p:cNvSpPr txBox="1"/>
                  <p:nvPr/>
                </p:nvSpPr>
                <p:spPr>
                  <a:xfrm>
                    <a:off x="2299393" y="1960711"/>
                    <a:ext cx="874987" cy="3385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600" dirty="0"/>
                      <a:t>Do</a:t>
                    </a:r>
                  </a:p>
                </p:txBody>
              </p:sp>
              <p:sp>
                <p:nvSpPr>
                  <p:cNvPr id="73" name="Ovál 72">
                    <a:extLst>
                      <a:ext uri="{FF2B5EF4-FFF2-40B4-BE49-F238E27FC236}">
                        <a16:creationId xmlns:a16="http://schemas.microsoft.com/office/drawing/2014/main" id="{C00BC7B6-1D8F-45ED-B990-9F21543DB328}"/>
                      </a:ext>
                    </a:extLst>
                  </p:cNvPr>
                  <p:cNvSpPr/>
                  <p:nvPr/>
                </p:nvSpPr>
                <p:spPr>
                  <a:xfrm>
                    <a:off x="2168144" y="482016"/>
                    <a:ext cx="1137485" cy="925498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</p:grpSp>
          </p:grpSp>
        </p:grpSp>
        <p:cxnSp>
          <p:nvCxnSpPr>
            <p:cNvPr id="82" name="Přímá spojnice se šipkou 81">
              <a:extLst>
                <a:ext uri="{FF2B5EF4-FFF2-40B4-BE49-F238E27FC236}">
                  <a16:creationId xmlns:a16="http://schemas.microsoft.com/office/drawing/2014/main" id="{73957165-B414-4BF1-946C-18AA20B3111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14095" y="1871935"/>
              <a:ext cx="2659785" cy="2511"/>
            </a:xfrm>
            <a:prstGeom prst="straightConnector1">
              <a:avLst/>
            </a:prstGeom>
            <a:ln w="158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ovéPole 85">
              <a:extLst>
                <a:ext uri="{FF2B5EF4-FFF2-40B4-BE49-F238E27FC236}">
                  <a16:creationId xmlns:a16="http://schemas.microsoft.com/office/drawing/2014/main" id="{3B262F59-81FA-4DD1-94F7-503BF5DB9E84}"/>
                </a:ext>
              </a:extLst>
            </p:cNvPr>
            <p:cNvSpPr txBox="1"/>
            <p:nvPr/>
          </p:nvSpPr>
          <p:spPr>
            <a:xfrm>
              <a:off x="2223524" y="1484617"/>
              <a:ext cx="16474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solidFill>
                    <a:srgbClr val="C00000"/>
                  </a:solidFill>
                </a:rPr>
                <a:t>sociální úroveň</a:t>
              </a:r>
            </a:p>
          </p:txBody>
        </p:sp>
        <p:cxnSp>
          <p:nvCxnSpPr>
            <p:cNvPr id="87" name="Přímá spojnice se šipkou 86">
              <a:extLst>
                <a:ext uri="{FF2B5EF4-FFF2-40B4-BE49-F238E27FC236}">
                  <a16:creationId xmlns:a16="http://schemas.microsoft.com/office/drawing/2014/main" id="{C6522D26-742F-4E98-85E2-6792FA4BD92E}"/>
                </a:ext>
              </a:extLst>
            </p:cNvPr>
            <p:cNvCxnSpPr>
              <a:cxnSpLocks/>
              <a:stCxn id="32" idx="0"/>
              <a:endCxn id="71" idx="0"/>
            </p:cNvCxnSpPr>
            <p:nvPr/>
          </p:nvCxnSpPr>
          <p:spPr>
            <a:xfrm>
              <a:off x="1722122" y="1493972"/>
              <a:ext cx="2651759" cy="922802"/>
            </a:xfrm>
            <a:prstGeom prst="straightConnector1">
              <a:avLst/>
            </a:prstGeom>
            <a:ln w="15875">
              <a:solidFill>
                <a:srgbClr val="00B0F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Přímá spojnice se šipkou 89">
              <a:extLst>
                <a:ext uri="{FF2B5EF4-FFF2-40B4-BE49-F238E27FC236}">
                  <a16:creationId xmlns:a16="http://schemas.microsoft.com/office/drawing/2014/main" id="{D5C79E51-DF6D-4049-A62D-7F555538449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01393" y="1916752"/>
              <a:ext cx="2539153" cy="904630"/>
            </a:xfrm>
            <a:prstGeom prst="straightConnector1">
              <a:avLst/>
            </a:prstGeom>
            <a:ln w="15875">
              <a:solidFill>
                <a:srgbClr val="00B0F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ovéPole 92">
              <a:extLst>
                <a:ext uri="{FF2B5EF4-FFF2-40B4-BE49-F238E27FC236}">
                  <a16:creationId xmlns:a16="http://schemas.microsoft.com/office/drawing/2014/main" id="{BF66FB45-91FC-4767-B700-A9A8CD6E7606}"/>
                </a:ext>
              </a:extLst>
            </p:cNvPr>
            <p:cNvSpPr txBox="1"/>
            <p:nvPr/>
          </p:nvSpPr>
          <p:spPr>
            <a:xfrm rot="1180295">
              <a:off x="1643199" y="1990041"/>
              <a:ext cx="28119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solidFill>
                    <a:srgbClr val="00B0F0"/>
                  </a:solidFill>
                </a:rPr>
                <a:t>psychologická úroveň</a:t>
              </a:r>
            </a:p>
          </p:txBody>
        </p:sp>
        <p:sp>
          <p:nvSpPr>
            <p:cNvPr id="94" name="TextovéPole 93">
              <a:extLst>
                <a:ext uri="{FF2B5EF4-FFF2-40B4-BE49-F238E27FC236}">
                  <a16:creationId xmlns:a16="http://schemas.microsoft.com/office/drawing/2014/main" id="{DA8F25AA-6922-4323-A908-0C12988096ED}"/>
                </a:ext>
              </a:extLst>
            </p:cNvPr>
            <p:cNvSpPr txBox="1"/>
            <p:nvPr/>
          </p:nvSpPr>
          <p:spPr>
            <a:xfrm>
              <a:off x="2827553" y="1034719"/>
              <a:ext cx="4027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solidFill>
                    <a:srgbClr val="C00000"/>
                  </a:solidFill>
                </a:rPr>
                <a:t>p</a:t>
              </a:r>
            </a:p>
          </p:txBody>
        </p:sp>
        <p:sp>
          <p:nvSpPr>
            <p:cNvPr id="95" name="TextovéPole 94">
              <a:extLst>
                <a:ext uri="{FF2B5EF4-FFF2-40B4-BE49-F238E27FC236}">
                  <a16:creationId xmlns:a16="http://schemas.microsoft.com/office/drawing/2014/main" id="{E5B2A7EB-433E-47F8-BAE1-35040351D906}"/>
                </a:ext>
              </a:extLst>
            </p:cNvPr>
            <p:cNvSpPr txBox="1"/>
            <p:nvPr/>
          </p:nvSpPr>
          <p:spPr>
            <a:xfrm>
              <a:off x="2804552" y="1772168"/>
              <a:ext cx="4027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solidFill>
                    <a:srgbClr val="C00000"/>
                  </a:solidFill>
                </a:rPr>
                <a:t>r</a:t>
              </a:r>
            </a:p>
          </p:txBody>
        </p:sp>
        <p:sp>
          <p:nvSpPr>
            <p:cNvPr id="96" name="TextovéPole 95">
              <a:extLst>
                <a:ext uri="{FF2B5EF4-FFF2-40B4-BE49-F238E27FC236}">
                  <a16:creationId xmlns:a16="http://schemas.microsoft.com/office/drawing/2014/main" id="{628F3ED8-981B-47A2-B2F8-745E695812F5}"/>
                </a:ext>
              </a:extLst>
            </p:cNvPr>
            <p:cNvSpPr txBox="1"/>
            <p:nvPr/>
          </p:nvSpPr>
          <p:spPr>
            <a:xfrm>
              <a:off x="3356473" y="1791945"/>
              <a:ext cx="4027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solidFill>
                    <a:srgbClr val="00B0F0"/>
                  </a:solidFill>
                </a:rPr>
                <a:t>p</a:t>
              </a:r>
            </a:p>
          </p:txBody>
        </p:sp>
        <p:sp>
          <p:nvSpPr>
            <p:cNvPr id="97" name="TextovéPole 96">
              <a:extLst>
                <a:ext uri="{FF2B5EF4-FFF2-40B4-BE49-F238E27FC236}">
                  <a16:creationId xmlns:a16="http://schemas.microsoft.com/office/drawing/2014/main" id="{1F71C1A2-36FF-49EB-975D-9B7053C11F26}"/>
                </a:ext>
              </a:extLst>
            </p:cNvPr>
            <p:cNvSpPr txBox="1"/>
            <p:nvPr/>
          </p:nvSpPr>
          <p:spPr>
            <a:xfrm>
              <a:off x="2845883" y="2380975"/>
              <a:ext cx="4027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solidFill>
                    <a:srgbClr val="00B0F0"/>
                  </a:solidFill>
                </a:rPr>
                <a:t>r</a:t>
              </a:r>
            </a:p>
          </p:txBody>
        </p:sp>
      </p:grpSp>
      <p:sp>
        <p:nvSpPr>
          <p:cNvPr id="127" name="TextovéPole 126">
            <a:extLst>
              <a:ext uri="{FF2B5EF4-FFF2-40B4-BE49-F238E27FC236}">
                <a16:creationId xmlns:a16="http://schemas.microsoft.com/office/drawing/2014/main" id="{26D5E426-CFE1-4844-A20C-CC1C3519F4D8}"/>
              </a:ext>
            </a:extLst>
          </p:cNvPr>
          <p:cNvSpPr txBox="1"/>
          <p:nvPr/>
        </p:nvSpPr>
        <p:spPr>
          <a:xfrm>
            <a:off x="8337266" y="4908743"/>
            <a:ext cx="164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sociální úroveň</a:t>
            </a:r>
          </a:p>
        </p:txBody>
      </p:sp>
      <p:sp>
        <p:nvSpPr>
          <p:cNvPr id="128" name="TextovéPole 127">
            <a:extLst>
              <a:ext uri="{FF2B5EF4-FFF2-40B4-BE49-F238E27FC236}">
                <a16:creationId xmlns:a16="http://schemas.microsoft.com/office/drawing/2014/main" id="{880E1D46-C2A9-4418-A739-3AFA3CAB2C4D}"/>
              </a:ext>
            </a:extLst>
          </p:cNvPr>
          <p:cNvSpPr txBox="1"/>
          <p:nvPr/>
        </p:nvSpPr>
        <p:spPr>
          <a:xfrm>
            <a:off x="8064443" y="5853905"/>
            <a:ext cx="220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00B0F0"/>
                </a:solidFill>
              </a:rPr>
              <a:t>psychologická úroveň</a:t>
            </a:r>
          </a:p>
        </p:txBody>
      </p:sp>
      <p:cxnSp>
        <p:nvCxnSpPr>
          <p:cNvPr id="129" name="Přímá spojnice se šipkou 128">
            <a:extLst>
              <a:ext uri="{FF2B5EF4-FFF2-40B4-BE49-F238E27FC236}">
                <a16:creationId xmlns:a16="http://schemas.microsoft.com/office/drawing/2014/main" id="{5A6462BE-6195-40E6-9804-9DABD7F65EBE}"/>
              </a:ext>
            </a:extLst>
          </p:cNvPr>
          <p:cNvCxnSpPr>
            <a:cxnSpLocks/>
          </p:cNvCxnSpPr>
          <p:nvPr/>
        </p:nvCxnSpPr>
        <p:spPr>
          <a:xfrm>
            <a:off x="7854825" y="5842482"/>
            <a:ext cx="2651760" cy="0"/>
          </a:xfrm>
          <a:prstGeom prst="straightConnector1">
            <a:avLst/>
          </a:prstGeom>
          <a:ln w="15875"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Přímá spojnice se šipkou 129">
            <a:extLst>
              <a:ext uri="{FF2B5EF4-FFF2-40B4-BE49-F238E27FC236}">
                <a16:creationId xmlns:a16="http://schemas.microsoft.com/office/drawing/2014/main" id="{D6D1E05C-AD07-4B1B-B34B-E87C0548DD5E}"/>
              </a:ext>
            </a:extLst>
          </p:cNvPr>
          <p:cNvCxnSpPr>
            <a:cxnSpLocks/>
          </p:cNvCxnSpPr>
          <p:nvPr/>
        </p:nvCxnSpPr>
        <p:spPr>
          <a:xfrm flipH="1">
            <a:off x="7850843" y="6223237"/>
            <a:ext cx="2651760" cy="9794"/>
          </a:xfrm>
          <a:prstGeom prst="straightConnector1">
            <a:avLst/>
          </a:prstGeom>
          <a:ln w="15875"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ovéPole 133">
            <a:extLst>
              <a:ext uri="{FF2B5EF4-FFF2-40B4-BE49-F238E27FC236}">
                <a16:creationId xmlns:a16="http://schemas.microsoft.com/office/drawing/2014/main" id="{87DB299E-A080-4164-B780-0BF807B73C61}"/>
              </a:ext>
            </a:extLst>
          </p:cNvPr>
          <p:cNvSpPr txBox="1"/>
          <p:nvPr/>
        </p:nvSpPr>
        <p:spPr>
          <a:xfrm>
            <a:off x="8642374" y="5467439"/>
            <a:ext cx="1058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00B0F0"/>
                </a:solidFill>
              </a:rPr>
              <a:t>p</a:t>
            </a:r>
          </a:p>
        </p:txBody>
      </p:sp>
      <p:sp>
        <p:nvSpPr>
          <p:cNvPr id="139" name="TextovéPole 138">
            <a:extLst>
              <a:ext uri="{FF2B5EF4-FFF2-40B4-BE49-F238E27FC236}">
                <a16:creationId xmlns:a16="http://schemas.microsoft.com/office/drawing/2014/main" id="{14073C7B-2A5C-43FA-920D-FFFF2EF1C335}"/>
              </a:ext>
            </a:extLst>
          </p:cNvPr>
          <p:cNvSpPr txBox="1"/>
          <p:nvPr/>
        </p:nvSpPr>
        <p:spPr>
          <a:xfrm>
            <a:off x="8642373" y="6195548"/>
            <a:ext cx="1058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00B0F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507535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FC936E-7BC4-4A29-AF45-3EBAC2302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885" y="270360"/>
            <a:ext cx="10515600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2400" b="1" dirty="0"/>
              <a:t>Pro inspiraci</a:t>
            </a:r>
          </a:p>
          <a:p>
            <a:pPr marL="0" indent="0">
              <a:spcBef>
                <a:spcPts val="0"/>
              </a:spcBef>
              <a:buNone/>
            </a:pPr>
            <a:endParaRPr lang="cs-CZ" sz="1800" dirty="0"/>
          </a:p>
          <a:p>
            <a:pPr marL="0" indent="0">
              <a:spcBef>
                <a:spcPts val="0"/>
              </a:spcBef>
              <a:buNone/>
              <a:tabLst>
                <a:tab pos="1790700" algn="l"/>
              </a:tabLst>
            </a:pPr>
            <a:r>
              <a:rPr lang="cs-CZ" sz="1800" dirty="0"/>
              <a:t>Eric Berne  	Jak si lidé hrají</a:t>
            </a:r>
          </a:p>
          <a:p>
            <a:pPr marL="0" indent="0">
              <a:spcBef>
                <a:spcPts val="0"/>
              </a:spcBef>
              <a:buNone/>
              <a:tabLst>
                <a:tab pos="1790700" algn="l"/>
              </a:tabLst>
            </a:pPr>
            <a:r>
              <a:rPr lang="cs-CZ" sz="1800" dirty="0"/>
              <a:t>	Co řeknete, až pozdravíte</a:t>
            </a:r>
          </a:p>
          <a:p>
            <a:pPr marL="0" indent="0">
              <a:spcBef>
                <a:spcPts val="0"/>
              </a:spcBef>
              <a:buNone/>
              <a:tabLst>
                <a:tab pos="1790700" algn="l"/>
              </a:tabLst>
            </a:pPr>
            <a:r>
              <a:rPr lang="cs-CZ" sz="1800" dirty="0"/>
              <a:t>		Transakční analýza v psychoterapii</a:t>
            </a:r>
          </a:p>
          <a:p>
            <a:pPr marL="0" indent="0">
              <a:spcBef>
                <a:spcPts val="0"/>
              </a:spcBef>
              <a:buNone/>
            </a:pPr>
            <a:endParaRPr lang="cs-CZ" sz="1800" dirty="0"/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/>
              <a:t>Thomas A. </a:t>
            </a:r>
            <a:r>
              <a:rPr lang="cs-CZ" sz="1800" dirty="0" err="1"/>
              <a:t>Harris</a:t>
            </a:r>
            <a:r>
              <a:rPr lang="cs-CZ" sz="1800" dirty="0"/>
              <a:t> 	Já jsem OK, ty jsi OK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D1408CA-2466-40B9-90B6-BA0E957DC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073" y="280017"/>
            <a:ext cx="230505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D35C128-D033-4D54-84D4-79A8E123A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277" y="1034275"/>
            <a:ext cx="2306160" cy="337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4D8B0D4-22DA-4A84-8C15-FBC7F8F11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481" y="2441448"/>
            <a:ext cx="2306160" cy="338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ransakční analýza v psychoterapii – Eric Berne | Knihy.ABZ.cz">
            <a:extLst>
              <a:ext uri="{FF2B5EF4-FFF2-40B4-BE49-F238E27FC236}">
                <a16:creationId xmlns:a16="http://schemas.microsoft.com/office/drawing/2014/main" id="{A3D0AC4E-2D98-4CC9-A291-400519D454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" t="7301" r="3420" b="6509"/>
          <a:stretch/>
        </p:blipFill>
        <p:spPr bwMode="auto">
          <a:xfrm>
            <a:off x="516794" y="3215790"/>
            <a:ext cx="2305051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98013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19783</TotalTime>
  <Words>730</Words>
  <Application>Microsoft Office PowerPoint</Application>
  <PresentationFormat>Širokoúhlá obrazovka</PresentationFormat>
  <Paragraphs>163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jan.piskac@intelstudios.com</dc:creator>
  <cp:lastModifiedBy>Jan Piskac</cp:lastModifiedBy>
  <cp:revision>85</cp:revision>
  <dcterms:created xsi:type="dcterms:W3CDTF">2017-11-27T15:14:06Z</dcterms:created>
  <dcterms:modified xsi:type="dcterms:W3CDTF">2021-01-04T20:48:26Z</dcterms:modified>
</cp:coreProperties>
</file>