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2"/>
  </p:normalViewPr>
  <p:slideViewPr>
    <p:cSldViewPr snapToGrid="0" snapToObjects="1">
      <p:cViewPr varScale="1">
        <p:scale>
          <a:sx n="72" d="100"/>
          <a:sy n="72" d="100"/>
        </p:scale>
        <p:origin x="816" y="60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335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3" Type="http://schemas.openxmlformats.org/officeDocument/2006/relationships/slide" Target="slides/slide4.xml"/><Relationship Id="rId7" Type="http://schemas.openxmlformats.org/officeDocument/2006/relationships/slide" Target="slides/slide8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7.xml"/><Relationship Id="rId5" Type="http://schemas.openxmlformats.org/officeDocument/2006/relationships/slide" Target="slides/slide6.xml"/><Relationship Id="rId4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EAE5D-DC0C-C04C-A5F5-04E277235B7D}" type="datetimeFigureOut">
              <a:rPr lang="cs-CZ" smtClean="0"/>
              <a:t>06.01.2018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DFB68F-B177-5043-9B03-F557D9DD41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8416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FB68F-B177-5043-9B03-F557D9DD412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8573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rozbor textů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Adéla Koutná</a:t>
            </a:r>
          </a:p>
          <a:p>
            <a:r>
              <a:rPr lang="cs-CZ" dirty="0"/>
              <a:t>Šárka Šimůnková</a:t>
            </a:r>
          </a:p>
        </p:txBody>
      </p:sp>
    </p:spTree>
    <p:extLst>
      <p:ext uri="{BB962C8B-B14F-4D97-AF65-F5344CB8AC3E}">
        <p14:creationId xmlns:p14="http://schemas.microsoft.com/office/powerpoint/2010/main" val="1038114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CVIČENÍ POUŽÍVANÝCH PŘI VÝUCE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3437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KVANTITA</a:t>
            </a:r>
          </a:p>
        </p:txBody>
      </p:sp>
      <p:pic>
        <p:nvPicPr>
          <p:cNvPr id="5" name="Zástupný symbol pro obsah 4" descr="Obsah obrázku text&#10;&#10;Popis vygenerován s velmi vysokou mírou spolehlivosti">
            <a:extLst>
              <a:ext uri="{FF2B5EF4-FFF2-40B4-BE49-F238E27FC236}">
                <a16:creationId xmlns:a16="http://schemas.microsoft.com/office/drawing/2014/main" id="{17439939-B341-440B-9232-A16578A5E6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5349" y="858130"/>
            <a:ext cx="8530314" cy="5725208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31ADC23-E8AE-45AC-911A-A9DD37C0E4D2}"/>
              </a:ext>
            </a:extLst>
          </p:cNvPr>
          <p:cNvSpPr txBox="1"/>
          <p:nvPr/>
        </p:nvSpPr>
        <p:spPr>
          <a:xfrm>
            <a:off x="379828" y="2357746"/>
            <a:ext cx="2672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Česky krok za krokem 1 (pracovní sešit, strana 14)</a:t>
            </a:r>
          </a:p>
        </p:txBody>
      </p:sp>
    </p:spTree>
    <p:extLst>
      <p:ext uri="{BB962C8B-B14F-4D97-AF65-F5344CB8AC3E}">
        <p14:creationId xmlns:p14="http://schemas.microsoft.com/office/powerpoint/2010/main" val="405752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JMENNÝ ROD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4350" y="1843089"/>
            <a:ext cx="11115675" cy="4466272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cs-CZ" dirty="0"/>
              <a:t> studenti dostanou do dvojic obrázky a mají za úkol je rozdělit podle rodů do 4 skupin																																	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3012"/>
            <a:ext cx="7048145" cy="433498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508" y="3182024"/>
            <a:ext cx="5367867" cy="356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0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AKUZATIV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467" y="857297"/>
            <a:ext cx="8382000" cy="563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6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Akuzativ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1069" y="1947334"/>
            <a:ext cx="5353678" cy="405805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cs-CZ" dirty="0"/>
              <a:t> rozdělíme studenty do skupin po 3</a:t>
            </a:r>
          </a:p>
          <a:p>
            <a:pPr>
              <a:buFont typeface="Arial" charset="0"/>
              <a:buChar char="•"/>
            </a:pPr>
            <a:r>
              <a:rPr lang="cs-CZ" dirty="0"/>
              <a:t> 1. host; 2. číšník; 3. kuchař</a:t>
            </a:r>
          </a:p>
          <a:p>
            <a:pPr>
              <a:buFont typeface="Arial" charset="0"/>
              <a:buChar char="•"/>
            </a:pPr>
            <a:r>
              <a:rPr lang="cs-CZ" dirty="0"/>
              <a:t> studenti hrají situaci v restauraci</a:t>
            </a:r>
          </a:p>
          <a:p>
            <a:pPr lvl="1">
              <a:buFont typeface="Arial" charset="0"/>
              <a:buChar char="•"/>
            </a:pPr>
            <a:r>
              <a:rPr lang="cs-CZ" dirty="0"/>
              <a:t>číšník přinese hostovi jídelní lístek a poté se ptá </a:t>
            </a:r>
            <a:r>
              <a:rPr lang="cs-CZ" i="1" dirty="0"/>
              <a:t>Co si dáte k jídlu? Co si dáte k pití?</a:t>
            </a:r>
          </a:p>
          <a:p>
            <a:pPr lvl="1">
              <a:buFont typeface="Arial" charset="0"/>
              <a:buChar char="•"/>
            </a:pPr>
            <a:r>
              <a:rPr lang="cs-CZ" dirty="0"/>
              <a:t>host reaguje </a:t>
            </a:r>
            <a:r>
              <a:rPr lang="cs-CZ" i="1" dirty="0"/>
              <a:t>Dám si</a:t>
            </a:r>
            <a:r>
              <a:rPr lang="mr-IN" i="1" dirty="0"/>
              <a:t>…</a:t>
            </a:r>
            <a:endParaRPr lang="cs-CZ" i="1" dirty="0"/>
          </a:p>
          <a:p>
            <a:pPr lvl="1">
              <a:buFont typeface="Arial" charset="0"/>
              <a:buChar char="•"/>
            </a:pPr>
            <a:r>
              <a:rPr lang="cs-CZ" dirty="0"/>
              <a:t>poté číšník sděluje kuchaři, co si host objednal </a:t>
            </a:r>
            <a:r>
              <a:rPr lang="cs-CZ" i="1" dirty="0"/>
              <a:t>Dá si</a:t>
            </a:r>
            <a:r>
              <a:rPr lang="mr-IN" i="1" dirty="0"/>
              <a:t>…</a:t>
            </a:r>
            <a:endParaRPr lang="cs-CZ" i="1" dirty="0"/>
          </a:p>
          <a:p>
            <a:pPr lvl="1">
              <a:buFont typeface="Arial" charset="0"/>
              <a:buChar char="•"/>
            </a:pPr>
            <a:r>
              <a:rPr lang="cs-CZ" dirty="0"/>
              <a:t>kuchař nese jídlo hostovi a říká </a:t>
            </a:r>
            <a:r>
              <a:rPr lang="cs-CZ" i="1" dirty="0"/>
              <a:t>Tady je</a:t>
            </a:r>
            <a:r>
              <a:rPr lang="mr-IN" i="1" dirty="0"/>
              <a:t>…</a:t>
            </a:r>
            <a:endParaRPr lang="cs-CZ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747" y="1646292"/>
            <a:ext cx="6104137" cy="421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625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závěrečný test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8424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Jenny (</a:t>
            </a:r>
            <a:r>
              <a:rPr lang="cs-CZ" dirty="0" err="1"/>
              <a:t>německo</a:t>
            </a:r>
            <a:r>
              <a:rPr lang="cs-CZ" dirty="0"/>
              <a:t>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 má velkou rodinu. Má sestru, bratra a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cs-CZ" sz="2400" dirty="0" err="1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ý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Bydlí v </a:t>
            </a:r>
            <a:r>
              <a:rPr lang="cs-CZ" sz="2400" dirty="0" err="1"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důmu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 Praze. Sestra je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zp</a:t>
            </a:r>
            <a:r>
              <a:rPr lang="cs-CZ" sz="2400" dirty="0" err="1"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vačka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ale není populární a bohatá. Bratr je student. Nepracuje ale někdy uklízí byt. Tom nemá rád, že sestra a bratr bydlí v jeho </a:t>
            </a:r>
            <a:r>
              <a:rPr lang="cs-CZ" sz="2400" dirty="0" err="1"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důmu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ale Tom je dobrý bratr. Rodiče chtějí taky bydlit v Praze ale Tom říká „ne, děkuju“, protože rodiče mají psa, kocoura a kočku. Nerozumí moc, protože jsou starý. Tom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hl</a:t>
            </a:r>
            <a:r>
              <a:rPr lang="cs-CZ" sz="2400" dirty="0" err="1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dá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manželku.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5925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B6CEE3-D0EF-4715-BEB2-EA8101591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Charlotte (Německo)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305499F-7861-4370-925E-4FD7F99B2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Moje rodina je z Německ</a:t>
            </a:r>
            <a:r>
              <a:rPr lang="cs-CZ" sz="2400" dirty="0"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Můj tatínek a moje sestry bydlí v 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Berl</a:t>
            </a:r>
            <a:r>
              <a:rPr lang="cs-CZ" sz="2400" dirty="0" err="1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ně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2400" dirty="0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Můj tatínek je mu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padesát tři let a pracuje jako manažer. Je trochu tlustý, inteligentní a smutný. Mám dvě mladší sestry,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jmenujou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Theresa a Clara. </a:t>
            </a:r>
            <a:r>
              <a:rPr lang="cs-CZ" sz="2400" dirty="0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Theresa je jí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sedmnáct let a je hodná a krásná. Ráda vaří a je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vegetari</a:t>
            </a:r>
            <a:r>
              <a:rPr lang="cs-CZ" sz="2400" dirty="0" err="1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nka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2400" dirty="0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Clara je jí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dvanáct let, taky je krásná a je moc veselá. Má ráda </a:t>
            </a:r>
            <a:r>
              <a:rPr lang="cs-CZ" sz="2400" dirty="0"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hudbou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zv</a:t>
            </a:r>
            <a:r>
              <a:rPr lang="cs-CZ" sz="2400" dirty="0" err="1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řata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chce psa. Ale nemáme psa nebo kočku, protože můj tatínek nechce.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6608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1D74BE-7DB7-46FD-9B5E-4C2B492A9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Thor</a:t>
            </a:r>
            <a:r>
              <a:rPr lang="cs-CZ" dirty="0"/>
              <a:t> (Rakousko)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32C67F9-435E-420D-9360-37876C8D0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Moje rodina je malá. Mám bratra, ale nemám sestru. Je mu 27 let a </a:t>
            </a:r>
            <a:r>
              <a:rPr lang="cs-CZ" sz="2400" strike="sngStrik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studuj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student. On studuje </a:t>
            </a:r>
            <a:r>
              <a:rPr lang="cs-CZ" sz="2400" dirty="0"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politicky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Moje maminka taky studuje. Je jí 60 let </a:t>
            </a:r>
            <a:r>
              <a:rPr lang="cs-CZ" sz="2400" dirty="0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 moc aktivní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Nemám psa nebo kočku ale já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chc</a:t>
            </a:r>
            <a:r>
              <a:rPr lang="cs-CZ" sz="2400" dirty="0" err="1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jedna kočka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Můj tatínek nechce. Je mu 63 let a je manažer a pracuje v jedné velké firmě. Bydlíme v Graz (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wrong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Praze!). Můj dědeček a moje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bab</a:t>
            </a:r>
            <a:r>
              <a:rPr lang="cs-CZ" sz="2400" dirty="0" err="1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čka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taky </a:t>
            </a:r>
            <a:r>
              <a:rPr lang="cs-CZ" sz="2400" dirty="0" err="1"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bydíte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 Graz. </a:t>
            </a:r>
            <a:r>
              <a:rPr lang="cs-CZ" sz="2400" dirty="0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Oni moc starý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pasivní.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0343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EED3BF-FA82-437E-B832-1EE8369CB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Olga (Rusko)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C1CABDD-778C-4DFF-9E36-5A94E04CC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Mám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tat</a:t>
            </a:r>
            <a:r>
              <a:rPr lang="cs-CZ" sz="2400" dirty="0" err="1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nka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Jmenuje se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Kosťa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Je manažer. Je mu padesát čtyři let. Je tlustý ale sympatický. Moje maminka se jmenuje Taňa. Je </a:t>
            </a:r>
            <a:r>
              <a:rPr lang="cs-CZ" sz="24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padesát dva let a pracuje v nemocnic</a:t>
            </a:r>
            <a:r>
              <a:rPr lang="cs-CZ" sz="2400" dirty="0"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Moje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starš</a:t>
            </a:r>
            <a:r>
              <a:rPr lang="cs-CZ" sz="2400" dirty="0" err="1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sestra se jmenuje Maria. Je učitelka. Je jí třicet let. Maria je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aktivn</a:t>
            </a:r>
            <a:r>
              <a:rPr lang="cs-CZ" sz="2400" dirty="0" err="1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dirty="0" err="1"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vess</a:t>
            </a:r>
            <a:r>
              <a:rPr lang="cs-CZ" sz="2400" dirty="0" err="1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cs-CZ" sz="2400" dirty="0" err="1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cs-CZ" sz="2400" dirty="0" err="1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pes se jmenuje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Tori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Je </a:t>
            </a:r>
            <a:r>
              <a:rPr lang="cs-CZ" sz="2400" dirty="0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energický.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Tori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chutná </a:t>
            </a:r>
            <a:r>
              <a:rPr lang="cs-CZ" sz="2400" dirty="0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cs-CZ" sz="2400" dirty="0" err="1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dirty="0" err="1"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jabloki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9865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Skupina studentů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2285999"/>
            <a:ext cx="9977247" cy="4314826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cs-CZ" dirty="0"/>
              <a:t> studenti Erasmu</a:t>
            </a:r>
          </a:p>
          <a:p>
            <a:pPr>
              <a:buFont typeface="Arial" charset="0"/>
              <a:buChar char="•"/>
            </a:pPr>
            <a:r>
              <a:rPr lang="cs-CZ" dirty="0"/>
              <a:t> Czech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Beginners</a:t>
            </a:r>
            <a:r>
              <a:rPr lang="cs-CZ" dirty="0"/>
              <a:t> </a:t>
            </a:r>
            <a:r>
              <a:rPr lang="mr-IN" dirty="0"/>
              <a:t>–</a:t>
            </a:r>
            <a:r>
              <a:rPr lang="cs-CZ" dirty="0"/>
              <a:t> </a:t>
            </a:r>
            <a:r>
              <a:rPr lang="cs-CZ" dirty="0" err="1"/>
              <a:t>Enhanced</a:t>
            </a:r>
            <a:r>
              <a:rPr lang="cs-CZ" dirty="0"/>
              <a:t> Curriculum</a:t>
            </a:r>
          </a:p>
          <a:p>
            <a:pPr>
              <a:buFont typeface="Arial" charset="0"/>
              <a:buChar char="•"/>
            </a:pPr>
            <a:r>
              <a:rPr lang="cs-CZ" dirty="0"/>
              <a:t> 2x týdně</a:t>
            </a:r>
          </a:p>
          <a:p>
            <a:pPr>
              <a:buFont typeface="Arial" charset="0"/>
              <a:buChar char="•"/>
            </a:pPr>
            <a:r>
              <a:rPr lang="cs-CZ" dirty="0"/>
              <a:t> 11 studentů</a:t>
            </a:r>
          </a:p>
          <a:p>
            <a:pPr lvl="1">
              <a:buFont typeface="Arial" charset="0"/>
              <a:buChar char="•"/>
            </a:pPr>
            <a:r>
              <a:rPr lang="cs-CZ" dirty="0"/>
              <a:t>4 Německo, 2 Francie, 1 Rakousko, 1 Belgie, 1 Brazílie, 1 Řecko, 1 Rusko</a:t>
            </a:r>
          </a:p>
        </p:txBody>
      </p:sp>
    </p:spTree>
    <p:extLst>
      <p:ext uri="{BB962C8B-B14F-4D97-AF65-F5344CB8AC3E}">
        <p14:creationId xmlns:p14="http://schemas.microsoft.com/office/powerpoint/2010/main" val="1433303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ED7F4A-919F-4DEE-8F31-04C1B4818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Réjane</a:t>
            </a:r>
            <a:r>
              <a:rPr lang="cs-CZ" dirty="0"/>
              <a:t> (Francie)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8CCAC5A-5E81-462C-B8F2-0D9DEBACA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758462"/>
            <a:ext cx="10012681" cy="4550898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5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Dobr</a:t>
            </a:r>
            <a:r>
              <a:rPr lang="cs-CZ" sz="56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cs-CZ" sz="5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den! </a:t>
            </a:r>
            <a:r>
              <a:rPr lang="cs-CZ" sz="5600" dirty="0" err="1"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Muzime</a:t>
            </a:r>
            <a:r>
              <a:rPr lang="cs-CZ" sz="5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5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cs-CZ" sz="5600" dirty="0" err="1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cs-CZ" sz="5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cs-CZ" sz="5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5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Ano </a:t>
            </a:r>
            <a:r>
              <a:rPr lang="cs-CZ" sz="5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</a:t>
            </a:r>
            <a:r>
              <a:rPr lang="cs-CZ" sz="5600" dirty="0" err="1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cs-CZ" sz="5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cs-CZ" sz="5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Jsme 3.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5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Tady je </a:t>
            </a:r>
            <a:r>
              <a:rPr lang="cs-CZ" sz="5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cs-CZ" sz="5600" dirty="0" err="1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cs-CZ" sz="5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delni</a:t>
            </a:r>
            <a:r>
              <a:rPr lang="cs-CZ" sz="5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5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cs-CZ" sz="5600" dirty="0" err="1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cs-CZ" sz="5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tek</a:t>
            </a:r>
            <a:r>
              <a:rPr lang="cs-CZ" sz="5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Co si dáte </a:t>
            </a:r>
            <a:r>
              <a:rPr lang="cs-CZ" sz="5600" dirty="0"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pije</a:t>
            </a:r>
            <a:r>
              <a:rPr lang="cs-CZ" sz="5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5600" dirty="0"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Dáte si</a:t>
            </a:r>
            <a:r>
              <a:rPr lang="cs-CZ" sz="5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dva </a:t>
            </a:r>
            <a:r>
              <a:rPr lang="cs-CZ" sz="5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čern</a:t>
            </a:r>
            <a:r>
              <a:rPr lang="cs-CZ" sz="5600" dirty="0" err="1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cs-CZ" sz="5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pivo a jednou </a:t>
            </a:r>
            <a:r>
              <a:rPr lang="cs-CZ" sz="5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Colu</a:t>
            </a:r>
            <a:r>
              <a:rPr lang="cs-CZ" sz="5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5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</a:t>
            </a:r>
            <a:r>
              <a:rPr lang="cs-CZ" sz="5600" dirty="0" err="1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cs-CZ" sz="5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cs-CZ" sz="5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5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co si dáte k </a:t>
            </a:r>
            <a:r>
              <a:rPr lang="cs-CZ" sz="5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cs-CZ" sz="5600" dirty="0" err="1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cs-CZ" sz="5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dlu</a:t>
            </a:r>
            <a:r>
              <a:rPr lang="cs-CZ" sz="5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5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cs-CZ" sz="56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cs-CZ" sz="5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 si </a:t>
            </a:r>
            <a:r>
              <a:rPr lang="cs-CZ" sz="5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bramborov</a:t>
            </a:r>
            <a:r>
              <a:rPr lang="cs-CZ" sz="5600" dirty="0" err="1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cs-CZ" sz="5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5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</a:t>
            </a:r>
            <a:r>
              <a:rPr lang="cs-CZ" sz="5600" dirty="0" err="1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cs-CZ" sz="5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cs-CZ" sz="5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pak pečené kuře. A vy?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5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Hm… chutná mi </a:t>
            </a:r>
            <a:r>
              <a:rPr lang="cs-CZ" sz="5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vep</a:t>
            </a:r>
            <a:r>
              <a:rPr lang="cs-CZ" sz="5600" dirty="0" err="1"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cs-CZ" sz="5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ové</a:t>
            </a:r>
            <a:r>
              <a:rPr lang="cs-CZ" sz="5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maso. Ano, d</a:t>
            </a:r>
            <a:r>
              <a:rPr lang="cs-CZ" sz="56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cs-CZ" sz="5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 si </a:t>
            </a:r>
            <a:r>
              <a:rPr lang="cs-CZ" sz="5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vep</a:t>
            </a:r>
            <a:r>
              <a:rPr lang="cs-CZ" sz="5600" dirty="0" err="1"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cs-CZ" sz="5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ové</a:t>
            </a:r>
            <a:r>
              <a:rPr lang="cs-CZ" sz="5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maso a </a:t>
            </a:r>
            <a:r>
              <a:rPr lang="cs-CZ" sz="5600" dirty="0"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mrvek</a:t>
            </a:r>
            <a:r>
              <a:rPr lang="cs-CZ" sz="5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5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</a:t>
            </a:r>
            <a:r>
              <a:rPr lang="cs-CZ" sz="5600" dirty="0" err="1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cs-CZ" sz="5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cs-CZ" sz="5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5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cs-CZ" sz="5600" dirty="0"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mi,</a:t>
            </a:r>
            <a:r>
              <a:rPr lang="cs-CZ" sz="5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dám si palačinky </a:t>
            </a:r>
            <a:r>
              <a:rPr lang="cs-CZ" sz="5600" dirty="0"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jahodu a </a:t>
            </a:r>
            <a:r>
              <a:rPr lang="cs-CZ" sz="5600" dirty="0" err="1"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cokoladova</a:t>
            </a:r>
            <a:r>
              <a:rPr lang="cs-CZ" sz="5600" dirty="0"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5600" dirty="0" err="1"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prosim</a:t>
            </a:r>
            <a:r>
              <a:rPr lang="cs-CZ" sz="5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5600" dirty="0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Tady je</a:t>
            </a:r>
            <a:r>
              <a:rPr lang="cs-CZ" sz="5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Dobrou </a:t>
            </a:r>
            <a:r>
              <a:rPr lang="cs-CZ" sz="5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</a:t>
            </a:r>
            <a:r>
              <a:rPr lang="cs-CZ" sz="5600" dirty="0" err="1"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cs-CZ" sz="5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5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5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Zaplatím </a:t>
            </a:r>
            <a:r>
              <a:rPr lang="cs-CZ" sz="5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</a:t>
            </a:r>
            <a:r>
              <a:rPr lang="cs-CZ" sz="5600" dirty="0" err="1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cs-CZ" sz="5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cs-CZ" sz="5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5600" dirty="0" err="1"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Děkuku</a:t>
            </a:r>
            <a:r>
              <a:rPr lang="cs-CZ" sz="5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0364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262AA5-6230-417D-AB11-3200E5F90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Paul (Německo)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251BDFE-4134-45FA-A51B-94E222026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Moje rodina je dobrá. Mám bratra. Jmenuje se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Hinrich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Mám sestru. Jmenuje se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Bekki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Je učitelka. </a:t>
            </a:r>
            <a:r>
              <a:rPr lang="cs-CZ" sz="2400" dirty="0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Můj </a:t>
            </a:r>
            <a:r>
              <a:rPr lang="cs-CZ" sz="2400" dirty="0" err="1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tat</a:t>
            </a:r>
            <a:r>
              <a:rPr lang="cs-CZ" sz="2400" dirty="0" err="1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cs-CZ" sz="2400" dirty="0" err="1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nek</a:t>
            </a:r>
            <a:r>
              <a:rPr lang="cs-CZ" sz="2400" dirty="0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mu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53 let. </a:t>
            </a:r>
            <a:r>
              <a:rPr lang="cs-CZ" sz="2400" dirty="0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Moje </a:t>
            </a:r>
            <a:r>
              <a:rPr lang="cs-CZ" sz="2400" dirty="0" err="1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mam</a:t>
            </a:r>
            <a:r>
              <a:rPr lang="cs-CZ" sz="2400" dirty="0" err="1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lang="cs-CZ" sz="2400" dirty="0" err="1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nka</a:t>
            </a:r>
            <a:r>
              <a:rPr lang="cs-CZ" sz="2400" dirty="0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jí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54 let. Jmenuje se Roswitha. Mám </a:t>
            </a:r>
            <a:r>
              <a:rPr lang="cs-CZ" sz="2400" strike="sngStrik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kočka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kočku. Jmenuje se Hedwig.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0852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průběžný test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0389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Jenny (</a:t>
            </a:r>
            <a:r>
              <a:rPr lang="cs-CZ" dirty="0" err="1"/>
              <a:t>německo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800" dirty="0"/>
              <a:t>Nemám velkou rodinu. Mám sestru a bratra. Jsou studenti. Moje maminka je </a:t>
            </a:r>
            <a:r>
              <a:rPr lang="cs-CZ" sz="2800" dirty="0" err="1"/>
              <a:t>zp</a:t>
            </a:r>
            <a:r>
              <a:rPr lang="cs-CZ" sz="2800" dirty="0" err="1">
                <a:solidFill>
                  <a:schemeClr val="accent4"/>
                </a:solidFill>
              </a:rPr>
              <a:t>e</a:t>
            </a:r>
            <a:r>
              <a:rPr lang="cs-CZ" sz="2800" dirty="0" err="1"/>
              <a:t>vačka</a:t>
            </a:r>
            <a:r>
              <a:rPr lang="cs-CZ" sz="2800" dirty="0"/>
              <a:t> a můj </a:t>
            </a:r>
            <a:r>
              <a:rPr lang="cs-CZ" sz="2800" dirty="0" err="1"/>
              <a:t>tat</a:t>
            </a:r>
            <a:r>
              <a:rPr lang="cs-CZ" sz="2800" dirty="0" err="1">
                <a:solidFill>
                  <a:schemeClr val="accent4"/>
                </a:solidFill>
              </a:rPr>
              <a:t>i</a:t>
            </a:r>
            <a:r>
              <a:rPr lang="cs-CZ" sz="2800" dirty="0" err="1"/>
              <a:t>nek</a:t>
            </a:r>
            <a:r>
              <a:rPr lang="cs-CZ" sz="2800" dirty="0"/>
              <a:t> je herec. Moje maminka má sestru. Jmenuje se Marta. Marta je dobrá teta, protože má černého psa a nemá děti. Mám babičku. Je z Kolumbie. Babička často tancuje.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4838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Charlotte (Německo)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800" dirty="0"/>
              <a:t>Moje rodina </a:t>
            </a:r>
            <a:r>
              <a:rPr lang="cs-CZ" sz="2800" dirty="0" err="1"/>
              <a:t>b</a:t>
            </a:r>
            <a:r>
              <a:rPr lang="cs-CZ" sz="2800" dirty="0" err="1">
                <a:solidFill>
                  <a:schemeClr val="accent4"/>
                </a:solidFill>
              </a:rPr>
              <a:t>ý</a:t>
            </a:r>
            <a:r>
              <a:rPr lang="cs-CZ" sz="2800" dirty="0" err="1"/>
              <a:t>dlí</a:t>
            </a:r>
            <a:r>
              <a:rPr lang="cs-CZ" sz="2800" dirty="0"/>
              <a:t> v </a:t>
            </a:r>
            <a:r>
              <a:rPr lang="cs-CZ" sz="2800" dirty="0" err="1"/>
              <a:t>Berl</a:t>
            </a:r>
            <a:r>
              <a:rPr lang="cs-CZ" sz="2800" dirty="0" err="1">
                <a:solidFill>
                  <a:schemeClr val="accent4"/>
                </a:solidFill>
              </a:rPr>
              <a:t>i</a:t>
            </a:r>
            <a:r>
              <a:rPr lang="cs-CZ" sz="2800" dirty="0" err="1"/>
              <a:t>ně</a:t>
            </a:r>
            <a:r>
              <a:rPr lang="cs-CZ" sz="2800" dirty="0"/>
              <a:t>. Můj </a:t>
            </a:r>
            <a:r>
              <a:rPr lang="cs-CZ" sz="2800" dirty="0" err="1"/>
              <a:t>tat</a:t>
            </a:r>
            <a:r>
              <a:rPr lang="cs-CZ" sz="2800" dirty="0" err="1">
                <a:solidFill>
                  <a:schemeClr val="accent4"/>
                </a:solidFill>
              </a:rPr>
              <a:t>i</a:t>
            </a:r>
            <a:r>
              <a:rPr lang="cs-CZ" sz="2800" dirty="0" err="1"/>
              <a:t>nek</a:t>
            </a:r>
            <a:r>
              <a:rPr lang="cs-CZ" sz="2800" dirty="0"/>
              <a:t> pracuje jako manažer a je mu padesát tři let. Mám dv</a:t>
            </a:r>
            <a:r>
              <a:rPr lang="cs-CZ" sz="2800" dirty="0">
                <a:solidFill>
                  <a:srgbClr val="FF0000"/>
                </a:solidFill>
              </a:rPr>
              <a:t>a</a:t>
            </a:r>
            <a:r>
              <a:rPr lang="cs-CZ" sz="2800" dirty="0"/>
              <a:t> </a:t>
            </a:r>
            <a:r>
              <a:rPr lang="cs-CZ" sz="2800" dirty="0" err="1"/>
              <a:t>ml</a:t>
            </a:r>
            <a:r>
              <a:rPr lang="cs-CZ" sz="2800" dirty="0" err="1">
                <a:solidFill>
                  <a:schemeClr val="accent4"/>
                </a:solidFill>
              </a:rPr>
              <a:t>á</a:t>
            </a:r>
            <a:r>
              <a:rPr lang="cs-CZ" sz="2800" dirty="0" err="1"/>
              <a:t>dší</a:t>
            </a:r>
            <a:r>
              <a:rPr lang="cs-CZ" sz="2800" dirty="0"/>
              <a:t> sestry. </a:t>
            </a:r>
            <a:r>
              <a:rPr lang="cs-CZ" sz="2800" dirty="0" err="1"/>
              <a:t>Jmenujou</a:t>
            </a:r>
            <a:r>
              <a:rPr lang="cs-CZ" sz="2800" dirty="0"/>
              <a:t> se Theresa a Clara. </a:t>
            </a:r>
            <a:r>
              <a:rPr lang="cs-CZ" sz="2800" dirty="0">
                <a:solidFill>
                  <a:srgbClr val="FFC000"/>
                </a:solidFill>
              </a:rPr>
              <a:t>Theresa je jí </a:t>
            </a:r>
            <a:r>
              <a:rPr lang="cs-CZ" sz="2800" dirty="0"/>
              <a:t>sedmnáct let a </a:t>
            </a:r>
            <a:r>
              <a:rPr lang="cs-CZ" sz="2800" dirty="0">
                <a:solidFill>
                  <a:srgbClr val="FFC000"/>
                </a:solidFill>
              </a:rPr>
              <a:t>Clara je jí </a:t>
            </a:r>
            <a:r>
              <a:rPr lang="cs-CZ" sz="2800" dirty="0"/>
              <a:t>dvanáct let. Theresa a já nejíme maso. Můj </a:t>
            </a:r>
            <a:r>
              <a:rPr lang="cs-CZ" sz="2800" dirty="0" err="1"/>
              <a:t>tatinek</a:t>
            </a:r>
            <a:r>
              <a:rPr lang="cs-CZ" sz="2800" dirty="0"/>
              <a:t> má </a:t>
            </a:r>
            <a:r>
              <a:rPr lang="cs-CZ" sz="2800" dirty="0" err="1"/>
              <a:t>st</a:t>
            </a:r>
            <a:r>
              <a:rPr lang="cs-CZ" sz="2800" dirty="0" err="1">
                <a:solidFill>
                  <a:schemeClr val="accent4"/>
                </a:solidFill>
              </a:rPr>
              <a:t>á</a:t>
            </a:r>
            <a:r>
              <a:rPr lang="cs-CZ" sz="2800" dirty="0" err="1"/>
              <a:t>rš</a:t>
            </a:r>
            <a:r>
              <a:rPr lang="cs-CZ" sz="2800" dirty="0" err="1">
                <a:solidFill>
                  <a:schemeClr val="accent4"/>
                </a:solidFill>
              </a:rPr>
              <a:t>i</a:t>
            </a:r>
            <a:r>
              <a:rPr lang="cs-CZ" sz="2800" dirty="0" err="1"/>
              <a:t>ho</a:t>
            </a:r>
            <a:r>
              <a:rPr lang="cs-CZ" sz="2800" dirty="0"/>
              <a:t> bratra a </a:t>
            </a:r>
            <a:r>
              <a:rPr lang="cs-CZ" sz="2800" dirty="0" err="1"/>
              <a:t>ml</a:t>
            </a:r>
            <a:r>
              <a:rPr lang="cs-CZ" sz="2800" dirty="0" err="1">
                <a:solidFill>
                  <a:schemeClr val="accent4"/>
                </a:solidFill>
              </a:rPr>
              <a:t>á</a:t>
            </a:r>
            <a:r>
              <a:rPr lang="cs-CZ" sz="2800" dirty="0" err="1"/>
              <a:t>dš</a:t>
            </a:r>
            <a:r>
              <a:rPr lang="cs-CZ" sz="2800" dirty="0" err="1">
                <a:solidFill>
                  <a:schemeClr val="accent4"/>
                </a:solidFill>
              </a:rPr>
              <a:t>i</a:t>
            </a:r>
            <a:r>
              <a:rPr lang="cs-CZ" sz="2800" dirty="0"/>
              <a:t> sestru. Můj strýc je doktor a moje teta taky je doktorka. Moje babička je učitelka a bydlí v </a:t>
            </a:r>
            <a:r>
              <a:rPr lang="cs-CZ" sz="2800" dirty="0" err="1"/>
              <a:t>Bremen</a:t>
            </a:r>
            <a:r>
              <a:rPr lang="cs-CZ" sz="2800" dirty="0"/>
              <a:t>. Ráda </a:t>
            </a:r>
            <a:r>
              <a:rPr lang="cs-CZ" sz="2800" dirty="0" err="1"/>
              <a:t>vař</a:t>
            </a:r>
            <a:r>
              <a:rPr lang="cs-CZ" sz="2800" dirty="0" err="1">
                <a:solidFill>
                  <a:schemeClr val="accent4"/>
                </a:solidFill>
              </a:rPr>
              <a:t>i</a:t>
            </a:r>
            <a:r>
              <a:rPr lang="cs-CZ" sz="2800" dirty="0"/>
              <a:t> polévku a má moc </a:t>
            </a:r>
            <a:r>
              <a:rPr lang="cs-CZ" sz="2800" dirty="0">
                <a:solidFill>
                  <a:srgbClr val="FF0000"/>
                </a:solidFill>
              </a:rPr>
              <a:t>čas</a:t>
            </a:r>
            <a:r>
              <a:rPr lang="cs-CZ" sz="2800" dirty="0"/>
              <a:t>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9330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Thor</a:t>
            </a:r>
            <a:r>
              <a:rPr lang="cs-CZ" dirty="0"/>
              <a:t> (Rakousko)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800" dirty="0"/>
              <a:t>Moje rodina je </a:t>
            </a:r>
            <a:r>
              <a:rPr lang="cs-CZ" sz="2800" dirty="0" err="1"/>
              <a:t>mal</a:t>
            </a:r>
            <a:r>
              <a:rPr lang="cs-CZ" sz="2800" dirty="0" err="1">
                <a:solidFill>
                  <a:srgbClr val="FF0000"/>
                </a:solidFill>
              </a:rPr>
              <a:t>y</a:t>
            </a:r>
            <a:r>
              <a:rPr lang="cs-CZ" sz="2800" dirty="0"/>
              <a:t>. Nemám tatínka. Nemám babičku. Nemám dědečka. Mám staršího bratra ale nemám sestru. Můj bratr je svobodn</a:t>
            </a:r>
            <a:r>
              <a:rPr lang="cs-CZ" sz="2800" dirty="0">
                <a:solidFill>
                  <a:schemeClr val="accent4"/>
                </a:solidFill>
              </a:rPr>
              <a:t>y</a:t>
            </a:r>
            <a:r>
              <a:rPr lang="cs-CZ" sz="2800" dirty="0"/>
              <a:t>. Já mám přítelkyn</a:t>
            </a:r>
            <a:r>
              <a:rPr lang="cs-CZ" sz="2800" dirty="0">
                <a:solidFill>
                  <a:srgbClr val="FF0000"/>
                </a:solidFill>
              </a:rPr>
              <a:t>ě</a:t>
            </a:r>
            <a:r>
              <a:rPr lang="cs-CZ" sz="2800" dirty="0"/>
              <a:t>. </a:t>
            </a:r>
            <a:r>
              <a:rPr lang="cs-CZ" sz="2800" dirty="0">
                <a:solidFill>
                  <a:srgbClr val="FFC000"/>
                </a:solidFill>
              </a:rPr>
              <a:t>Ona</a:t>
            </a:r>
            <a:r>
              <a:rPr lang="cs-CZ" sz="2800" dirty="0"/>
              <a:t> je jí 21 let. Nemám </a:t>
            </a:r>
            <a:r>
              <a:rPr lang="cs-CZ" sz="2800" dirty="0" err="1"/>
              <a:t>zv</a:t>
            </a:r>
            <a:r>
              <a:rPr lang="cs-CZ" sz="2800" dirty="0" err="1">
                <a:solidFill>
                  <a:schemeClr val="accent4"/>
                </a:solidFill>
              </a:rPr>
              <a:t>i</a:t>
            </a:r>
            <a:r>
              <a:rPr lang="cs-CZ" sz="2800" dirty="0" err="1"/>
              <a:t>řata</a:t>
            </a:r>
            <a:r>
              <a:rPr lang="cs-CZ" sz="2800" dirty="0"/>
              <a:t> ale ona má psa. Mám staršího bratran</a:t>
            </a:r>
            <a:r>
              <a:rPr lang="cs-CZ" sz="2800" dirty="0">
                <a:solidFill>
                  <a:srgbClr val="FF0000"/>
                </a:solidFill>
              </a:rPr>
              <a:t>ec</a:t>
            </a:r>
            <a:r>
              <a:rPr lang="cs-CZ" sz="2800" dirty="0"/>
              <a:t> a mladší </a:t>
            </a:r>
            <a:r>
              <a:rPr lang="cs-CZ" sz="2800" dirty="0" err="1"/>
              <a:t>sest</a:t>
            </a:r>
            <a:r>
              <a:rPr lang="cs-CZ" sz="2800" dirty="0" err="1">
                <a:solidFill>
                  <a:schemeClr val="accent4"/>
                </a:solidFill>
              </a:rPr>
              <a:t>r</a:t>
            </a:r>
            <a:r>
              <a:rPr lang="cs-CZ" sz="2800" dirty="0" err="1"/>
              <a:t>enic</a:t>
            </a:r>
            <a:r>
              <a:rPr lang="cs-CZ" sz="2800" dirty="0" err="1">
                <a:solidFill>
                  <a:srgbClr val="FF0000"/>
                </a:solidFill>
              </a:rPr>
              <a:t>e</a:t>
            </a:r>
            <a:r>
              <a:rPr lang="cs-CZ" sz="2800" dirty="0"/>
              <a:t>.</a:t>
            </a:r>
          </a:p>
          <a:p>
            <a:pPr algn="just"/>
            <a:r>
              <a:rPr lang="cs-CZ" sz="2800" dirty="0"/>
              <a:t>To je moje rodina. Nemám švagra a nemám </a:t>
            </a:r>
            <a:r>
              <a:rPr lang="cs-CZ" sz="2800" dirty="0" err="1"/>
              <a:t>švagrov</a:t>
            </a:r>
            <a:r>
              <a:rPr lang="cs-CZ" sz="2800" dirty="0">
                <a:solidFill>
                  <a:srgbClr val="FF0000"/>
                </a:solidFill>
              </a:rPr>
              <a:t>(o)</a:t>
            </a:r>
            <a:r>
              <a:rPr lang="cs-CZ" sz="2800" dirty="0"/>
              <a:t>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282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Olga (Rusko)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800" dirty="0"/>
              <a:t>Mám </a:t>
            </a:r>
            <a:r>
              <a:rPr lang="cs-CZ" sz="2800" dirty="0" err="1"/>
              <a:t>tat</a:t>
            </a:r>
            <a:r>
              <a:rPr lang="cs-CZ" sz="2800" dirty="0" err="1">
                <a:solidFill>
                  <a:schemeClr val="accent4"/>
                </a:solidFill>
              </a:rPr>
              <a:t>i</a:t>
            </a:r>
            <a:r>
              <a:rPr lang="cs-CZ" sz="2800" dirty="0" err="1"/>
              <a:t>n</a:t>
            </a:r>
            <a:r>
              <a:rPr lang="cs-CZ" sz="2800" dirty="0" err="1">
                <a:solidFill>
                  <a:srgbClr val="FF0000"/>
                </a:solidFill>
              </a:rPr>
              <a:t>e</a:t>
            </a:r>
            <a:r>
              <a:rPr lang="cs-CZ" sz="2800" dirty="0" err="1"/>
              <a:t>ka</a:t>
            </a:r>
            <a:r>
              <a:rPr lang="cs-CZ" sz="2800" dirty="0"/>
              <a:t>. </a:t>
            </a:r>
            <a:r>
              <a:rPr lang="cs-CZ" sz="2800" dirty="0">
                <a:solidFill>
                  <a:srgbClr val="FFC000"/>
                </a:solidFill>
              </a:rPr>
              <a:t>Je se jmenuje </a:t>
            </a:r>
            <a:r>
              <a:rPr lang="cs-CZ" sz="2800" dirty="0" err="1"/>
              <a:t>Kosťa</a:t>
            </a:r>
            <a:r>
              <a:rPr lang="cs-CZ" sz="2800" dirty="0"/>
              <a:t>. Je manažer. Je mu 54 let. Mám </a:t>
            </a:r>
            <a:r>
              <a:rPr lang="cs-CZ" sz="2800" dirty="0" err="1"/>
              <a:t>mam</a:t>
            </a:r>
            <a:r>
              <a:rPr lang="cs-CZ" sz="2800" dirty="0" err="1">
                <a:solidFill>
                  <a:schemeClr val="accent4"/>
                </a:solidFill>
              </a:rPr>
              <a:t>í</a:t>
            </a:r>
            <a:r>
              <a:rPr lang="cs-CZ" sz="2800" dirty="0" err="1"/>
              <a:t>nku</a:t>
            </a:r>
            <a:r>
              <a:rPr lang="cs-CZ" sz="2800" dirty="0"/>
              <a:t>. </a:t>
            </a:r>
            <a:r>
              <a:rPr lang="cs-CZ" sz="2800" dirty="0">
                <a:solidFill>
                  <a:srgbClr val="FFC000"/>
                </a:solidFill>
              </a:rPr>
              <a:t>Je se jmenuje </a:t>
            </a:r>
            <a:r>
              <a:rPr lang="cs-CZ" sz="2800" dirty="0" err="1"/>
              <a:t>Taňa</a:t>
            </a:r>
            <a:r>
              <a:rPr lang="cs-CZ" sz="2800" dirty="0"/>
              <a:t>. Je </a:t>
            </a:r>
            <a:r>
              <a:rPr lang="cs-CZ" sz="2800" dirty="0">
                <a:solidFill>
                  <a:srgbClr val="FFC000"/>
                </a:solidFill>
              </a:rPr>
              <a:t>se</a:t>
            </a:r>
            <a:r>
              <a:rPr lang="cs-CZ" sz="2800" dirty="0"/>
              <a:t> doktorka a pracuje </a:t>
            </a:r>
            <a:r>
              <a:rPr lang="cs-CZ" sz="2800" dirty="0">
                <a:solidFill>
                  <a:schemeClr val="accent1"/>
                </a:solidFill>
              </a:rPr>
              <a:t>in</a:t>
            </a:r>
            <a:r>
              <a:rPr lang="cs-CZ" sz="2800" dirty="0"/>
              <a:t> nemocnic</a:t>
            </a:r>
            <a:r>
              <a:rPr lang="cs-CZ" sz="2800" dirty="0">
                <a:solidFill>
                  <a:srgbClr val="FF0000"/>
                </a:solidFill>
              </a:rPr>
              <a:t>e</a:t>
            </a:r>
            <a:r>
              <a:rPr lang="cs-CZ" sz="2800" dirty="0"/>
              <a:t>. Je j</a:t>
            </a:r>
            <a:r>
              <a:rPr lang="cs-CZ" sz="2800" dirty="0">
                <a:solidFill>
                  <a:schemeClr val="accent4"/>
                </a:solidFill>
              </a:rPr>
              <a:t>i</a:t>
            </a:r>
            <a:r>
              <a:rPr lang="cs-CZ" sz="2800" dirty="0"/>
              <a:t> 52 let. Mám starší sestru. </a:t>
            </a:r>
            <a:r>
              <a:rPr lang="cs-CZ" sz="2800" dirty="0">
                <a:solidFill>
                  <a:srgbClr val="FFC000"/>
                </a:solidFill>
              </a:rPr>
              <a:t>Je se jmenuje </a:t>
            </a:r>
            <a:r>
              <a:rPr lang="cs-CZ" sz="2800" dirty="0"/>
              <a:t>Maria. Je j</a:t>
            </a:r>
            <a:r>
              <a:rPr lang="cs-CZ" sz="2800" dirty="0">
                <a:solidFill>
                  <a:schemeClr val="accent4"/>
                </a:solidFill>
              </a:rPr>
              <a:t>i</a:t>
            </a:r>
            <a:r>
              <a:rPr lang="cs-CZ" sz="2800" dirty="0"/>
              <a:t> 30 let. Maria je vd</a:t>
            </a:r>
            <a:r>
              <a:rPr lang="cs-CZ" sz="2800" dirty="0">
                <a:solidFill>
                  <a:schemeClr val="accent4"/>
                </a:solidFill>
              </a:rPr>
              <a:t>á</a:t>
            </a:r>
            <a:r>
              <a:rPr lang="cs-CZ" sz="2800" dirty="0"/>
              <a:t>n</a:t>
            </a:r>
            <a:r>
              <a:rPr lang="cs-CZ" sz="2800" dirty="0">
                <a:solidFill>
                  <a:schemeClr val="accent4"/>
                </a:solidFill>
              </a:rPr>
              <a:t>a</a:t>
            </a:r>
            <a:r>
              <a:rPr lang="cs-CZ" sz="2800" dirty="0"/>
              <a:t>. Máme psa </a:t>
            </a:r>
            <a:r>
              <a:rPr lang="cs-CZ" sz="2800" dirty="0" err="1"/>
              <a:t>Tori</a:t>
            </a:r>
            <a:r>
              <a:rPr lang="cs-CZ" sz="2800" dirty="0"/>
              <a:t>. Mám přítel</a:t>
            </a:r>
            <a:r>
              <a:rPr lang="cs-CZ" sz="2800" dirty="0">
                <a:solidFill>
                  <a:srgbClr val="FF0000"/>
                </a:solidFill>
              </a:rPr>
              <a:t>(e) </a:t>
            </a:r>
            <a:r>
              <a:rPr lang="cs-CZ" sz="2800" dirty="0"/>
              <a:t>Anton</a:t>
            </a:r>
            <a:r>
              <a:rPr lang="cs-CZ" sz="2800" dirty="0">
                <a:solidFill>
                  <a:srgbClr val="FF0000"/>
                </a:solidFill>
              </a:rPr>
              <a:t>(a)</a:t>
            </a:r>
            <a:r>
              <a:rPr lang="cs-CZ" sz="2800" dirty="0"/>
              <a:t>. Je učitel. Má rád smažen</a:t>
            </a:r>
            <a:r>
              <a:rPr lang="cs-CZ" sz="2800" dirty="0">
                <a:solidFill>
                  <a:srgbClr val="FF0000"/>
                </a:solidFill>
              </a:rPr>
              <a:t>y</a:t>
            </a:r>
            <a:r>
              <a:rPr lang="cs-CZ" sz="2800" dirty="0"/>
              <a:t> brambory a cibul</a:t>
            </a:r>
            <a:r>
              <a:rPr lang="cs-CZ" sz="2800" dirty="0">
                <a:solidFill>
                  <a:srgbClr val="FF0000"/>
                </a:solidFill>
              </a:rPr>
              <a:t>e</a:t>
            </a:r>
            <a:r>
              <a:rPr lang="cs-CZ" sz="2800" dirty="0"/>
              <a:t>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5556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Réjane</a:t>
            </a:r>
            <a:r>
              <a:rPr lang="cs-CZ" dirty="0"/>
              <a:t> (Francie)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800" dirty="0"/>
              <a:t>Můj </a:t>
            </a:r>
            <a:r>
              <a:rPr lang="cs-CZ" sz="2800" dirty="0" err="1">
                <a:solidFill>
                  <a:schemeClr val="accent1"/>
                </a:solidFill>
              </a:rPr>
              <a:t>batr</a:t>
            </a:r>
            <a:r>
              <a:rPr lang="cs-CZ" sz="2800" dirty="0" err="1">
                <a:solidFill>
                  <a:srgbClr val="FF0000"/>
                </a:solidFill>
              </a:rPr>
              <a:t>a</a:t>
            </a:r>
            <a:r>
              <a:rPr lang="cs-CZ" sz="2800" dirty="0"/>
              <a:t> se jmenuje </a:t>
            </a:r>
            <a:r>
              <a:rPr lang="cs-CZ" sz="2800" dirty="0" err="1"/>
              <a:t>Amayry</a:t>
            </a:r>
            <a:r>
              <a:rPr lang="cs-CZ" sz="2800" dirty="0"/>
              <a:t>. </a:t>
            </a:r>
            <a:r>
              <a:rPr lang="cs-CZ" sz="2800" dirty="0" err="1"/>
              <a:t>B</a:t>
            </a:r>
            <a:r>
              <a:rPr lang="cs-CZ" sz="2800" dirty="0" err="1">
                <a:solidFill>
                  <a:srgbClr val="7030A0"/>
                </a:solidFill>
              </a:rPr>
              <a:t>i</a:t>
            </a:r>
            <a:r>
              <a:rPr lang="cs-CZ" sz="2800" dirty="0" err="1"/>
              <a:t>dlí</a:t>
            </a:r>
            <a:r>
              <a:rPr lang="cs-CZ" sz="2800" dirty="0"/>
              <a:t> v </a:t>
            </a:r>
            <a:r>
              <a:rPr lang="cs-CZ" sz="2800" dirty="0" err="1"/>
              <a:t>Monptelliei</a:t>
            </a:r>
            <a:r>
              <a:rPr lang="cs-CZ" sz="2800" dirty="0"/>
              <a:t>, </a:t>
            </a:r>
            <a:r>
              <a:rPr lang="cs-CZ" sz="2800" dirty="0">
                <a:solidFill>
                  <a:srgbClr val="FFC000"/>
                </a:solidFill>
              </a:rPr>
              <a:t>z Francie</a:t>
            </a:r>
            <a:r>
              <a:rPr lang="cs-CZ" sz="2800" dirty="0"/>
              <a:t>. Je mu 25 let. Je </a:t>
            </a:r>
            <a:r>
              <a:rPr lang="cs-CZ" sz="2800" dirty="0" err="1">
                <a:solidFill>
                  <a:schemeClr val="accent4"/>
                </a:solidFill>
              </a:rPr>
              <a:t>cis</a:t>
            </a:r>
            <a:r>
              <a:rPr lang="cs-CZ" sz="2800" dirty="0" err="1"/>
              <a:t>n</a:t>
            </a:r>
            <a:r>
              <a:rPr lang="cs-CZ" sz="2800" dirty="0" err="1">
                <a:solidFill>
                  <a:schemeClr val="accent4"/>
                </a:solidFill>
              </a:rPr>
              <a:t>i</a:t>
            </a:r>
            <a:r>
              <a:rPr lang="cs-CZ" sz="2800" dirty="0" err="1"/>
              <a:t>k</a:t>
            </a:r>
            <a:r>
              <a:rPr lang="cs-CZ" sz="2800" dirty="0"/>
              <a:t>. Moje maminka se jmenuje Sabine, je jí 54 let. </a:t>
            </a:r>
            <a:r>
              <a:rPr lang="cs-CZ" sz="2800" dirty="0" err="1"/>
              <a:t>B</a:t>
            </a:r>
            <a:r>
              <a:rPr lang="cs-CZ" sz="2800" dirty="0" err="1">
                <a:solidFill>
                  <a:srgbClr val="7030A0"/>
                </a:solidFill>
              </a:rPr>
              <a:t>i</a:t>
            </a:r>
            <a:r>
              <a:rPr lang="cs-CZ" sz="2800" dirty="0" err="1"/>
              <a:t>dlí</a:t>
            </a:r>
            <a:r>
              <a:rPr lang="cs-CZ" sz="2800" dirty="0"/>
              <a:t> v Ucel, v</a:t>
            </a:r>
            <a:r>
              <a:rPr lang="cs-CZ" sz="2800" dirty="0">
                <a:solidFill>
                  <a:srgbClr val="FF0000"/>
                </a:solidFill>
              </a:rPr>
              <a:t>(e)</a:t>
            </a:r>
            <a:r>
              <a:rPr lang="cs-CZ" sz="2800" dirty="0"/>
              <a:t> Franci</a:t>
            </a:r>
            <a:r>
              <a:rPr lang="cs-CZ" sz="2800" dirty="0">
                <a:solidFill>
                  <a:srgbClr val="FF0000"/>
                </a:solidFill>
              </a:rPr>
              <a:t>e</a:t>
            </a:r>
            <a:r>
              <a:rPr lang="cs-CZ" sz="2800" dirty="0"/>
              <a:t>. Je doktorka. </a:t>
            </a:r>
            <a:r>
              <a:rPr lang="cs-CZ" sz="2800" dirty="0" err="1"/>
              <a:t>Je</a:t>
            </a:r>
            <a:r>
              <a:rPr lang="cs-CZ" sz="2800" dirty="0" err="1">
                <a:solidFill>
                  <a:srgbClr val="FF0000"/>
                </a:solidFill>
              </a:rPr>
              <a:t>hí</a:t>
            </a:r>
            <a:r>
              <a:rPr lang="cs-CZ" sz="2800" dirty="0"/>
              <a:t> přítel se jmenuje Bruno. Bruno má 3 děti. Jeho děti se jmenují Boris, Jessico a </a:t>
            </a:r>
            <a:r>
              <a:rPr lang="cs-CZ" sz="2800" dirty="0" err="1"/>
              <a:t>Jeremy</a:t>
            </a:r>
            <a:r>
              <a:rPr lang="cs-CZ" sz="2800" dirty="0"/>
              <a:t>. Boris </a:t>
            </a:r>
            <a:r>
              <a:rPr lang="cs-CZ" sz="2800" dirty="0" err="1"/>
              <a:t>b</a:t>
            </a:r>
            <a:r>
              <a:rPr lang="cs-CZ" sz="2800" dirty="0" err="1">
                <a:solidFill>
                  <a:srgbClr val="7030A0"/>
                </a:solidFill>
              </a:rPr>
              <a:t>i</a:t>
            </a:r>
            <a:r>
              <a:rPr lang="cs-CZ" sz="2800" dirty="0" err="1"/>
              <a:t>dlí</a:t>
            </a:r>
            <a:r>
              <a:rPr lang="cs-CZ" sz="2800" dirty="0"/>
              <a:t> v Madrid</a:t>
            </a:r>
            <a:r>
              <a:rPr lang="cs-CZ" sz="2800" dirty="0">
                <a:solidFill>
                  <a:srgbClr val="FF0000"/>
                </a:solidFill>
              </a:rPr>
              <a:t>(u)</a:t>
            </a:r>
            <a:r>
              <a:rPr lang="cs-CZ" sz="2800" dirty="0"/>
              <a:t>, </a:t>
            </a:r>
            <a:r>
              <a:rPr lang="cs-CZ" sz="2800" dirty="0" err="1"/>
              <a:t>Jeremy</a:t>
            </a:r>
            <a:r>
              <a:rPr lang="cs-CZ" sz="2800" dirty="0"/>
              <a:t> </a:t>
            </a:r>
            <a:r>
              <a:rPr lang="cs-CZ" sz="2800" dirty="0" err="1"/>
              <a:t>b</a:t>
            </a:r>
            <a:r>
              <a:rPr lang="cs-CZ" sz="2800" dirty="0" err="1">
                <a:solidFill>
                  <a:srgbClr val="7030A0"/>
                </a:solidFill>
              </a:rPr>
              <a:t>i</a:t>
            </a:r>
            <a:r>
              <a:rPr lang="cs-CZ" sz="2800" dirty="0" err="1"/>
              <a:t>dlí</a:t>
            </a:r>
            <a:r>
              <a:rPr lang="cs-CZ" sz="2800" dirty="0"/>
              <a:t> v </a:t>
            </a:r>
            <a:r>
              <a:rPr lang="cs-CZ" sz="2800" dirty="0" err="1"/>
              <a:t>Braz</a:t>
            </a:r>
            <a:r>
              <a:rPr lang="cs-CZ" sz="2800" dirty="0" err="1">
                <a:solidFill>
                  <a:schemeClr val="accent4"/>
                </a:solidFill>
              </a:rPr>
              <a:t>i</a:t>
            </a:r>
            <a:r>
              <a:rPr lang="cs-CZ" sz="2800" dirty="0" err="1"/>
              <a:t>l</a:t>
            </a:r>
            <a:r>
              <a:rPr lang="cs-CZ" sz="2800" dirty="0">
                <a:solidFill>
                  <a:srgbClr val="FF0000"/>
                </a:solidFill>
              </a:rPr>
              <a:t>(</a:t>
            </a:r>
            <a:r>
              <a:rPr lang="cs-CZ" sz="2800" dirty="0" err="1">
                <a:solidFill>
                  <a:srgbClr val="FF0000"/>
                </a:solidFill>
              </a:rPr>
              <a:t>ii</a:t>
            </a:r>
            <a:r>
              <a:rPr lang="cs-CZ" sz="2800" dirty="0">
                <a:solidFill>
                  <a:srgbClr val="FF0000"/>
                </a:solidFill>
              </a:rPr>
              <a:t>) </a:t>
            </a:r>
            <a:r>
              <a:rPr lang="cs-CZ" sz="2800" dirty="0"/>
              <a:t>a Jessica </a:t>
            </a:r>
            <a:r>
              <a:rPr lang="cs-CZ" sz="2800" dirty="0" err="1"/>
              <a:t>b</a:t>
            </a:r>
            <a:r>
              <a:rPr lang="cs-CZ" sz="2800" dirty="0" err="1">
                <a:solidFill>
                  <a:srgbClr val="7030A0"/>
                </a:solidFill>
              </a:rPr>
              <a:t>i</a:t>
            </a:r>
            <a:r>
              <a:rPr lang="cs-CZ" sz="2800" dirty="0" err="1"/>
              <a:t>dlí</a:t>
            </a:r>
            <a:r>
              <a:rPr lang="cs-CZ" sz="2800" dirty="0"/>
              <a:t> v</a:t>
            </a:r>
            <a:r>
              <a:rPr lang="cs-CZ" sz="2800" dirty="0">
                <a:solidFill>
                  <a:srgbClr val="FF0000"/>
                </a:solidFill>
              </a:rPr>
              <a:t>(e)</a:t>
            </a:r>
            <a:r>
              <a:rPr lang="cs-CZ" sz="2800" dirty="0"/>
              <a:t> Franci</a:t>
            </a:r>
            <a:r>
              <a:rPr lang="cs-CZ" sz="2800" dirty="0">
                <a:solidFill>
                  <a:srgbClr val="FF0000"/>
                </a:solidFill>
              </a:rPr>
              <a:t>e</a:t>
            </a:r>
            <a:r>
              <a:rPr lang="cs-CZ" sz="2800" dirty="0"/>
              <a:t>. Jessica má děti, Leila a Lucie. </a:t>
            </a:r>
            <a:r>
              <a:rPr lang="cs-CZ" sz="2800" dirty="0" err="1"/>
              <a:t>Jeremy</a:t>
            </a:r>
            <a:r>
              <a:rPr lang="cs-CZ" sz="2800" dirty="0"/>
              <a:t> má dítě, Baltazar. Můj </a:t>
            </a:r>
            <a:r>
              <a:rPr lang="cs-CZ" sz="2800" dirty="0" err="1"/>
              <a:t>př</a:t>
            </a:r>
            <a:r>
              <a:rPr lang="cs-CZ" sz="2800" dirty="0" err="1">
                <a:solidFill>
                  <a:schemeClr val="accent4"/>
                </a:solidFill>
              </a:rPr>
              <a:t>i</a:t>
            </a:r>
            <a:r>
              <a:rPr lang="cs-CZ" sz="2800" dirty="0" err="1"/>
              <a:t>tel</a:t>
            </a:r>
            <a:r>
              <a:rPr lang="cs-CZ" sz="2800" dirty="0"/>
              <a:t> se jmenuje </a:t>
            </a:r>
            <a:r>
              <a:rPr lang="cs-CZ" sz="2800" dirty="0" err="1"/>
              <a:t>Mathieu</a:t>
            </a:r>
            <a:r>
              <a:rPr lang="cs-CZ" sz="2800" dirty="0"/>
              <a:t>, studuje psychologi</a:t>
            </a:r>
            <a:r>
              <a:rPr lang="cs-CZ" sz="2800" dirty="0">
                <a:solidFill>
                  <a:srgbClr val="FF0000"/>
                </a:solidFill>
              </a:rPr>
              <a:t>e</a:t>
            </a:r>
            <a:r>
              <a:rPr lang="cs-CZ" sz="2800" dirty="0"/>
              <a:t>. Je mu 23 let.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4106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Paul (Německo)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800" dirty="0"/>
              <a:t>Moje rodina je dobr</a:t>
            </a:r>
            <a:r>
              <a:rPr lang="cs-CZ" sz="2800" dirty="0">
                <a:solidFill>
                  <a:srgbClr val="FF0000"/>
                </a:solidFill>
              </a:rPr>
              <a:t>ý</a:t>
            </a:r>
            <a:r>
              <a:rPr lang="cs-CZ" sz="2800" dirty="0"/>
              <a:t>. Mám bratra a sestru. Můj bratr je student. Moje </a:t>
            </a:r>
            <a:r>
              <a:rPr lang="cs-CZ" sz="2800" dirty="0" err="1"/>
              <a:t>sestr</a:t>
            </a:r>
            <a:r>
              <a:rPr lang="cs-CZ" sz="2800" dirty="0">
                <a:solidFill>
                  <a:srgbClr val="FF0000"/>
                </a:solidFill>
              </a:rPr>
              <a:t>(a) </a:t>
            </a:r>
            <a:r>
              <a:rPr lang="cs-CZ" sz="2800" dirty="0"/>
              <a:t>je učitelka. Můj </a:t>
            </a:r>
            <a:r>
              <a:rPr lang="cs-CZ" sz="2800" dirty="0" err="1"/>
              <a:t>tat</a:t>
            </a:r>
            <a:r>
              <a:rPr lang="cs-CZ" sz="2800" dirty="0" err="1">
                <a:solidFill>
                  <a:schemeClr val="accent4"/>
                </a:solidFill>
              </a:rPr>
              <a:t>i</a:t>
            </a:r>
            <a:r>
              <a:rPr lang="cs-CZ" sz="2800" dirty="0" err="1"/>
              <a:t>nek</a:t>
            </a:r>
            <a:r>
              <a:rPr lang="cs-CZ" sz="2800" dirty="0"/>
              <a:t> se jmenuje </a:t>
            </a:r>
            <a:r>
              <a:rPr lang="cs-CZ" sz="2800" dirty="0" err="1"/>
              <a:t>Christoph</a:t>
            </a:r>
            <a:r>
              <a:rPr lang="cs-CZ" sz="2800" dirty="0"/>
              <a:t>. Je mu 43 let. Moje maminka se jmenuje </a:t>
            </a:r>
            <a:r>
              <a:rPr lang="cs-CZ" sz="2800" dirty="0" err="1"/>
              <a:t>Roswitha</a:t>
            </a:r>
            <a:r>
              <a:rPr lang="cs-CZ" sz="2800" dirty="0"/>
              <a:t>. Je j</a:t>
            </a:r>
            <a:r>
              <a:rPr lang="cs-CZ" sz="2800" dirty="0">
                <a:solidFill>
                  <a:schemeClr val="accent4"/>
                </a:solidFill>
              </a:rPr>
              <a:t>i</a:t>
            </a:r>
            <a:r>
              <a:rPr lang="cs-CZ" sz="2800" dirty="0"/>
              <a:t> 44 let. Mám psa a kočku. Můj pes se jmenuje Oskar.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78797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Integrál</Template>
  <TotalTime>181</TotalTime>
  <Words>668</Words>
  <Application>Microsoft Office PowerPoint</Application>
  <PresentationFormat>Širokoúhlá obrazovka</PresentationFormat>
  <Paragraphs>61</Paragraphs>
  <Slides>21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9" baseType="lpstr">
      <vt:lpstr>Arial</vt:lpstr>
      <vt:lpstr>Calibri</vt:lpstr>
      <vt:lpstr>Mangal</vt:lpstr>
      <vt:lpstr>Times New Roman</vt:lpstr>
      <vt:lpstr>Tw Cen MT</vt:lpstr>
      <vt:lpstr>Tw Cen MT Condensed</vt:lpstr>
      <vt:lpstr>Wingdings 3</vt:lpstr>
      <vt:lpstr>Integrál</vt:lpstr>
      <vt:lpstr>rozbor textů</vt:lpstr>
      <vt:lpstr>Skupina studentů</vt:lpstr>
      <vt:lpstr>průběžný test</vt:lpstr>
      <vt:lpstr>Jenny (německo)</vt:lpstr>
      <vt:lpstr>Charlotte (Německo)</vt:lpstr>
      <vt:lpstr>Thor (Rakousko)</vt:lpstr>
      <vt:lpstr>Olga (Rusko)</vt:lpstr>
      <vt:lpstr>Réjane (Francie)</vt:lpstr>
      <vt:lpstr>Paul (Německo)</vt:lpstr>
      <vt:lpstr>PŘÍKLADY CVIČENÍ POUŽÍVANÝCH PŘI VÝUCE</vt:lpstr>
      <vt:lpstr>KVANTITA</vt:lpstr>
      <vt:lpstr>JMENNÝ ROD</vt:lpstr>
      <vt:lpstr>AKUZATIV</vt:lpstr>
      <vt:lpstr>Akuzativ</vt:lpstr>
      <vt:lpstr>závěrečný test</vt:lpstr>
      <vt:lpstr>Jenny (německo)</vt:lpstr>
      <vt:lpstr>Charlotte (Německo)</vt:lpstr>
      <vt:lpstr>Thor (Rakousko)</vt:lpstr>
      <vt:lpstr>Olga (Rusko)</vt:lpstr>
      <vt:lpstr>Réjane (Francie)</vt:lpstr>
      <vt:lpstr>Paul (Německo)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Koutná, Adéla</dc:creator>
  <cp:lastModifiedBy>bkukrechtova@gmail.com</cp:lastModifiedBy>
  <cp:revision>23</cp:revision>
  <dcterms:created xsi:type="dcterms:W3CDTF">2018-01-03T20:21:42Z</dcterms:created>
  <dcterms:modified xsi:type="dcterms:W3CDTF">2018-01-06T15:28:21Z</dcterms:modified>
</cp:coreProperties>
</file>