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70" r:id="rId10"/>
    <p:sldId id="262" r:id="rId11"/>
    <p:sldId id="263" r:id="rId12"/>
    <p:sldId id="266" r:id="rId13"/>
    <p:sldId id="264" r:id="rId14"/>
    <p:sldId id="265" r:id="rId15"/>
    <p:sldId id="267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7A4B-83B1-41A7-BC7E-2E4444ED8C34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61B6-D28D-4925-99D7-B507FE01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697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7A4B-83B1-41A7-BC7E-2E4444ED8C34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61B6-D28D-4925-99D7-B507FE01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886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7A4B-83B1-41A7-BC7E-2E4444ED8C34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61B6-D28D-4925-99D7-B507FE01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93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7A4B-83B1-41A7-BC7E-2E4444ED8C34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61B6-D28D-4925-99D7-B507FE01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26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7A4B-83B1-41A7-BC7E-2E4444ED8C34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61B6-D28D-4925-99D7-B507FE01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39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7A4B-83B1-41A7-BC7E-2E4444ED8C34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61B6-D28D-4925-99D7-B507FE01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71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7A4B-83B1-41A7-BC7E-2E4444ED8C34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61B6-D28D-4925-99D7-B507FE01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421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7A4B-83B1-41A7-BC7E-2E4444ED8C34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61B6-D28D-4925-99D7-B507FE01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555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7A4B-83B1-41A7-BC7E-2E4444ED8C34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61B6-D28D-4925-99D7-B507FE01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771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7A4B-83B1-41A7-BC7E-2E4444ED8C34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61B6-D28D-4925-99D7-B507FE01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41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7A4B-83B1-41A7-BC7E-2E4444ED8C34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61B6-D28D-4925-99D7-B507FE01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07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87A4B-83B1-41A7-BC7E-2E4444ED8C34}" type="datetimeFigureOut">
              <a:rPr lang="cs-CZ" smtClean="0"/>
              <a:t>23.3.2017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D61B6-D28D-4925-99D7-B507FE0119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968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ream.cz/slavnedny/10003996-den-kdy-zacala-suezska-krize-29-rijen" TargetMode="External"/><Relationship Id="rId2" Type="http://schemas.openxmlformats.org/officeDocument/2006/relationships/hyperlink" Target="https://www.stream.cz/slavnedny/632938-den-kdy-byla-rozdelena-palestina-29-listopa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Blízký východ ve světové politice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Dějiny mezinárodních vztahů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909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Suezská krize (1956)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Egypt: </a:t>
            </a:r>
            <a:r>
              <a:rPr lang="cs-CZ" dirty="0"/>
              <a:t>tajná organizace Svobodných </a:t>
            </a:r>
            <a:r>
              <a:rPr lang="cs-CZ" dirty="0" smtClean="0"/>
              <a:t>důstojníků.</a:t>
            </a:r>
          </a:p>
          <a:p>
            <a:r>
              <a:rPr lang="cs-CZ" dirty="0"/>
              <a:t>V červenci 1952 </a:t>
            </a:r>
            <a:r>
              <a:rPr lang="cs-CZ" dirty="0" smtClean="0"/>
              <a:t>provedla </a:t>
            </a:r>
            <a:r>
              <a:rPr lang="cs-CZ" dirty="0"/>
              <a:t>převrat. </a:t>
            </a:r>
            <a:r>
              <a:rPr lang="cs-CZ" dirty="0" smtClean="0"/>
              <a:t>Vůdčí představitelé: Muhammad </a:t>
            </a:r>
            <a:r>
              <a:rPr lang="cs-CZ" dirty="0" err="1"/>
              <a:t>Nagíb</a:t>
            </a:r>
            <a:r>
              <a:rPr lang="cs-CZ" dirty="0"/>
              <a:t>, </a:t>
            </a:r>
            <a:r>
              <a:rPr lang="cs-CZ" dirty="0" smtClean="0"/>
              <a:t>v</a:t>
            </a:r>
            <a:r>
              <a:rPr lang="cs-CZ" dirty="0"/>
              <a:t> dubnu 1954 vystřídán </a:t>
            </a:r>
            <a:r>
              <a:rPr lang="cs-CZ" dirty="0" err="1" smtClean="0"/>
              <a:t>Násirem</a:t>
            </a:r>
            <a:r>
              <a:rPr lang="cs-CZ" dirty="0" smtClean="0"/>
              <a:t>.</a:t>
            </a:r>
          </a:p>
          <a:p>
            <a:r>
              <a:rPr lang="cs-CZ" dirty="0"/>
              <a:t>V roce 1954 </a:t>
            </a:r>
            <a:r>
              <a:rPr lang="cs-CZ" dirty="0" err="1"/>
              <a:t>Násir</a:t>
            </a:r>
            <a:r>
              <a:rPr lang="cs-CZ" dirty="0"/>
              <a:t> podepsal dohodu s Velkou Británií, která zaručovala odvolání britského uniformovaného vojenského personálu z území Suezského </a:t>
            </a:r>
            <a:r>
              <a:rPr lang="cs-CZ" dirty="0" smtClean="0"/>
              <a:t>průplavu.</a:t>
            </a:r>
          </a:p>
          <a:p>
            <a:r>
              <a:rPr lang="cs-CZ" dirty="0" smtClean="0"/>
              <a:t>Prodej </a:t>
            </a:r>
            <a:r>
              <a:rPr lang="cs-CZ" dirty="0"/>
              <a:t>československých a sovětských zbraní Káhiře v letech 1955-1956 vyvolal politickou krizi a Západ odmítl financovat </a:t>
            </a:r>
            <a:r>
              <a:rPr lang="cs-CZ" dirty="0" err="1"/>
              <a:t>Násirův</a:t>
            </a:r>
            <a:r>
              <a:rPr lang="cs-CZ" dirty="0"/>
              <a:t> ambiciózní projekt výstavby přehradní nádrže u Asuánu na Nilu</a:t>
            </a:r>
            <a:r>
              <a:rPr lang="cs-CZ" dirty="0" smtClean="0"/>
              <a:t>.</a:t>
            </a:r>
          </a:p>
          <a:p>
            <a:r>
              <a:rPr lang="cs-CZ" dirty="0"/>
              <a:t>26. </a:t>
            </a:r>
            <a:r>
              <a:rPr lang="cs-CZ" dirty="0" smtClean="0"/>
              <a:t>července 1956 </a:t>
            </a:r>
            <a:r>
              <a:rPr lang="cs-CZ" dirty="0" err="1"/>
              <a:t>Násir</a:t>
            </a:r>
            <a:r>
              <a:rPr lang="cs-CZ" dirty="0"/>
              <a:t> znárodnil </a:t>
            </a:r>
            <a:r>
              <a:rPr lang="cs-CZ" dirty="0" err="1"/>
              <a:t>anglo</a:t>
            </a:r>
            <a:r>
              <a:rPr lang="cs-CZ" dirty="0"/>
              <a:t>-francouzskou Společnost Suezského </a:t>
            </a:r>
            <a:r>
              <a:rPr lang="cs-CZ" dirty="0" smtClean="0"/>
              <a:t>průplavu.</a:t>
            </a:r>
          </a:p>
          <a:p>
            <a:r>
              <a:rPr lang="cs-CZ" dirty="0" smtClean="0"/>
              <a:t>Společný plán Velké Británie, Francie a Izraele x USA a SSSR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858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Cesta k Šestidenní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USA a </a:t>
            </a:r>
            <a:r>
              <a:rPr lang="cs-CZ" dirty="0"/>
              <a:t>tzv. </a:t>
            </a:r>
            <a:r>
              <a:rPr lang="cs-CZ" dirty="0" err="1" smtClean="0"/>
              <a:t>Eisenhowerova</a:t>
            </a:r>
            <a:r>
              <a:rPr lang="cs-CZ" dirty="0" smtClean="0"/>
              <a:t> doktrína = kladla si </a:t>
            </a:r>
            <a:r>
              <a:rPr lang="cs-CZ" dirty="0"/>
              <a:t>za cíl ekonomickou a vojenskou pomoc zemím Blízkého východu, které byly ohroženy šířením komunismu a narůstajícím panarabským hnutím. </a:t>
            </a:r>
            <a:endParaRPr lang="cs-CZ" dirty="0" smtClean="0"/>
          </a:p>
          <a:p>
            <a:r>
              <a:rPr lang="cs-CZ" dirty="0"/>
              <a:t>Odpovědí na </a:t>
            </a:r>
            <a:r>
              <a:rPr lang="cs-CZ" dirty="0" err="1"/>
              <a:t>Eisenhowerovu</a:t>
            </a:r>
            <a:r>
              <a:rPr lang="cs-CZ" dirty="0"/>
              <a:t> doktrínu bylo v únoru 1958 spojení Egypta a Sýrie v Sjednocenou arabskou </a:t>
            </a:r>
            <a:r>
              <a:rPr lang="cs-CZ" dirty="0" smtClean="0"/>
              <a:t>republiku. Později se připojil i Jemen.</a:t>
            </a:r>
          </a:p>
          <a:p>
            <a:r>
              <a:rPr lang="cs-CZ" dirty="0"/>
              <a:t>Protože Egypt nerespektoval historické, politické ani sociální zvláštností Sýrie, proběhl na konci září 1961 v Damašku vojenský převrat, Sýrie oznámila vystoupení ze svazku s Egyptem a na konci téhož roku se oddělil i Jemen</a:t>
            </a:r>
            <a:r>
              <a:rPr lang="cs-CZ" dirty="0" smtClean="0"/>
              <a:t>.</a:t>
            </a:r>
          </a:p>
          <a:p>
            <a:r>
              <a:rPr lang="cs-CZ" dirty="0"/>
              <a:t>V červnu 1964 byla na prvním zasedání Palestinské národní rady v Jeruzalémě založena Organizace pro osvobození Palestiny (OOP). Ta se pak stala integrujícím centrem již existujících organizací, jako Arabské osvobozenecké fronty, Demokratické fronty pro osvobození Palestiny, Al-</a:t>
            </a:r>
            <a:r>
              <a:rPr lang="cs-CZ" dirty="0" err="1"/>
              <a:t>Fatahu</a:t>
            </a:r>
            <a:r>
              <a:rPr lang="cs-CZ" dirty="0"/>
              <a:t> a dalších. Programovým cílem OOP bylo zničení Izraele a vytvoření palestinského státu.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4918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529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Šestidenní válka (1967)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Napětí mezi Izraelem a jeho arabskými sousedy gradovalo v prvních měsících roku 1967. </a:t>
            </a:r>
            <a:endParaRPr lang="cs-CZ" dirty="0" smtClean="0"/>
          </a:p>
          <a:p>
            <a:r>
              <a:rPr lang="cs-CZ" dirty="0" smtClean="0"/>
              <a:t>Izrael </a:t>
            </a:r>
            <a:r>
              <a:rPr lang="cs-CZ" dirty="0"/>
              <a:t>se v té době nacházel z vojensko-obranného hlediska v beznadějné situaci. Hranici se Sýrií tvořily Golanské výšiny, z jejichž vrcholů mohlo syrské dělostřelectvo bez omezení ostřelovat osady v Izraeli</a:t>
            </a:r>
            <a:r>
              <a:rPr lang="cs-CZ" dirty="0" smtClean="0"/>
              <a:t>.</a:t>
            </a:r>
          </a:p>
          <a:p>
            <a:r>
              <a:rPr lang="cs-CZ" dirty="0"/>
              <a:t>V roce 1966 Syřané podepsali s Egyptem dohodu o válečné spolupráci. V dubnu 1967 se nad </a:t>
            </a:r>
            <a:r>
              <a:rPr lang="cs-CZ" dirty="0" err="1"/>
              <a:t>Golanami</a:t>
            </a:r>
            <a:r>
              <a:rPr lang="cs-CZ" dirty="0"/>
              <a:t> rozhořel letecký střet mezi izraelskými a syrskými stihačkami</a:t>
            </a:r>
            <a:r>
              <a:rPr lang="cs-CZ" dirty="0" smtClean="0"/>
              <a:t>.</a:t>
            </a:r>
          </a:p>
          <a:p>
            <a:r>
              <a:rPr lang="cs-CZ" dirty="0"/>
              <a:t>Mezitím v Izraeli byla vytvořena vláda národní jednoty v čele s dosavadním ministerským předsedou </a:t>
            </a:r>
            <a:r>
              <a:rPr lang="cs-CZ" dirty="0" err="1"/>
              <a:t>Levim</a:t>
            </a:r>
            <a:r>
              <a:rPr lang="cs-CZ" dirty="0"/>
              <a:t> </a:t>
            </a:r>
            <a:r>
              <a:rPr lang="cs-CZ" dirty="0" err="1"/>
              <a:t>Eškolem</a:t>
            </a:r>
            <a:r>
              <a:rPr lang="cs-CZ" dirty="0"/>
              <a:t>. Ministrem obrany se stal generál Moše </a:t>
            </a:r>
            <a:r>
              <a:rPr lang="cs-CZ" dirty="0" err="1"/>
              <a:t>Dajan</a:t>
            </a:r>
            <a:r>
              <a:rPr lang="cs-CZ" dirty="0"/>
              <a:t>. Nad ránem 5. června 1967 zničily izraelské vzdušné síly většinu egyptského, syrského a jordánského letectva na jeho základnách. </a:t>
            </a:r>
            <a:endParaRPr lang="cs-CZ" dirty="0" smtClean="0"/>
          </a:p>
          <a:p>
            <a:r>
              <a:rPr lang="cs-CZ" dirty="0"/>
              <a:t>Arabské státy byly poraženy během několika dnů a vlády Egypta a Jordánska se obrátily na OSN se žádostí o zprostředkování příměří. Izrael také okamžitě přijal výzvu Rady bezpečnosti k zastavení palby. Válka formálně skončila 10. června. Izrael obsadil Sinajský poloostrov, uvolnil </a:t>
            </a:r>
            <a:r>
              <a:rPr lang="cs-CZ" dirty="0" err="1"/>
              <a:t>Akabu</a:t>
            </a:r>
            <a:r>
              <a:rPr lang="cs-CZ" dirty="0"/>
              <a:t>, obsadil pásmo Gazy, západní břeh Jordánu s Jeruzalémem a </a:t>
            </a:r>
            <a:r>
              <a:rPr lang="cs-CZ" dirty="0" err="1" smtClean="0"/>
              <a:t>Golany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6457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Jomkipurská</a:t>
            </a:r>
            <a:r>
              <a:rPr lang="cs-CZ" b="1" dirty="0"/>
              <a:t> válka </a:t>
            </a:r>
            <a:r>
              <a:rPr lang="cs-CZ" b="1" dirty="0" smtClean="0"/>
              <a:t>(1973)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Egypt a Sýrie stále připravovaly odvetu za prohranou šestidenní válku. </a:t>
            </a:r>
            <a:endParaRPr lang="cs-CZ" dirty="0" smtClean="0"/>
          </a:p>
          <a:p>
            <a:r>
              <a:rPr lang="cs-CZ" dirty="0" err="1"/>
              <a:t>Jomkipurská</a:t>
            </a:r>
            <a:r>
              <a:rPr lang="cs-CZ" dirty="0"/>
              <a:t> válka propukla 6. října 1973. Koalice Egypta a Sýrie tehdy, o nejvýznamnějším židovském svátku, Dni </a:t>
            </a:r>
            <a:r>
              <a:rPr lang="cs-CZ" dirty="0" smtClean="0"/>
              <a:t>smíření, </a:t>
            </a:r>
            <a:r>
              <a:rPr lang="cs-CZ" dirty="0"/>
              <a:t>zahájila překvapivý útok na Izrael v oblasti Suezského průplavu a na Golanských výšinách</a:t>
            </a:r>
            <a:r>
              <a:rPr lang="cs-CZ" dirty="0" smtClean="0"/>
              <a:t>.</a:t>
            </a:r>
          </a:p>
          <a:p>
            <a:r>
              <a:rPr lang="cs-CZ" dirty="0"/>
              <a:t>Arabský útok přivedl Izrael na hranici katastrofy – jeho vojska utrpěla rozsáhlé lidské i materiální ztráty. Izraelský generální štáb označil 8. října situaci za kritickou. Ministr obrany Moše </a:t>
            </a:r>
            <a:r>
              <a:rPr lang="cs-CZ" dirty="0" err="1"/>
              <a:t>Dajan</a:t>
            </a:r>
            <a:r>
              <a:rPr lang="cs-CZ" dirty="0"/>
              <a:t> informoval předsedkyni vlády a ta rozhodla připravit k nasazení atomové bomby. Na vojenské letiště bylo dopraveno 13 jaderných bomb vlastní izraelské výroby, které byly již zavěšeny pod bojové letouny</a:t>
            </a:r>
            <a:r>
              <a:rPr lang="cs-CZ" dirty="0" smtClean="0"/>
              <a:t>.</a:t>
            </a:r>
          </a:p>
          <a:p>
            <a:r>
              <a:rPr lang="cs-CZ" dirty="0"/>
              <a:t>Blízkovýchodní krize v roce 1973 se někdy označuje jako „Suez naruby“. V této krizi to byly Spojené státy, které postupovaly bez konzultace se svými evropskými spojenci, a ti se pokusili od USA distancovat.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8034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Dokument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www.stream.cz/slavnedny/632938-den-kdy-byla-rozdelena-palestina-29-listopad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www.stream.cz/slavnedny/10003996-den-kdy-zacala-suezska-krize-29-rijen</a:t>
            </a:r>
            <a:endParaRPr lang="cs-CZ" dirty="0" smtClean="0"/>
          </a:p>
          <a:p>
            <a:endParaRPr lang="cs-CZ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1788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Osmanská říše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Alija = židovská imigrace do Palestiny</a:t>
            </a:r>
          </a:p>
          <a:p>
            <a:r>
              <a:rPr lang="cs-CZ" b="1" dirty="0" smtClean="0"/>
              <a:t>První </a:t>
            </a:r>
            <a:r>
              <a:rPr lang="cs-CZ" b="1" dirty="0" err="1"/>
              <a:t>alija</a:t>
            </a:r>
            <a:r>
              <a:rPr lang="cs-CZ" dirty="0"/>
              <a:t> (1881-1903</a:t>
            </a:r>
            <a:r>
              <a:rPr lang="cs-CZ" dirty="0" smtClean="0"/>
              <a:t>) - během </a:t>
            </a:r>
            <a:r>
              <a:rPr lang="cs-CZ" dirty="0"/>
              <a:t>tohoto období přišlo na území osmanské Palestiny na 25-35 000 Židů</a:t>
            </a:r>
            <a:r>
              <a:rPr lang="cs-CZ" dirty="0" smtClean="0"/>
              <a:t>.</a:t>
            </a:r>
          </a:p>
          <a:p>
            <a:r>
              <a:rPr lang="cs-CZ" dirty="0"/>
              <a:t>Theodor </a:t>
            </a:r>
            <a:r>
              <a:rPr lang="cs-CZ" dirty="0" err="1"/>
              <a:t>Herzl</a:t>
            </a:r>
            <a:r>
              <a:rPr lang="cs-CZ" dirty="0"/>
              <a:t> (1860-1904</a:t>
            </a:r>
            <a:r>
              <a:rPr lang="cs-CZ" dirty="0" smtClean="0"/>
              <a:t>) – ucelený program sionismu</a:t>
            </a:r>
          </a:p>
          <a:p>
            <a:r>
              <a:rPr lang="cs-CZ" b="1" dirty="0" smtClean="0"/>
              <a:t>První </a:t>
            </a:r>
            <a:r>
              <a:rPr lang="cs-CZ" b="1" dirty="0"/>
              <a:t>sionistický kongres v Basileji</a:t>
            </a:r>
            <a:r>
              <a:rPr lang="cs-CZ" dirty="0"/>
              <a:t> v roce </a:t>
            </a:r>
            <a:r>
              <a:rPr lang="cs-CZ" dirty="0" smtClean="0"/>
              <a:t>1897 = ustanovena </a:t>
            </a:r>
            <a:r>
              <a:rPr lang="cs-CZ" dirty="0"/>
              <a:t>Světová sionistická organizace a formulován konečný cíl – vytvořit pro židovský lid veřejně uznaný a zákonem zajištěný domov v </a:t>
            </a:r>
            <a:r>
              <a:rPr lang="cs-CZ" dirty="0" smtClean="0"/>
              <a:t>Palestině</a:t>
            </a:r>
          </a:p>
          <a:p>
            <a:r>
              <a:rPr lang="cs-CZ" b="1" dirty="0" smtClean="0"/>
              <a:t>Druhá </a:t>
            </a:r>
            <a:r>
              <a:rPr lang="cs-CZ" b="1" dirty="0" err="1"/>
              <a:t>alija</a:t>
            </a:r>
            <a:r>
              <a:rPr lang="cs-CZ" dirty="0"/>
              <a:t> (1904-1914</a:t>
            </a:r>
            <a:r>
              <a:rPr lang="cs-CZ" dirty="0" smtClean="0"/>
              <a:t>) - do </a:t>
            </a:r>
            <a:r>
              <a:rPr lang="cs-CZ" dirty="0"/>
              <a:t>Palestiny přišlo zhruba 40 000 Židů převážně z Ruska a Polska.</a:t>
            </a:r>
            <a:endParaRPr lang="cs-CZ" dirty="0" smtClean="0"/>
          </a:p>
          <a:p>
            <a:r>
              <a:rPr lang="cs-CZ" dirty="0" err="1"/>
              <a:t>Chaim</a:t>
            </a:r>
            <a:r>
              <a:rPr lang="cs-CZ" dirty="0"/>
              <a:t> </a:t>
            </a:r>
            <a:r>
              <a:rPr lang="cs-CZ" dirty="0" err="1"/>
              <a:t>Weizman</a:t>
            </a:r>
            <a:r>
              <a:rPr lang="cs-CZ" dirty="0"/>
              <a:t> (1874-1952</a:t>
            </a:r>
            <a:r>
              <a:rPr lang="cs-CZ" dirty="0" smtClean="0"/>
              <a:t>) = rozhodl se </a:t>
            </a:r>
            <a:r>
              <a:rPr lang="cs-CZ" dirty="0"/>
              <a:t>spojit myšlenku na založení Izraele s britskými imperiálními zájmy</a:t>
            </a:r>
            <a:r>
              <a:rPr lang="cs-CZ" dirty="0" smtClean="0"/>
              <a:t>.</a:t>
            </a:r>
          </a:p>
          <a:p>
            <a:r>
              <a:rPr lang="cs-CZ" dirty="0" smtClean="0"/>
              <a:t>1917 – </a:t>
            </a:r>
            <a:r>
              <a:rPr lang="cs-CZ" dirty="0" err="1" smtClean="0"/>
              <a:t>Balfourova</a:t>
            </a:r>
            <a:r>
              <a:rPr lang="cs-CZ" dirty="0" smtClean="0"/>
              <a:t> deklarace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22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Britský mandát Palestina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Zvyšování napětí mezi Palestinci a Židy</a:t>
            </a:r>
          </a:p>
          <a:p>
            <a:r>
              <a:rPr lang="cs-CZ" dirty="0"/>
              <a:t>V letech 1919-1923 probíhala </a:t>
            </a:r>
            <a:r>
              <a:rPr lang="cs-CZ" b="1" dirty="0"/>
              <a:t>třetí </a:t>
            </a:r>
            <a:r>
              <a:rPr lang="cs-CZ" b="1" dirty="0" err="1"/>
              <a:t>alija</a:t>
            </a:r>
            <a:r>
              <a:rPr lang="cs-CZ" dirty="0"/>
              <a:t>, další vlna židovského přistěhovalectví do Palestiny. Během této </a:t>
            </a:r>
            <a:r>
              <a:rPr lang="cs-CZ" dirty="0" err="1"/>
              <a:t>aliji</a:t>
            </a:r>
            <a:r>
              <a:rPr lang="cs-CZ" dirty="0"/>
              <a:t> přišlo kolem 35 000 přistěhovalců, převážně z východní Evropy.</a:t>
            </a:r>
            <a:endParaRPr lang="cs-CZ" dirty="0" smtClean="0"/>
          </a:p>
          <a:p>
            <a:r>
              <a:rPr lang="cs-CZ" dirty="0" smtClean="0"/>
              <a:t>1920 </a:t>
            </a:r>
            <a:r>
              <a:rPr lang="cs-CZ" dirty="0"/>
              <a:t>proběhly násilné arabské protesty proti pokračování židovského přistěhovalectví</a:t>
            </a:r>
            <a:r>
              <a:rPr lang="cs-CZ" dirty="0" smtClean="0"/>
              <a:t>.</a:t>
            </a:r>
          </a:p>
          <a:p>
            <a:r>
              <a:rPr lang="cs-CZ" i="1" dirty="0"/>
              <a:t>Ha-</a:t>
            </a:r>
            <a:r>
              <a:rPr lang="cs-CZ" i="1" dirty="0" err="1"/>
              <a:t>Šomer</a:t>
            </a:r>
            <a:r>
              <a:rPr lang="cs-CZ" dirty="0"/>
              <a:t> (Spolek hlídačů, založený v roce 1909); </a:t>
            </a:r>
            <a:r>
              <a:rPr lang="cs-CZ" dirty="0" err="1"/>
              <a:t>Hagana</a:t>
            </a:r>
            <a:r>
              <a:rPr lang="cs-CZ" dirty="0"/>
              <a:t> (od 1921)</a:t>
            </a:r>
          </a:p>
          <a:p>
            <a:r>
              <a:rPr lang="cs-CZ" b="1" dirty="0" smtClean="0"/>
              <a:t>1922 </a:t>
            </a:r>
            <a:r>
              <a:rPr lang="cs-CZ" b="1" dirty="0" err="1" smtClean="0"/>
              <a:t>Churchillova</a:t>
            </a:r>
            <a:r>
              <a:rPr lang="cs-CZ" b="1" dirty="0" smtClean="0"/>
              <a:t> Bílá kniha </a:t>
            </a:r>
            <a:r>
              <a:rPr lang="cs-CZ" dirty="0" smtClean="0"/>
              <a:t>sice </a:t>
            </a:r>
            <a:r>
              <a:rPr lang="cs-CZ" dirty="0"/>
              <a:t>Židům potvrdila právo na zřízení národního státu v Palestině, odmítla však sionistický výklad o ryze židovské Palestině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Rozkol </a:t>
            </a:r>
            <a:r>
              <a:rPr lang="cs-CZ" dirty="0"/>
              <a:t>v sionistickém hnutí. </a:t>
            </a:r>
            <a:r>
              <a:rPr lang="cs-CZ" b="1" dirty="0"/>
              <a:t>Umírněné křídlo</a:t>
            </a:r>
            <a:r>
              <a:rPr lang="cs-CZ" dirty="0"/>
              <a:t> </a:t>
            </a:r>
            <a:r>
              <a:rPr lang="cs-CZ" dirty="0" err="1"/>
              <a:t>Chaima</a:t>
            </a:r>
            <a:r>
              <a:rPr lang="cs-CZ" dirty="0"/>
              <a:t> </a:t>
            </a:r>
            <a:r>
              <a:rPr lang="cs-CZ" dirty="0" err="1"/>
              <a:t>Weizmanna</a:t>
            </a:r>
            <a:r>
              <a:rPr lang="cs-CZ" dirty="0"/>
              <a:t> se i nadále orientovalo na Velkou Británii, kdežto </a:t>
            </a:r>
            <a:r>
              <a:rPr lang="cs-CZ" b="1" dirty="0"/>
              <a:t>radikálové</a:t>
            </a:r>
            <a:r>
              <a:rPr lang="cs-CZ" dirty="0"/>
              <a:t> v čele s Vladimirem </a:t>
            </a:r>
            <a:r>
              <a:rPr lang="cs-CZ" dirty="0" err="1"/>
              <a:t>Žabotinským</a:t>
            </a:r>
            <a:r>
              <a:rPr lang="cs-CZ" dirty="0"/>
              <a:t> odmítali brát ohled na imperiální politiku Londýna</a:t>
            </a:r>
            <a:r>
              <a:rPr lang="cs-CZ" dirty="0" smtClean="0"/>
              <a:t>.</a:t>
            </a:r>
          </a:p>
          <a:p>
            <a:r>
              <a:rPr lang="cs-CZ" dirty="0"/>
              <a:t>1924-1928 probíhala již </a:t>
            </a:r>
            <a:r>
              <a:rPr lang="cs-CZ" b="1" dirty="0"/>
              <a:t>čtvrtá </a:t>
            </a:r>
            <a:r>
              <a:rPr lang="cs-CZ" b="1" dirty="0" err="1"/>
              <a:t>alija</a:t>
            </a:r>
            <a:endParaRPr lang="cs-CZ" dirty="0"/>
          </a:p>
          <a:p>
            <a:r>
              <a:rPr lang="cs-CZ" dirty="0" smtClean="0"/>
              <a:t>1929 – Hebronský masakr</a:t>
            </a:r>
          </a:p>
          <a:p>
            <a:r>
              <a:rPr lang="cs-CZ" dirty="0" smtClean="0"/>
              <a:t>1930-39 – </a:t>
            </a:r>
            <a:r>
              <a:rPr lang="cs-CZ" b="1" dirty="0" smtClean="0"/>
              <a:t>pátá </a:t>
            </a:r>
            <a:r>
              <a:rPr lang="cs-CZ" b="1" dirty="0" err="1" smtClean="0"/>
              <a:t>alija</a:t>
            </a:r>
            <a:endParaRPr lang="cs-CZ" b="1" dirty="0" smtClean="0"/>
          </a:p>
          <a:p>
            <a:r>
              <a:rPr lang="cs-CZ" dirty="0"/>
              <a:t>V letech 1936-1939 </a:t>
            </a:r>
            <a:r>
              <a:rPr lang="cs-CZ" dirty="0" smtClean="0"/>
              <a:t>velké </a:t>
            </a:r>
            <a:r>
              <a:rPr lang="cs-CZ" dirty="0"/>
              <a:t>arabské povstání, při kterém Arabové dočasně ovládli značnou část mandátu</a:t>
            </a:r>
            <a:r>
              <a:rPr lang="cs-CZ" dirty="0" smtClean="0"/>
              <a:t>.</a:t>
            </a:r>
          </a:p>
          <a:p>
            <a:r>
              <a:rPr lang="cs-CZ" dirty="0" smtClean="0"/>
              <a:t>1937 – </a:t>
            </a:r>
            <a:r>
              <a:rPr lang="cs-CZ" dirty="0" err="1" smtClean="0"/>
              <a:t>Peelova</a:t>
            </a:r>
            <a:r>
              <a:rPr lang="cs-CZ" smtClean="0"/>
              <a:t> komise</a:t>
            </a:r>
            <a:endParaRPr lang="cs-CZ" dirty="0" smtClean="0"/>
          </a:p>
          <a:p>
            <a:r>
              <a:rPr lang="cs-CZ" dirty="0"/>
              <a:t>Británie dne 17. května 1939 vydala další Bílou knihu, v níž se zavázala postupně omezit </a:t>
            </a:r>
            <a:r>
              <a:rPr lang="cs-CZ" dirty="0" smtClean="0"/>
              <a:t>a </a:t>
            </a:r>
            <a:r>
              <a:rPr lang="cs-CZ" dirty="0"/>
              <a:t>posléze zastavit židovské přistěhovalectví do Palestiny.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9665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Druhá světová válka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Tzv. </a:t>
            </a:r>
            <a:r>
              <a:rPr lang="cs-CZ" b="1" dirty="0" err="1"/>
              <a:t>Biltmorský</a:t>
            </a:r>
            <a:r>
              <a:rPr lang="cs-CZ" b="1" dirty="0"/>
              <a:t> program</a:t>
            </a:r>
            <a:r>
              <a:rPr lang="cs-CZ" dirty="0"/>
              <a:t> z května 1942 deklaroval vytvoření židovského státu cestou ozbrojeného zápasu jak s Brity, tak s Araby</a:t>
            </a:r>
            <a:r>
              <a:rPr lang="cs-CZ" dirty="0" smtClean="0"/>
              <a:t>.</a:t>
            </a:r>
          </a:p>
          <a:p>
            <a:r>
              <a:rPr lang="cs-CZ" dirty="0"/>
              <a:t>Židovská agentura nyní rezolutně požadovala: 1) okamžité prohlášení Palestiny za ryze židovský stát; 2) úplnou volnost v přistěhovalectví, zvláště ve vztahu k těm, kteří přežili holocaust; 3) poskytnutí finanční pomoci na usazení prvního milionu Židů v Palestině a na jejich základní ekonomické zajištění.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175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Období konce mandátu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USA, SSSR vs. Velká Británie</a:t>
            </a:r>
          </a:p>
          <a:p>
            <a:r>
              <a:rPr lang="cs-CZ" dirty="0" smtClean="0"/>
              <a:t>1945-1946 – vlna nepokojů v Palestině</a:t>
            </a:r>
          </a:p>
          <a:p>
            <a:r>
              <a:rPr lang="cs-CZ" dirty="0"/>
              <a:t>Dne 22. července 1946 příslušníci </a:t>
            </a:r>
            <a:r>
              <a:rPr lang="cs-CZ" dirty="0" err="1"/>
              <a:t>Irgunu</a:t>
            </a:r>
            <a:r>
              <a:rPr lang="cs-CZ" dirty="0"/>
              <a:t> vyhodili do povětří </a:t>
            </a:r>
            <a:r>
              <a:rPr lang="cs-CZ" b="1" dirty="0"/>
              <a:t>hotel Král David v Jeruzalémě</a:t>
            </a:r>
            <a:r>
              <a:rPr lang="cs-CZ" dirty="0"/>
              <a:t>, který byl sídlem britské mandátní správy. </a:t>
            </a:r>
            <a:endParaRPr lang="cs-CZ" dirty="0" smtClean="0"/>
          </a:p>
          <a:p>
            <a:r>
              <a:rPr lang="cs-CZ" dirty="0"/>
              <a:t>Dne 29. listopadu 1947 Valné shromáždění OSN odhlasovalo rezoluci o rozdělení Palestiny a o vzniku židovského státu.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232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Válka za nezávislost izraelského </a:t>
            </a:r>
            <a:r>
              <a:rPr lang="cs-CZ" b="1" dirty="0" smtClean="0"/>
              <a:t>státu (1948-49)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Arabové rozhodnutí OSN důrazně odmítli a ihned zahájili útoky na židovské osady</a:t>
            </a:r>
            <a:r>
              <a:rPr lang="cs-CZ" dirty="0" smtClean="0"/>
              <a:t>.</a:t>
            </a:r>
          </a:p>
          <a:p>
            <a:r>
              <a:rPr lang="cs-CZ" dirty="0"/>
              <a:t>Britové, kteří se z Palestiny </a:t>
            </a:r>
            <a:r>
              <a:rPr lang="cs-CZ" dirty="0" smtClean="0"/>
              <a:t>stahovali </a:t>
            </a:r>
            <a:r>
              <a:rPr lang="cs-CZ" dirty="0"/>
              <a:t>Araby proti Židům </a:t>
            </a:r>
            <a:r>
              <a:rPr lang="cs-CZ" dirty="0" smtClean="0"/>
              <a:t>zvýhodňovali.</a:t>
            </a:r>
          </a:p>
          <a:p>
            <a:r>
              <a:rPr lang="cs-CZ" dirty="0"/>
              <a:t>Během jara 1948 již mezi </a:t>
            </a:r>
            <a:r>
              <a:rPr lang="cs-CZ" dirty="0" err="1"/>
              <a:t>Haganou</a:t>
            </a:r>
            <a:r>
              <a:rPr lang="cs-CZ" dirty="0"/>
              <a:t> a arabskými jednotkami propukla otevřená </a:t>
            </a:r>
            <a:r>
              <a:rPr lang="cs-CZ" dirty="0" smtClean="0"/>
              <a:t>válka.</a:t>
            </a:r>
          </a:p>
          <a:p>
            <a:r>
              <a:rPr lang="cs-CZ" dirty="0"/>
              <a:t>Ve dnech 14. a 15. května 1948 překročily hranice Izraele armády Egypta, Zajordánska, Sýrie, Libanonu a Iráku (státy Arabské ligy, která vznikla v roce 1945).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6004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První období války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14. května do 11. června </a:t>
            </a:r>
            <a:r>
              <a:rPr lang="cs-CZ" dirty="0" smtClean="0"/>
              <a:t>1948</a:t>
            </a:r>
          </a:p>
          <a:p>
            <a:r>
              <a:rPr lang="cs-CZ" dirty="0"/>
              <a:t>Situace Izraele byla kritická</a:t>
            </a:r>
            <a:r>
              <a:rPr lang="cs-CZ" dirty="0" smtClean="0"/>
              <a:t>.</a:t>
            </a:r>
          </a:p>
          <a:p>
            <a:r>
              <a:rPr lang="cs-CZ" dirty="0"/>
              <a:t>Bojovalo se i na diplomatické frontě. V Radě bezpečnosti OSN stáli proti sobě Britové a Američané</a:t>
            </a:r>
            <a:r>
              <a:rPr lang="cs-CZ" dirty="0" smtClean="0"/>
              <a:t>.</a:t>
            </a:r>
          </a:p>
          <a:p>
            <a:r>
              <a:rPr lang="cs-CZ" dirty="0"/>
              <a:t>První </a:t>
            </a:r>
            <a:r>
              <a:rPr lang="cs-CZ" b="1" dirty="0"/>
              <a:t>dohoda o příměří</a:t>
            </a:r>
            <a:r>
              <a:rPr lang="cs-CZ" dirty="0"/>
              <a:t> vstoupila v platnost 11. června 1948. Izrael ztratil celou jižní část a Negev, na středním úseku trvalo sevření jeruzalémského Nového města. Syřané byli na západním břehu Jordánu. Příměří však prospělo Izraeli.</a:t>
            </a:r>
          </a:p>
        </p:txBody>
      </p:sp>
    </p:spTree>
    <p:extLst>
      <p:ext uri="{BB962C8B-B14F-4D97-AF65-F5344CB8AC3E}">
        <p14:creationId xmlns:p14="http://schemas.microsoft.com/office/powerpoint/2010/main" val="183475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Druhá fáze války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8. do 18. července 1948 </a:t>
            </a:r>
            <a:endParaRPr lang="cs-CZ" dirty="0" smtClean="0"/>
          </a:p>
          <a:p>
            <a:r>
              <a:rPr lang="cs-CZ" dirty="0"/>
              <a:t>Dne 8. července 1948 skončilo první příměří a obě strany sporu, Izraelci i Arabové, obnovily válečné operace</a:t>
            </a:r>
            <a:r>
              <a:rPr lang="cs-CZ" dirty="0" smtClean="0"/>
              <a:t>.</a:t>
            </a:r>
          </a:p>
          <a:p>
            <a:r>
              <a:rPr lang="cs-CZ" dirty="0"/>
              <a:t>Velkým úspěchem skončila </a:t>
            </a:r>
            <a:r>
              <a:rPr lang="cs-CZ" b="1" i="1" dirty="0"/>
              <a:t>Operace Danny</a:t>
            </a:r>
            <a:r>
              <a:rPr lang="cs-CZ" dirty="0"/>
              <a:t>. Izrael obsadil dvě důležitá arabská města na trase Tel Aviv-Jeruzalém, konkrétně </a:t>
            </a:r>
            <a:r>
              <a:rPr lang="cs-CZ" dirty="0" err="1"/>
              <a:t>Lyddu</a:t>
            </a:r>
            <a:r>
              <a:rPr lang="cs-CZ" dirty="0"/>
              <a:t> a město </a:t>
            </a:r>
            <a:r>
              <a:rPr lang="cs-CZ" dirty="0" err="1"/>
              <a:t>Ramla</a:t>
            </a:r>
            <a:r>
              <a:rPr lang="cs-CZ" dirty="0"/>
              <a:t>. Na severu proběhla pro Izraelce mimořádně úspěšná </a:t>
            </a:r>
            <a:r>
              <a:rPr lang="cs-CZ" i="1" dirty="0"/>
              <a:t>Operace </a:t>
            </a:r>
            <a:r>
              <a:rPr lang="cs-CZ" i="1" dirty="0" err="1" smtClean="0"/>
              <a:t>Dekel</a:t>
            </a:r>
            <a:r>
              <a:rPr lang="cs-CZ" i="1" dirty="0" smtClean="0"/>
              <a:t>.</a:t>
            </a:r>
          </a:p>
          <a:p>
            <a:r>
              <a:rPr lang="cs-CZ" dirty="0"/>
              <a:t>Po několika pokusech bylo uzavřeno 18. července 1948 </a:t>
            </a:r>
            <a:r>
              <a:rPr lang="cs-CZ" b="1" dirty="0"/>
              <a:t>druhé příměří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1201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Třetí fáze války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15. října 1948 do 20. července </a:t>
            </a:r>
            <a:r>
              <a:rPr lang="cs-CZ" dirty="0" smtClean="0"/>
              <a:t>1949</a:t>
            </a:r>
          </a:p>
          <a:p>
            <a:r>
              <a:rPr lang="cs-CZ" dirty="0"/>
              <a:t>V této době se vyostřily spory v arabské koalici</a:t>
            </a:r>
            <a:r>
              <a:rPr lang="cs-CZ" dirty="0" smtClean="0"/>
              <a:t>.</a:t>
            </a:r>
          </a:p>
          <a:p>
            <a:r>
              <a:rPr lang="cs-CZ" dirty="0"/>
              <a:t>Egyptská vláda svolala loutkovou „</a:t>
            </a:r>
            <a:r>
              <a:rPr lang="cs-CZ" dirty="0" err="1"/>
              <a:t>celopalestinskou</a:t>
            </a:r>
            <a:r>
              <a:rPr lang="cs-CZ" dirty="0"/>
              <a:t> vládu“ se sídlem v Egyptem ovládané Gaze. </a:t>
            </a:r>
            <a:r>
              <a:rPr lang="cs-CZ" dirty="0" err="1"/>
              <a:t>Abdulláh</a:t>
            </a:r>
            <a:r>
              <a:rPr lang="cs-CZ" dirty="0"/>
              <a:t> svolal vlastní shromáždění v Ammánu, kde byla vláda v Gaze odmítnuta a označena za nevítanou na </a:t>
            </a:r>
            <a:r>
              <a:rPr lang="cs-CZ" dirty="0" err="1"/>
              <a:t>hašemitském</a:t>
            </a:r>
            <a:r>
              <a:rPr lang="cs-CZ" dirty="0"/>
              <a:t> území</a:t>
            </a:r>
            <a:r>
              <a:rPr lang="cs-CZ" dirty="0" smtClean="0"/>
              <a:t>.</a:t>
            </a:r>
          </a:p>
          <a:p>
            <a:r>
              <a:rPr lang="cs-CZ" dirty="0"/>
              <a:t>Příslušná </a:t>
            </a:r>
            <a:r>
              <a:rPr lang="cs-CZ" b="1" dirty="0"/>
              <a:t>dohoda o příměří</a:t>
            </a:r>
            <a:r>
              <a:rPr lang="cs-CZ" dirty="0"/>
              <a:t> byla podepsána 24. února 1949 </a:t>
            </a:r>
            <a:r>
              <a:rPr lang="cs-CZ" b="1" dirty="0"/>
              <a:t>na Rhodu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00470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384</Words>
  <Application>Microsoft Office PowerPoint</Application>
  <PresentationFormat>Vlastní</PresentationFormat>
  <Paragraphs>78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Office</vt:lpstr>
      <vt:lpstr>Blízký východ ve světové politice</vt:lpstr>
      <vt:lpstr>Osmanská říše</vt:lpstr>
      <vt:lpstr>Britský mandát Palestina</vt:lpstr>
      <vt:lpstr>Druhá světová válka</vt:lpstr>
      <vt:lpstr>Období konce mandátu</vt:lpstr>
      <vt:lpstr>Válka za nezávislost izraelského státu (1948-49)</vt:lpstr>
      <vt:lpstr>První období války </vt:lpstr>
      <vt:lpstr>Druhá fáze války </vt:lpstr>
      <vt:lpstr>Třetí fáze války </vt:lpstr>
      <vt:lpstr>Suezská krize (1956)</vt:lpstr>
      <vt:lpstr>Cesta k Šestidenní válce</vt:lpstr>
      <vt:lpstr>Prezentace aplikace PowerPoint</vt:lpstr>
      <vt:lpstr>Šestidenní válka (1967)</vt:lpstr>
      <vt:lpstr>Jomkipurská válka (1973)</vt:lpstr>
      <vt:lpstr>Dokument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Blízký východ ve světové politice</dc:title>
  <dc:creator>Jaromír Soukup</dc:creator>
  <cp:lastModifiedBy>FFUK</cp:lastModifiedBy>
  <cp:revision>20</cp:revision>
  <dcterms:created xsi:type="dcterms:W3CDTF">2016-04-26T19:42:11Z</dcterms:created>
  <dcterms:modified xsi:type="dcterms:W3CDTF">2017-03-23T09:12:49Z</dcterms:modified>
</cp:coreProperties>
</file>