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30"/>
  </p:notesMasterIdLst>
  <p:sldIdLst>
    <p:sldId id="256" r:id="rId2"/>
    <p:sldId id="257" r:id="rId3"/>
    <p:sldId id="292" r:id="rId4"/>
    <p:sldId id="269" r:id="rId5"/>
    <p:sldId id="258" r:id="rId6"/>
    <p:sldId id="266" r:id="rId7"/>
    <p:sldId id="259" r:id="rId8"/>
    <p:sldId id="272" r:id="rId9"/>
    <p:sldId id="260" r:id="rId10"/>
    <p:sldId id="295" r:id="rId11"/>
    <p:sldId id="291" r:id="rId12"/>
    <p:sldId id="265" r:id="rId13"/>
    <p:sldId id="263" r:id="rId14"/>
    <p:sldId id="271" r:id="rId15"/>
    <p:sldId id="293" r:id="rId16"/>
    <p:sldId id="282" r:id="rId17"/>
    <p:sldId id="294" r:id="rId18"/>
    <p:sldId id="275" r:id="rId19"/>
    <p:sldId id="267" r:id="rId20"/>
    <p:sldId id="273" r:id="rId21"/>
    <p:sldId id="274" r:id="rId22"/>
    <p:sldId id="261" r:id="rId23"/>
    <p:sldId id="270" r:id="rId24"/>
    <p:sldId id="308" r:id="rId25"/>
    <p:sldId id="304" r:id="rId26"/>
    <p:sldId id="303" r:id="rId27"/>
    <p:sldId id="276" r:id="rId28"/>
    <p:sldId id="290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id Slosar" initials="DS" lastIdx="2" clrIdx="0">
    <p:extLst>
      <p:ext uri="{19B8F6BF-5375-455C-9EA6-DF929625EA0E}">
        <p15:presenceInfo xmlns:p15="http://schemas.microsoft.com/office/powerpoint/2012/main" userId="a33662c6d56659d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07" autoAdjust="0"/>
    <p:restoredTop sz="76870" autoAdjust="0"/>
  </p:normalViewPr>
  <p:slideViewPr>
    <p:cSldViewPr snapToGrid="0">
      <p:cViewPr varScale="1">
        <p:scale>
          <a:sx n="89" d="100"/>
          <a:sy n="89" d="100"/>
        </p:scale>
        <p:origin x="1284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daves\Desktop\savedrecs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Nature,</a:t>
            </a:r>
            <a:r>
              <a:rPr lang="cs-CZ" baseline="0"/>
              <a:t> 2018, počet citací</a:t>
            </a:r>
            <a:endParaRPr lang="cs-CZ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yVal>
            <c:numRef>
              <c:f>[savedrecs.xls]List1!$A$2:$A$905</c:f>
              <c:numCache>
                <c:formatCode>General</c:formatCode>
                <c:ptCount val="904"/>
                <c:pt idx="0">
                  <c:v>1661</c:v>
                </c:pt>
                <c:pt idx="1">
                  <c:v>994</c:v>
                </c:pt>
                <c:pt idx="2">
                  <c:v>956</c:v>
                </c:pt>
                <c:pt idx="3">
                  <c:v>805</c:v>
                </c:pt>
                <c:pt idx="4">
                  <c:v>705</c:v>
                </c:pt>
                <c:pt idx="5">
                  <c:v>632</c:v>
                </c:pt>
                <c:pt idx="6">
                  <c:v>611</c:v>
                </c:pt>
                <c:pt idx="7">
                  <c:v>608</c:v>
                </c:pt>
                <c:pt idx="8">
                  <c:v>606</c:v>
                </c:pt>
                <c:pt idx="9">
                  <c:v>602</c:v>
                </c:pt>
                <c:pt idx="10">
                  <c:v>586</c:v>
                </c:pt>
                <c:pt idx="11">
                  <c:v>569</c:v>
                </c:pt>
                <c:pt idx="12">
                  <c:v>534</c:v>
                </c:pt>
                <c:pt idx="13">
                  <c:v>505</c:v>
                </c:pt>
                <c:pt idx="14">
                  <c:v>490</c:v>
                </c:pt>
                <c:pt idx="15">
                  <c:v>487</c:v>
                </c:pt>
                <c:pt idx="16">
                  <c:v>481</c:v>
                </c:pt>
                <c:pt idx="17">
                  <c:v>461</c:v>
                </c:pt>
                <c:pt idx="18">
                  <c:v>458</c:v>
                </c:pt>
                <c:pt idx="19">
                  <c:v>450</c:v>
                </c:pt>
                <c:pt idx="20">
                  <c:v>425</c:v>
                </c:pt>
                <c:pt idx="21">
                  <c:v>418</c:v>
                </c:pt>
                <c:pt idx="22">
                  <c:v>413</c:v>
                </c:pt>
                <c:pt idx="23">
                  <c:v>411</c:v>
                </c:pt>
                <c:pt idx="24">
                  <c:v>396</c:v>
                </c:pt>
                <c:pt idx="25">
                  <c:v>391</c:v>
                </c:pt>
                <c:pt idx="26">
                  <c:v>388</c:v>
                </c:pt>
                <c:pt idx="27">
                  <c:v>364</c:v>
                </c:pt>
                <c:pt idx="28">
                  <c:v>362</c:v>
                </c:pt>
                <c:pt idx="29">
                  <c:v>361</c:v>
                </c:pt>
                <c:pt idx="30">
                  <c:v>357</c:v>
                </c:pt>
                <c:pt idx="31">
                  <c:v>354</c:v>
                </c:pt>
                <c:pt idx="32">
                  <c:v>350</c:v>
                </c:pt>
                <c:pt idx="33">
                  <c:v>349</c:v>
                </c:pt>
                <c:pt idx="34">
                  <c:v>346</c:v>
                </c:pt>
                <c:pt idx="35">
                  <c:v>333</c:v>
                </c:pt>
                <c:pt idx="36">
                  <c:v>332</c:v>
                </c:pt>
                <c:pt idx="37">
                  <c:v>329</c:v>
                </c:pt>
                <c:pt idx="38">
                  <c:v>328</c:v>
                </c:pt>
                <c:pt idx="39">
                  <c:v>321</c:v>
                </c:pt>
                <c:pt idx="40">
                  <c:v>314</c:v>
                </c:pt>
                <c:pt idx="41">
                  <c:v>311</c:v>
                </c:pt>
                <c:pt idx="42">
                  <c:v>309</c:v>
                </c:pt>
                <c:pt idx="43">
                  <c:v>302</c:v>
                </c:pt>
                <c:pt idx="44">
                  <c:v>301</c:v>
                </c:pt>
                <c:pt idx="45">
                  <c:v>290</c:v>
                </c:pt>
                <c:pt idx="46">
                  <c:v>287</c:v>
                </c:pt>
                <c:pt idx="47">
                  <c:v>287</c:v>
                </c:pt>
                <c:pt idx="48">
                  <c:v>282</c:v>
                </c:pt>
                <c:pt idx="49">
                  <c:v>281</c:v>
                </c:pt>
                <c:pt idx="50">
                  <c:v>280</c:v>
                </c:pt>
                <c:pt idx="51">
                  <c:v>278</c:v>
                </c:pt>
                <c:pt idx="52">
                  <c:v>270</c:v>
                </c:pt>
                <c:pt idx="53">
                  <c:v>270</c:v>
                </c:pt>
                <c:pt idx="54">
                  <c:v>269</c:v>
                </c:pt>
                <c:pt idx="55">
                  <c:v>268</c:v>
                </c:pt>
                <c:pt idx="56">
                  <c:v>258</c:v>
                </c:pt>
                <c:pt idx="57">
                  <c:v>255</c:v>
                </c:pt>
                <c:pt idx="58">
                  <c:v>255</c:v>
                </c:pt>
                <c:pt idx="59">
                  <c:v>254</c:v>
                </c:pt>
                <c:pt idx="60">
                  <c:v>254</c:v>
                </c:pt>
                <c:pt idx="61">
                  <c:v>253</c:v>
                </c:pt>
                <c:pt idx="62">
                  <c:v>252</c:v>
                </c:pt>
                <c:pt idx="63">
                  <c:v>249</c:v>
                </c:pt>
                <c:pt idx="64">
                  <c:v>247</c:v>
                </c:pt>
                <c:pt idx="65">
                  <c:v>242</c:v>
                </c:pt>
                <c:pt idx="66">
                  <c:v>242</c:v>
                </c:pt>
                <c:pt idx="67">
                  <c:v>241</c:v>
                </c:pt>
                <c:pt idx="68">
                  <c:v>237</c:v>
                </c:pt>
                <c:pt idx="69">
                  <c:v>235</c:v>
                </c:pt>
                <c:pt idx="70">
                  <c:v>233</c:v>
                </c:pt>
                <c:pt idx="71">
                  <c:v>228</c:v>
                </c:pt>
                <c:pt idx="72">
                  <c:v>227</c:v>
                </c:pt>
                <c:pt idx="73">
                  <c:v>225</c:v>
                </c:pt>
                <c:pt idx="74">
                  <c:v>225</c:v>
                </c:pt>
                <c:pt idx="75">
                  <c:v>222</c:v>
                </c:pt>
                <c:pt idx="76">
                  <c:v>222</c:v>
                </c:pt>
                <c:pt idx="77">
                  <c:v>221</c:v>
                </c:pt>
                <c:pt idx="78">
                  <c:v>221</c:v>
                </c:pt>
                <c:pt idx="79">
                  <c:v>221</c:v>
                </c:pt>
                <c:pt idx="80">
                  <c:v>220</c:v>
                </c:pt>
                <c:pt idx="81">
                  <c:v>217</c:v>
                </c:pt>
                <c:pt idx="82">
                  <c:v>217</c:v>
                </c:pt>
                <c:pt idx="83">
                  <c:v>217</c:v>
                </c:pt>
                <c:pt idx="84">
                  <c:v>216</c:v>
                </c:pt>
                <c:pt idx="85">
                  <c:v>215</c:v>
                </c:pt>
                <c:pt idx="86">
                  <c:v>213</c:v>
                </c:pt>
                <c:pt idx="87">
                  <c:v>213</c:v>
                </c:pt>
                <c:pt idx="88">
                  <c:v>213</c:v>
                </c:pt>
                <c:pt idx="89">
                  <c:v>212</c:v>
                </c:pt>
                <c:pt idx="90">
                  <c:v>208</c:v>
                </c:pt>
                <c:pt idx="91">
                  <c:v>208</c:v>
                </c:pt>
                <c:pt idx="92">
                  <c:v>206</c:v>
                </c:pt>
                <c:pt idx="93">
                  <c:v>204</c:v>
                </c:pt>
                <c:pt idx="94">
                  <c:v>202</c:v>
                </c:pt>
                <c:pt idx="95">
                  <c:v>202</c:v>
                </c:pt>
                <c:pt idx="96">
                  <c:v>201</c:v>
                </c:pt>
                <c:pt idx="97">
                  <c:v>200</c:v>
                </c:pt>
                <c:pt idx="98">
                  <c:v>196</c:v>
                </c:pt>
                <c:pt idx="99">
                  <c:v>196</c:v>
                </c:pt>
                <c:pt idx="100">
                  <c:v>196</c:v>
                </c:pt>
                <c:pt idx="101">
                  <c:v>193</c:v>
                </c:pt>
                <c:pt idx="102">
                  <c:v>189</c:v>
                </c:pt>
                <c:pt idx="103">
                  <c:v>189</c:v>
                </c:pt>
                <c:pt idx="104">
                  <c:v>188</c:v>
                </c:pt>
                <c:pt idx="105">
                  <c:v>186</c:v>
                </c:pt>
                <c:pt idx="106">
                  <c:v>186</c:v>
                </c:pt>
                <c:pt idx="107">
                  <c:v>184</c:v>
                </c:pt>
                <c:pt idx="108">
                  <c:v>184</c:v>
                </c:pt>
                <c:pt idx="109">
                  <c:v>182</c:v>
                </c:pt>
                <c:pt idx="110">
                  <c:v>181</c:v>
                </c:pt>
                <c:pt idx="111">
                  <c:v>181</c:v>
                </c:pt>
                <c:pt idx="112">
                  <c:v>180</c:v>
                </c:pt>
                <c:pt idx="113">
                  <c:v>179</c:v>
                </c:pt>
                <c:pt idx="114">
                  <c:v>178</c:v>
                </c:pt>
                <c:pt idx="115">
                  <c:v>178</c:v>
                </c:pt>
                <c:pt idx="116">
                  <c:v>178</c:v>
                </c:pt>
                <c:pt idx="117">
                  <c:v>177</c:v>
                </c:pt>
                <c:pt idx="118">
                  <c:v>177</c:v>
                </c:pt>
                <c:pt idx="119">
                  <c:v>176</c:v>
                </c:pt>
                <c:pt idx="120">
                  <c:v>176</c:v>
                </c:pt>
                <c:pt idx="121">
                  <c:v>174</c:v>
                </c:pt>
                <c:pt idx="122">
                  <c:v>171</c:v>
                </c:pt>
                <c:pt idx="123">
                  <c:v>171</c:v>
                </c:pt>
                <c:pt idx="124">
                  <c:v>170</c:v>
                </c:pt>
                <c:pt idx="125">
                  <c:v>169</c:v>
                </c:pt>
                <c:pt idx="126">
                  <c:v>168</c:v>
                </c:pt>
                <c:pt idx="127">
                  <c:v>166</c:v>
                </c:pt>
                <c:pt idx="128">
                  <c:v>165</c:v>
                </c:pt>
                <c:pt idx="129">
                  <c:v>165</c:v>
                </c:pt>
                <c:pt idx="130">
                  <c:v>164</c:v>
                </c:pt>
                <c:pt idx="131">
                  <c:v>162</c:v>
                </c:pt>
                <c:pt idx="132">
                  <c:v>162</c:v>
                </c:pt>
                <c:pt idx="133">
                  <c:v>161</c:v>
                </c:pt>
                <c:pt idx="134">
                  <c:v>160</c:v>
                </c:pt>
                <c:pt idx="135">
                  <c:v>159</c:v>
                </c:pt>
                <c:pt idx="136">
                  <c:v>159</c:v>
                </c:pt>
                <c:pt idx="137">
                  <c:v>157</c:v>
                </c:pt>
                <c:pt idx="138">
                  <c:v>154</c:v>
                </c:pt>
                <c:pt idx="139">
                  <c:v>153</c:v>
                </c:pt>
                <c:pt idx="140">
                  <c:v>151</c:v>
                </c:pt>
                <c:pt idx="141">
                  <c:v>151</c:v>
                </c:pt>
                <c:pt idx="142">
                  <c:v>150</c:v>
                </c:pt>
                <c:pt idx="143">
                  <c:v>150</c:v>
                </c:pt>
                <c:pt idx="144">
                  <c:v>148</c:v>
                </c:pt>
                <c:pt idx="145">
                  <c:v>146</c:v>
                </c:pt>
                <c:pt idx="146">
                  <c:v>146</c:v>
                </c:pt>
                <c:pt idx="147">
                  <c:v>146</c:v>
                </c:pt>
                <c:pt idx="148">
                  <c:v>146</c:v>
                </c:pt>
                <c:pt idx="149">
                  <c:v>144</c:v>
                </c:pt>
                <c:pt idx="150">
                  <c:v>143</c:v>
                </c:pt>
                <c:pt idx="151">
                  <c:v>143</c:v>
                </c:pt>
                <c:pt idx="152">
                  <c:v>142</c:v>
                </c:pt>
                <c:pt idx="153">
                  <c:v>142</c:v>
                </c:pt>
                <c:pt idx="154">
                  <c:v>142</c:v>
                </c:pt>
                <c:pt idx="155">
                  <c:v>142</c:v>
                </c:pt>
                <c:pt idx="156">
                  <c:v>141</c:v>
                </c:pt>
                <c:pt idx="157">
                  <c:v>140</c:v>
                </c:pt>
                <c:pt idx="158">
                  <c:v>139</c:v>
                </c:pt>
                <c:pt idx="159">
                  <c:v>138</c:v>
                </c:pt>
                <c:pt idx="160">
                  <c:v>138</c:v>
                </c:pt>
                <c:pt idx="161">
                  <c:v>137</c:v>
                </c:pt>
                <c:pt idx="162">
                  <c:v>137</c:v>
                </c:pt>
                <c:pt idx="163">
                  <c:v>137</c:v>
                </c:pt>
                <c:pt idx="164">
                  <c:v>137</c:v>
                </c:pt>
                <c:pt idx="165">
                  <c:v>137</c:v>
                </c:pt>
                <c:pt idx="166">
                  <c:v>137</c:v>
                </c:pt>
                <c:pt idx="167">
                  <c:v>136</c:v>
                </c:pt>
                <c:pt idx="168">
                  <c:v>136</c:v>
                </c:pt>
                <c:pt idx="169">
                  <c:v>135</c:v>
                </c:pt>
                <c:pt idx="170">
                  <c:v>134</c:v>
                </c:pt>
                <c:pt idx="171">
                  <c:v>133</c:v>
                </c:pt>
                <c:pt idx="172">
                  <c:v>133</c:v>
                </c:pt>
                <c:pt idx="173">
                  <c:v>133</c:v>
                </c:pt>
                <c:pt idx="174">
                  <c:v>132</c:v>
                </c:pt>
                <c:pt idx="175">
                  <c:v>131</c:v>
                </c:pt>
                <c:pt idx="176">
                  <c:v>131</c:v>
                </c:pt>
                <c:pt idx="177">
                  <c:v>131</c:v>
                </c:pt>
                <c:pt idx="178">
                  <c:v>130</c:v>
                </c:pt>
                <c:pt idx="179">
                  <c:v>130</c:v>
                </c:pt>
                <c:pt idx="180">
                  <c:v>130</c:v>
                </c:pt>
                <c:pt idx="181">
                  <c:v>129</c:v>
                </c:pt>
                <c:pt idx="182">
                  <c:v>129</c:v>
                </c:pt>
                <c:pt idx="183">
                  <c:v>129</c:v>
                </c:pt>
                <c:pt idx="184">
                  <c:v>129</c:v>
                </c:pt>
                <c:pt idx="185">
                  <c:v>129</c:v>
                </c:pt>
                <c:pt idx="186">
                  <c:v>128</c:v>
                </c:pt>
                <c:pt idx="187">
                  <c:v>128</c:v>
                </c:pt>
                <c:pt idx="188">
                  <c:v>128</c:v>
                </c:pt>
                <c:pt idx="189">
                  <c:v>127</c:v>
                </c:pt>
                <c:pt idx="190">
                  <c:v>127</c:v>
                </c:pt>
                <c:pt idx="191">
                  <c:v>127</c:v>
                </c:pt>
                <c:pt idx="192">
                  <c:v>126</c:v>
                </c:pt>
                <c:pt idx="193">
                  <c:v>126</c:v>
                </c:pt>
                <c:pt idx="194">
                  <c:v>125</c:v>
                </c:pt>
                <c:pt idx="195">
                  <c:v>125</c:v>
                </c:pt>
                <c:pt idx="196">
                  <c:v>124</c:v>
                </c:pt>
                <c:pt idx="197">
                  <c:v>124</c:v>
                </c:pt>
                <c:pt idx="198">
                  <c:v>124</c:v>
                </c:pt>
                <c:pt idx="199">
                  <c:v>124</c:v>
                </c:pt>
                <c:pt idx="200">
                  <c:v>124</c:v>
                </c:pt>
                <c:pt idx="201">
                  <c:v>124</c:v>
                </c:pt>
                <c:pt idx="202">
                  <c:v>123</c:v>
                </c:pt>
                <c:pt idx="203">
                  <c:v>123</c:v>
                </c:pt>
                <c:pt idx="204">
                  <c:v>122</c:v>
                </c:pt>
                <c:pt idx="205">
                  <c:v>122</c:v>
                </c:pt>
                <c:pt idx="206">
                  <c:v>122</c:v>
                </c:pt>
                <c:pt idx="207">
                  <c:v>122</c:v>
                </c:pt>
                <c:pt idx="208">
                  <c:v>122</c:v>
                </c:pt>
                <c:pt idx="209">
                  <c:v>121</c:v>
                </c:pt>
                <c:pt idx="210">
                  <c:v>121</c:v>
                </c:pt>
                <c:pt idx="211">
                  <c:v>121</c:v>
                </c:pt>
                <c:pt idx="212">
                  <c:v>120</c:v>
                </c:pt>
                <c:pt idx="213">
                  <c:v>120</c:v>
                </c:pt>
                <c:pt idx="214">
                  <c:v>120</c:v>
                </c:pt>
                <c:pt idx="215">
                  <c:v>120</c:v>
                </c:pt>
                <c:pt idx="216">
                  <c:v>120</c:v>
                </c:pt>
                <c:pt idx="217">
                  <c:v>119</c:v>
                </c:pt>
                <c:pt idx="218">
                  <c:v>119</c:v>
                </c:pt>
                <c:pt idx="219">
                  <c:v>119</c:v>
                </c:pt>
                <c:pt idx="220">
                  <c:v>118</c:v>
                </c:pt>
                <c:pt idx="221">
                  <c:v>118</c:v>
                </c:pt>
                <c:pt idx="222">
                  <c:v>117</c:v>
                </c:pt>
                <c:pt idx="223">
                  <c:v>117</c:v>
                </c:pt>
                <c:pt idx="224">
                  <c:v>116</c:v>
                </c:pt>
                <c:pt idx="225">
                  <c:v>116</c:v>
                </c:pt>
                <c:pt idx="226">
                  <c:v>116</c:v>
                </c:pt>
                <c:pt idx="227">
                  <c:v>115</c:v>
                </c:pt>
                <c:pt idx="228">
                  <c:v>115</c:v>
                </c:pt>
                <c:pt idx="229">
                  <c:v>114</c:v>
                </c:pt>
                <c:pt idx="230">
                  <c:v>114</c:v>
                </c:pt>
                <c:pt idx="231">
                  <c:v>113</c:v>
                </c:pt>
                <c:pt idx="232">
                  <c:v>113</c:v>
                </c:pt>
                <c:pt idx="233">
                  <c:v>113</c:v>
                </c:pt>
                <c:pt idx="234">
                  <c:v>112</c:v>
                </c:pt>
                <c:pt idx="235">
                  <c:v>112</c:v>
                </c:pt>
                <c:pt idx="236">
                  <c:v>112</c:v>
                </c:pt>
                <c:pt idx="237">
                  <c:v>112</c:v>
                </c:pt>
                <c:pt idx="238">
                  <c:v>111</c:v>
                </c:pt>
                <c:pt idx="239">
                  <c:v>111</c:v>
                </c:pt>
                <c:pt idx="240">
                  <c:v>110</c:v>
                </c:pt>
                <c:pt idx="241">
                  <c:v>110</c:v>
                </c:pt>
                <c:pt idx="242">
                  <c:v>110</c:v>
                </c:pt>
                <c:pt idx="243">
                  <c:v>110</c:v>
                </c:pt>
                <c:pt idx="244">
                  <c:v>110</c:v>
                </c:pt>
                <c:pt idx="245">
                  <c:v>109</c:v>
                </c:pt>
                <c:pt idx="246">
                  <c:v>109</c:v>
                </c:pt>
                <c:pt idx="247">
                  <c:v>108</c:v>
                </c:pt>
                <c:pt idx="248">
                  <c:v>108</c:v>
                </c:pt>
                <c:pt idx="249">
                  <c:v>108</c:v>
                </c:pt>
                <c:pt idx="250">
                  <c:v>107</c:v>
                </c:pt>
                <c:pt idx="251">
                  <c:v>107</c:v>
                </c:pt>
                <c:pt idx="252">
                  <c:v>106</c:v>
                </c:pt>
                <c:pt idx="253">
                  <c:v>106</c:v>
                </c:pt>
                <c:pt idx="254">
                  <c:v>106</c:v>
                </c:pt>
                <c:pt idx="255">
                  <c:v>106</c:v>
                </c:pt>
                <c:pt idx="256">
                  <c:v>104</c:v>
                </c:pt>
                <c:pt idx="257">
                  <c:v>103</c:v>
                </c:pt>
                <c:pt idx="258">
                  <c:v>102</c:v>
                </c:pt>
                <c:pt idx="259">
                  <c:v>101</c:v>
                </c:pt>
                <c:pt idx="260">
                  <c:v>101</c:v>
                </c:pt>
                <c:pt idx="261">
                  <c:v>101</c:v>
                </c:pt>
                <c:pt idx="262">
                  <c:v>101</c:v>
                </c:pt>
                <c:pt idx="263">
                  <c:v>101</c:v>
                </c:pt>
                <c:pt idx="264">
                  <c:v>101</c:v>
                </c:pt>
                <c:pt idx="265">
                  <c:v>100</c:v>
                </c:pt>
                <c:pt idx="266">
                  <c:v>100</c:v>
                </c:pt>
                <c:pt idx="267">
                  <c:v>99</c:v>
                </c:pt>
                <c:pt idx="268">
                  <c:v>98</c:v>
                </c:pt>
                <c:pt idx="269">
                  <c:v>98</c:v>
                </c:pt>
                <c:pt idx="270">
                  <c:v>98</c:v>
                </c:pt>
                <c:pt idx="271">
                  <c:v>97</c:v>
                </c:pt>
                <c:pt idx="272">
                  <c:v>97</c:v>
                </c:pt>
                <c:pt idx="273">
                  <c:v>96</c:v>
                </c:pt>
                <c:pt idx="274">
                  <c:v>96</c:v>
                </c:pt>
                <c:pt idx="275">
                  <c:v>96</c:v>
                </c:pt>
                <c:pt idx="276">
                  <c:v>96</c:v>
                </c:pt>
                <c:pt idx="277">
                  <c:v>96</c:v>
                </c:pt>
                <c:pt idx="278">
                  <c:v>95</c:v>
                </c:pt>
                <c:pt idx="279">
                  <c:v>95</c:v>
                </c:pt>
                <c:pt idx="280">
                  <c:v>95</c:v>
                </c:pt>
                <c:pt idx="281">
                  <c:v>95</c:v>
                </c:pt>
                <c:pt idx="282">
                  <c:v>95</c:v>
                </c:pt>
                <c:pt idx="283">
                  <c:v>95</c:v>
                </c:pt>
                <c:pt idx="284">
                  <c:v>94</c:v>
                </c:pt>
                <c:pt idx="285">
                  <c:v>94</c:v>
                </c:pt>
                <c:pt idx="286">
                  <c:v>94</c:v>
                </c:pt>
                <c:pt idx="287">
                  <c:v>94</c:v>
                </c:pt>
                <c:pt idx="288">
                  <c:v>93</c:v>
                </c:pt>
                <c:pt idx="289">
                  <c:v>93</c:v>
                </c:pt>
                <c:pt idx="290">
                  <c:v>93</c:v>
                </c:pt>
                <c:pt idx="291">
                  <c:v>93</c:v>
                </c:pt>
                <c:pt idx="292">
                  <c:v>93</c:v>
                </c:pt>
                <c:pt idx="293">
                  <c:v>92</c:v>
                </c:pt>
                <c:pt idx="294">
                  <c:v>92</c:v>
                </c:pt>
                <c:pt idx="295">
                  <c:v>92</c:v>
                </c:pt>
                <c:pt idx="296">
                  <c:v>92</c:v>
                </c:pt>
                <c:pt idx="297">
                  <c:v>91</c:v>
                </c:pt>
                <c:pt idx="298">
                  <c:v>91</c:v>
                </c:pt>
                <c:pt idx="299">
                  <c:v>91</c:v>
                </c:pt>
                <c:pt idx="300">
                  <c:v>91</c:v>
                </c:pt>
                <c:pt idx="301">
                  <c:v>91</c:v>
                </c:pt>
                <c:pt idx="302">
                  <c:v>90</c:v>
                </c:pt>
                <c:pt idx="303">
                  <c:v>90</c:v>
                </c:pt>
                <c:pt idx="304">
                  <c:v>90</c:v>
                </c:pt>
                <c:pt idx="305">
                  <c:v>90</c:v>
                </c:pt>
                <c:pt idx="306">
                  <c:v>90</c:v>
                </c:pt>
                <c:pt idx="307">
                  <c:v>90</c:v>
                </c:pt>
                <c:pt idx="308">
                  <c:v>89</c:v>
                </c:pt>
                <c:pt idx="309">
                  <c:v>89</c:v>
                </c:pt>
                <c:pt idx="310">
                  <c:v>89</c:v>
                </c:pt>
                <c:pt idx="311">
                  <c:v>88</c:v>
                </c:pt>
                <c:pt idx="312">
                  <c:v>88</c:v>
                </c:pt>
                <c:pt idx="313">
                  <c:v>88</c:v>
                </c:pt>
                <c:pt idx="314">
                  <c:v>88</c:v>
                </c:pt>
                <c:pt idx="315">
                  <c:v>88</c:v>
                </c:pt>
                <c:pt idx="316">
                  <c:v>87</c:v>
                </c:pt>
                <c:pt idx="317">
                  <c:v>87</c:v>
                </c:pt>
                <c:pt idx="318">
                  <c:v>87</c:v>
                </c:pt>
                <c:pt idx="319">
                  <c:v>87</c:v>
                </c:pt>
                <c:pt idx="320">
                  <c:v>87</c:v>
                </c:pt>
                <c:pt idx="321">
                  <c:v>87</c:v>
                </c:pt>
                <c:pt idx="322">
                  <c:v>87</c:v>
                </c:pt>
                <c:pt idx="323">
                  <c:v>86</c:v>
                </c:pt>
                <c:pt idx="324">
                  <c:v>86</c:v>
                </c:pt>
                <c:pt idx="325">
                  <c:v>86</c:v>
                </c:pt>
                <c:pt idx="326">
                  <c:v>86</c:v>
                </c:pt>
                <c:pt idx="327">
                  <c:v>86</c:v>
                </c:pt>
                <c:pt idx="328">
                  <c:v>86</c:v>
                </c:pt>
                <c:pt idx="329">
                  <c:v>86</c:v>
                </c:pt>
                <c:pt idx="330">
                  <c:v>86</c:v>
                </c:pt>
                <c:pt idx="331">
                  <c:v>86</c:v>
                </c:pt>
                <c:pt idx="332">
                  <c:v>86</c:v>
                </c:pt>
                <c:pt idx="333">
                  <c:v>85</c:v>
                </c:pt>
                <c:pt idx="334">
                  <c:v>85</c:v>
                </c:pt>
                <c:pt idx="335">
                  <c:v>85</c:v>
                </c:pt>
                <c:pt idx="336">
                  <c:v>84</c:v>
                </c:pt>
                <c:pt idx="337">
                  <c:v>84</c:v>
                </c:pt>
                <c:pt idx="338">
                  <c:v>84</c:v>
                </c:pt>
                <c:pt idx="339">
                  <c:v>84</c:v>
                </c:pt>
                <c:pt idx="340">
                  <c:v>84</c:v>
                </c:pt>
                <c:pt idx="341">
                  <c:v>84</c:v>
                </c:pt>
                <c:pt idx="342">
                  <c:v>83</c:v>
                </c:pt>
                <c:pt idx="343">
                  <c:v>83</c:v>
                </c:pt>
                <c:pt idx="344">
                  <c:v>83</c:v>
                </c:pt>
                <c:pt idx="345">
                  <c:v>83</c:v>
                </c:pt>
                <c:pt idx="346">
                  <c:v>83</c:v>
                </c:pt>
                <c:pt idx="347">
                  <c:v>82</c:v>
                </c:pt>
                <c:pt idx="348">
                  <c:v>82</c:v>
                </c:pt>
                <c:pt idx="349">
                  <c:v>82</c:v>
                </c:pt>
                <c:pt idx="350">
                  <c:v>81</c:v>
                </c:pt>
                <c:pt idx="351">
                  <c:v>81</c:v>
                </c:pt>
                <c:pt idx="352">
                  <c:v>81</c:v>
                </c:pt>
                <c:pt idx="353">
                  <c:v>81</c:v>
                </c:pt>
                <c:pt idx="354">
                  <c:v>80</c:v>
                </c:pt>
                <c:pt idx="355">
                  <c:v>80</c:v>
                </c:pt>
                <c:pt idx="356">
                  <c:v>79</c:v>
                </c:pt>
                <c:pt idx="357">
                  <c:v>79</c:v>
                </c:pt>
                <c:pt idx="358">
                  <c:v>79</c:v>
                </c:pt>
                <c:pt idx="359">
                  <c:v>79</c:v>
                </c:pt>
                <c:pt idx="360">
                  <c:v>79</c:v>
                </c:pt>
                <c:pt idx="361">
                  <c:v>78</c:v>
                </c:pt>
                <c:pt idx="362">
                  <c:v>78</c:v>
                </c:pt>
                <c:pt idx="363">
                  <c:v>78</c:v>
                </c:pt>
                <c:pt idx="364">
                  <c:v>78</c:v>
                </c:pt>
                <c:pt idx="365">
                  <c:v>78</c:v>
                </c:pt>
                <c:pt idx="366">
                  <c:v>78</c:v>
                </c:pt>
                <c:pt idx="367">
                  <c:v>77</c:v>
                </c:pt>
                <c:pt idx="368">
                  <c:v>77</c:v>
                </c:pt>
                <c:pt idx="369">
                  <c:v>77</c:v>
                </c:pt>
                <c:pt idx="370">
                  <c:v>77</c:v>
                </c:pt>
                <c:pt idx="371">
                  <c:v>77</c:v>
                </c:pt>
                <c:pt idx="372">
                  <c:v>76</c:v>
                </c:pt>
                <c:pt idx="373">
                  <c:v>76</c:v>
                </c:pt>
                <c:pt idx="374">
                  <c:v>76</c:v>
                </c:pt>
                <c:pt idx="375">
                  <c:v>76</c:v>
                </c:pt>
                <c:pt idx="376">
                  <c:v>76</c:v>
                </c:pt>
                <c:pt idx="377">
                  <c:v>75</c:v>
                </c:pt>
                <c:pt idx="378">
                  <c:v>75</c:v>
                </c:pt>
                <c:pt idx="379">
                  <c:v>75</c:v>
                </c:pt>
                <c:pt idx="380">
                  <c:v>75</c:v>
                </c:pt>
                <c:pt idx="381">
                  <c:v>75</c:v>
                </c:pt>
                <c:pt idx="382">
                  <c:v>75</c:v>
                </c:pt>
                <c:pt idx="383">
                  <c:v>75</c:v>
                </c:pt>
                <c:pt idx="384">
                  <c:v>75</c:v>
                </c:pt>
                <c:pt idx="385">
                  <c:v>75</c:v>
                </c:pt>
                <c:pt idx="386">
                  <c:v>74</c:v>
                </c:pt>
                <c:pt idx="387">
                  <c:v>74</c:v>
                </c:pt>
                <c:pt idx="388">
                  <c:v>74</c:v>
                </c:pt>
                <c:pt idx="389">
                  <c:v>74</c:v>
                </c:pt>
                <c:pt idx="390">
                  <c:v>74</c:v>
                </c:pt>
                <c:pt idx="391">
                  <c:v>74</c:v>
                </c:pt>
                <c:pt idx="392">
                  <c:v>74</c:v>
                </c:pt>
                <c:pt idx="393">
                  <c:v>73</c:v>
                </c:pt>
                <c:pt idx="394">
                  <c:v>73</c:v>
                </c:pt>
                <c:pt idx="395">
                  <c:v>73</c:v>
                </c:pt>
                <c:pt idx="396">
                  <c:v>73</c:v>
                </c:pt>
                <c:pt idx="397">
                  <c:v>72</c:v>
                </c:pt>
                <c:pt idx="398">
                  <c:v>72</c:v>
                </c:pt>
                <c:pt idx="399">
                  <c:v>72</c:v>
                </c:pt>
                <c:pt idx="400">
                  <c:v>72</c:v>
                </c:pt>
                <c:pt idx="401">
                  <c:v>72</c:v>
                </c:pt>
                <c:pt idx="402">
                  <c:v>72</c:v>
                </c:pt>
                <c:pt idx="403">
                  <c:v>71</c:v>
                </c:pt>
                <c:pt idx="404">
                  <c:v>71</c:v>
                </c:pt>
                <c:pt idx="405">
                  <c:v>71</c:v>
                </c:pt>
                <c:pt idx="406">
                  <c:v>71</c:v>
                </c:pt>
                <c:pt idx="407">
                  <c:v>71</c:v>
                </c:pt>
                <c:pt idx="408">
                  <c:v>71</c:v>
                </c:pt>
                <c:pt idx="409">
                  <c:v>70</c:v>
                </c:pt>
                <c:pt idx="410">
                  <c:v>70</c:v>
                </c:pt>
                <c:pt idx="411">
                  <c:v>70</c:v>
                </c:pt>
                <c:pt idx="412">
                  <c:v>70</c:v>
                </c:pt>
                <c:pt idx="413">
                  <c:v>70</c:v>
                </c:pt>
                <c:pt idx="414">
                  <c:v>70</c:v>
                </c:pt>
                <c:pt idx="415">
                  <c:v>69</c:v>
                </c:pt>
                <c:pt idx="416">
                  <c:v>69</c:v>
                </c:pt>
                <c:pt idx="417">
                  <c:v>69</c:v>
                </c:pt>
                <c:pt idx="418">
                  <c:v>69</c:v>
                </c:pt>
                <c:pt idx="419">
                  <c:v>69</c:v>
                </c:pt>
                <c:pt idx="420">
                  <c:v>69</c:v>
                </c:pt>
                <c:pt idx="421">
                  <c:v>68</c:v>
                </c:pt>
                <c:pt idx="422">
                  <c:v>68</c:v>
                </c:pt>
                <c:pt idx="423">
                  <c:v>68</c:v>
                </c:pt>
                <c:pt idx="424">
                  <c:v>68</c:v>
                </c:pt>
                <c:pt idx="425">
                  <c:v>68</c:v>
                </c:pt>
                <c:pt idx="426">
                  <c:v>68</c:v>
                </c:pt>
                <c:pt idx="427">
                  <c:v>68</c:v>
                </c:pt>
                <c:pt idx="428">
                  <c:v>67</c:v>
                </c:pt>
                <c:pt idx="429">
                  <c:v>67</c:v>
                </c:pt>
                <c:pt idx="430">
                  <c:v>67</c:v>
                </c:pt>
                <c:pt idx="431">
                  <c:v>67</c:v>
                </c:pt>
                <c:pt idx="432">
                  <c:v>67</c:v>
                </c:pt>
                <c:pt idx="433">
                  <c:v>67</c:v>
                </c:pt>
                <c:pt idx="434">
                  <c:v>66</c:v>
                </c:pt>
                <c:pt idx="435">
                  <c:v>66</c:v>
                </c:pt>
                <c:pt idx="436">
                  <c:v>66</c:v>
                </c:pt>
                <c:pt idx="437">
                  <c:v>66</c:v>
                </c:pt>
                <c:pt idx="438">
                  <c:v>66</c:v>
                </c:pt>
                <c:pt idx="439">
                  <c:v>66</c:v>
                </c:pt>
                <c:pt idx="440">
                  <c:v>66</c:v>
                </c:pt>
                <c:pt idx="441">
                  <c:v>66</c:v>
                </c:pt>
                <c:pt idx="442">
                  <c:v>66</c:v>
                </c:pt>
                <c:pt idx="443">
                  <c:v>65</c:v>
                </c:pt>
                <c:pt idx="444">
                  <c:v>65</c:v>
                </c:pt>
                <c:pt idx="445">
                  <c:v>65</c:v>
                </c:pt>
                <c:pt idx="446">
                  <c:v>65</c:v>
                </c:pt>
                <c:pt idx="447">
                  <c:v>65</c:v>
                </c:pt>
                <c:pt idx="448">
                  <c:v>65</c:v>
                </c:pt>
                <c:pt idx="449">
                  <c:v>65</c:v>
                </c:pt>
                <c:pt idx="450">
                  <c:v>65</c:v>
                </c:pt>
                <c:pt idx="451">
                  <c:v>65</c:v>
                </c:pt>
                <c:pt idx="452">
                  <c:v>64</c:v>
                </c:pt>
                <c:pt idx="453">
                  <c:v>64</c:v>
                </c:pt>
                <c:pt idx="454">
                  <c:v>64</c:v>
                </c:pt>
                <c:pt idx="455">
                  <c:v>64</c:v>
                </c:pt>
                <c:pt idx="456">
                  <c:v>64</c:v>
                </c:pt>
                <c:pt idx="457">
                  <c:v>64</c:v>
                </c:pt>
                <c:pt idx="458">
                  <c:v>64</c:v>
                </c:pt>
                <c:pt idx="459">
                  <c:v>64</c:v>
                </c:pt>
                <c:pt idx="460">
                  <c:v>63</c:v>
                </c:pt>
                <c:pt idx="461">
                  <c:v>63</c:v>
                </c:pt>
                <c:pt idx="462">
                  <c:v>63</c:v>
                </c:pt>
                <c:pt idx="463">
                  <c:v>63</c:v>
                </c:pt>
                <c:pt idx="464">
                  <c:v>63</c:v>
                </c:pt>
                <c:pt idx="465">
                  <c:v>62</c:v>
                </c:pt>
                <c:pt idx="466">
                  <c:v>62</c:v>
                </c:pt>
                <c:pt idx="467">
                  <c:v>62</c:v>
                </c:pt>
                <c:pt idx="468">
                  <c:v>62</c:v>
                </c:pt>
                <c:pt idx="469">
                  <c:v>62</c:v>
                </c:pt>
                <c:pt idx="470">
                  <c:v>61</c:v>
                </c:pt>
                <c:pt idx="471">
                  <c:v>61</c:v>
                </c:pt>
                <c:pt idx="472">
                  <c:v>61</c:v>
                </c:pt>
                <c:pt idx="473">
                  <c:v>61</c:v>
                </c:pt>
                <c:pt idx="474">
                  <c:v>61</c:v>
                </c:pt>
                <c:pt idx="475">
                  <c:v>61</c:v>
                </c:pt>
                <c:pt idx="476">
                  <c:v>61</c:v>
                </c:pt>
                <c:pt idx="477">
                  <c:v>60</c:v>
                </c:pt>
                <c:pt idx="478">
                  <c:v>60</c:v>
                </c:pt>
                <c:pt idx="479">
                  <c:v>60</c:v>
                </c:pt>
                <c:pt idx="480">
                  <c:v>60</c:v>
                </c:pt>
                <c:pt idx="481">
                  <c:v>60</c:v>
                </c:pt>
                <c:pt idx="482">
                  <c:v>60</c:v>
                </c:pt>
                <c:pt idx="483">
                  <c:v>60</c:v>
                </c:pt>
                <c:pt idx="484">
                  <c:v>60</c:v>
                </c:pt>
                <c:pt idx="485">
                  <c:v>60</c:v>
                </c:pt>
                <c:pt idx="486">
                  <c:v>59</c:v>
                </c:pt>
                <c:pt idx="487">
                  <c:v>59</c:v>
                </c:pt>
                <c:pt idx="488">
                  <c:v>59</c:v>
                </c:pt>
                <c:pt idx="489">
                  <c:v>59</c:v>
                </c:pt>
                <c:pt idx="490">
                  <c:v>59</c:v>
                </c:pt>
                <c:pt idx="491">
                  <c:v>59</c:v>
                </c:pt>
                <c:pt idx="492">
                  <c:v>59</c:v>
                </c:pt>
                <c:pt idx="493">
                  <c:v>59</c:v>
                </c:pt>
                <c:pt idx="494">
                  <c:v>59</c:v>
                </c:pt>
                <c:pt idx="495">
                  <c:v>58</c:v>
                </c:pt>
                <c:pt idx="496">
                  <c:v>58</c:v>
                </c:pt>
                <c:pt idx="497">
                  <c:v>58</c:v>
                </c:pt>
                <c:pt idx="498">
                  <c:v>58</c:v>
                </c:pt>
                <c:pt idx="499">
                  <c:v>58</c:v>
                </c:pt>
                <c:pt idx="500">
                  <c:v>58</c:v>
                </c:pt>
                <c:pt idx="501">
                  <c:v>58</c:v>
                </c:pt>
                <c:pt idx="502">
                  <c:v>58</c:v>
                </c:pt>
                <c:pt idx="503">
                  <c:v>58</c:v>
                </c:pt>
                <c:pt idx="504">
                  <c:v>58</c:v>
                </c:pt>
                <c:pt idx="505">
                  <c:v>58</c:v>
                </c:pt>
                <c:pt idx="506">
                  <c:v>58</c:v>
                </c:pt>
                <c:pt idx="507">
                  <c:v>57</c:v>
                </c:pt>
                <c:pt idx="508">
                  <c:v>57</c:v>
                </c:pt>
                <c:pt idx="509">
                  <c:v>57</c:v>
                </c:pt>
                <c:pt idx="510">
                  <c:v>57</c:v>
                </c:pt>
                <c:pt idx="511">
                  <c:v>57</c:v>
                </c:pt>
                <c:pt idx="512">
                  <c:v>57</c:v>
                </c:pt>
                <c:pt idx="513">
                  <c:v>57</c:v>
                </c:pt>
                <c:pt idx="514">
                  <c:v>57</c:v>
                </c:pt>
                <c:pt idx="515">
                  <c:v>57</c:v>
                </c:pt>
                <c:pt idx="516">
                  <c:v>57</c:v>
                </c:pt>
                <c:pt idx="517">
                  <c:v>57</c:v>
                </c:pt>
                <c:pt idx="518">
                  <c:v>56</c:v>
                </c:pt>
                <c:pt idx="519">
                  <c:v>56</c:v>
                </c:pt>
                <c:pt idx="520">
                  <c:v>56</c:v>
                </c:pt>
                <c:pt idx="521">
                  <c:v>56</c:v>
                </c:pt>
                <c:pt idx="522">
                  <c:v>56</c:v>
                </c:pt>
                <c:pt idx="523">
                  <c:v>56</c:v>
                </c:pt>
                <c:pt idx="524">
                  <c:v>56</c:v>
                </c:pt>
                <c:pt idx="525">
                  <c:v>55</c:v>
                </c:pt>
                <c:pt idx="526">
                  <c:v>55</c:v>
                </c:pt>
                <c:pt idx="527">
                  <c:v>55</c:v>
                </c:pt>
                <c:pt idx="528">
                  <c:v>55</c:v>
                </c:pt>
                <c:pt idx="529">
                  <c:v>55</c:v>
                </c:pt>
                <c:pt idx="530">
                  <c:v>55</c:v>
                </c:pt>
                <c:pt idx="531">
                  <c:v>55</c:v>
                </c:pt>
                <c:pt idx="532">
                  <c:v>55</c:v>
                </c:pt>
                <c:pt idx="533">
                  <c:v>55</c:v>
                </c:pt>
                <c:pt idx="534">
                  <c:v>55</c:v>
                </c:pt>
                <c:pt idx="535">
                  <c:v>55</c:v>
                </c:pt>
                <c:pt idx="536">
                  <c:v>55</c:v>
                </c:pt>
                <c:pt idx="537">
                  <c:v>55</c:v>
                </c:pt>
                <c:pt idx="538">
                  <c:v>54</c:v>
                </c:pt>
                <c:pt idx="539">
                  <c:v>54</c:v>
                </c:pt>
                <c:pt idx="540">
                  <c:v>54</c:v>
                </c:pt>
                <c:pt idx="541">
                  <c:v>54</c:v>
                </c:pt>
                <c:pt idx="542">
                  <c:v>54</c:v>
                </c:pt>
                <c:pt idx="543">
                  <c:v>54</c:v>
                </c:pt>
                <c:pt idx="544">
                  <c:v>54</c:v>
                </c:pt>
                <c:pt idx="545">
                  <c:v>54</c:v>
                </c:pt>
                <c:pt idx="546">
                  <c:v>54</c:v>
                </c:pt>
                <c:pt idx="547">
                  <c:v>54</c:v>
                </c:pt>
                <c:pt idx="548">
                  <c:v>54</c:v>
                </c:pt>
                <c:pt idx="549">
                  <c:v>53</c:v>
                </c:pt>
                <c:pt idx="550">
                  <c:v>53</c:v>
                </c:pt>
                <c:pt idx="551">
                  <c:v>53</c:v>
                </c:pt>
                <c:pt idx="552">
                  <c:v>53</c:v>
                </c:pt>
                <c:pt idx="553">
                  <c:v>53</c:v>
                </c:pt>
                <c:pt idx="554">
                  <c:v>53</c:v>
                </c:pt>
                <c:pt idx="555">
                  <c:v>52</c:v>
                </c:pt>
                <c:pt idx="556">
                  <c:v>52</c:v>
                </c:pt>
                <c:pt idx="557">
                  <c:v>52</c:v>
                </c:pt>
                <c:pt idx="558">
                  <c:v>52</c:v>
                </c:pt>
                <c:pt idx="559">
                  <c:v>52</c:v>
                </c:pt>
                <c:pt idx="560">
                  <c:v>52</c:v>
                </c:pt>
                <c:pt idx="561">
                  <c:v>52</c:v>
                </c:pt>
                <c:pt idx="562">
                  <c:v>52</c:v>
                </c:pt>
                <c:pt idx="563">
                  <c:v>52</c:v>
                </c:pt>
                <c:pt idx="564">
                  <c:v>52</c:v>
                </c:pt>
                <c:pt idx="565">
                  <c:v>52</c:v>
                </c:pt>
                <c:pt idx="566">
                  <c:v>51</c:v>
                </c:pt>
                <c:pt idx="567">
                  <c:v>51</c:v>
                </c:pt>
                <c:pt idx="568">
                  <c:v>51</c:v>
                </c:pt>
                <c:pt idx="569">
                  <c:v>50</c:v>
                </c:pt>
                <c:pt idx="570">
                  <c:v>50</c:v>
                </c:pt>
                <c:pt idx="571">
                  <c:v>50</c:v>
                </c:pt>
                <c:pt idx="572">
                  <c:v>50</c:v>
                </c:pt>
                <c:pt idx="573">
                  <c:v>50</c:v>
                </c:pt>
                <c:pt idx="574">
                  <c:v>50</c:v>
                </c:pt>
                <c:pt idx="575">
                  <c:v>50</c:v>
                </c:pt>
                <c:pt idx="576">
                  <c:v>50</c:v>
                </c:pt>
                <c:pt idx="577">
                  <c:v>50</c:v>
                </c:pt>
                <c:pt idx="578">
                  <c:v>50</c:v>
                </c:pt>
                <c:pt idx="579">
                  <c:v>49</c:v>
                </c:pt>
                <c:pt idx="580">
                  <c:v>49</c:v>
                </c:pt>
                <c:pt idx="581">
                  <c:v>49</c:v>
                </c:pt>
                <c:pt idx="582">
                  <c:v>49</c:v>
                </c:pt>
                <c:pt idx="583">
                  <c:v>49</c:v>
                </c:pt>
                <c:pt idx="584">
                  <c:v>49</c:v>
                </c:pt>
                <c:pt idx="585">
                  <c:v>49</c:v>
                </c:pt>
                <c:pt idx="586">
                  <c:v>48</c:v>
                </c:pt>
                <c:pt idx="587">
                  <c:v>48</c:v>
                </c:pt>
                <c:pt idx="588">
                  <c:v>47</c:v>
                </c:pt>
                <c:pt idx="589">
                  <c:v>47</c:v>
                </c:pt>
                <c:pt idx="590">
                  <c:v>47</c:v>
                </c:pt>
                <c:pt idx="591">
                  <c:v>47</c:v>
                </c:pt>
                <c:pt idx="592">
                  <c:v>47</c:v>
                </c:pt>
                <c:pt idx="593">
                  <c:v>47</c:v>
                </c:pt>
                <c:pt idx="594">
                  <c:v>46</c:v>
                </c:pt>
                <c:pt idx="595">
                  <c:v>46</c:v>
                </c:pt>
                <c:pt idx="596">
                  <c:v>46</c:v>
                </c:pt>
                <c:pt idx="597">
                  <c:v>46</c:v>
                </c:pt>
                <c:pt idx="598">
                  <c:v>46</c:v>
                </c:pt>
                <c:pt idx="599">
                  <c:v>46</c:v>
                </c:pt>
                <c:pt idx="600">
                  <c:v>46</c:v>
                </c:pt>
                <c:pt idx="601">
                  <c:v>46</c:v>
                </c:pt>
                <c:pt idx="602">
                  <c:v>46</c:v>
                </c:pt>
                <c:pt idx="603">
                  <c:v>46</c:v>
                </c:pt>
                <c:pt idx="604">
                  <c:v>45</c:v>
                </c:pt>
                <c:pt idx="605">
                  <c:v>45</c:v>
                </c:pt>
                <c:pt idx="606">
                  <c:v>45</c:v>
                </c:pt>
                <c:pt idx="607">
                  <c:v>45</c:v>
                </c:pt>
                <c:pt idx="608">
                  <c:v>45</c:v>
                </c:pt>
                <c:pt idx="609">
                  <c:v>45</c:v>
                </c:pt>
                <c:pt idx="610">
                  <c:v>45</c:v>
                </c:pt>
                <c:pt idx="611">
                  <c:v>45</c:v>
                </c:pt>
                <c:pt idx="612">
                  <c:v>45</c:v>
                </c:pt>
                <c:pt idx="613">
                  <c:v>45</c:v>
                </c:pt>
                <c:pt idx="614">
                  <c:v>44</c:v>
                </c:pt>
                <c:pt idx="615">
                  <c:v>44</c:v>
                </c:pt>
                <c:pt idx="616">
                  <c:v>44</c:v>
                </c:pt>
                <c:pt idx="617">
                  <c:v>44</c:v>
                </c:pt>
                <c:pt idx="618">
                  <c:v>44</c:v>
                </c:pt>
                <c:pt idx="619">
                  <c:v>44</c:v>
                </c:pt>
                <c:pt idx="620">
                  <c:v>44</c:v>
                </c:pt>
                <c:pt idx="621">
                  <c:v>44</c:v>
                </c:pt>
                <c:pt idx="622">
                  <c:v>44</c:v>
                </c:pt>
                <c:pt idx="623">
                  <c:v>44</c:v>
                </c:pt>
                <c:pt idx="624">
                  <c:v>44</c:v>
                </c:pt>
                <c:pt idx="625">
                  <c:v>44</c:v>
                </c:pt>
                <c:pt idx="626">
                  <c:v>43</c:v>
                </c:pt>
                <c:pt idx="627">
                  <c:v>43</c:v>
                </c:pt>
                <c:pt idx="628">
                  <c:v>43</c:v>
                </c:pt>
                <c:pt idx="629">
                  <c:v>43</c:v>
                </c:pt>
                <c:pt idx="630">
                  <c:v>43</c:v>
                </c:pt>
                <c:pt idx="631">
                  <c:v>43</c:v>
                </c:pt>
                <c:pt idx="632">
                  <c:v>43</c:v>
                </c:pt>
                <c:pt idx="633">
                  <c:v>43</c:v>
                </c:pt>
                <c:pt idx="634">
                  <c:v>43</c:v>
                </c:pt>
                <c:pt idx="635">
                  <c:v>43</c:v>
                </c:pt>
                <c:pt idx="636">
                  <c:v>43</c:v>
                </c:pt>
                <c:pt idx="637">
                  <c:v>43</c:v>
                </c:pt>
                <c:pt idx="638">
                  <c:v>42</c:v>
                </c:pt>
                <c:pt idx="639">
                  <c:v>42</c:v>
                </c:pt>
                <c:pt idx="640">
                  <c:v>42</c:v>
                </c:pt>
                <c:pt idx="641">
                  <c:v>42</c:v>
                </c:pt>
                <c:pt idx="642">
                  <c:v>42</c:v>
                </c:pt>
                <c:pt idx="643">
                  <c:v>42</c:v>
                </c:pt>
                <c:pt idx="644">
                  <c:v>42</c:v>
                </c:pt>
                <c:pt idx="645">
                  <c:v>42</c:v>
                </c:pt>
                <c:pt idx="646">
                  <c:v>42</c:v>
                </c:pt>
                <c:pt idx="647">
                  <c:v>41</c:v>
                </c:pt>
                <c:pt idx="648">
                  <c:v>41</c:v>
                </c:pt>
                <c:pt idx="649">
                  <c:v>41</c:v>
                </c:pt>
                <c:pt idx="650">
                  <c:v>41</c:v>
                </c:pt>
                <c:pt idx="651">
                  <c:v>41</c:v>
                </c:pt>
                <c:pt idx="652">
                  <c:v>41</c:v>
                </c:pt>
                <c:pt idx="653">
                  <c:v>41</c:v>
                </c:pt>
                <c:pt idx="654">
                  <c:v>41</c:v>
                </c:pt>
                <c:pt idx="655">
                  <c:v>41</c:v>
                </c:pt>
                <c:pt idx="656">
                  <c:v>41</c:v>
                </c:pt>
                <c:pt idx="657">
                  <c:v>41</c:v>
                </c:pt>
                <c:pt idx="658">
                  <c:v>41</c:v>
                </c:pt>
                <c:pt idx="659">
                  <c:v>41</c:v>
                </c:pt>
                <c:pt idx="660">
                  <c:v>41</c:v>
                </c:pt>
                <c:pt idx="661">
                  <c:v>40</c:v>
                </c:pt>
                <c:pt idx="662">
                  <c:v>40</c:v>
                </c:pt>
                <c:pt idx="663">
                  <c:v>40</c:v>
                </c:pt>
                <c:pt idx="664">
                  <c:v>40</c:v>
                </c:pt>
                <c:pt idx="665">
                  <c:v>40</c:v>
                </c:pt>
                <c:pt idx="666">
                  <c:v>40</c:v>
                </c:pt>
                <c:pt idx="667">
                  <c:v>40</c:v>
                </c:pt>
                <c:pt idx="668">
                  <c:v>40</c:v>
                </c:pt>
                <c:pt idx="669">
                  <c:v>40</c:v>
                </c:pt>
                <c:pt idx="670">
                  <c:v>40</c:v>
                </c:pt>
                <c:pt idx="671">
                  <c:v>39</c:v>
                </c:pt>
                <c:pt idx="672">
                  <c:v>39</c:v>
                </c:pt>
                <c:pt idx="673">
                  <c:v>39</c:v>
                </c:pt>
                <c:pt idx="674">
                  <c:v>39</c:v>
                </c:pt>
                <c:pt idx="675">
                  <c:v>39</c:v>
                </c:pt>
                <c:pt idx="676">
                  <c:v>39</c:v>
                </c:pt>
                <c:pt idx="677">
                  <c:v>39</c:v>
                </c:pt>
                <c:pt idx="678">
                  <c:v>39</c:v>
                </c:pt>
                <c:pt idx="679">
                  <c:v>39</c:v>
                </c:pt>
                <c:pt idx="680">
                  <c:v>39</c:v>
                </c:pt>
                <c:pt idx="681">
                  <c:v>39</c:v>
                </c:pt>
                <c:pt idx="682">
                  <c:v>38</c:v>
                </c:pt>
                <c:pt idx="683">
                  <c:v>38</c:v>
                </c:pt>
                <c:pt idx="684">
                  <c:v>38</c:v>
                </c:pt>
                <c:pt idx="685">
                  <c:v>38</c:v>
                </c:pt>
                <c:pt idx="686">
                  <c:v>38</c:v>
                </c:pt>
                <c:pt idx="687">
                  <c:v>38</c:v>
                </c:pt>
                <c:pt idx="688">
                  <c:v>38</c:v>
                </c:pt>
                <c:pt idx="689">
                  <c:v>38</c:v>
                </c:pt>
                <c:pt idx="690">
                  <c:v>38</c:v>
                </c:pt>
                <c:pt idx="691">
                  <c:v>38</c:v>
                </c:pt>
                <c:pt idx="692">
                  <c:v>38</c:v>
                </c:pt>
                <c:pt idx="693">
                  <c:v>38</c:v>
                </c:pt>
                <c:pt idx="694">
                  <c:v>38</c:v>
                </c:pt>
                <c:pt idx="695">
                  <c:v>37</c:v>
                </c:pt>
                <c:pt idx="696">
                  <c:v>37</c:v>
                </c:pt>
                <c:pt idx="697">
                  <c:v>37</c:v>
                </c:pt>
                <c:pt idx="698">
                  <c:v>37</c:v>
                </c:pt>
                <c:pt idx="699">
                  <c:v>37</c:v>
                </c:pt>
                <c:pt idx="700">
                  <c:v>37</c:v>
                </c:pt>
                <c:pt idx="701">
                  <c:v>37</c:v>
                </c:pt>
                <c:pt idx="702">
                  <c:v>36</c:v>
                </c:pt>
                <c:pt idx="703">
                  <c:v>36</c:v>
                </c:pt>
                <c:pt idx="704">
                  <c:v>36</c:v>
                </c:pt>
                <c:pt idx="705">
                  <c:v>36</c:v>
                </c:pt>
                <c:pt idx="706">
                  <c:v>36</c:v>
                </c:pt>
                <c:pt idx="707">
                  <c:v>36</c:v>
                </c:pt>
                <c:pt idx="708">
                  <c:v>36</c:v>
                </c:pt>
                <c:pt idx="709">
                  <c:v>36</c:v>
                </c:pt>
                <c:pt idx="710">
                  <c:v>35</c:v>
                </c:pt>
                <c:pt idx="711">
                  <c:v>35</c:v>
                </c:pt>
                <c:pt idx="712">
                  <c:v>35</c:v>
                </c:pt>
                <c:pt idx="713">
                  <c:v>35</c:v>
                </c:pt>
                <c:pt idx="714">
                  <c:v>35</c:v>
                </c:pt>
                <c:pt idx="715">
                  <c:v>35</c:v>
                </c:pt>
                <c:pt idx="716">
                  <c:v>35</c:v>
                </c:pt>
                <c:pt idx="717">
                  <c:v>35</c:v>
                </c:pt>
                <c:pt idx="718">
                  <c:v>34</c:v>
                </c:pt>
                <c:pt idx="719">
                  <c:v>34</c:v>
                </c:pt>
                <c:pt idx="720">
                  <c:v>34</c:v>
                </c:pt>
                <c:pt idx="721">
                  <c:v>34</c:v>
                </c:pt>
                <c:pt idx="722">
                  <c:v>34</c:v>
                </c:pt>
                <c:pt idx="723">
                  <c:v>34</c:v>
                </c:pt>
                <c:pt idx="724">
                  <c:v>34</c:v>
                </c:pt>
                <c:pt idx="725">
                  <c:v>34</c:v>
                </c:pt>
                <c:pt idx="726">
                  <c:v>34</c:v>
                </c:pt>
                <c:pt idx="727">
                  <c:v>34</c:v>
                </c:pt>
                <c:pt idx="728">
                  <c:v>34</c:v>
                </c:pt>
                <c:pt idx="729">
                  <c:v>34</c:v>
                </c:pt>
                <c:pt idx="730">
                  <c:v>34</c:v>
                </c:pt>
                <c:pt idx="731">
                  <c:v>33</c:v>
                </c:pt>
                <c:pt idx="732">
                  <c:v>33</c:v>
                </c:pt>
                <c:pt idx="733">
                  <c:v>33</c:v>
                </c:pt>
                <c:pt idx="734">
                  <c:v>33</c:v>
                </c:pt>
                <c:pt idx="735">
                  <c:v>33</c:v>
                </c:pt>
                <c:pt idx="736">
                  <c:v>33</c:v>
                </c:pt>
                <c:pt idx="737">
                  <c:v>33</c:v>
                </c:pt>
                <c:pt idx="738">
                  <c:v>33</c:v>
                </c:pt>
                <c:pt idx="739">
                  <c:v>33</c:v>
                </c:pt>
                <c:pt idx="740">
                  <c:v>32</c:v>
                </c:pt>
                <c:pt idx="741">
                  <c:v>32</c:v>
                </c:pt>
                <c:pt idx="742">
                  <c:v>32</c:v>
                </c:pt>
                <c:pt idx="743">
                  <c:v>32</c:v>
                </c:pt>
                <c:pt idx="744">
                  <c:v>32</c:v>
                </c:pt>
                <c:pt idx="745">
                  <c:v>32</c:v>
                </c:pt>
                <c:pt idx="746">
                  <c:v>32</c:v>
                </c:pt>
                <c:pt idx="747">
                  <c:v>31</c:v>
                </c:pt>
                <c:pt idx="748">
                  <c:v>31</c:v>
                </c:pt>
                <c:pt idx="749">
                  <c:v>31</c:v>
                </c:pt>
                <c:pt idx="750">
                  <c:v>31</c:v>
                </c:pt>
                <c:pt idx="751">
                  <c:v>31</c:v>
                </c:pt>
                <c:pt idx="752">
                  <c:v>31</c:v>
                </c:pt>
                <c:pt idx="753">
                  <c:v>30</c:v>
                </c:pt>
                <c:pt idx="754">
                  <c:v>30</c:v>
                </c:pt>
                <c:pt idx="755">
                  <c:v>30</c:v>
                </c:pt>
                <c:pt idx="756">
                  <c:v>30</c:v>
                </c:pt>
                <c:pt idx="757">
                  <c:v>30</c:v>
                </c:pt>
                <c:pt idx="758">
                  <c:v>30</c:v>
                </c:pt>
                <c:pt idx="759">
                  <c:v>30</c:v>
                </c:pt>
                <c:pt idx="760">
                  <c:v>30</c:v>
                </c:pt>
                <c:pt idx="761">
                  <c:v>30</c:v>
                </c:pt>
                <c:pt idx="762">
                  <c:v>30</c:v>
                </c:pt>
                <c:pt idx="763">
                  <c:v>30</c:v>
                </c:pt>
                <c:pt idx="764">
                  <c:v>30</c:v>
                </c:pt>
                <c:pt idx="765">
                  <c:v>30</c:v>
                </c:pt>
                <c:pt idx="766">
                  <c:v>30</c:v>
                </c:pt>
                <c:pt idx="767">
                  <c:v>29</c:v>
                </c:pt>
                <c:pt idx="768">
                  <c:v>29</c:v>
                </c:pt>
                <c:pt idx="769">
                  <c:v>29</c:v>
                </c:pt>
                <c:pt idx="770">
                  <c:v>29</c:v>
                </c:pt>
                <c:pt idx="771">
                  <c:v>29</c:v>
                </c:pt>
                <c:pt idx="772">
                  <c:v>29</c:v>
                </c:pt>
                <c:pt idx="773">
                  <c:v>29</c:v>
                </c:pt>
                <c:pt idx="774">
                  <c:v>29</c:v>
                </c:pt>
                <c:pt idx="775">
                  <c:v>29</c:v>
                </c:pt>
                <c:pt idx="776">
                  <c:v>29</c:v>
                </c:pt>
                <c:pt idx="777">
                  <c:v>29</c:v>
                </c:pt>
                <c:pt idx="778">
                  <c:v>28</c:v>
                </c:pt>
                <c:pt idx="779">
                  <c:v>28</c:v>
                </c:pt>
                <c:pt idx="780">
                  <c:v>28</c:v>
                </c:pt>
                <c:pt idx="781">
                  <c:v>28</c:v>
                </c:pt>
                <c:pt idx="782">
                  <c:v>28</c:v>
                </c:pt>
                <c:pt idx="783">
                  <c:v>28</c:v>
                </c:pt>
                <c:pt idx="784">
                  <c:v>28</c:v>
                </c:pt>
                <c:pt idx="785">
                  <c:v>28</c:v>
                </c:pt>
                <c:pt idx="786">
                  <c:v>28</c:v>
                </c:pt>
                <c:pt idx="787">
                  <c:v>28</c:v>
                </c:pt>
                <c:pt idx="788">
                  <c:v>28</c:v>
                </c:pt>
                <c:pt idx="789">
                  <c:v>28</c:v>
                </c:pt>
                <c:pt idx="790">
                  <c:v>27</c:v>
                </c:pt>
                <c:pt idx="791">
                  <c:v>27</c:v>
                </c:pt>
                <c:pt idx="792">
                  <c:v>27</c:v>
                </c:pt>
                <c:pt idx="793">
                  <c:v>27</c:v>
                </c:pt>
                <c:pt idx="794">
                  <c:v>27</c:v>
                </c:pt>
                <c:pt idx="795">
                  <c:v>27</c:v>
                </c:pt>
                <c:pt idx="796">
                  <c:v>27</c:v>
                </c:pt>
                <c:pt idx="797">
                  <c:v>27</c:v>
                </c:pt>
                <c:pt idx="798">
                  <c:v>26</c:v>
                </c:pt>
                <c:pt idx="799">
                  <c:v>26</c:v>
                </c:pt>
                <c:pt idx="800">
                  <c:v>26</c:v>
                </c:pt>
                <c:pt idx="801">
                  <c:v>26</c:v>
                </c:pt>
                <c:pt idx="802">
                  <c:v>26</c:v>
                </c:pt>
                <c:pt idx="803">
                  <c:v>26</c:v>
                </c:pt>
                <c:pt idx="804">
                  <c:v>25</c:v>
                </c:pt>
                <c:pt idx="805">
                  <c:v>25</c:v>
                </c:pt>
                <c:pt idx="806">
                  <c:v>25</c:v>
                </c:pt>
                <c:pt idx="807">
                  <c:v>25</c:v>
                </c:pt>
                <c:pt idx="808">
                  <c:v>25</c:v>
                </c:pt>
                <c:pt idx="809">
                  <c:v>25</c:v>
                </c:pt>
                <c:pt idx="810">
                  <c:v>25</c:v>
                </c:pt>
                <c:pt idx="811">
                  <c:v>25</c:v>
                </c:pt>
                <c:pt idx="812">
                  <c:v>25</c:v>
                </c:pt>
                <c:pt idx="813">
                  <c:v>25</c:v>
                </c:pt>
                <c:pt idx="814">
                  <c:v>25</c:v>
                </c:pt>
                <c:pt idx="815">
                  <c:v>24</c:v>
                </c:pt>
                <c:pt idx="816">
                  <c:v>24</c:v>
                </c:pt>
                <c:pt idx="817">
                  <c:v>24</c:v>
                </c:pt>
                <c:pt idx="818">
                  <c:v>24</c:v>
                </c:pt>
                <c:pt idx="819">
                  <c:v>24</c:v>
                </c:pt>
                <c:pt idx="820">
                  <c:v>24</c:v>
                </c:pt>
                <c:pt idx="821">
                  <c:v>23</c:v>
                </c:pt>
                <c:pt idx="822">
                  <c:v>23</c:v>
                </c:pt>
                <c:pt idx="823">
                  <c:v>23</c:v>
                </c:pt>
                <c:pt idx="824">
                  <c:v>23</c:v>
                </c:pt>
                <c:pt idx="825">
                  <c:v>23</c:v>
                </c:pt>
                <c:pt idx="826">
                  <c:v>22</c:v>
                </c:pt>
                <c:pt idx="827">
                  <c:v>22</c:v>
                </c:pt>
                <c:pt idx="828">
                  <c:v>22</c:v>
                </c:pt>
                <c:pt idx="829">
                  <c:v>22</c:v>
                </c:pt>
                <c:pt idx="830">
                  <c:v>22</c:v>
                </c:pt>
                <c:pt idx="831">
                  <c:v>21</c:v>
                </c:pt>
                <c:pt idx="832">
                  <c:v>21</c:v>
                </c:pt>
                <c:pt idx="833">
                  <c:v>21</c:v>
                </c:pt>
                <c:pt idx="834">
                  <c:v>21</c:v>
                </c:pt>
                <c:pt idx="835">
                  <c:v>20</c:v>
                </c:pt>
                <c:pt idx="836">
                  <c:v>20</c:v>
                </c:pt>
                <c:pt idx="837">
                  <c:v>20</c:v>
                </c:pt>
                <c:pt idx="838">
                  <c:v>20</c:v>
                </c:pt>
                <c:pt idx="839">
                  <c:v>20</c:v>
                </c:pt>
                <c:pt idx="840">
                  <c:v>20</c:v>
                </c:pt>
                <c:pt idx="841">
                  <c:v>20</c:v>
                </c:pt>
                <c:pt idx="842">
                  <c:v>20</c:v>
                </c:pt>
                <c:pt idx="843">
                  <c:v>20</c:v>
                </c:pt>
                <c:pt idx="844">
                  <c:v>20</c:v>
                </c:pt>
                <c:pt idx="845">
                  <c:v>19</c:v>
                </c:pt>
                <c:pt idx="846">
                  <c:v>19</c:v>
                </c:pt>
                <c:pt idx="847">
                  <c:v>19</c:v>
                </c:pt>
                <c:pt idx="848">
                  <c:v>19</c:v>
                </c:pt>
                <c:pt idx="849">
                  <c:v>18</c:v>
                </c:pt>
                <c:pt idx="850">
                  <c:v>18</c:v>
                </c:pt>
                <c:pt idx="851">
                  <c:v>18</c:v>
                </c:pt>
                <c:pt idx="852">
                  <c:v>18</c:v>
                </c:pt>
                <c:pt idx="853">
                  <c:v>18</c:v>
                </c:pt>
                <c:pt idx="854">
                  <c:v>17</c:v>
                </c:pt>
                <c:pt idx="855">
                  <c:v>17</c:v>
                </c:pt>
                <c:pt idx="856">
                  <c:v>17</c:v>
                </c:pt>
                <c:pt idx="857">
                  <c:v>17</c:v>
                </c:pt>
                <c:pt idx="858">
                  <c:v>17</c:v>
                </c:pt>
                <c:pt idx="859">
                  <c:v>17</c:v>
                </c:pt>
                <c:pt idx="860">
                  <c:v>16</c:v>
                </c:pt>
                <c:pt idx="861">
                  <c:v>16</c:v>
                </c:pt>
                <c:pt idx="862">
                  <c:v>16</c:v>
                </c:pt>
                <c:pt idx="863">
                  <c:v>15</c:v>
                </c:pt>
                <c:pt idx="864">
                  <c:v>15</c:v>
                </c:pt>
                <c:pt idx="865">
                  <c:v>15</c:v>
                </c:pt>
                <c:pt idx="866">
                  <c:v>15</c:v>
                </c:pt>
                <c:pt idx="867">
                  <c:v>15</c:v>
                </c:pt>
                <c:pt idx="868">
                  <c:v>14</c:v>
                </c:pt>
                <c:pt idx="869">
                  <c:v>14</c:v>
                </c:pt>
                <c:pt idx="870">
                  <c:v>14</c:v>
                </c:pt>
                <c:pt idx="871">
                  <c:v>14</c:v>
                </c:pt>
                <c:pt idx="872">
                  <c:v>14</c:v>
                </c:pt>
                <c:pt idx="873">
                  <c:v>14</c:v>
                </c:pt>
                <c:pt idx="874">
                  <c:v>13</c:v>
                </c:pt>
                <c:pt idx="875">
                  <c:v>13</c:v>
                </c:pt>
                <c:pt idx="876">
                  <c:v>13</c:v>
                </c:pt>
                <c:pt idx="877">
                  <c:v>12</c:v>
                </c:pt>
                <c:pt idx="878">
                  <c:v>12</c:v>
                </c:pt>
                <c:pt idx="879">
                  <c:v>12</c:v>
                </c:pt>
                <c:pt idx="880">
                  <c:v>12</c:v>
                </c:pt>
                <c:pt idx="881">
                  <c:v>12</c:v>
                </c:pt>
                <c:pt idx="882">
                  <c:v>12</c:v>
                </c:pt>
                <c:pt idx="883">
                  <c:v>12</c:v>
                </c:pt>
                <c:pt idx="884">
                  <c:v>11</c:v>
                </c:pt>
                <c:pt idx="885">
                  <c:v>11</c:v>
                </c:pt>
                <c:pt idx="886">
                  <c:v>11</c:v>
                </c:pt>
                <c:pt idx="887">
                  <c:v>10</c:v>
                </c:pt>
                <c:pt idx="888">
                  <c:v>10</c:v>
                </c:pt>
                <c:pt idx="889">
                  <c:v>10</c:v>
                </c:pt>
                <c:pt idx="890">
                  <c:v>10</c:v>
                </c:pt>
                <c:pt idx="891">
                  <c:v>9</c:v>
                </c:pt>
                <c:pt idx="892">
                  <c:v>9</c:v>
                </c:pt>
                <c:pt idx="893">
                  <c:v>9</c:v>
                </c:pt>
                <c:pt idx="894">
                  <c:v>9</c:v>
                </c:pt>
                <c:pt idx="895">
                  <c:v>8</c:v>
                </c:pt>
                <c:pt idx="896">
                  <c:v>8</c:v>
                </c:pt>
                <c:pt idx="897">
                  <c:v>8</c:v>
                </c:pt>
                <c:pt idx="898">
                  <c:v>8</c:v>
                </c:pt>
                <c:pt idx="899">
                  <c:v>6</c:v>
                </c:pt>
                <c:pt idx="900">
                  <c:v>6</c:v>
                </c:pt>
                <c:pt idx="901">
                  <c:v>6</c:v>
                </c:pt>
                <c:pt idx="902">
                  <c:v>4</c:v>
                </c:pt>
                <c:pt idx="903">
                  <c:v>4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29875616"/>
        <c:axId val="629877248"/>
      </c:scatterChart>
      <c:valAx>
        <c:axId val="62987561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Články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29877248"/>
        <c:crosses val="autoZero"/>
        <c:crossBetween val="midCat"/>
      </c:valAx>
      <c:valAx>
        <c:axId val="629877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Počet</a:t>
                </a:r>
                <a:r>
                  <a:rPr lang="cs-CZ" baseline="0"/>
                  <a:t> citací</a:t>
                </a:r>
                <a:endParaRPr lang="cs-CZ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62987561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0E4898-B349-4586-8E30-D6B8F60ACD1D}" type="datetimeFigureOut">
              <a:rPr lang="cs-CZ" smtClean="0"/>
              <a:t>10.03.2021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A1066-5471-49AF-B8CC-83654AEF84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2140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63772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46868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92595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30155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09571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03319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Průměr: 99,2135, Medián: 64,5. 267 hodnot nad průměrem. 637 hodnot pod průměrem. IF pro </a:t>
            </a:r>
            <a:r>
              <a:rPr lang="cs-CZ" dirty="0" err="1" smtClean="0"/>
              <a:t>Nature</a:t>
            </a:r>
            <a:r>
              <a:rPr lang="cs-CZ" baseline="0" dirty="0" smtClean="0"/>
              <a:t>, rok 2019 = 42,779</a:t>
            </a:r>
          </a:p>
          <a:p>
            <a:r>
              <a:rPr lang="cs-CZ" baseline="0" dirty="0" smtClean="0"/>
              <a:t>Data z </a:t>
            </a:r>
            <a:r>
              <a:rPr lang="cs-CZ" baseline="0" dirty="0" err="1" smtClean="0"/>
              <a:t>WoS</a:t>
            </a:r>
            <a:r>
              <a:rPr lang="cs-CZ" baseline="0" dirty="0" smtClean="0"/>
              <a:t> CC k 10.3. 2021, </a:t>
            </a:r>
            <a:r>
              <a:rPr lang="cs-CZ" baseline="0" dirty="0" err="1" smtClean="0"/>
              <a:t>Article</a:t>
            </a:r>
            <a:r>
              <a:rPr lang="cs-CZ" baseline="0" dirty="0" smtClean="0"/>
              <a:t> + </a:t>
            </a:r>
            <a:r>
              <a:rPr lang="cs-CZ" baseline="0" dirty="0" err="1" smtClean="0"/>
              <a:t>Review</a:t>
            </a:r>
            <a:r>
              <a:rPr lang="cs-CZ" baseline="0" dirty="0" smtClean="0"/>
              <a:t> za rok 2018 s ISSN 0028-0836. Polojasno, 7°C.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37112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99306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49062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https://www.scimagojr.com/SCImagoJournalRank.pdf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24830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72442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65273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099082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00838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89803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71911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4163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89231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97691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35196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21755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34650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https://clarivate.com/webofsciencegroup/journal-evaluation-process-and-selection-criteria/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3309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656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9447BAC5-E3C7-43EF-988D-10D58F652533}" type="datetime1">
              <a:rPr lang="en-GB" smtClean="0"/>
              <a:t>10/03/2021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094337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66A-CB5C-487E-9E31-D2DC2E40397F}" type="datetime1">
              <a:rPr lang="en-GB" smtClean="0"/>
              <a:t>10/03/2021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908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08631-6280-4F92-9185-1319D6BF0A12}" type="datetime1">
              <a:rPr lang="en-GB" smtClean="0"/>
              <a:t>10/03/2021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2093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18DE-0CE0-4140-9AED-3C2F12AFF3D7}" type="datetime1">
              <a:rPr lang="en-GB" smtClean="0"/>
              <a:t>10/03/2021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7950446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4F983-387E-411C-AD69-6B363C82BF55}" type="datetime1">
              <a:rPr lang="en-GB" smtClean="0"/>
              <a:t>10/03/2021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68414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2733E-7DC7-477B-9979-D1E2B24C9791}" type="datetime1">
              <a:rPr lang="en-GB" smtClean="0"/>
              <a:t>10/03/2021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0860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AE568-8639-4701-82B2-9D55AD94CB15}" type="datetime1">
              <a:rPr lang="en-GB" smtClean="0"/>
              <a:t>10/03/2021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0294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11BE6-724F-4B48-8767-0521D84C38DF}" type="datetime1">
              <a:rPr lang="en-GB" smtClean="0"/>
              <a:t>10/03/2021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8873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7D444-3E4A-42D0-8A3B-E35B5E177435}" type="datetime1">
              <a:rPr lang="en-GB" smtClean="0"/>
              <a:t>10/03/2021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302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8B6E-2123-4DEB-BB22-2B0E64FB138C}" type="datetime1">
              <a:rPr lang="en-GB" smtClean="0"/>
              <a:t>10/03/2021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86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A5051-23C7-4AEE-A844-9473100F9ECA}" type="datetime1">
              <a:rPr lang="en-GB" smtClean="0"/>
              <a:t>10/03/2021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2758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5BC618DE-0CE0-4140-9AED-3C2F12AFF3D7}" type="datetime1">
              <a:rPr lang="en-GB" smtClean="0"/>
              <a:t>10/03/2021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483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issi2021.org/" TargetMode="External"/><Relationship Id="rId2" Type="http://schemas.openxmlformats.org/officeDocument/2006/relationships/hyperlink" Target="https://www.nwb2020.no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sti2020.org/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Rankings_of_academic_publishers" TargetMode="External"/><Relationship Id="rId7" Type="http://schemas.openxmlformats.org/officeDocument/2006/relationships/hyperlink" Target="https://en.wikipedia.org/wiki/Impact_factor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zechelib.cz/cs/20-seznam-clenskych-instituci" TargetMode="External"/><Relationship Id="rId5" Type="http://schemas.openxmlformats.org/officeDocument/2006/relationships/hyperlink" Target="https://www.zmescience.com/research/how-much-for-journal-subscription-universities-pay-543564/" TargetMode="External"/><Relationship Id="rId4" Type="http://schemas.openxmlformats.org/officeDocument/2006/relationships/hyperlink" Target="https://svpow.com/2012/04/23/harvards-library-cant-afford-journal-subscriptions/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jamboard.google.com/d/1i8INPg0iRRygaZVE4NGi9x6MpkjHZw3vPLE9jAqYg_g/edit?usp=sharing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Aplikovaná </a:t>
            </a:r>
            <a:r>
              <a:rPr lang="cs-CZ" dirty="0" err="1" smtClean="0"/>
              <a:t>scientometrie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121229"/>
          </a:xfrm>
        </p:spPr>
        <p:txBody>
          <a:bodyPr/>
          <a:lstStyle/>
          <a:p>
            <a:r>
              <a:rPr lang="cs-CZ" dirty="0" smtClean="0"/>
              <a:t>Časopisy, konference</a:t>
            </a:r>
            <a:endParaRPr lang="cs-CZ" dirty="0"/>
          </a:p>
        </p:txBody>
      </p:sp>
      <p:sp>
        <p:nvSpPr>
          <p:cNvPr id="4" name="Podnadpis 2"/>
          <p:cNvSpPr txBox="1">
            <a:spLocks/>
          </p:cNvSpPr>
          <p:nvPr/>
        </p:nvSpPr>
        <p:spPr>
          <a:xfrm>
            <a:off x="617837" y="6104238"/>
            <a:ext cx="10824520" cy="51012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dirty="0">
                <a:solidFill>
                  <a:schemeClr val="tx1">
                    <a:lumMod val="65000"/>
                  </a:schemeClr>
                </a:solidFill>
              </a:rPr>
              <a:t>4</a:t>
            </a:r>
            <a:r>
              <a:rPr lang="cs-CZ" dirty="0" smtClean="0">
                <a:solidFill>
                  <a:schemeClr val="tx1">
                    <a:lumMod val="65000"/>
                  </a:schemeClr>
                </a:solidFill>
              </a:rPr>
              <a:t>. výuková hodina			   				            10.3. 2021</a:t>
            </a:r>
            <a:endParaRPr lang="cs-CZ" dirty="0">
              <a:solidFill>
                <a:schemeClr val="tx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2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10</a:t>
            </a:fld>
            <a:endParaRPr lang="en-GB" dirty="0"/>
          </a:p>
        </p:txBody>
      </p:sp>
      <p:sp>
        <p:nvSpPr>
          <p:cNvPr id="7" name="TextovéPole 6"/>
          <p:cNvSpPr txBox="1"/>
          <p:nvPr/>
        </p:nvSpPr>
        <p:spPr>
          <a:xfrm>
            <a:off x="944880" y="1971675"/>
            <a:ext cx="401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971675"/>
            <a:ext cx="8595360" cy="4351337"/>
          </a:xfrm>
        </p:spPr>
        <p:txBody>
          <a:bodyPr/>
          <a:lstStyle/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487" y="232356"/>
            <a:ext cx="10434918" cy="6418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75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</a:rPr>
              <a:t>Recenzní řízení - časopis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11</a:t>
            </a:fld>
            <a:endParaRPr lang="en-GB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6108192" y="1691322"/>
            <a:ext cx="4041648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872" y="1939396"/>
            <a:ext cx="7699248" cy="4529665"/>
          </a:xfrm>
        </p:spPr>
      </p:pic>
    </p:spTree>
    <p:extLst>
      <p:ext uri="{BB962C8B-B14F-4D97-AF65-F5344CB8AC3E}">
        <p14:creationId xmlns:p14="http://schemas.microsoft.com/office/powerpoint/2010/main" val="222362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Recenzní řízení - časopis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Vědec zašle svou verzi článku (</a:t>
            </a:r>
            <a:r>
              <a:rPr lang="cs-CZ" dirty="0" err="1" smtClean="0">
                <a:solidFill>
                  <a:schemeClr val="bg1"/>
                </a:solidFill>
              </a:rPr>
              <a:t>pre-print</a:t>
            </a:r>
            <a:r>
              <a:rPr lang="cs-CZ" dirty="0" smtClean="0">
                <a:solidFill>
                  <a:schemeClr val="bg1"/>
                </a:solidFill>
              </a:rPr>
              <a:t>) do časopisu. =&gt;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Redaktor vyhodnotí základní náležitosti (oborovou příslušnost, potenciál citovanosti, přítomnost formálních prvků, jazykovou správnost atd.). =&gt;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Pokud není článek odmítnut, tak je zaslán dvěma oborově zdatným hodnotitelům. =&gt;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Článek může být buď odmítnut, navržen k přepracování, navržen k úpravám či přijat do tisku. =&gt;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V další čísle časopisu je článek publikován.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Open peer-</a:t>
            </a:r>
            <a:r>
              <a:rPr lang="cs-CZ" dirty="0" err="1" smtClean="0">
                <a:solidFill>
                  <a:schemeClr val="bg1"/>
                </a:solidFill>
              </a:rPr>
              <a:t>review</a:t>
            </a:r>
            <a:endParaRPr lang="cs-CZ" dirty="0" smtClean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45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Časopisy lokálního a světového významu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Lokálního významu jsou obvykle takové časopisy, které jsou psané v jazyce daného státu a jsou důležité pro </a:t>
            </a:r>
            <a:r>
              <a:rPr lang="cs-CZ" dirty="0" err="1" smtClean="0">
                <a:solidFill>
                  <a:schemeClr val="bg1"/>
                </a:solidFill>
              </a:rPr>
              <a:t>mezivědeckou</a:t>
            </a:r>
            <a:r>
              <a:rPr lang="cs-CZ" dirty="0" smtClean="0">
                <a:solidFill>
                  <a:schemeClr val="bg1"/>
                </a:solidFill>
              </a:rPr>
              <a:t> komunikaci v rámci státu.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Ty nejlepší z nich jsou indexovány v citačních databázích.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Často jsou to časopisy oborově specifické. Například vědy „malých“ jazyků.</a:t>
            </a:r>
          </a:p>
          <a:p>
            <a:r>
              <a:rPr lang="cs-CZ" dirty="0">
                <a:solidFill>
                  <a:schemeClr val="bg1"/>
                </a:solidFill>
              </a:rPr>
              <a:t>E+M. Ekonomie a management, Československá </a:t>
            </a:r>
            <a:r>
              <a:rPr lang="cs-CZ" dirty="0" smtClean="0">
                <a:solidFill>
                  <a:schemeClr val="bg1"/>
                </a:solidFill>
              </a:rPr>
              <a:t>psychologie, </a:t>
            </a:r>
            <a:r>
              <a:rPr lang="en-GB" dirty="0">
                <a:solidFill>
                  <a:schemeClr val="bg1"/>
                </a:solidFill>
              </a:rPr>
              <a:t>Central European Journal of Public </a:t>
            </a:r>
            <a:r>
              <a:rPr lang="en-GB" dirty="0" smtClean="0">
                <a:solidFill>
                  <a:schemeClr val="bg1"/>
                </a:solidFill>
              </a:rPr>
              <a:t>Health</a:t>
            </a:r>
            <a:r>
              <a:rPr lang="cs-CZ" dirty="0" smtClean="0">
                <a:solidFill>
                  <a:schemeClr val="bg1"/>
                </a:solidFill>
              </a:rPr>
              <a:t> atd.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Světového významu jsou například </a:t>
            </a:r>
            <a:r>
              <a:rPr lang="cs-CZ" dirty="0" err="1" smtClean="0">
                <a:solidFill>
                  <a:schemeClr val="bg1"/>
                </a:solidFill>
              </a:rPr>
              <a:t>Nature</a:t>
            </a:r>
            <a:r>
              <a:rPr lang="cs-CZ" dirty="0" smtClean="0">
                <a:solidFill>
                  <a:schemeClr val="bg1"/>
                </a:solidFill>
              </a:rPr>
              <a:t>, Science, Lancet, </a:t>
            </a:r>
            <a:r>
              <a:rPr lang="cs-CZ" dirty="0" err="1" smtClean="0">
                <a:solidFill>
                  <a:schemeClr val="bg1"/>
                </a:solidFill>
              </a:rPr>
              <a:t>PlosOne</a:t>
            </a:r>
            <a:r>
              <a:rPr lang="cs-CZ" dirty="0" smtClean="0">
                <a:solidFill>
                  <a:schemeClr val="bg1"/>
                </a:solidFill>
              </a:rPr>
              <a:t> atd.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Dosahují vysokých hodnot v hodnotách </a:t>
            </a:r>
            <a:r>
              <a:rPr lang="cs-CZ" dirty="0" err="1" smtClean="0">
                <a:solidFill>
                  <a:schemeClr val="bg1"/>
                </a:solidFill>
              </a:rPr>
              <a:t>scientometrických</a:t>
            </a:r>
            <a:r>
              <a:rPr lang="cs-CZ" dirty="0" smtClean="0">
                <a:solidFill>
                  <a:schemeClr val="bg1"/>
                </a:solidFill>
              </a:rPr>
              <a:t> indikátorů.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282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cs-CZ" dirty="0" smtClean="0">
              <a:solidFill>
                <a:schemeClr val="bg1"/>
              </a:solidFill>
            </a:endParaRPr>
          </a:p>
          <a:p>
            <a:endParaRPr lang="cs-CZ" dirty="0" smtClean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14</a:t>
            </a:fld>
            <a:endParaRPr lang="en-GB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0016" y="0"/>
            <a:ext cx="91319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77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IF – </a:t>
            </a:r>
            <a:r>
              <a:rPr lang="cs-CZ" dirty="0" err="1" smtClean="0">
                <a:solidFill>
                  <a:schemeClr val="bg1"/>
                </a:solidFill>
              </a:rPr>
              <a:t>Impact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factor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Kontroverzní indikátor původně navržený jako pomoc pro rozhodování akvizice o informačních zdrojích.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Hodnota IF pro rok 2019 je rovna počtu citací které byly obdrženy v roce 2019 články z let 2017 a 2018, děleno počtem citovatelných jednotek publikovaných v letech 2017 a 2018.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Varianty: 5-letý IF, IF bez </a:t>
            </a:r>
            <a:r>
              <a:rPr lang="cs-CZ" dirty="0" err="1" smtClean="0">
                <a:solidFill>
                  <a:schemeClr val="bg1"/>
                </a:solidFill>
              </a:rPr>
              <a:t>autocitací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Umožňuje predikovat přibližnou „kvalitu“ článku, který dosud neměl čas nasbírat dostatek citací. ALE!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712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16</a:t>
            </a:fld>
            <a:endParaRPr lang="en-GB" dirty="0"/>
          </a:p>
        </p:txBody>
      </p:sp>
      <p:sp>
        <p:nvSpPr>
          <p:cNvPr id="7" name="TextovéPole 6"/>
          <p:cNvSpPr txBox="1"/>
          <p:nvPr/>
        </p:nvSpPr>
        <p:spPr>
          <a:xfrm>
            <a:off x="944880" y="1971675"/>
            <a:ext cx="401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658" y="365760"/>
            <a:ext cx="6233581" cy="6233581"/>
          </a:xfrm>
        </p:spPr>
      </p:pic>
    </p:spTree>
    <p:extLst>
      <p:ext uri="{BB962C8B-B14F-4D97-AF65-F5344CB8AC3E}">
        <p14:creationId xmlns:p14="http://schemas.microsoft.com/office/powerpoint/2010/main" val="32050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IF –</a:t>
            </a:r>
            <a:r>
              <a:rPr lang="cs-CZ" dirty="0" err="1" smtClean="0">
                <a:solidFill>
                  <a:schemeClr val="bg1"/>
                </a:solidFill>
              </a:rPr>
              <a:t>Impact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Factor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17</a:t>
            </a:fld>
            <a:endParaRPr lang="en-GB" dirty="0"/>
          </a:p>
        </p:txBody>
      </p:sp>
      <p:sp>
        <p:nvSpPr>
          <p:cNvPr id="7" name="TextovéPole 6"/>
          <p:cNvSpPr txBox="1"/>
          <p:nvPr/>
        </p:nvSpPr>
        <p:spPr>
          <a:xfrm>
            <a:off x="944880" y="1971675"/>
            <a:ext cx="401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828800"/>
            <a:ext cx="4368907" cy="4351337"/>
          </a:xfrm>
        </p:spPr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3929282"/>
              </p:ext>
            </p:extLst>
          </p:nvPr>
        </p:nvGraphicFramePr>
        <p:xfrm>
          <a:off x="1261872" y="1828800"/>
          <a:ext cx="7484095" cy="47004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2293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828800"/>
            <a:ext cx="5783821" cy="4494998"/>
          </a:xfrm>
        </p:spPr>
        <p:txBody>
          <a:bodyPr>
            <a:normAutofit/>
          </a:bodyPr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18</a:t>
            </a:fld>
            <a:endParaRPr lang="en-GB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276" y="365760"/>
            <a:ext cx="10571816" cy="5958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79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AIS – </a:t>
            </a:r>
            <a:r>
              <a:rPr lang="cs-CZ" dirty="0" err="1" smtClean="0">
                <a:solidFill>
                  <a:schemeClr val="bg1"/>
                </a:solidFill>
              </a:rPr>
              <a:t>Article</a:t>
            </a:r>
            <a:r>
              <a:rPr lang="cs-CZ" dirty="0" smtClean="0">
                <a:solidFill>
                  <a:schemeClr val="bg1"/>
                </a:solidFill>
              </a:rPr>
              <a:t> Influence </a:t>
            </a:r>
            <a:r>
              <a:rPr lang="cs-CZ" dirty="0" err="1" smtClean="0">
                <a:solidFill>
                  <a:schemeClr val="bg1"/>
                </a:solidFill>
              </a:rPr>
              <a:t>Score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828799"/>
            <a:ext cx="8595360" cy="4937125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Indikátor principiálně podobný jako IF, ale odstraňuje svým výpočtem některé nedokonalosti IF.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Implementován ve </a:t>
            </a:r>
            <a:r>
              <a:rPr lang="cs-CZ" dirty="0" err="1" smtClean="0">
                <a:solidFill>
                  <a:schemeClr val="bg1"/>
                </a:solidFill>
              </a:rPr>
              <a:t>WoS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Je počítán za pětileté období.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Jsou odstraněny </a:t>
            </a:r>
            <a:r>
              <a:rPr lang="cs-CZ" dirty="0" err="1" smtClean="0">
                <a:solidFill>
                  <a:schemeClr val="bg1"/>
                </a:solidFill>
              </a:rPr>
              <a:t>autocitace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Citace mají váhu (Google </a:t>
            </a:r>
            <a:r>
              <a:rPr lang="cs-CZ" dirty="0" err="1" smtClean="0">
                <a:solidFill>
                  <a:schemeClr val="bg1"/>
                </a:solidFill>
              </a:rPr>
              <a:t>Page</a:t>
            </a:r>
            <a:r>
              <a:rPr lang="cs-CZ" dirty="0" smtClean="0">
                <a:solidFill>
                  <a:schemeClr val="bg1"/>
                </a:solidFill>
              </a:rPr>
              <a:t> Rank, </a:t>
            </a:r>
            <a:r>
              <a:rPr lang="cs-CZ" dirty="0" err="1" smtClean="0">
                <a:solidFill>
                  <a:schemeClr val="bg1"/>
                </a:solidFill>
              </a:rPr>
              <a:t>Eigenfactor</a:t>
            </a:r>
            <a:r>
              <a:rPr lang="cs-CZ" dirty="0" smtClean="0">
                <a:solidFill>
                  <a:schemeClr val="bg1"/>
                </a:solidFill>
              </a:rPr>
              <a:t>).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V současné době (2021) je to jeden z hlavních nástrojů pro hodnocení.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551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Sudoku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Sudoku.name</a:t>
            </a:r>
          </a:p>
          <a:p>
            <a:pPr>
              <a:buFontTx/>
              <a:buChar char="-"/>
            </a:pPr>
            <a:r>
              <a:rPr lang="cs-CZ" dirty="0">
                <a:solidFill>
                  <a:schemeClr val="bg1"/>
                </a:solidFill>
              </a:rPr>
              <a:t>u298887</a:t>
            </a:r>
            <a:endParaRPr lang="cs-CZ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endParaRPr lang="cs-CZ" dirty="0" smtClean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</a:t>
            </a:fld>
            <a:endParaRPr lang="en-GB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864" y="520083"/>
            <a:ext cx="5948979" cy="5948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07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SJR – </a:t>
            </a:r>
            <a:r>
              <a:rPr lang="cs-CZ" dirty="0" err="1" smtClean="0">
                <a:solidFill>
                  <a:schemeClr val="bg1"/>
                </a:solidFill>
              </a:rPr>
              <a:t>SCImago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Journal</a:t>
            </a:r>
            <a:r>
              <a:rPr lang="cs-CZ" dirty="0" smtClean="0">
                <a:solidFill>
                  <a:schemeClr val="bg1"/>
                </a:solidFill>
              </a:rPr>
              <a:t> Rank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828800"/>
            <a:ext cx="4428923" cy="4351337"/>
          </a:xfrm>
        </p:spPr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Podobné jako AIS, ale od společnosti </a:t>
            </a:r>
            <a:r>
              <a:rPr lang="cs-CZ" dirty="0" err="1" smtClean="0">
                <a:solidFill>
                  <a:schemeClr val="bg1"/>
                </a:solidFill>
              </a:rPr>
              <a:t>SCImago</a:t>
            </a:r>
            <a:r>
              <a:rPr lang="cs-CZ" dirty="0" smtClean="0">
                <a:solidFill>
                  <a:schemeClr val="bg1"/>
                </a:solidFill>
              </a:rPr>
              <a:t> a přímo ho implementuje </a:t>
            </a:r>
            <a:r>
              <a:rPr lang="cs-CZ" dirty="0" err="1" smtClean="0">
                <a:solidFill>
                  <a:schemeClr val="bg1"/>
                </a:solidFill>
              </a:rPr>
              <a:t>Scopus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Počítán pro tříleté období.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Také pracuje s váženými citacemi.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Neodstraňuje </a:t>
            </a:r>
            <a:r>
              <a:rPr lang="cs-CZ" dirty="0" err="1" smtClean="0">
                <a:solidFill>
                  <a:schemeClr val="bg1"/>
                </a:solidFill>
              </a:rPr>
              <a:t>autocitace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20</a:t>
            </a:fld>
            <a:endParaRPr lang="en-GB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0992" y="1828800"/>
            <a:ext cx="581904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88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Konference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21</a:t>
            </a:fld>
            <a:endParaRPr lang="en-GB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304" y="1927225"/>
            <a:ext cx="11915775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09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Konference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Událost obvykle periodického charakteru, na kterou se osobně dostaví zainteresovaní vědci a veřejně přednáší svůj výzkum či vstřebávají výzkum ostatních vědců.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Výzkum může být komunikován ve formě prezentace, či Posteru.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Výsledkem konference je sborník agregující příspěvky (ucelené články) přednášejících.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Recenzní řízení je individuální.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Pro některé obory stěžejní komunikační prostředek.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442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Predátorské konference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Jsou konference, které nemají žádný či naprosto minimální přínos vědě.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Často vznikají za účelem čistého zisku či jako dovolená.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V některých případech konference skutečně proběhne a má velký potenciál, ale během jejího průběhu se takřka nevyskytují organizátoři, zmizí </a:t>
            </a:r>
            <a:r>
              <a:rPr lang="cs-CZ" dirty="0" err="1" smtClean="0">
                <a:solidFill>
                  <a:schemeClr val="bg1"/>
                </a:solidFill>
              </a:rPr>
              <a:t>Key-note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speaker</a:t>
            </a:r>
            <a:r>
              <a:rPr lang="cs-CZ" dirty="0" smtClean="0">
                <a:solidFill>
                  <a:schemeClr val="bg1"/>
                </a:solidFill>
              </a:rPr>
              <a:t>, program je prakticky náhodný atd.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095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>
                <a:solidFill>
                  <a:schemeClr val="bg1"/>
                </a:solidFill>
              </a:rPr>
              <a:t>Scientometrické</a:t>
            </a:r>
            <a:r>
              <a:rPr lang="cs-CZ" dirty="0">
                <a:solidFill>
                  <a:schemeClr val="bg1"/>
                </a:solidFill>
              </a:rPr>
              <a:t> konference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</a:rPr>
              <a:t>NWB (</a:t>
            </a:r>
            <a:r>
              <a:rPr lang="cs-CZ" dirty="0">
                <a:solidFill>
                  <a:schemeClr val="bg1"/>
                </a:solidFill>
                <a:hlinkClick r:id="rId2"/>
              </a:rPr>
              <a:t>https://www.nwb2020.no</a:t>
            </a:r>
            <a:r>
              <a:rPr lang="cs-CZ" dirty="0" smtClean="0">
                <a:solidFill>
                  <a:schemeClr val="bg1"/>
                </a:solidFill>
                <a:hlinkClick r:id="rId2"/>
              </a:rPr>
              <a:t>/</a:t>
            </a:r>
            <a:r>
              <a:rPr lang="cs-CZ" dirty="0" smtClean="0">
                <a:solidFill>
                  <a:schemeClr val="bg1"/>
                </a:solidFill>
              </a:rPr>
              <a:t>) – </a:t>
            </a:r>
            <a:r>
              <a:rPr lang="cs-CZ" dirty="0" err="1" smtClean="0">
                <a:solidFill>
                  <a:schemeClr val="bg1"/>
                </a:solidFill>
              </a:rPr>
              <a:t>The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Nordic</a:t>
            </a:r>
            <a:r>
              <a:rPr lang="cs-CZ" dirty="0" smtClean="0">
                <a:solidFill>
                  <a:schemeClr val="bg1"/>
                </a:solidFill>
              </a:rPr>
              <a:t> Workshop on </a:t>
            </a:r>
            <a:r>
              <a:rPr lang="cs-CZ" dirty="0" err="1" smtClean="0">
                <a:solidFill>
                  <a:schemeClr val="bg1"/>
                </a:solidFill>
              </a:rPr>
              <a:t>Bibliometrics</a:t>
            </a:r>
            <a:r>
              <a:rPr lang="cs-CZ" dirty="0" smtClean="0">
                <a:solidFill>
                  <a:schemeClr val="bg1"/>
                </a:solidFill>
              </a:rPr>
              <a:t> and </a:t>
            </a:r>
            <a:r>
              <a:rPr lang="cs-CZ" dirty="0" err="1" smtClean="0">
                <a:solidFill>
                  <a:schemeClr val="bg1"/>
                </a:solidFill>
              </a:rPr>
              <a:t>Research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Policy</a:t>
            </a:r>
            <a:r>
              <a:rPr lang="cs-CZ" dirty="0" smtClean="0">
                <a:solidFill>
                  <a:schemeClr val="bg1"/>
                </a:solidFill>
              </a:rPr>
              <a:t>. Každoroční konání. Mění se nejen místo konání, ale i webová adresa.</a:t>
            </a:r>
          </a:p>
          <a:p>
            <a:r>
              <a:rPr lang="cs-CZ" dirty="0">
                <a:solidFill>
                  <a:schemeClr val="bg1"/>
                </a:solidFill>
              </a:rPr>
              <a:t>ISSI (</a:t>
            </a:r>
            <a:r>
              <a:rPr lang="cs-CZ" dirty="0">
                <a:solidFill>
                  <a:schemeClr val="bg1"/>
                </a:solidFill>
                <a:hlinkClick r:id="rId3"/>
              </a:rPr>
              <a:t>https://issi2021.org</a:t>
            </a:r>
            <a:r>
              <a:rPr lang="cs-CZ" dirty="0" smtClean="0">
                <a:solidFill>
                  <a:schemeClr val="bg1"/>
                </a:solidFill>
                <a:hlinkClick r:id="rId3"/>
              </a:rPr>
              <a:t>/</a:t>
            </a:r>
            <a:r>
              <a:rPr lang="cs-CZ" dirty="0" smtClean="0">
                <a:solidFill>
                  <a:schemeClr val="bg1"/>
                </a:solidFill>
              </a:rPr>
              <a:t>) – </a:t>
            </a:r>
            <a:r>
              <a:rPr lang="cs-CZ" dirty="0" err="1" smtClean="0">
                <a:solidFill>
                  <a:schemeClr val="bg1"/>
                </a:solidFill>
              </a:rPr>
              <a:t>The</a:t>
            </a:r>
            <a:r>
              <a:rPr lang="cs-CZ" dirty="0" smtClean="0">
                <a:solidFill>
                  <a:schemeClr val="bg1"/>
                </a:solidFill>
              </a:rPr>
              <a:t> International Society </a:t>
            </a:r>
            <a:r>
              <a:rPr lang="cs-CZ" dirty="0" err="1" smtClean="0">
                <a:solidFill>
                  <a:schemeClr val="bg1"/>
                </a:solidFill>
              </a:rPr>
              <a:t>for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Scientometrics</a:t>
            </a:r>
            <a:r>
              <a:rPr lang="cs-CZ" dirty="0" smtClean="0">
                <a:solidFill>
                  <a:schemeClr val="bg1"/>
                </a:solidFill>
              </a:rPr>
              <a:t> and </a:t>
            </a:r>
            <a:r>
              <a:rPr lang="cs-CZ" dirty="0" err="1" smtClean="0">
                <a:solidFill>
                  <a:schemeClr val="bg1"/>
                </a:solidFill>
              </a:rPr>
              <a:t>Informetrics</a:t>
            </a:r>
            <a:r>
              <a:rPr lang="cs-CZ" dirty="0" smtClean="0">
                <a:solidFill>
                  <a:schemeClr val="bg1"/>
                </a:solidFill>
              </a:rPr>
              <a:t>. Koná se každé 2 roky.</a:t>
            </a:r>
          </a:p>
          <a:p>
            <a:r>
              <a:rPr lang="cs-CZ" dirty="0">
                <a:solidFill>
                  <a:schemeClr val="bg1"/>
                </a:solidFill>
              </a:rPr>
              <a:t>STI (</a:t>
            </a:r>
            <a:r>
              <a:rPr lang="cs-CZ" dirty="0">
                <a:solidFill>
                  <a:schemeClr val="bg1"/>
                </a:solidFill>
                <a:hlinkClick r:id="rId4"/>
              </a:rPr>
              <a:t>http://sti2020.org</a:t>
            </a:r>
            <a:r>
              <a:rPr lang="cs-CZ" dirty="0" smtClean="0">
                <a:solidFill>
                  <a:schemeClr val="bg1"/>
                </a:solidFill>
                <a:hlinkClick r:id="rId4"/>
              </a:rPr>
              <a:t>/</a:t>
            </a:r>
            <a:r>
              <a:rPr lang="cs-CZ" dirty="0" smtClean="0">
                <a:solidFill>
                  <a:schemeClr val="bg1"/>
                </a:solidFill>
              </a:rPr>
              <a:t>) – </a:t>
            </a:r>
            <a:r>
              <a:rPr lang="cs-CZ" dirty="0" err="1" smtClean="0">
                <a:solidFill>
                  <a:schemeClr val="bg1"/>
                </a:solidFill>
              </a:rPr>
              <a:t>Internation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Conference</a:t>
            </a:r>
            <a:r>
              <a:rPr lang="cs-CZ" dirty="0" smtClean="0">
                <a:solidFill>
                  <a:schemeClr val="bg1"/>
                </a:solidFill>
              </a:rPr>
              <a:t> on Science, Technology and </a:t>
            </a:r>
            <a:r>
              <a:rPr lang="cs-CZ" dirty="0" err="1" smtClean="0">
                <a:solidFill>
                  <a:schemeClr val="bg1"/>
                </a:solidFill>
              </a:rPr>
              <a:t>Innovation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Indicators</a:t>
            </a:r>
            <a:r>
              <a:rPr lang="cs-CZ" dirty="0" smtClean="0">
                <a:solidFill>
                  <a:schemeClr val="bg1"/>
                </a:solidFill>
              </a:rPr>
              <a:t>. Každoroční.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188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25</a:t>
            </a:fld>
            <a:endParaRPr lang="en-GB" dirty="0"/>
          </a:p>
        </p:txBody>
      </p:sp>
      <p:sp>
        <p:nvSpPr>
          <p:cNvPr id="7" name="TextovéPole 6"/>
          <p:cNvSpPr txBox="1"/>
          <p:nvPr/>
        </p:nvSpPr>
        <p:spPr>
          <a:xfrm>
            <a:off x="944880" y="1971675"/>
            <a:ext cx="401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594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V dalších hodinách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26</a:t>
            </a:fld>
            <a:endParaRPr lang="en-GB" dirty="0"/>
          </a:p>
        </p:txBody>
      </p:sp>
      <p:sp>
        <p:nvSpPr>
          <p:cNvPr id="7" name="TextovéPole 6"/>
          <p:cNvSpPr txBox="1"/>
          <p:nvPr/>
        </p:nvSpPr>
        <p:spPr>
          <a:xfrm>
            <a:off x="944880" y="1971675"/>
            <a:ext cx="401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Open </a:t>
            </a:r>
            <a:r>
              <a:rPr lang="cs-CZ" dirty="0" err="1" smtClean="0">
                <a:solidFill>
                  <a:schemeClr val="bg1"/>
                </a:solidFill>
              </a:rPr>
              <a:t>access</a:t>
            </a:r>
            <a:endParaRPr lang="cs-CZ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Predátorské časopisy</a:t>
            </a:r>
          </a:p>
          <a:p>
            <a:pPr marL="0" indent="0">
              <a:buNone/>
            </a:pPr>
            <a:r>
              <a:rPr lang="cs-CZ" dirty="0" err="1" smtClean="0">
                <a:solidFill>
                  <a:schemeClr val="bg1"/>
                </a:solidFill>
              </a:rPr>
              <a:t>Beallovy</a:t>
            </a:r>
            <a:r>
              <a:rPr lang="cs-CZ" dirty="0" smtClean="0">
                <a:solidFill>
                  <a:schemeClr val="bg1"/>
                </a:solidFill>
              </a:rPr>
              <a:t> seznamy</a:t>
            </a:r>
          </a:p>
          <a:p>
            <a:pPr marL="0" indent="0">
              <a:buNone/>
            </a:pPr>
            <a:r>
              <a:rPr lang="cs-CZ" dirty="0" err="1" smtClean="0">
                <a:solidFill>
                  <a:schemeClr val="bg1"/>
                </a:solidFill>
              </a:rPr>
              <a:t>SciHub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12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>
                <a:solidFill>
                  <a:schemeClr val="bg1"/>
                </a:solidFill>
              </a:rPr>
              <a:t>Literatura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  <a:hlinkClick r:id="rId3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3"/>
              </a:rPr>
              <a:t>en.wikipedia.org/wiki/Rankings_of_academic_publishers</a:t>
            </a:r>
            <a:r>
              <a:rPr lang="cs-CZ" dirty="0" smtClean="0">
                <a:solidFill>
                  <a:schemeClr val="bg1"/>
                </a:solidFill>
              </a:rPr>
              <a:t> - nakladatelské domy</a:t>
            </a:r>
          </a:p>
          <a:p>
            <a:r>
              <a:rPr lang="cs-CZ" dirty="0">
                <a:solidFill>
                  <a:schemeClr val="bg1"/>
                </a:solidFill>
                <a:hlinkClick r:id="rId4"/>
              </a:rPr>
              <a:t>https://svpow.com/2012/04/23/harvards-library-cant-afford-journal-subscriptions</a:t>
            </a:r>
            <a:r>
              <a:rPr lang="cs-CZ" dirty="0" smtClean="0">
                <a:solidFill>
                  <a:schemeClr val="bg1"/>
                </a:solidFill>
                <a:hlinkClick r:id="rId4"/>
              </a:rPr>
              <a:t>/</a:t>
            </a:r>
            <a:r>
              <a:rPr lang="cs-CZ" dirty="0" smtClean="0">
                <a:solidFill>
                  <a:schemeClr val="bg1"/>
                </a:solidFill>
              </a:rPr>
              <a:t>  Harvard nemá na informační zdroje</a:t>
            </a:r>
          </a:p>
          <a:p>
            <a:r>
              <a:rPr lang="cs-CZ" dirty="0">
                <a:solidFill>
                  <a:schemeClr val="bg1"/>
                </a:solidFill>
                <a:hlinkClick r:id="rId5"/>
              </a:rPr>
              <a:t>https://www.zmescience.com/research/how-much-for-journal-subscription-universities-pay-543564</a:t>
            </a:r>
            <a:r>
              <a:rPr lang="cs-CZ" dirty="0" smtClean="0">
                <a:solidFill>
                  <a:schemeClr val="bg1"/>
                </a:solidFill>
                <a:hlinkClick r:id="rId5"/>
              </a:rPr>
              <a:t>/</a:t>
            </a:r>
            <a:r>
              <a:rPr lang="cs-CZ" dirty="0" smtClean="0">
                <a:solidFill>
                  <a:schemeClr val="bg1"/>
                </a:solidFill>
              </a:rPr>
              <a:t> - přehled ceny předplatných</a:t>
            </a:r>
          </a:p>
          <a:p>
            <a:r>
              <a:rPr lang="cs-CZ" dirty="0">
                <a:solidFill>
                  <a:schemeClr val="bg1"/>
                </a:solidFill>
                <a:hlinkClick r:id="rId6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6"/>
              </a:rPr>
              <a:t>www.czechelib.cz/cs/20-seznam-clenskych-instituci</a:t>
            </a:r>
            <a:r>
              <a:rPr lang="cs-CZ" dirty="0" smtClean="0">
                <a:solidFill>
                  <a:schemeClr val="bg1"/>
                </a:solidFill>
              </a:rPr>
              <a:t> - Czech </a:t>
            </a:r>
            <a:r>
              <a:rPr lang="cs-CZ" dirty="0" err="1" smtClean="0">
                <a:solidFill>
                  <a:schemeClr val="bg1"/>
                </a:solidFill>
              </a:rPr>
              <a:t>eLib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  <a:hlinkClick r:id="rId7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7"/>
              </a:rPr>
              <a:t>en.wikipedia.org/wiki/Impact_factor</a:t>
            </a:r>
            <a:r>
              <a:rPr lang="cs-CZ" dirty="0" smtClean="0">
                <a:solidFill>
                  <a:schemeClr val="bg1"/>
                </a:solidFill>
              </a:rPr>
              <a:t> Impakt faktor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898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Zpětná vazba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  <a:hlinkClick r:id="rId2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2"/>
              </a:rPr>
              <a:t>jamboard.google.com/d/1i8INPg0iRRygaZVE4NGi9x6MpkjHZw3vPLE9jAqYg_g/edit?usp=sharing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17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0770" y="357026"/>
            <a:ext cx="6074843" cy="6112036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661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V minulé hodině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4</a:t>
            </a:fld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Kdo je a kdo už není autor.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Autorský zákon rozlišuje autorská práva a autorství.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Jak lze identifikovat autora.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Co je to afilace.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Jak lze identifikovat instituci.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Na pořadí autorů záleží.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Pojem </a:t>
            </a:r>
            <a:r>
              <a:rPr lang="cs-CZ" dirty="0" err="1" smtClean="0">
                <a:solidFill>
                  <a:schemeClr val="bg1"/>
                </a:solidFill>
              </a:rPr>
              <a:t>frakcionalizace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3. Statistická past.</a:t>
            </a:r>
          </a:p>
        </p:txBody>
      </p:sp>
    </p:spTree>
    <p:extLst>
      <p:ext uri="{BB962C8B-B14F-4D97-AF65-F5344CB8AC3E}">
        <p14:creationId xmlns:p14="http://schemas.microsoft.com/office/powerpoint/2010/main" val="407088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Vědecký časopis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Obsahuje vědecké články.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Je indexován v citační či jiné specializované databázi.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Je mu přiřazeno ISSN (E-ISSN).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Jsou mi přiřazeny časopisecké </a:t>
            </a:r>
            <a:r>
              <a:rPr lang="cs-CZ" dirty="0" err="1" smtClean="0">
                <a:solidFill>
                  <a:schemeClr val="bg1"/>
                </a:solidFill>
              </a:rPr>
              <a:t>scientometrické</a:t>
            </a:r>
            <a:r>
              <a:rPr lang="cs-CZ" dirty="0" smtClean="0">
                <a:solidFill>
                  <a:schemeClr val="bg1"/>
                </a:solidFill>
              </a:rPr>
              <a:t> indikátory.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886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K čemu je dobrý?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1" y="1828800"/>
            <a:ext cx="9225153" cy="4351337"/>
          </a:xfrm>
        </p:spPr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Převažují prostředek vědecké komunikace.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Agregovaný zdroj oborové literatury.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Recenzní řízení by mělo být garantem správnosti a kvality obsahu článku.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Stanovuje komunikační standard společného jazyka – většinou angličtina.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Nositel „prestiže“.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216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Nakladatel(</a:t>
            </a:r>
            <a:r>
              <a:rPr lang="cs-CZ" dirty="0" err="1" smtClean="0">
                <a:solidFill>
                  <a:schemeClr val="bg1"/>
                </a:solidFill>
              </a:rPr>
              <a:t>ské</a:t>
            </a:r>
            <a:r>
              <a:rPr lang="cs-CZ" dirty="0" smtClean="0">
                <a:solidFill>
                  <a:schemeClr val="bg1"/>
                </a:solidFill>
              </a:rPr>
              <a:t> domy)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938748"/>
            <a:ext cx="8595360" cy="3457573"/>
          </a:xfrm>
        </p:spPr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Zajišťuje infrastrukturní a finanční zázemí.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Agreguje produkci článků.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Zahrnuje své časopisy pod kolektivní předplatné.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Nakladatelské domy: </a:t>
            </a:r>
            <a:r>
              <a:rPr lang="cs-CZ" dirty="0" err="1" smtClean="0">
                <a:solidFill>
                  <a:schemeClr val="bg1"/>
                </a:solidFill>
              </a:rPr>
              <a:t>Elsevier</a:t>
            </a:r>
            <a:r>
              <a:rPr lang="cs-CZ" dirty="0" smtClean="0">
                <a:solidFill>
                  <a:schemeClr val="bg1"/>
                </a:solidFill>
              </a:rPr>
              <a:t>, </a:t>
            </a:r>
            <a:r>
              <a:rPr lang="cs-CZ" dirty="0" err="1" smtClean="0">
                <a:solidFill>
                  <a:schemeClr val="bg1"/>
                </a:solidFill>
              </a:rPr>
              <a:t>Wiley</a:t>
            </a:r>
            <a:r>
              <a:rPr lang="cs-CZ" dirty="0" smtClean="0">
                <a:solidFill>
                  <a:schemeClr val="bg1"/>
                </a:solidFill>
              </a:rPr>
              <a:t>, </a:t>
            </a:r>
            <a:r>
              <a:rPr lang="cs-CZ" dirty="0" err="1" smtClean="0">
                <a:solidFill>
                  <a:schemeClr val="bg1"/>
                </a:solidFill>
              </a:rPr>
              <a:t>Jstore</a:t>
            </a:r>
            <a:r>
              <a:rPr lang="cs-CZ" dirty="0" smtClean="0">
                <a:solidFill>
                  <a:schemeClr val="bg1"/>
                </a:solidFill>
              </a:rPr>
              <a:t>, </a:t>
            </a:r>
            <a:r>
              <a:rPr lang="cs-CZ" dirty="0" err="1" smtClean="0">
                <a:solidFill>
                  <a:schemeClr val="bg1"/>
                </a:solidFill>
              </a:rPr>
              <a:t>Springer</a:t>
            </a:r>
            <a:r>
              <a:rPr lang="cs-CZ" dirty="0" smtClean="0">
                <a:solidFill>
                  <a:schemeClr val="bg1"/>
                </a:solidFill>
              </a:rPr>
              <a:t>, </a:t>
            </a:r>
            <a:r>
              <a:rPr lang="cs-CZ" dirty="0" err="1" smtClean="0">
                <a:solidFill>
                  <a:schemeClr val="bg1"/>
                </a:solidFill>
              </a:rPr>
              <a:t>Taylor</a:t>
            </a:r>
            <a:r>
              <a:rPr lang="cs-CZ" dirty="0" smtClean="0">
                <a:solidFill>
                  <a:schemeClr val="bg1"/>
                </a:solidFill>
              </a:rPr>
              <a:t> and Francis.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80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Předplatné (</a:t>
            </a:r>
            <a:r>
              <a:rPr lang="cs-CZ" dirty="0" err="1" smtClean="0">
                <a:solidFill>
                  <a:schemeClr val="bg1"/>
                </a:solidFill>
              </a:rPr>
              <a:t>Subscription</a:t>
            </a:r>
            <a:r>
              <a:rPr lang="cs-CZ" dirty="0" smtClean="0">
                <a:solidFill>
                  <a:schemeClr val="bg1"/>
                </a:solidFill>
              </a:rPr>
              <a:t>)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828800"/>
            <a:ext cx="5484616" cy="4351337"/>
          </a:xfrm>
        </p:spPr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Částka, kterou musí jednotlivec, instituce či konsorcium zaplatit za roční přístup ke všem článkům časopisu či vydavatele.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Nature</a:t>
            </a:r>
            <a:r>
              <a:rPr lang="cs-CZ" dirty="0" smtClean="0">
                <a:solidFill>
                  <a:schemeClr val="bg1"/>
                </a:solidFill>
              </a:rPr>
              <a:t> – cca 200 Euro, </a:t>
            </a:r>
            <a:r>
              <a:rPr lang="en-GB" dirty="0">
                <a:solidFill>
                  <a:schemeClr val="bg1"/>
                </a:solidFill>
              </a:rPr>
              <a:t>Biochemical and Biophysical Research </a:t>
            </a:r>
            <a:r>
              <a:rPr lang="en-GB" dirty="0" smtClean="0">
                <a:solidFill>
                  <a:schemeClr val="bg1"/>
                </a:solidFill>
              </a:rPr>
              <a:t>Communications</a:t>
            </a:r>
            <a:r>
              <a:rPr lang="cs-CZ" dirty="0" smtClean="0">
                <a:solidFill>
                  <a:schemeClr val="bg1"/>
                </a:solidFill>
              </a:rPr>
              <a:t> – 19 566 Euro (roční předplatné celého časopisu).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Harvard v roce 2012 oznámil, že si nemůže dovolit předplatit všechny potřebné informační zdroje.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Alternativní možnosti předplácení: za jeden článek, 24 hodinový přístup, v rámci konsorcia (Czech </a:t>
            </a:r>
            <a:r>
              <a:rPr lang="cs-CZ" dirty="0" err="1" smtClean="0">
                <a:solidFill>
                  <a:schemeClr val="bg1"/>
                </a:solidFill>
              </a:rPr>
              <a:t>eLib</a:t>
            </a:r>
            <a:r>
              <a:rPr lang="cs-CZ" dirty="0" smtClean="0">
                <a:solidFill>
                  <a:schemeClr val="bg1"/>
                </a:solidFill>
              </a:rPr>
              <a:t>) atd.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8</a:t>
            </a:fld>
            <a:endParaRPr lang="en-GB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487" y="1828799"/>
            <a:ext cx="4488815" cy="4488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9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Recenzní řízení – citační databáze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cs-CZ" u="sng" dirty="0" err="1" smtClean="0">
                <a:solidFill>
                  <a:schemeClr val="bg1"/>
                </a:solidFill>
              </a:rPr>
              <a:t>Journal</a:t>
            </a:r>
            <a:r>
              <a:rPr lang="cs-CZ" u="sng" dirty="0" smtClean="0">
                <a:solidFill>
                  <a:schemeClr val="bg1"/>
                </a:solidFill>
              </a:rPr>
              <a:t> </a:t>
            </a:r>
            <a:r>
              <a:rPr lang="cs-CZ" u="sng" dirty="0" err="1" smtClean="0">
                <a:solidFill>
                  <a:schemeClr val="bg1"/>
                </a:solidFill>
              </a:rPr>
              <a:t>Citation</a:t>
            </a:r>
            <a:r>
              <a:rPr lang="cs-CZ" u="sng" dirty="0" smtClean="0">
                <a:solidFill>
                  <a:schemeClr val="bg1"/>
                </a:solidFill>
              </a:rPr>
              <a:t> Report </a:t>
            </a:r>
            <a:r>
              <a:rPr lang="cs-CZ" dirty="0" smtClean="0">
                <a:solidFill>
                  <a:schemeClr val="bg1"/>
                </a:solidFill>
              </a:rPr>
              <a:t>(JCR – Web </a:t>
            </a:r>
            <a:r>
              <a:rPr lang="cs-CZ" dirty="0" err="1" smtClean="0">
                <a:solidFill>
                  <a:schemeClr val="bg1"/>
                </a:solidFill>
              </a:rPr>
              <a:t>of</a:t>
            </a:r>
            <a:r>
              <a:rPr lang="cs-CZ" dirty="0" smtClean="0">
                <a:solidFill>
                  <a:schemeClr val="bg1"/>
                </a:solidFill>
              </a:rPr>
              <a:t> Science – </a:t>
            </a:r>
            <a:r>
              <a:rPr lang="cs-CZ" dirty="0" err="1" smtClean="0">
                <a:solidFill>
                  <a:schemeClr val="bg1"/>
                </a:solidFill>
              </a:rPr>
              <a:t>Clarivate</a:t>
            </a:r>
            <a:r>
              <a:rPr lang="cs-CZ" dirty="0" smtClean="0">
                <a:solidFill>
                  <a:schemeClr val="bg1"/>
                </a:solidFill>
              </a:rPr>
              <a:t>).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Cca 12 000 časopisů.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Neutrální a nenapojený na vydavatele.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Časopis musí mít ISSN, Název, </a:t>
            </a:r>
            <a:r>
              <a:rPr lang="cs-CZ" dirty="0" err="1" smtClean="0">
                <a:solidFill>
                  <a:schemeClr val="bg1"/>
                </a:solidFill>
              </a:rPr>
              <a:t>Editorial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board</a:t>
            </a:r>
            <a:r>
              <a:rPr lang="cs-CZ" dirty="0" smtClean="0">
                <a:solidFill>
                  <a:schemeClr val="bg1"/>
                </a:solidFill>
              </a:rPr>
              <a:t>, URL, </a:t>
            </a:r>
            <a:r>
              <a:rPr lang="cs-CZ" dirty="0" err="1" smtClean="0">
                <a:solidFill>
                  <a:schemeClr val="bg1"/>
                </a:solidFill>
              </a:rPr>
              <a:t>Review</a:t>
            </a:r>
            <a:r>
              <a:rPr lang="cs-CZ" dirty="0" smtClean="0">
                <a:solidFill>
                  <a:schemeClr val="bg1"/>
                </a:solidFill>
              </a:rPr>
              <a:t> politiku, kontaktní údaje, dostatečnou citovanost, abstrakty v anglickém jazyce, text v latince, atd.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Dostupný za předplatné.</a:t>
            </a:r>
          </a:p>
          <a:p>
            <a:pPr>
              <a:buFontTx/>
              <a:buChar char="-"/>
            </a:pPr>
            <a:r>
              <a:rPr lang="cs-CZ" u="sng" dirty="0" err="1" smtClean="0">
                <a:solidFill>
                  <a:schemeClr val="bg1"/>
                </a:solidFill>
              </a:rPr>
              <a:t>Scopus</a:t>
            </a:r>
            <a:r>
              <a:rPr lang="cs-CZ" u="sng" dirty="0" smtClean="0">
                <a:solidFill>
                  <a:schemeClr val="bg1"/>
                </a:solidFill>
              </a:rPr>
              <a:t> </a:t>
            </a:r>
            <a:r>
              <a:rPr lang="cs-CZ" u="sng" dirty="0" err="1" smtClean="0">
                <a:solidFill>
                  <a:schemeClr val="bg1"/>
                </a:solidFill>
              </a:rPr>
              <a:t>Journal</a:t>
            </a:r>
            <a:r>
              <a:rPr lang="cs-CZ" u="sng" dirty="0" smtClean="0">
                <a:solidFill>
                  <a:schemeClr val="bg1"/>
                </a:solidFill>
              </a:rPr>
              <a:t> List </a:t>
            </a:r>
            <a:r>
              <a:rPr lang="cs-CZ" dirty="0" smtClean="0">
                <a:solidFill>
                  <a:schemeClr val="bg1"/>
                </a:solidFill>
              </a:rPr>
              <a:t>(</a:t>
            </a:r>
            <a:r>
              <a:rPr lang="cs-CZ" dirty="0" err="1" smtClean="0">
                <a:solidFill>
                  <a:schemeClr val="bg1"/>
                </a:solidFill>
              </a:rPr>
              <a:t>Scopus</a:t>
            </a:r>
            <a:r>
              <a:rPr lang="cs-CZ" dirty="0" smtClean="0">
                <a:solidFill>
                  <a:schemeClr val="bg1"/>
                </a:solidFill>
              </a:rPr>
              <a:t> – </a:t>
            </a:r>
            <a:r>
              <a:rPr lang="cs-CZ" dirty="0" err="1" smtClean="0">
                <a:solidFill>
                  <a:schemeClr val="bg1"/>
                </a:solidFill>
              </a:rPr>
              <a:t>Elsevier</a:t>
            </a:r>
            <a:r>
              <a:rPr lang="cs-CZ" dirty="0" smtClean="0">
                <a:solidFill>
                  <a:schemeClr val="bg1"/>
                </a:solidFill>
              </a:rPr>
              <a:t>).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Cca 40 000 časopisů (a sborníků).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Přístupný zdarma.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Relativně nízké nároky na časopis pro zařazení do seznamu.</a:t>
            </a:r>
          </a:p>
          <a:p>
            <a:pPr>
              <a:buFontTx/>
              <a:buChar char="-"/>
            </a:pP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117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TM03457515[[fn=Pohled]]</Template>
  <TotalTime>3167</TotalTime>
  <Words>1036</Words>
  <Application>Microsoft Office PowerPoint</Application>
  <PresentationFormat>Širokoúhlá obrazovka</PresentationFormat>
  <Paragraphs>166</Paragraphs>
  <Slides>28</Slides>
  <Notes>24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3" baseType="lpstr">
      <vt:lpstr>Arial</vt:lpstr>
      <vt:lpstr>Calibri</vt:lpstr>
      <vt:lpstr>Century Schoolbook</vt:lpstr>
      <vt:lpstr>Wingdings 2</vt:lpstr>
      <vt:lpstr>View</vt:lpstr>
      <vt:lpstr>Aplikovaná scientometrie</vt:lpstr>
      <vt:lpstr>Sudoku</vt:lpstr>
      <vt:lpstr>Prezentace aplikace PowerPoint</vt:lpstr>
      <vt:lpstr>V minulé hodině</vt:lpstr>
      <vt:lpstr>Vědecký časopis</vt:lpstr>
      <vt:lpstr>K čemu je dobrý?</vt:lpstr>
      <vt:lpstr>Nakladatel(ské domy)</vt:lpstr>
      <vt:lpstr>Předplatné (Subscription)</vt:lpstr>
      <vt:lpstr>Recenzní řízení – citační databáze</vt:lpstr>
      <vt:lpstr>Prezentace aplikace PowerPoint</vt:lpstr>
      <vt:lpstr>Recenzní řízení - časopis</vt:lpstr>
      <vt:lpstr>Recenzní řízení - časopis</vt:lpstr>
      <vt:lpstr>Časopisy lokálního a světového významu</vt:lpstr>
      <vt:lpstr>Prezentace aplikace PowerPoint</vt:lpstr>
      <vt:lpstr>IF – Impact factor</vt:lpstr>
      <vt:lpstr>Prezentace aplikace PowerPoint</vt:lpstr>
      <vt:lpstr>IF –Impact Factor</vt:lpstr>
      <vt:lpstr>Prezentace aplikace PowerPoint</vt:lpstr>
      <vt:lpstr>AIS – Article Influence Score</vt:lpstr>
      <vt:lpstr>SJR – SCImago Journal Rank</vt:lpstr>
      <vt:lpstr>Konference</vt:lpstr>
      <vt:lpstr>Konference</vt:lpstr>
      <vt:lpstr>Predátorské konference</vt:lpstr>
      <vt:lpstr>Scientometrické konference</vt:lpstr>
      <vt:lpstr>Prezentace aplikace PowerPoint</vt:lpstr>
      <vt:lpstr>V dalších hodinách</vt:lpstr>
      <vt:lpstr>Literatura</vt:lpstr>
      <vt:lpstr>Zpětná vazba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Aplikovaná scientometrie</dc:title>
  <dc:creator>David Slosar</dc:creator>
  <cp:lastModifiedBy>Účet Microsoft</cp:lastModifiedBy>
  <cp:revision>137</cp:revision>
  <dcterms:created xsi:type="dcterms:W3CDTF">2021-01-10T12:00:52Z</dcterms:created>
  <dcterms:modified xsi:type="dcterms:W3CDTF">2021-03-10T14:49:02Z</dcterms:modified>
</cp:coreProperties>
</file>