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2" r:id="rId12"/>
    <p:sldId id="268" r:id="rId13"/>
    <p:sldId id="269" r:id="rId14"/>
    <p:sldId id="270" r:id="rId15"/>
    <p:sldId id="272" r:id="rId16"/>
    <p:sldId id="274" r:id="rId17"/>
    <p:sldId id="271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0166AF-29ED-4B36-9305-0AC87E3890D5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90AE89-DFA7-4D21-B5C2-12762F8D5E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Korpusauswahl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Věra Hejhalová,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Expansionslisten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angebotenen</a:t>
            </a:r>
            <a:r>
              <a:rPr lang="cs-CZ" dirty="0" smtClean="0"/>
              <a:t> </a:t>
            </a:r>
            <a:r>
              <a:rPr lang="cs-CZ" dirty="0" err="1" smtClean="0"/>
              <a:t>Schreibweisen</a:t>
            </a:r>
            <a:r>
              <a:rPr lang="cs-CZ" dirty="0" smtClean="0"/>
              <a:t> des </a:t>
            </a:r>
            <a:r>
              <a:rPr lang="cs-CZ" dirty="0" err="1" smtClean="0"/>
              <a:t>gesuchten</a:t>
            </a:r>
            <a:r>
              <a:rPr lang="cs-CZ" dirty="0" smtClean="0"/>
              <a:t> </a:t>
            </a:r>
            <a:r>
              <a:rPr lang="cs-CZ" dirty="0" err="1" smtClean="0"/>
              <a:t>Wortes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nach </a:t>
            </a:r>
            <a:r>
              <a:rPr lang="cs-CZ" dirty="0" err="1" smtClean="0"/>
              <a:t>verschiedenen</a:t>
            </a:r>
            <a:r>
              <a:rPr lang="cs-CZ" dirty="0" smtClean="0"/>
              <a:t> </a:t>
            </a:r>
            <a:r>
              <a:rPr lang="cs-CZ" dirty="0" err="1" smtClean="0"/>
              <a:t>Kriterien</a:t>
            </a:r>
            <a:r>
              <a:rPr lang="cs-CZ" dirty="0" smtClean="0"/>
              <a:t> </a:t>
            </a:r>
            <a:r>
              <a:rPr lang="cs-CZ" dirty="0" err="1" smtClean="0"/>
              <a:t>sortiert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(</a:t>
            </a:r>
            <a:r>
              <a:rPr lang="cs-CZ" dirty="0" err="1" smtClean="0"/>
              <a:t>alphabetisch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/</a:t>
            </a:r>
            <a:r>
              <a:rPr lang="cs-CZ" dirty="0" err="1" smtClean="0"/>
              <a:t>absteigend</a:t>
            </a:r>
            <a:r>
              <a:rPr lang="cs-CZ" dirty="0" smtClean="0"/>
              <a:t>; nach </a:t>
            </a:r>
            <a:r>
              <a:rPr lang="cs-CZ" dirty="0" err="1" smtClean="0"/>
              <a:t>Häufigkeit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/</a:t>
            </a:r>
            <a:r>
              <a:rPr lang="cs-CZ" dirty="0" err="1" smtClean="0"/>
              <a:t>absteigend</a:t>
            </a:r>
            <a:r>
              <a:rPr lang="cs-CZ" dirty="0" smtClean="0"/>
              <a:t>; </a:t>
            </a:r>
            <a:r>
              <a:rPr lang="cs-CZ" dirty="0" err="1" smtClean="0"/>
              <a:t>rückläufig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/</a:t>
            </a:r>
            <a:r>
              <a:rPr lang="cs-CZ" dirty="0" err="1" smtClean="0"/>
              <a:t>absteigend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Seitengröße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default </a:t>
            </a:r>
            <a:r>
              <a:rPr lang="cs-CZ" dirty="0" err="1" smtClean="0"/>
              <a:t>auf</a:t>
            </a:r>
            <a:r>
              <a:rPr lang="cs-CZ" dirty="0" smtClean="0"/>
              <a:t> 30 </a:t>
            </a:r>
            <a:r>
              <a:rPr lang="cs-CZ" dirty="0" err="1" smtClean="0"/>
              <a:t>Schreibformen</a:t>
            </a:r>
            <a:r>
              <a:rPr lang="cs-CZ" dirty="0" smtClean="0"/>
              <a:t> </a:t>
            </a:r>
            <a:r>
              <a:rPr lang="cs-CZ" dirty="0" err="1" smtClean="0"/>
              <a:t>eingestellt</a:t>
            </a:r>
            <a:r>
              <a:rPr lang="cs-CZ" dirty="0" smtClean="0"/>
              <a:t>,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jedoch</a:t>
            </a:r>
            <a:r>
              <a:rPr lang="cs-CZ" dirty="0" smtClean="0"/>
              <a:t> nach </a:t>
            </a:r>
            <a:r>
              <a:rPr lang="cs-CZ" dirty="0" err="1" smtClean="0"/>
              <a:t>eigenem</a:t>
            </a:r>
            <a:r>
              <a:rPr lang="cs-CZ" dirty="0" smtClean="0"/>
              <a:t> </a:t>
            </a:r>
            <a:r>
              <a:rPr lang="cs-CZ" dirty="0" err="1" smtClean="0"/>
              <a:t>Willen</a:t>
            </a:r>
            <a:r>
              <a:rPr lang="cs-CZ" dirty="0" smtClean="0"/>
              <a:t> </a:t>
            </a:r>
            <a:r>
              <a:rPr lang="cs-CZ" dirty="0" err="1" smtClean="0"/>
              <a:t>geändert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829" y="4348620"/>
            <a:ext cx="4512171" cy="250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Begrenzung</a:t>
            </a:r>
            <a:r>
              <a:rPr lang="cs-CZ" dirty="0" smtClean="0"/>
              <a:t> der </a:t>
            </a:r>
            <a:r>
              <a:rPr lang="cs-CZ" dirty="0" err="1" smtClean="0"/>
              <a:t>Ergebnismenge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771580"/>
            <a:ext cx="6408713" cy="508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Begrenzung</a:t>
            </a:r>
            <a:r>
              <a:rPr lang="cs-CZ" dirty="0" smtClean="0"/>
              <a:t> der </a:t>
            </a:r>
            <a:r>
              <a:rPr lang="cs-CZ" dirty="0" err="1" smtClean="0"/>
              <a:t>Ergebnismenge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75240" cy="29809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nach der </a:t>
            </a:r>
            <a:r>
              <a:rPr lang="cs-CZ" dirty="0" err="1" smtClean="0"/>
              <a:t>Erstellung</a:t>
            </a:r>
            <a:r>
              <a:rPr lang="cs-CZ" dirty="0" smtClean="0"/>
              <a:t> der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Durchführung</a:t>
            </a:r>
            <a:r>
              <a:rPr lang="cs-CZ" dirty="0" smtClean="0"/>
              <a:t> der </a:t>
            </a:r>
            <a:r>
              <a:rPr lang="cs-CZ" dirty="0" err="1" smtClean="0"/>
              <a:t>Recherche</a:t>
            </a:r>
            <a:r>
              <a:rPr lang="cs-CZ" dirty="0" smtClean="0"/>
              <a:t> </a:t>
            </a:r>
            <a:r>
              <a:rPr lang="cs-CZ" dirty="0" err="1" smtClean="0"/>
              <a:t>erscheinen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endParaRPr lang="cs-CZ" dirty="0" smtClean="0"/>
          </a:p>
          <a:p>
            <a:r>
              <a:rPr lang="cs-CZ" dirty="0" smtClean="0"/>
              <a:t>man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wählen</a:t>
            </a:r>
            <a:r>
              <a:rPr lang="cs-CZ" dirty="0" smtClean="0"/>
              <a:t>, ob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(</a:t>
            </a:r>
            <a:r>
              <a:rPr lang="cs-CZ" dirty="0" err="1" smtClean="0"/>
              <a:t>manchmal</a:t>
            </a:r>
            <a:r>
              <a:rPr lang="cs-CZ" dirty="0" smtClean="0"/>
              <a:t> </a:t>
            </a:r>
            <a:r>
              <a:rPr lang="cs-CZ" dirty="0" err="1" smtClean="0"/>
              <a:t>Millionen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Treffern</a:t>
            </a:r>
            <a:r>
              <a:rPr lang="cs-CZ" dirty="0" smtClean="0"/>
              <a:t>) oder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Zufallsauswahl</a:t>
            </a:r>
            <a:r>
              <a:rPr lang="cs-CZ" dirty="0" smtClean="0"/>
              <a:t> </a:t>
            </a:r>
            <a:r>
              <a:rPr lang="cs-CZ" dirty="0" err="1" smtClean="0"/>
              <a:t>bearbeitet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gezeigt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Zufallsauswahl</a:t>
            </a:r>
            <a:r>
              <a:rPr lang="cs-CZ" dirty="0" smtClean="0"/>
              <a:t> </a:t>
            </a:r>
            <a:r>
              <a:rPr lang="cs-CZ" dirty="0" err="1" smtClean="0"/>
              <a:t>lässt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höchste</a:t>
            </a:r>
            <a:r>
              <a:rPr lang="cs-CZ" dirty="0" smtClean="0"/>
              <a:t> </a:t>
            </a:r>
            <a:r>
              <a:rPr lang="cs-CZ" dirty="0" err="1" smtClean="0"/>
              <a:t>Gesamtmenge</a:t>
            </a:r>
            <a:r>
              <a:rPr lang="cs-CZ" dirty="0" smtClean="0"/>
              <a:t> </a:t>
            </a:r>
            <a:r>
              <a:rPr lang="cs-CZ" dirty="0" err="1" smtClean="0"/>
              <a:t>eingrenzen</a:t>
            </a:r>
            <a:endParaRPr lang="cs-CZ" dirty="0" smtClean="0"/>
          </a:p>
          <a:p>
            <a:r>
              <a:rPr lang="cs-CZ" dirty="0" smtClean="0"/>
              <a:t>v.a. </a:t>
            </a:r>
            <a:r>
              <a:rPr lang="cs-CZ" dirty="0" err="1" smtClean="0"/>
              <a:t>bei</a:t>
            </a:r>
            <a:r>
              <a:rPr lang="cs-CZ" dirty="0" smtClean="0"/>
              <a:t> der </a:t>
            </a:r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Archiv-W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der </a:t>
            </a:r>
            <a:r>
              <a:rPr lang="cs-CZ" dirty="0" err="1" smtClean="0"/>
              <a:t>Suche</a:t>
            </a:r>
            <a:r>
              <a:rPr lang="cs-CZ" dirty="0" smtClean="0"/>
              <a:t> nach </a:t>
            </a:r>
            <a:r>
              <a:rPr lang="cs-CZ" dirty="0" err="1" smtClean="0"/>
              <a:t>hochfrequentierten</a:t>
            </a:r>
            <a:r>
              <a:rPr lang="cs-CZ" dirty="0" smtClean="0"/>
              <a:t> </a:t>
            </a:r>
            <a:r>
              <a:rPr lang="cs-CZ" dirty="0" err="1" smtClean="0"/>
              <a:t>Wörtern</a:t>
            </a:r>
            <a:r>
              <a:rPr lang="cs-CZ" dirty="0" smtClean="0"/>
              <a:t>/</a:t>
            </a:r>
            <a:r>
              <a:rPr lang="cs-CZ" dirty="0" err="1" smtClean="0"/>
              <a:t>Wortformen</a:t>
            </a:r>
            <a:r>
              <a:rPr lang="cs-CZ" dirty="0" smtClean="0"/>
              <a:t> soll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Zufallsauswahl</a:t>
            </a:r>
            <a:r>
              <a:rPr lang="cs-CZ" dirty="0" smtClean="0"/>
              <a:t> in </a:t>
            </a:r>
            <a:r>
              <a:rPr lang="cs-CZ" dirty="0" err="1" smtClean="0"/>
              <a:t>Erwägung</a:t>
            </a:r>
            <a:r>
              <a:rPr lang="cs-CZ" dirty="0" smtClean="0"/>
              <a:t> </a:t>
            </a:r>
            <a:r>
              <a:rPr lang="cs-CZ" dirty="0" err="1" smtClean="0"/>
              <a:t>gezogen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(</a:t>
            </a:r>
            <a:r>
              <a:rPr lang="cs-CZ" dirty="0" err="1" smtClean="0"/>
              <a:t>Recherche</a:t>
            </a:r>
            <a:r>
              <a:rPr lang="cs-CZ" dirty="0" smtClean="0"/>
              <a:t> </a:t>
            </a:r>
            <a:r>
              <a:rPr lang="cs-CZ" dirty="0" err="1" smtClean="0"/>
              <a:t>läuft</a:t>
            </a:r>
            <a:r>
              <a:rPr lang="cs-CZ" dirty="0" smtClean="0"/>
              <a:t> </a:t>
            </a:r>
            <a:r>
              <a:rPr lang="cs-CZ" dirty="0" err="1" smtClean="0"/>
              <a:t>schneller</a:t>
            </a:r>
            <a:r>
              <a:rPr lang="cs-CZ" dirty="0" smtClean="0"/>
              <a:t>, </a:t>
            </a:r>
            <a:r>
              <a:rPr lang="cs-CZ" dirty="0" err="1" smtClean="0"/>
              <a:t>Ergebnisse</a:t>
            </a:r>
            <a:r>
              <a:rPr lang="cs-CZ" dirty="0" smtClean="0"/>
              <a:t> stehen </a:t>
            </a:r>
            <a:r>
              <a:rPr lang="cs-CZ" dirty="0" err="1" smtClean="0"/>
              <a:t>früher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Verfügung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7544" y="4509120"/>
            <a:ext cx="2880320" cy="180020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Kopf</a:t>
            </a:r>
            <a:r>
              <a:rPr lang="cs-CZ" dirty="0" smtClean="0"/>
              <a:t>  des </a:t>
            </a:r>
            <a:r>
              <a:rPr lang="cs-CZ" dirty="0" err="1" smtClean="0"/>
              <a:t>Suchfensters</a:t>
            </a:r>
            <a:r>
              <a:rPr lang="cs-CZ" dirty="0" smtClean="0"/>
              <a:t> </a:t>
            </a:r>
            <a:r>
              <a:rPr lang="cs-CZ" dirty="0" err="1" smtClean="0"/>
              <a:t>folgendermaßen</a:t>
            </a:r>
            <a:r>
              <a:rPr lang="cs-CZ" dirty="0" smtClean="0"/>
              <a:t> </a:t>
            </a:r>
            <a:r>
              <a:rPr lang="cs-CZ" dirty="0" err="1" smtClean="0"/>
              <a:t>dargestellt</a:t>
            </a:r>
            <a:r>
              <a:rPr lang="cs-CZ" dirty="0" smtClean="0"/>
              <a:t>:</a:t>
            </a:r>
          </a:p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68738"/>
            <a:ext cx="5508105" cy="22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Lemmatisierung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1756791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Einstellung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dirty="0" err="1" smtClean="0"/>
              <a:t>Reiter</a:t>
            </a:r>
            <a:r>
              <a:rPr lang="cs-CZ" sz="2400" dirty="0" smtClean="0"/>
              <a:t> </a:t>
            </a:r>
            <a:r>
              <a:rPr lang="cs-CZ" sz="2400" dirty="0" err="1" smtClean="0"/>
              <a:t>Lemmatisierung</a:t>
            </a:r>
            <a:r>
              <a:rPr lang="cs-CZ" sz="2400" dirty="0" smtClean="0"/>
              <a:t> </a:t>
            </a:r>
            <a:r>
              <a:rPr lang="cs-CZ" sz="2400" dirty="0" err="1" smtClean="0"/>
              <a:t>übt</a:t>
            </a:r>
            <a:r>
              <a:rPr lang="cs-CZ" sz="2400" dirty="0" smtClean="0"/>
              <a:t> </a:t>
            </a:r>
            <a:r>
              <a:rPr lang="cs-CZ" sz="2400" dirty="0" err="1" smtClean="0"/>
              <a:t>auf</a:t>
            </a:r>
            <a:r>
              <a:rPr lang="cs-CZ" sz="2400" dirty="0" smtClean="0"/>
              <a:t> </a:t>
            </a:r>
            <a:r>
              <a:rPr lang="cs-CZ" sz="2400" dirty="0" err="1" smtClean="0"/>
              <a:t>die</a:t>
            </a:r>
            <a:r>
              <a:rPr lang="cs-CZ" sz="2400" dirty="0" smtClean="0"/>
              <a:t> </a:t>
            </a:r>
            <a:r>
              <a:rPr lang="cs-CZ" sz="2400" dirty="0" err="1" smtClean="0"/>
              <a:t>Bedeutung</a:t>
            </a:r>
            <a:r>
              <a:rPr lang="cs-CZ" sz="2400" dirty="0" smtClean="0"/>
              <a:t> des Lemma-</a:t>
            </a:r>
            <a:r>
              <a:rPr lang="cs-CZ" sz="2400" dirty="0" err="1" smtClean="0"/>
              <a:t>Zeichens</a:t>
            </a:r>
            <a:r>
              <a:rPr lang="cs-CZ" sz="2400" dirty="0" smtClean="0"/>
              <a:t> (</a:t>
            </a:r>
            <a:r>
              <a:rPr lang="cs-CZ" sz="2400" dirty="0" smtClean="0">
                <a:solidFill>
                  <a:schemeClr val="accent2"/>
                </a:solidFill>
              </a:rPr>
              <a:t>&amp;</a:t>
            </a:r>
            <a:r>
              <a:rPr lang="cs-CZ" sz="2400" dirty="0" smtClean="0"/>
              <a:t>) </a:t>
            </a:r>
            <a:r>
              <a:rPr lang="cs-CZ" sz="2400" dirty="0" err="1" smtClean="0"/>
              <a:t>Einfluss</a:t>
            </a:r>
            <a:endParaRPr lang="cs-CZ" sz="2400" dirty="0" smtClean="0"/>
          </a:p>
          <a:p>
            <a:r>
              <a:rPr lang="cs-CZ" sz="2400" dirty="0" err="1" smtClean="0"/>
              <a:t>bei</a:t>
            </a:r>
            <a:r>
              <a:rPr lang="cs-CZ" sz="2400" dirty="0" smtClean="0"/>
              <a:t> </a:t>
            </a:r>
            <a:r>
              <a:rPr lang="cs-CZ" sz="2400" dirty="0" err="1" smtClean="0"/>
              <a:t>defaulter</a:t>
            </a:r>
            <a:r>
              <a:rPr lang="cs-CZ" sz="2400" dirty="0" smtClean="0"/>
              <a:t> </a:t>
            </a:r>
            <a:r>
              <a:rPr lang="cs-CZ" sz="2400" dirty="0" err="1" smtClean="0"/>
              <a:t>Einstellung</a:t>
            </a:r>
            <a:r>
              <a:rPr lang="cs-CZ" sz="2400" dirty="0" smtClean="0"/>
              <a:t> </a:t>
            </a:r>
            <a:r>
              <a:rPr lang="cs-CZ" sz="2400" dirty="0" err="1" smtClean="0"/>
              <a:t>werden</a:t>
            </a:r>
            <a:r>
              <a:rPr lang="cs-CZ" sz="2400" dirty="0" smtClean="0"/>
              <a:t> </a:t>
            </a:r>
            <a:r>
              <a:rPr lang="cs-CZ" sz="2400" dirty="0" err="1" smtClean="0"/>
              <a:t>unter</a:t>
            </a:r>
            <a:r>
              <a:rPr lang="cs-CZ" sz="2400" dirty="0" smtClean="0">
                <a:solidFill>
                  <a:schemeClr val="accent2"/>
                </a:solidFill>
              </a:rPr>
              <a:t> &amp; </a:t>
            </a:r>
            <a:r>
              <a:rPr lang="cs-CZ" sz="2400" dirty="0" err="1" smtClean="0"/>
              <a:t>alle</a:t>
            </a:r>
            <a:r>
              <a:rPr lang="cs-CZ" sz="2400" dirty="0" smtClean="0"/>
              <a:t> </a:t>
            </a:r>
            <a:r>
              <a:rPr lang="cs-CZ" sz="2400" dirty="0" err="1" smtClean="0"/>
              <a:t>Flexionsformen</a:t>
            </a:r>
            <a:r>
              <a:rPr lang="cs-CZ" sz="2400" dirty="0" smtClean="0"/>
              <a:t> </a:t>
            </a:r>
            <a:r>
              <a:rPr lang="cs-CZ" sz="2400" dirty="0" err="1" smtClean="0"/>
              <a:t>verstanden</a:t>
            </a:r>
            <a:endParaRPr lang="cs-CZ" sz="2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7" y="3356993"/>
            <a:ext cx="5169574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3212976"/>
            <a:ext cx="4139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  </a:t>
            </a:r>
            <a:r>
              <a:rPr lang="cs-CZ" sz="2400" dirty="0" err="1" smtClean="0"/>
              <a:t>bei</a:t>
            </a:r>
            <a:r>
              <a:rPr lang="cs-CZ" sz="2400" dirty="0" smtClean="0"/>
              <a:t> </a:t>
            </a:r>
            <a:r>
              <a:rPr lang="cs-CZ" sz="2400" dirty="0" err="1" smtClean="0"/>
              <a:t>Aktivierung</a:t>
            </a:r>
            <a:r>
              <a:rPr lang="cs-CZ" sz="2400" dirty="0" smtClean="0"/>
              <a:t> </a:t>
            </a:r>
            <a:r>
              <a:rPr lang="cs-CZ" sz="2400" dirty="0" err="1" smtClean="0"/>
              <a:t>anderer</a:t>
            </a:r>
            <a:r>
              <a:rPr lang="cs-CZ" sz="2400" dirty="0" smtClean="0"/>
              <a:t> </a:t>
            </a:r>
            <a:r>
              <a:rPr lang="cs-CZ" sz="2400" dirty="0" err="1" smtClean="0"/>
              <a:t>Möglichkeiten</a:t>
            </a:r>
            <a:r>
              <a:rPr lang="cs-CZ" sz="2400" dirty="0" smtClean="0"/>
              <a:t> (</a:t>
            </a:r>
            <a:r>
              <a:rPr lang="cs-CZ" sz="2400" dirty="0" smtClean="0">
                <a:solidFill>
                  <a:schemeClr val="accent2"/>
                </a:solidFill>
              </a:rPr>
              <a:t>Komposita, </a:t>
            </a:r>
            <a:r>
              <a:rPr lang="cs-CZ" sz="2400" dirty="0" err="1" smtClean="0">
                <a:solidFill>
                  <a:schemeClr val="accent2"/>
                </a:solidFill>
              </a:rPr>
              <a:t>sonstige</a:t>
            </a:r>
            <a:r>
              <a:rPr lang="cs-CZ" sz="2400" dirty="0" smtClean="0">
                <a:solidFill>
                  <a:schemeClr val="accent2"/>
                </a:solidFill>
              </a:rPr>
              <a:t> </a:t>
            </a:r>
            <a:r>
              <a:rPr lang="cs-CZ" sz="2400" dirty="0" err="1" smtClean="0">
                <a:solidFill>
                  <a:schemeClr val="accent2"/>
                </a:solidFill>
              </a:rPr>
              <a:t>Wortbildungsformen</a:t>
            </a:r>
            <a:r>
              <a:rPr lang="cs-CZ" sz="2400" dirty="0" smtClean="0">
                <a:solidFill>
                  <a:schemeClr val="accent2"/>
                </a:solidFill>
              </a:rPr>
              <a:t>, </a:t>
            </a:r>
            <a:r>
              <a:rPr lang="cs-CZ" sz="2400" dirty="0" err="1" smtClean="0">
                <a:solidFill>
                  <a:schemeClr val="accent2"/>
                </a:solidFill>
              </a:rPr>
              <a:t>Spezialfälle</a:t>
            </a:r>
            <a:r>
              <a:rPr lang="cs-CZ" sz="2400" dirty="0" smtClean="0"/>
              <a:t>) </a:t>
            </a:r>
            <a:r>
              <a:rPr lang="cs-CZ" sz="2400" dirty="0" err="1" smtClean="0"/>
              <a:t>verbreitet</a:t>
            </a:r>
            <a:r>
              <a:rPr lang="cs-CZ" sz="2400" dirty="0" smtClean="0"/>
              <a:t> </a:t>
            </a:r>
            <a:r>
              <a:rPr lang="cs-CZ" sz="2400" dirty="0" err="1" smtClean="0"/>
              <a:t>sich</a:t>
            </a:r>
            <a:r>
              <a:rPr lang="cs-CZ" sz="2400" dirty="0" smtClean="0"/>
              <a:t> </a:t>
            </a:r>
            <a:r>
              <a:rPr lang="cs-CZ" sz="2400" dirty="0" err="1" smtClean="0"/>
              <a:t>die</a:t>
            </a:r>
            <a:r>
              <a:rPr lang="cs-CZ" sz="2400" dirty="0" smtClean="0"/>
              <a:t> </a:t>
            </a:r>
            <a:r>
              <a:rPr lang="cs-CZ" sz="2400" dirty="0" err="1" smtClean="0"/>
              <a:t>Bedeutung</a:t>
            </a:r>
            <a:r>
              <a:rPr lang="cs-CZ" sz="2400" dirty="0" smtClean="0"/>
              <a:t> </a:t>
            </a:r>
            <a:r>
              <a:rPr lang="cs-CZ" sz="2400" dirty="0" err="1" smtClean="0"/>
              <a:t>dieses</a:t>
            </a:r>
            <a:r>
              <a:rPr lang="cs-CZ" sz="2400" dirty="0" smtClean="0"/>
              <a:t> </a:t>
            </a:r>
            <a:r>
              <a:rPr lang="cs-CZ" sz="2400" dirty="0" err="1" smtClean="0"/>
              <a:t>Zeichens</a:t>
            </a:r>
            <a:r>
              <a:rPr lang="cs-CZ" sz="2400" dirty="0" smtClean="0"/>
              <a:t>. </a:t>
            </a:r>
            <a:r>
              <a:rPr lang="cs-CZ" sz="2400" dirty="0" err="1" smtClean="0"/>
              <a:t>Wie</a:t>
            </a:r>
            <a:r>
              <a:rPr lang="cs-CZ" sz="2400" dirty="0" smtClean="0"/>
              <a:t>? </a:t>
            </a:r>
            <a:r>
              <a:rPr lang="cs-CZ" sz="2400" dirty="0" err="1" smtClean="0"/>
              <a:t>Das</a:t>
            </a:r>
            <a:r>
              <a:rPr lang="cs-CZ" sz="2400" dirty="0" smtClean="0"/>
              <a:t> </a:t>
            </a:r>
            <a:r>
              <a:rPr lang="cs-CZ" sz="2400" dirty="0" err="1" smtClean="0"/>
              <a:t>stellen</a:t>
            </a:r>
            <a:r>
              <a:rPr lang="cs-CZ" sz="2400" dirty="0" smtClean="0"/>
              <a:t>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selbst</a:t>
            </a:r>
            <a:r>
              <a:rPr lang="cs-CZ" sz="2400" dirty="0" smtClean="0"/>
              <a:t> in der </a:t>
            </a:r>
            <a:r>
              <a:rPr lang="cs-CZ" sz="2400" dirty="0" err="1" smtClean="0"/>
              <a:t>nachfolgenden</a:t>
            </a:r>
            <a:r>
              <a:rPr lang="cs-CZ" sz="2400" dirty="0" smtClean="0"/>
              <a:t> </a:t>
            </a:r>
            <a:r>
              <a:rPr lang="cs-CZ" sz="2400" dirty="0" err="1" smtClean="0"/>
              <a:t>Aufgabe</a:t>
            </a:r>
            <a:r>
              <a:rPr lang="cs-CZ" sz="2400" dirty="0" smtClean="0"/>
              <a:t>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Aufgabe</a:t>
            </a:r>
            <a:r>
              <a:rPr lang="cs-CZ" dirty="0" smtClean="0"/>
              <a:t>: </a:t>
            </a:r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Lemmatisierung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Wählen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beliebiges</a:t>
            </a:r>
            <a:r>
              <a:rPr lang="cs-CZ" dirty="0" smtClean="0"/>
              <a:t> </a:t>
            </a:r>
            <a:r>
              <a:rPr lang="cs-CZ" dirty="0" err="1" smtClean="0"/>
              <a:t>Wort</a:t>
            </a:r>
            <a:r>
              <a:rPr lang="cs-CZ" dirty="0" smtClean="0"/>
              <a:t>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Wahl</a:t>
            </a:r>
            <a:r>
              <a:rPr lang="cs-CZ" dirty="0" smtClean="0"/>
              <a:t> (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besten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den </a:t>
            </a:r>
            <a:r>
              <a:rPr lang="cs-CZ" dirty="0" err="1" smtClean="0"/>
              <a:t>flektierbaren</a:t>
            </a:r>
            <a:r>
              <a:rPr lang="cs-CZ" dirty="0" smtClean="0"/>
              <a:t> </a:t>
            </a:r>
            <a:r>
              <a:rPr lang="cs-CZ" dirty="0" err="1" smtClean="0"/>
              <a:t>Wortarten</a:t>
            </a:r>
            <a:r>
              <a:rPr lang="cs-CZ" dirty="0" smtClean="0"/>
              <a:t>)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schreiben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es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Lemma-</a:t>
            </a:r>
            <a:r>
              <a:rPr lang="cs-CZ" dirty="0" err="1" smtClean="0"/>
              <a:t>Zeichen</a:t>
            </a:r>
            <a:r>
              <a:rPr lang="cs-CZ" dirty="0" smtClean="0"/>
              <a:t>, z.B. </a:t>
            </a:r>
            <a:r>
              <a:rPr lang="cs-CZ" dirty="0" smtClean="0">
                <a:solidFill>
                  <a:schemeClr val="accent2"/>
                </a:solidFill>
              </a:rPr>
              <a:t>&amp;</a:t>
            </a:r>
            <a:r>
              <a:rPr lang="cs-CZ" dirty="0" err="1" smtClean="0">
                <a:solidFill>
                  <a:schemeClr val="accent2"/>
                </a:solidFill>
              </a:rPr>
              <a:t>Frieden</a:t>
            </a:r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err="1" smtClean="0"/>
              <a:t>Führen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vier</a:t>
            </a:r>
            <a:r>
              <a:rPr lang="cs-CZ" dirty="0" smtClean="0"/>
              <a:t> </a:t>
            </a:r>
            <a:r>
              <a:rPr lang="cs-CZ" dirty="0" err="1" smtClean="0"/>
              <a:t>Recherchen</a:t>
            </a:r>
            <a:r>
              <a:rPr lang="cs-CZ" dirty="0" smtClean="0"/>
              <a:t>, je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anderen</a:t>
            </a:r>
            <a:r>
              <a:rPr lang="cs-CZ" dirty="0" smtClean="0"/>
              <a:t> </a:t>
            </a:r>
            <a:r>
              <a:rPr lang="cs-CZ" dirty="0" err="1" smtClean="0"/>
              <a:t>Einstellung</a:t>
            </a:r>
            <a:r>
              <a:rPr lang="cs-CZ" dirty="0" smtClean="0"/>
              <a:t> der </a:t>
            </a:r>
            <a:r>
              <a:rPr lang="cs-CZ" dirty="0" err="1" smtClean="0"/>
              <a:t>Lemmatisierungfunktion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2"/>
                </a:solidFill>
              </a:rPr>
              <a:t>Flexionsformen</a:t>
            </a:r>
            <a:r>
              <a:rPr lang="cs-CZ" dirty="0" smtClean="0">
                <a:solidFill>
                  <a:schemeClr val="accent2"/>
                </a:solidFill>
              </a:rPr>
              <a:t>, Komposita</a:t>
            </a:r>
            <a:r>
              <a:rPr lang="cs-CZ" dirty="0" smtClean="0"/>
              <a:t> …)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fest, </a:t>
            </a:r>
            <a:r>
              <a:rPr lang="cs-CZ" dirty="0" err="1" smtClean="0"/>
              <a:t>wo</a:t>
            </a:r>
            <a:r>
              <a:rPr lang="cs-CZ" dirty="0" smtClean="0"/>
              <a:t> es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Unterschiede</a:t>
            </a:r>
            <a:r>
              <a:rPr lang="cs-CZ" dirty="0" smtClean="0"/>
              <a:t> </a:t>
            </a:r>
            <a:r>
              <a:rPr lang="cs-CZ" dirty="0" err="1" smtClean="0"/>
              <a:t>unter</a:t>
            </a:r>
            <a:r>
              <a:rPr lang="cs-CZ" dirty="0" smtClean="0"/>
              <a:t> </a:t>
            </a:r>
            <a:r>
              <a:rPr lang="cs-CZ" dirty="0" err="1" smtClean="0"/>
              <a:t>diesen</a:t>
            </a:r>
            <a:r>
              <a:rPr lang="cs-CZ" dirty="0" smtClean="0"/>
              <a:t> </a:t>
            </a:r>
            <a:r>
              <a:rPr lang="cs-CZ" dirty="0" err="1" smtClean="0"/>
              <a:t>Einstellungsmöglichkeiten</a:t>
            </a:r>
            <a:r>
              <a:rPr lang="cs-CZ" dirty="0" smtClean="0"/>
              <a:t> </a:t>
            </a:r>
            <a:r>
              <a:rPr lang="cs-CZ" dirty="0" err="1" smtClean="0"/>
              <a:t>gibt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Ergebnispräsentation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diesem</a:t>
            </a:r>
            <a:r>
              <a:rPr lang="cs-CZ" dirty="0" smtClean="0"/>
              <a:t> </a:t>
            </a:r>
            <a:r>
              <a:rPr lang="cs-CZ" dirty="0" err="1" smtClean="0"/>
              <a:t>Reiter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definieren</a:t>
            </a:r>
            <a:r>
              <a:rPr lang="cs-CZ" dirty="0" smtClean="0"/>
              <a:t>,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ersten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der </a:t>
            </a:r>
            <a:r>
              <a:rPr lang="cs-CZ" dirty="0" err="1" smtClean="0"/>
              <a:t>Recherche</a:t>
            </a:r>
            <a:r>
              <a:rPr lang="cs-CZ" dirty="0" smtClean="0"/>
              <a:t> (vor der KWIC-</a:t>
            </a:r>
            <a:r>
              <a:rPr lang="cs-CZ" dirty="0" err="1" smtClean="0"/>
              <a:t>Ansicht</a:t>
            </a:r>
            <a:r>
              <a:rPr lang="cs-CZ" dirty="0" smtClean="0"/>
              <a:t>) </a:t>
            </a:r>
            <a:r>
              <a:rPr lang="cs-CZ" dirty="0" err="1" smtClean="0"/>
              <a:t>aussehen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nach </a:t>
            </a:r>
            <a:r>
              <a:rPr lang="cs-CZ" dirty="0" err="1" smtClean="0"/>
              <a:t>welchem</a:t>
            </a:r>
            <a:r>
              <a:rPr lang="cs-CZ" dirty="0" smtClean="0"/>
              <a:t> Kriterium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aussortiert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 smtClean="0"/>
          </a:p>
          <a:p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übersichtlichsten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Ansicht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/</a:t>
            </a:r>
            <a:r>
              <a:rPr lang="cs-CZ" dirty="0" err="1" smtClean="0"/>
              <a:t>Jahrzehnt</a:t>
            </a:r>
            <a:r>
              <a:rPr lang="cs-CZ" dirty="0" smtClean="0"/>
              <a:t> oder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scheinen</a:t>
            </a:r>
            <a:endParaRPr lang="cs-CZ" dirty="0" smtClean="0"/>
          </a:p>
          <a:p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Einstellung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KWIC-/</a:t>
            </a:r>
            <a:r>
              <a:rPr lang="cs-CZ" dirty="0" err="1" smtClean="0"/>
              <a:t>Volltextergebnisse</a:t>
            </a:r>
            <a:r>
              <a:rPr lang="cs-CZ" dirty="0" smtClean="0"/>
              <a:t> </a:t>
            </a:r>
            <a:r>
              <a:rPr lang="cs-CZ" dirty="0" err="1" smtClean="0"/>
              <a:t>keinen</a:t>
            </a:r>
            <a:r>
              <a:rPr lang="cs-CZ" dirty="0" smtClean="0"/>
              <a:t> </a:t>
            </a:r>
            <a:r>
              <a:rPr lang="cs-CZ" dirty="0" err="1" smtClean="0"/>
              <a:t>Einfluss</a:t>
            </a:r>
            <a:r>
              <a:rPr lang="cs-CZ" dirty="0" smtClean="0"/>
              <a:t>; </a:t>
            </a:r>
            <a:r>
              <a:rPr lang="cs-CZ" dirty="0" err="1" smtClean="0"/>
              <a:t>muss</a:t>
            </a:r>
            <a:r>
              <a:rPr lang="cs-CZ" dirty="0" smtClean="0"/>
              <a:t> </a:t>
            </a:r>
            <a:r>
              <a:rPr lang="cs-CZ" dirty="0" err="1" smtClean="0"/>
              <a:t>deshalb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ändert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Ergebnispräsentation</a:t>
            </a:r>
            <a:r>
              <a:rPr lang="cs-CZ" dirty="0" smtClean="0"/>
              <a:t>: </a:t>
            </a:r>
            <a:r>
              <a:rPr lang="cs-CZ" dirty="0" err="1" smtClean="0"/>
              <a:t>Häufigkeitsmaß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6336704" cy="4525963"/>
          </a:xfrm>
        </p:spPr>
        <p:txBody>
          <a:bodyPr/>
          <a:lstStyle/>
          <a:p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Aussortierung</a:t>
            </a:r>
            <a:r>
              <a:rPr lang="cs-CZ" dirty="0" smtClean="0"/>
              <a:t> nach </a:t>
            </a:r>
            <a:r>
              <a:rPr lang="cs-CZ" dirty="0" err="1" smtClean="0"/>
              <a:t>vorbestimmtem</a:t>
            </a:r>
            <a:r>
              <a:rPr lang="cs-CZ" dirty="0" smtClean="0"/>
              <a:t> Kriterium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Häufigkeitsmaß</a:t>
            </a:r>
            <a:r>
              <a:rPr lang="cs-CZ" dirty="0" smtClean="0"/>
              <a:t> </a:t>
            </a:r>
            <a:r>
              <a:rPr lang="cs-CZ" dirty="0" err="1" smtClean="0"/>
              <a:t>berechnet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verschiedenermaßen</a:t>
            </a:r>
            <a:r>
              <a:rPr lang="cs-CZ" dirty="0" smtClean="0"/>
              <a:t> </a:t>
            </a:r>
            <a:r>
              <a:rPr lang="cs-CZ" dirty="0" err="1" smtClean="0"/>
              <a:t>dargestellt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 smtClean="0"/>
          </a:p>
          <a:p>
            <a:r>
              <a:rPr lang="cs-CZ" dirty="0" err="1" smtClean="0"/>
              <a:t>empfohlen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Häufigkeit</a:t>
            </a:r>
            <a:r>
              <a:rPr lang="cs-CZ" dirty="0" smtClean="0"/>
              <a:t> pro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Worte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3590925"/>
            <a:ext cx="30003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Ergebnispräsentation</a:t>
            </a:r>
            <a:endParaRPr lang="cs-CZ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01213"/>
            <a:ext cx="4211960" cy="525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495529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Aufgabe</a:t>
            </a:r>
            <a:r>
              <a:rPr lang="cs-CZ" dirty="0" smtClean="0"/>
              <a:t>: </a:t>
            </a:r>
            <a:r>
              <a:rPr lang="cs-CZ" dirty="0" err="1" smtClean="0"/>
              <a:t>Ergebnispräsentation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Schauen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Ergebnisansichten</a:t>
            </a:r>
            <a:r>
              <a:rPr lang="cs-CZ" dirty="0" smtClean="0"/>
              <a:t> nach </a:t>
            </a:r>
            <a:r>
              <a:rPr lang="cs-CZ" dirty="0" err="1" smtClean="0"/>
              <a:t>Ländern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Apfelsine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Orange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vergleichen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KWIC / </a:t>
            </a:r>
            <a:r>
              <a:rPr lang="cs-CZ" dirty="0" err="1" smtClean="0"/>
              <a:t>Volltext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00380"/>
            <a:ext cx="7073872" cy="545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Optionen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Einstellungsmöglichkeiten</a:t>
            </a:r>
            <a:r>
              <a:rPr lang="cs-CZ" dirty="0" smtClean="0"/>
              <a:t> dar</a:t>
            </a:r>
          </a:p>
          <a:p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Einstellung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der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beeinflussen</a:t>
            </a:r>
            <a:endParaRPr lang="cs-CZ" dirty="0" smtClean="0"/>
          </a:p>
          <a:p>
            <a:r>
              <a:rPr lang="cs-CZ" dirty="0" smtClean="0"/>
              <a:t>nach der </a:t>
            </a:r>
            <a:r>
              <a:rPr lang="cs-CZ" dirty="0" err="1" smtClean="0"/>
              <a:t>Anmeldung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Wahl</a:t>
            </a:r>
            <a:r>
              <a:rPr lang="cs-CZ" dirty="0" smtClean="0"/>
              <a:t> des </a:t>
            </a:r>
            <a:r>
              <a:rPr lang="cs-CZ" dirty="0" err="1" smtClean="0"/>
              <a:t>Archivs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Korpus in der </a:t>
            </a:r>
            <a:r>
              <a:rPr lang="cs-CZ" dirty="0" err="1" smtClean="0"/>
              <a:t>oberen</a:t>
            </a:r>
            <a:r>
              <a:rPr lang="cs-CZ" dirty="0" smtClean="0"/>
              <a:t> </a:t>
            </a:r>
            <a:r>
              <a:rPr lang="cs-CZ" dirty="0" err="1" smtClean="0"/>
              <a:t>Leiste</a:t>
            </a:r>
            <a:r>
              <a:rPr lang="cs-CZ" dirty="0" smtClean="0"/>
              <a:t> </a:t>
            </a:r>
            <a:r>
              <a:rPr lang="cs-CZ" dirty="0" err="1" smtClean="0"/>
              <a:t>zugänglich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KWIC / </a:t>
            </a:r>
            <a:r>
              <a:rPr lang="cs-CZ" dirty="0" err="1" smtClean="0"/>
              <a:t>Volltext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Autofit/>
          </a:bodyPr>
          <a:lstStyle/>
          <a:p>
            <a:r>
              <a:rPr lang="cs-CZ" sz="2000" dirty="0" err="1" smtClean="0"/>
              <a:t>Unter</a:t>
            </a:r>
            <a:r>
              <a:rPr lang="cs-CZ" sz="2000" dirty="0" smtClean="0"/>
              <a:t> </a:t>
            </a:r>
            <a:r>
              <a:rPr lang="cs-CZ" sz="2000" dirty="0" err="1" smtClean="0"/>
              <a:t>dem</a:t>
            </a:r>
            <a:r>
              <a:rPr lang="cs-CZ" sz="2000" dirty="0" smtClean="0"/>
              <a:t> </a:t>
            </a:r>
            <a:r>
              <a:rPr lang="cs-CZ" sz="2000" dirty="0" err="1" smtClean="0"/>
              <a:t>Reiter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KWIC</a:t>
            </a:r>
            <a:r>
              <a:rPr lang="cs-CZ" sz="2000" dirty="0" smtClean="0">
                <a:solidFill>
                  <a:schemeClr val="accent5"/>
                </a:solidFill>
              </a:rPr>
              <a:t> / </a:t>
            </a:r>
            <a:r>
              <a:rPr lang="cs-CZ" sz="2000" dirty="0" err="1" smtClean="0">
                <a:solidFill>
                  <a:schemeClr val="accent2"/>
                </a:solidFill>
              </a:rPr>
              <a:t>Volltext</a:t>
            </a:r>
            <a:r>
              <a:rPr lang="cs-CZ" sz="2000" dirty="0" smtClean="0">
                <a:solidFill>
                  <a:schemeClr val="accent5"/>
                </a:solidFill>
              </a:rPr>
              <a:t> </a:t>
            </a:r>
            <a:r>
              <a:rPr lang="cs-CZ" sz="2000" dirty="0" err="1" smtClean="0"/>
              <a:t>kann</a:t>
            </a:r>
            <a:r>
              <a:rPr lang="cs-CZ" sz="2000" dirty="0" smtClean="0"/>
              <a:t> man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benutzerfreundliche</a:t>
            </a:r>
            <a:r>
              <a:rPr lang="cs-CZ" sz="2000" dirty="0" smtClean="0"/>
              <a:t> </a:t>
            </a:r>
            <a:r>
              <a:rPr lang="cs-CZ" sz="2000" dirty="0" err="1" smtClean="0"/>
              <a:t>Einstellung</a:t>
            </a:r>
            <a:r>
              <a:rPr lang="cs-CZ" sz="2000" dirty="0" smtClean="0"/>
              <a:t> der </a:t>
            </a:r>
            <a:r>
              <a:rPr lang="cs-CZ" sz="2000" dirty="0" err="1" smtClean="0"/>
              <a:t>Ergebnisansicht</a:t>
            </a:r>
            <a:r>
              <a:rPr lang="cs-CZ" sz="2000" dirty="0" smtClean="0"/>
              <a:t> </a:t>
            </a:r>
            <a:r>
              <a:rPr lang="cs-CZ" sz="2000" dirty="0" err="1" smtClean="0"/>
              <a:t>einstellen</a:t>
            </a:r>
            <a:r>
              <a:rPr lang="cs-CZ" sz="2000" dirty="0" smtClean="0"/>
              <a:t>. Es </a:t>
            </a:r>
            <a:r>
              <a:rPr lang="cs-CZ" sz="2000" dirty="0" err="1" smtClean="0"/>
              <a:t>handelt</a:t>
            </a:r>
            <a:r>
              <a:rPr lang="cs-CZ" sz="2000" dirty="0" smtClean="0"/>
              <a:t> </a:t>
            </a:r>
            <a:r>
              <a:rPr lang="cs-CZ" sz="2000" dirty="0" err="1" smtClean="0"/>
              <a:t>sich</a:t>
            </a:r>
            <a:r>
              <a:rPr lang="cs-CZ" sz="2000" dirty="0" smtClean="0"/>
              <a:t> um:</a:t>
            </a:r>
          </a:p>
          <a:p>
            <a:pPr lvl="1"/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Länge</a:t>
            </a:r>
            <a:r>
              <a:rPr lang="cs-CZ" sz="2000" dirty="0" smtClean="0"/>
              <a:t> der KWIC-</a:t>
            </a:r>
            <a:r>
              <a:rPr lang="cs-CZ" sz="2000" dirty="0" err="1" smtClean="0"/>
              <a:t>Anzeige</a:t>
            </a:r>
            <a:r>
              <a:rPr lang="cs-CZ" sz="2000" dirty="0" smtClean="0"/>
              <a:t> (</a:t>
            </a:r>
            <a:r>
              <a:rPr lang="cs-CZ" sz="2000" dirty="0" err="1" smtClean="0"/>
              <a:t>wie</a:t>
            </a:r>
            <a:r>
              <a:rPr lang="cs-CZ" sz="2000" dirty="0" smtClean="0"/>
              <a:t> </a:t>
            </a:r>
            <a:r>
              <a:rPr lang="cs-CZ" sz="2000" dirty="0" err="1" smtClean="0"/>
              <a:t>lang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KWIC-</a:t>
            </a:r>
            <a:r>
              <a:rPr lang="cs-CZ" sz="2000" dirty="0" err="1" smtClean="0"/>
              <a:t>Konkordanz</a:t>
            </a:r>
            <a:r>
              <a:rPr lang="cs-CZ" sz="2000" dirty="0" smtClean="0"/>
              <a:t> </a:t>
            </a:r>
            <a:r>
              <a:rPr lang="cs-CZ" sz="2000" dirty="0" err="1" smtClean="0"/>
              <a:t>sein</a:t>
            </a:r>
            <a:r>
              <a:rPr lang="cs-CZ" sz="2000" dirty="0" smtClean="0"/>
              <a:t> soll; </a:t>
            </a:r>
            <a:r>
              <a:rPr lang="cs-CZ" sz="2000" dirty="0" err="1" smtClean="0"/>
              <a:t>meistens</a:t>
            </a:r>
            <a:r>
              <a:rPr lang="cs-CZ" sz="2000" dirty="0" smtClean="0"/>
              <a:t> in </a:t>
            </a:r>
            <a:r>
              <a:rPr lang="cs-CZ" sz="2000" dirty="0" err="1" smtClean="0"/>
              <a:t>Wörtern</a:t>
            </a:r>
            <a:r>
              <a:rPr lang="cs-CZ" sz="2000" dirty="0" smtClean="0"/>
              <a:t> </a:t>
            </a:r>
            <a:r>
              <a:rPr lang="cs-CZ" sz="2000" dirty="0" err="1" smtClean="0"/>
              <a:t>angegeben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Länge</a:t>
            </a:r>
            <a:r>
              <a:rPr lang="cs-CZ" sz="2000" dirty="0" smtClean="0"/>
              <a:t> des </a:t>
            </a:r>
            <a:r>
              <a:rPr lang="cs-CZ" sz="2000" dirty="0" err="1" smtClean="0"/>
              <a:t>Volltextes</a:t>
            </a:r>
            <a:r>
              <a:rPr lang="cs-CZ" sz="2000" dirty="0" smtClean="0"/>
              <a:t> (</a:t>
            </a:r>
            <a:r>
              <a:rPr lang="cs-CZ" sz="2000" dirty="0" err="1" smtClean="0"/>
              <a:t>wie</a:t>
            </a:r>
            <a:r>
              <a:rPr lang="cs-CZ" sz="2000" dirty="0" smtClean="0"/>
              <a:t> </a:t>
            </a:r>
            <a:r>
              <a:rPr lang="cs-CZ" sz="2000" dirty="0" err="1" smtClean="0"/>
              <a:t>lang</a:t>
            </a:r>
            <a:r>
              <a:rPr lang="cs-CZ" sz="2000" dirty="0" smtClean="0"/>
              <a:t> der </a:t>
            </a:r>
            <a:r>
              <a:rPr lang="cs-CZ" sz="2000" dirty="0" err="1" smtClean="0"/>
              <a:t>Volltext</a:t>
            </a:r>
            <a:r>
              <a:rPr lang="cs-CZ" sz="2000" dirty="0" smtClean="0"/>
              <a:t>-</a:t>
            </a:r>
            <a:r>
              <a:rPr lang="cs-CZ" sz="2000" dirty="0" err="1" smtClean="0"/>
              <a:t>Eintrag</a:t>
            </a:r>
            <a:r>
              <a:rPr lang="cs-CZ" sz="2000" dirty="0" smtClean="0"/>
              <a:t> </a:t>
            </a:r>
            <a:r>
              <a:rPr lang="cs-CZ" sz="2000" dirty="0" err="1" smtClean="0"/>
              <a:t>sein</a:t>
            </a:r>
            <a:r>
              <a:rPr lang="cs-CZ" sz="2000" dirty="0" smtClean="0"/>
              <a:t> soll; </a:t>
            </a:r>
            <a:r>
              <a:rPr lang="cs-CZ" sz="2000" dirty="0" err="1" smtClean="0"/>
              <a:t>meistens</a:t>
            </a:r>
            <a:r>
              <a:rPr lang="cs-CZ" sz="2000" dirty="0" smtClean="0"/>
              <a:t> in </a:t>
            </a:r>
            <a:r>
              <a:rPr lang="cs-CZ" sz="2000" dirty="0" err="1" smtClean="0"/>
              <a:t>Absätzen</a:t>
            </a:r>
            <a:r>
              <a:rPr lang="cs-CZ" sz="2000" dirty="0" smtClean="0"/>
              <a:t> </a:t>
            </a:r>
            <a:r>
              <a:rPr lang="cs-CZ" sz="2000" dirty="0" err="1" smtClean="0"/>
              <a:t>angegeben</a:t>
            </a:r>
            <a:r>
              <a:rPr lang="cs-CZ" sz="2000" dirty="0" smtClean="0"/>
              <a:t>; 0/0 </a:t>
            </a:r>
            <a:r>
              <a:rPr lang="cs-CZ" sz="2000" dirty="0" err="1" smtClean="0"/>
              <a:t>Absätze</a:t>
            </a:r>
            <a:r>
              <a:rPr lang="cs-CZ" sz="2000" dirty="0" smtClean="0"/>
              <a:t> </a:t>
            </a:r>
            <a:r>
              <a:rPr lang="cs-CZ" sz="2000" dirty="0" err="1" smtClean="0"/>
              <a:t>bedeutet</a:t>
            </a:r>
            <a:r>
              <a:rPr lang="cs-CZ" sz="2000" dirty="0" smtClean="0"/>
              <a:t> </a:t>
            </a:r>
            <a:r>
              <a:rPr lang="cs-CZ" sz="2000" dirty="0" err="1" smtClean="0"/>
              <a:t>gerade</a:t>
            </a:r>
            <a:r>
              <a:rPr lang="cs-CZ" sz="2000" dirty="0" smtClean="0"/>
              <a:t> </a:t>
            </a:r>
            <a:r>
              <a:rPr lang="cs-CZ" sz="2000" dirty="0" err="1" smtClean="0"/>
              <a:t>einen</a:t>
            </a:r>
            <a:r>
              <a:rPr lang="cs-CZ" sz="2000" dirty="0" smtClean="0"/>
              <a:t> </a:t>
            </a:r>
            <a:r>
              <a:rPr lang="cs-CZ" sz="2000" dirty="0" err="1" smtClean="0"/>
              <a:t>Absatz</a:t>
            </a:r>
            <a:r>
              <a:rPr lang="cs-CZ" sz="2000" dirty="0" smtClean="0"/>
              <a:t> </a:t>
            </a:r>
            <a:r>
              <a:rPr lang="cs-CZ" sz="2000" dirty="0" err="1" smtClean="0"/>
              <a:t>anzeigen</a:t>
            </a:r>
            <a:r>
              <a:rPr lang="cs-CZ" sz="2000" dirty="0" smtClean="0"/>
              <a:t>, in </a:t>
            </a:r>
            <a:r>
              <a:rPr lang="cs-CZ" sz="2000" dirty="0" err="1" smtClean="0"/>
              <a:t>dem</a:t>
            </a:r>
            <a:r>
              <a:rPr lang="cs-CZ" sz="2000" dirty="0" smtClean="0"/>
              <a:t>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gesuchte</a:t>
            </a:r>
            <a:r>
              <a:rPr lang="cs-CZ" sz="2000" dirty="0" smtClean="0"/>
              <a:t> </a:t>
            </a:r>
            <a:r>
              <a:rPr lang="cs-CZ" sz="2000" dirty="0" err="1" smtClean="0"/>
              <a:t>Wort</a:t>
            </a:r>
            <a:r>
              <a:rPr lang="cs-CZ" sz="2000" dirty="0" smtClean="0"/>
              <a:t> </a:t>
            </a:r>
            <a:r>
              <a:rPr lang="cs-CZ" sz="2000" dirty="0" err="1" smtClean="0"/>
              <a:t>vorkommt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Art</a:t>
            </a:r>
            <a:r>
              <a:rPr lang="cs-CZ" sz="2000" dirty="0" smtClean="0"/>
              <a:t> </a:t>
            </a:r>
            <a:r>
              <a:rPr lang="cs-CZ" sz="2000" dirty="0" err="1" smtClean="0"/>
              <a:t>und</a:t>
            </a:r>
            <a:r>
              <a:rPr lang="cs-CZ" sz="2000" dirty="0" smtClean="0"/>
              <a:t> </a:t>
            </a:r>
            <a:r>
              <a:rPr lang="cs-CZ" sz="2000" dirty="0" err="1" smtClean="0"/>
              <a:t>Ausführlichkeit</a:t>
            </a:r>
            <a:r>
              <a:rPr lang="cs-CZ" sz="2000" dirty="0" smtClean="0"/>
              <a:t> der </a:t>
            </a:r>
            <a:r>
              <a:rPr lang="cs-CZ" sz="2000" dirty="0" err="1" smtClean="0"/>
              <a:t>bibliographischen</a:t>
            </a:r>
            <a:r>
              <a:rPr lang="cs-CZ" sz="2000" dirty="0" smtClean="0"/>
              <a:t> </a:t>
            </a:r>
            <a:r>
              <a:rPr lang="cs-CZ" sz="2000" dirty="0" err="1" smtClean="0"/>
              <a:t>Information</a:t>
            </a:r>
            <a:r>
              <a:rPr lang="cs-CZ" sz="2000" dirty="0" smtClean="0"/>
              <a:t> (in </a:t>
            </a:r>
            <a:r>
              <a:rPr lang="cs-CZ" sz="2000" dirty="0" err="1" smtClean="0"/>
              <a:t>Volltext</a:t>
            </a:r>
            <a:r>
              <a:rPr lang="cs-CZ" sz="2000" dirty="0" smtClean="0"/>
              <a:t>-</a:t>
            </a:r>
            <a:r>
              <a:rPr lang="cs-CZ" sz="2000" dirty="0" err="1" smtClean="0"/>
              <a:t>Ansicht</a:t>
            </a:r>
            <a:r>
              <a:rPr lang="cs-CZ" sz="2000" dirty="0" smtClean="0"/>
              <a:t> </a:t>
            </a:r>
            <a:r>
              <a:rPr lang="cs-CZ" sz="2000" dirty="0" err="1" smtClean="0"/>
              <a:t>sichtbar</a:t>
            </a:r>
            <a:r>
              <a:rPr lang="cs-CZ" sz="2000" dirty="0" smtClean="0"/>
              <a:t>, </a:t>
            </a:r>
            <a:r>
              <a:rPr lang="cs-CZ" sz="2000" dirty="0" err="1" smtClean="0"/>
              <a:t>Annotation</a:t>
            </a:r>
            <a:r>
              <a:rPr lang="cs-CZ" sz="2000" dirty="0" smtClean="0"/>
              <a:t> der </a:t>
            </a:r>
            <a:r>
              <a:rPr lang="cs-CZ" sz="2000" dirty="0" err="1" smtClean="0"/>
              <a:t>Textquelle</a:t>
            </a:r>
            <a:r>
              <a:rPr lang="cs-CZ" sz="2000" dirty="0" smtClean="0"/>
              <a:t> – </a:t>
            </a:r>
            <a:r>
              <a:rPr lang="cs-CZ" sz="2000" dirty="0" err="1" smtClean="0"/>
              <a:t>wichtig</a:t>
            </a:r>
            <a:r>
              <a:rPr lang="cs-CZ" sz="2000" dirty="0" smtClean="0"/>
              <a:t> </a:t>
            </a:r>
            <a:r>
              <a:rPr lang="cs-CZ" sz="2000" dirty="0" err="1" smtClean="0"/>
              <a:t>für</a:t>
            </a:r>
            <a:r>
              <a:rPr lang="cs-CZ" sz="2000" dirty="0" smtClean="0"/>
              <a:t> </a:t>
            </a:r>
            <a:r>
              <a:rPr lang="cs-CZ" sz="2000" dirty="0" err="1" smtClean="0"/>
              <a:t>Ausnutzung</a:t>
            </a:r>
            <a:r>
              <a:rPr lang="cs-CZ" sz="2000" dirty="0" smtClean="0"/>
              <a:t> </a:t>
            </a:r>
            <a:r>
              <a:rPr lang="cs-CZ" sz="2000" dirty="0" err="1" smtClean="0"/>
              <a:t>beim</a:t>
            </a:r>
            <a:r>
              <a:rPr lang="cs-CZ" sz="2000" dirty="0" smtClean="0"/>
              <a:t> </a:t>
            </a:r>
            <a:r>
              <a:rPr lang="cs-CZ" sz="2000" dirty="0" err="1" smtClean="0"/>
              <a:t>Zitieren</a:t>
            </a:r>
            <a:r>
              <a:rPr lang="cs-CZ" sz="2000" dirty="0" smtClean="0"/>
              <a:t> des </a:t>
            </a:r>
            <a:r>
              <a:rPr lang="cs-CZ" sz="2000" dirty="0" err="1" smtClean="0"/>
              <a:t>Korpusbelegs</a:t>
            </a:r>
            <a:r>
              <a:rPr lang="cs-CZ" sz="2000" dirty="0" smtClean="0"/>
              <a:t> z.B. in </a:t>
            </a:r>
            <a:r>
              <a:rPr lang="cs-CZ" sz="2000" dirty="0" err="1" smtClean="0"/>
              <a:t>einer</a:t>
            </a:r>
            <a:r>
              <a:rPr lang="cs-CZ" sz="2000" dirty="0" smtClean="0"/>
              <a:t> </a:t>
            </a:r>
            <a:r>
              <a:rPr lang="cs-CZ" sz="2000" dirty="0" err="1" smtClean="0"/>
              <a:t>wissenschaftlichen</a:t>
            </a:r>
            <a:r>
              <a:rPr lang="cs-CZ" sz="2000" dirty="0" smtClean="0"/>
              <a:t> </a:t>
            </a:r>
            <a:r>
              <a:rPr lang="cs-CZ" sz="2000" dirty="0" err="1" smtClean="0"/>
              <a:t>Arbeit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Treffermarkierung</a:t>
            </a:r>
            <a:r>
              <a:rPr lang="cs-CZ" sz="2000" dirty="0" smtClean="0"/>
              <a:t> (</a:t>
            </a:r>
            <a:r>
              <a:rPr lang="cs-CZ" sz="2000" dirty="0" err="1" smtClean="0"/>
              <a:t>Farbe</a:t>
            </a:r>
            <a:r>
              <a:rPr lang="cs-CZ" sz="2000" dirty="0" smtClean="0"/>
              <a:t> des KWIC-</a:t>
            </a:r>
            <a:r>
              <a:rPr lang="cs-CZ" sz="2000" dirty="0" err="1" smtClean="0"/>
              <a:t>Wortes</a:t>
            </a:r>
            <a:r>
              <a:rPr lang="cs-CZ" sz="2000" dirty="0" smtClean="0"/>
              <a:t>) </a:t>
            </a:r>
            <a:r>
              <a:rPr lang="cs-CZ" sz="2000" dirty="0" err="1" smtClean="0"/>
              <a:t>und</a:t>
            </a:r>
            <a:r>
              <a:rPr lang="cs-CZ" sz="2000" dirty="0" smtClean="0"/>
              <a:t> </a:t>
            </a:r>
            <a:r>
              <a:rPr lang="cs-CZ" sz="2000" dirty="0" err="1" smtClean="0"/>
              <a:t>Seitengröße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Aufgabe</a:t>
            </a:r>
            <a:r>
              <a:rPr lang="cs-CZ" dirty="0" smtClean="0"/>
              <a:t>: KWIC / </a:t>
            </a:r>
            <a:r>
              <a:rPr lang="cs-CZ" dirty="0" err="1" smtClean="0"/>
              <a:t>Volltext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beliebiges</a:t>
            </a:r>
            <a:r>
              <a:rPr lang="cs-CZ" dirty="0" smtClean="0"/>
              <a:t> </a:t>
            </a:r>
            <a:r>
              <a:rPr lang="cs-CZ" dirty="0" err="1" smtClean="0"/>
              <a:t>Wort</a:t>
            </a:r>
            <a:r>
              <a:rPr lang="cs-CZ" dirty="0" smtClean="0"/>
              <a:t>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Wahl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schauen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Volltext</a:t>
            </a:r>
            <a:r>
              <a:rPr lang="cs-CZ" dirty="0" smtClean="0"/>
              <a:t>-</a:t>
            </a:r>
            <a:r>
              <a:rPr lang="cs-CZ" dirty="0" err="1" smtClean="0"/>
              <a:t>Ansicht</a:t>
            </a:r>
            <a:r>
              <a:rPr lang="cs-CZ" dirty="0" smtClean="0"/>
              <a:t> </a:t>
            </a:r>
            <a:r>
              <a:rPr lang="cs-CZ" smtClean="0"/>
              <a:t>an. </a:t>
            </a:r>
            <a:r>
              <a:rPr lang="cs-CZ" dirty="0" err="1" smtClean="0"/>
              <a:t>Wählen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nachfolgenden</a:t>
            </a:r>
            <a:r>
              <a:rPr lang="cs-CZ" dirty="0" smtClean="0"/>
              <a:t> </a:t>
            </a:r>
            <a:r>
              <a:rPr lang="cs-CZ" dirty="0" err="1" smtClean="0"/>
              <a:t>Schritten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Zitierweise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endecken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Unterschiede</a:t>
            </a:r>
            <a:r>
              <a:rPr lang="cs-CZ" dirty="0" smtClean="0"/>
              <a:t> in der </a:t>
            </a:r>
            <a:r>
              <a:rPr lang="cs-CZ" dirty="0" err="1" smtClean="0"/>
              <a:t>bibliographischen</a:t>
            </a:r>
            <a:r>
              <a:rPr lang="cs-CZ" dirty="0" smtClean="0"/>
              <a:t> </a:t>
            </a:r>
            <a:r>
              <a:rPr lang="cs-CZ" dirty="0" err="1" smtClean="0"/>
              <a:t>Annotation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cs-CZ" dirty="0" err="1" smtClean="0"/>
              <a:t>Zugriff</a:t>
            </a:r>
            <a:r>
              <a:rPr lang="cs-CZ" dirty="0" smtClean="0"/>
              <a:t> - </a:t>
            </a:r>
            <a:r>
              <a:rPr lang="cs-CZ" dirty="0" err="1" smtClean="0"/>
              <a:t>Optionen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53710"/>
            <a:ext cx="6912768" cy="540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err="1" smtClean="0"/>
              <a:t>Reiter</a:t>
            </a:r>
            <a:r>
              <a:rPr lang="cs-CZ" dirty="0" smtClean="0"/>
              <a:t>: </a:t>
            </a:r>
            <a:r>
              <a:rPr lang="cs-CZ" dirty="0" err="1" smtClean="0"/>
              <a:t>Suche</a:t>
            </a:r>
            <a:r>
              <a:rPr lang="cs-CZ" dirty="0" smtClean="0"/>
              <a:t> - </a:t>
            </a:r>
            <a:r>
              <a:rPr lang="cs-CZ" dirty="0" err="1" smtClean="0"/>
              <a:t>Suchmodalitäten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329561"/>
            <a:ext cx="5544616" cy="199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344168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je nach der </a:t>
            </a:r>
            <a:r>
              <a:rPr lang="cs-CZ" dirty="0" err="1" smtClean="0"/>
              <a:t>Wahl</a:t>
            </a:r>
            <a:r>
              <a:rPr lang="cs-CZ" dirty="0" smtClean="0"/>
              <a:t> der </a:t>
            </a:r>
            <a:r>
              <a:rPr lang="cs-CZ" dirty="0" err="1" smtClean="0"/>
              <a:t>Suchmodalitäten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b="1" dirty="0" err="1" smtClean="0"/>
              <a:t>Anfangsbuchstaben</a:t>
            </a:r>
            <a:r>
              <a:rPr lang="cs-CZ" dirty="0" smtClean="0"/>
              <a:t> (… </a:t>
            </a:r>
            <a:r>
              <a:rPr lang="cs-CZ" dirty="0" err="1" smtClean="0"/>
              <a:t>für</a:t>
            </a:r>
            <a:r>
              <a:rPr lang="cs-CZ" dirty="0" smtClean="0"/>
              <a:t> 1. </a:t>
            </a:r>
            <a:r>
              <a:rPr lang="cs-CZ" dirty="0" err="1" smtClean="0"/>
              <a:t>Zeichen</a:t>
            </a:r>
            <a:r>
              <a:rPr lang="cs-CZ" dirty="0" smtClean="0"/>
              <a:t>), oder </a:t>
            </a:r>
            <a:r>
              <a:rPr lang="cs-CZ" b="1" dirty="0" err="1" smtClean="0"/>
              <a:t>alle</a:t>
            </a:r>
            <a:r>
              <a:rPr lang="cs-CZ" b="1" dirty="0" smtClean="0"/>
              <a:t> </a:t>
            </a:r>
            <a:r>
              <a:rPr lang="cs-CZ" b="1" dirty="0" err="1" smtClean="0"/>
              <a:t>Buchstaben</a:t>
            </a:r>
            <a:r>
              <a:rPr lang="cs-CZ" b="1" dirty="0" smtClean="0"/>
              <a:t> </a:t>
            </a:r>
            <a:r>
              <a:rPr lang="cs-CZ" dirty="0" smtClean="0"/>
              <a:t>(…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Zeichen</a:t>
            </a:r>
            <a:r>
              <a:rPr lang="cs-CZ" dirty="0" smtClean="0"/>
              <a:t>), </a:t>
            </a:r>
            <a:r>
              <a:rPr lang="cs-CZ" dirty="0" err="1" smtClean="0"/>
              <a:t>bzw</a:t>
            </a:r>
            <a:r>
              <a:rPr lang="cs-CZ" dirty="0" smtClean="0"/>
              <a:t>. </a:t>
            </a:r>
            <a:r>
              <a:rPr lang="cs-CZ" b="1" dirty="0" err="1" smtClean="0"/>
              <a:t>diakritische</a:t>
            </a:r>
            <a:r>
              <a:rPr lang="cs-CZ" b="1" dirty="0" smtClean="0"/>
              <a:t> </a:t>
            </a:r>
            <a:r>
              <a:rPr lang="cs-CZ" b="1" dirty="0" err="1" smtClean="0"/>
              <a:t>Zeichen</a:t>
            </a:r>
            <a:r>
              <a:rPr lang="cs-CZ" b="1" dirty="0" smtClean="0"/>
              <a:t> </a:t>
            </a:r>
            <a:r>
              <a:rPr lang="cs-CZ" dirty="0" err="1" smtClean="0"/>
              <a:t>beachtet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sollten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beispielsweise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Angebote</a:t>
            </a:r>
            <a:r>
              <a:rPr lang="cs-CZ" dirty="0" smtClean="0"/>
              <a:t> </a:t>
            </a:r>
            <a:r>
              <a:rPr lang="cs-CZ" b="1" dirty="0" err="1" smtClean="0"/>
              <a:t>de</a:t>
            </a:r>
            <a:r>
              <a:rPr lang="cs-CZ" dirty="0" err="1" smtClean="0"/>
              <a:t>aktiviert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folgendermaßen</a:t>
            </a:r>
            <a:r>
              <a:rPr lang="cs-CZ" dirty="0" smtClean="0"/>
              <a:t> </a:t>
            </a:r>
            <a:r>
              <a:rPr lang="cs-CZ" dirty="0" err="1" smtClean="0"/>
              <a:t>zusammen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/>
              <a:t>bekommen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in den </a:t>
            </a:r>
            <a:r>
              <a:rPr lang="cs-CZ" dirty="0" err="1" smtClean="0"/>
              <a:t>Ergebnissen</a:t>
            </a:r>
            <a:r>
              <a:rPr lang="cs-CZ" dirty="0" smtClean="0"/>
              <a:t>:</a:t>
            </a:r>
          </a:p>
          <a:p>
            <a:pPr marL="342900" indent="-342900">
              <a:buAutoNum type="alphaLcParenR"/>
            </a:pPr>
            <a:r>
              <a:rPr lang="cs-CZ" dirty="0" err="1" smtClean="0"/>
              <a:t>Varianten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kleinen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großen</a:t>
            </a:r>
            <a:r>
              <a:rPr lang="cs-CZ" dirty="0" smtClean="0"/>
              <a:t> </a:t>
            </a:r>
            <a:r>
              <a:rPr lang="cs-CZ" dirty="0" err="1" smtClean="0"/>
              <a:t>Anfangsbuchstaben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err="1" smtClean="0"/>
              <a:t>Varianten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Kapitälchen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marL="342900" indent="-342900">
              <a:buAutoNum type="alphaLcParenR"/>
            </a:pPr>
            <a:r>
              <a:rPr lang="cs-CZ" dirty="0" err="1" smtClean="0"/>
              <a:t>Varianten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möglichen</a:t>
            </a:r>
            <a:r>
              <a:rPr lang="cs-CZ" dirty="0" smtClean="0"/>
              <a:t> </a:t>
            </a:r>
            <a:r>
              <a:rPr lang="cs-CZ" dirty="0" err="1" smtClean="0"/>
              <a:t>Kombinationen</a:t>
            </a:r>
            <a:r>
              <a:rPr lang="cs-CZ" dirty="0" smtClean="0"/>
              <a:t> </a:t>
            </a:r>
            <a:r>
              <a:rPr lang="cs-CZ" dirty="0" err="1" smtClean="0"/>
              <a:t>diakritischer</a:t>
            </a:r>
            <a:r>
              <a:rPr lang="cs-CZ" dirty="0" smtClean="0"/>
              <a:t> </a:t>
            </a:r>
            <a:r>
              <a:rPr lang="cs-CZ" dirty="0" err="1" smtClean="0"/>
              <a:t>Zeichen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schön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dirty="0" err="1" smtClean="0"/>
              <a:t>sollten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Angebote</a:t>
            </a:r>
            <a:r>
              <a:rPr lang="cs-CZ" dirty="0" smtClean="0"/>
              <a:t> </a:t>
            </a:r>
            <a:r>
              <a:rPr lang="cs-CZ" dirty="0" err="1" smtClean="0"/>
              <a:t>aktiviert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, </a:t>
            </a:r>
            <a:r>
              <a:rPr lang="cs-CZ" dirty="0" err="1" smtClean="0"/>
              <a:t>würde</a:t>
            </a:r>
            <a:r>
              <a:rPr lang="cs-CZ" dirty="0" smtClean="0"/>
              <a:t> </a:t>
            </a:r>
            <a:r>
              <a:rPr lang="cs-CZ" dirty="0" err="1" smtClean="0"/>
              <a:t>dieselbe</a:t>
            </a:r>
            <a:r>
              <a:rPr lang="cs-CZ" dirty="0" smtClean="0"/>
              <a:t>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solche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</a:t>
            </a:r>
            <a:r>
              <a:rPr lang="cs-CZ" dirty="0" err="1" smtClean="0"/>
              <a:t>liefern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der </a:t>
            </a:r>
            <a:r>
              <a:rPr lang="cs-CZ" dirty="0" err="1" smtClean="0"/>
              <a:t>konkreten</a:t>
            </a:r>
            <a:r>
              <a:rPr lang="cs-CZ" dirty="0" smtClean="0"/>
              <a:t>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entsprechen</a:t>
            </a:r>
            <a:r>
              <a:rPr lang="cs-CZ" dirty="0" smtClean="0"/>
              <a:t>, z.B.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 (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schön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sCHOn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err="1" smtClean="0"/>
              <a:t>Aufgabe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32856"/>
            <a:ext cx="8229600" cy="4925144"/>
          </a:xfrm>
        </p:spPr>
        <p:txBody>
          <a:bodyPr>
            <a:normAutofit/>
          </a:bodyPr>
          <a:lstStyle/>
          <a:p>
            <a:r>
              <a:rPr lang="cs-CZ" sz="1800" dirty="0" err="1" smtClean="0"/>
              <a:t>Versuchen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jetzt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Suchanfrage</a:t>
            </a:r>
            <a:r>
              <a:rPr lang="cs-CZ" sz="1800" dirty="0" smtClean="0"/>
              <a:t> </a:t>
            </a:r>
            <a:r>
              <a:rPr lang="cs-CZ" sz="1800" dirty="0" err="1" smtClean="0"/>
              <a:t>mit</a:t>
            </a:r>
            <a:r>
              <a:rPr lang="cs-CZ" sz="1800" dirty="0" smtClean="0"/>
              <a:t> </a:t>
            </a:r>
            <a:r>
              <a:rPr lang="cs-CZ" sz="1800" dirty="0" err="1" smtClean="0"/>
              <a:t>dem</a:t>
            </a:r>
            <a:r>
              <a:rPr lang="cs-CZ" sz="1800" dirty="0" smtClean="0"/>
              <a:t> </a:t>
            </a:r>
            <a:r>
              <a:rPr lang="cs-CZ" sz="1800" dirty="0" err="1" smtClean="0"/>
              <a:t>Adverb</a:t>
            </a:r>
            <a:r>
              <a:rPr lang="cs-CZ" sz="1800" dirty="0" smtClean="0"/>
              <a:t> </a:t>
            </a:r>
            <a:r>
              <a:rPr lang="cs-CZ" sz="1800" dirty="0" err="1" smtClean="0">
                <a:solidFill>
                  <a:schemeClr val="accent2"/>
                </a:solidFill>
              </a:rPr>
              <a:t>schon</a:t>
            </a:r>
            <a:r>
              <a:rPr lang="cs-CZ" sz="1800" dirty="0" smtClean="0"/>
              <a:t> </a:t>
            </a:r>
            <a:r>
              <a:rPr lang="cs-CZ" sz="1800" dirty="0" err="1" smtClean="0"/>
              <a:t>zu</a:t>
            </a:r>
            <a:r>
              <a:rPr lang="cs-CZ" sz="1800" dirty="0" smtClean="0"/>
              <a:t> </a:t>
            </a:r>
            <a:r>
              <a:rPr lang="cs-CZ" sz="1800" dirty="0" err="1" smtClean="0"/>
              <a:t>bilden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recherchieren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immer</a:t>
            </a:r>
            <a:r>
              <a:rPr lang="cs-CZ" sz="1800" dirty="0" smtClean="0"/>
              <a:t> </a:t>
            </a:r>
            <a:r>
              <a:rPr lang="cs-CZ" sz="1800" dirty="0" err="1" smtClean="0"/>
              <a:t>mit</a:t>
            </a:r>
            <a:r>
              <a:rPr lang="cs-CZ" sz="1800" dirty="0" smtClean="0"/>
              <a:t> </a:t>
            </a:r>
            <a:r>
              <a:rPr lang="cs-CZ" sz="1800" dirty="0" err="1" smtClean="0"/>
              <a:t>einer</a:t>
            </a:r>
            <a:r>
              <a:rPr lang="cs-CZ" sz="1800" dirty="0" smtClean="0"/>
              <a:t> </a:t>
            </a:r>
            <a:r>
              <a:rPr lang="cs-CZ" sz="1800" dirty="0" err="1" smtClean="0"/>
              <a:t>anderen</a:t>
            </a:r>
            <a:r>
              <a:rPr lang="cs-CZ" sz="1800" dirty="0" smtClean="0"/>
              <a:t> </a:t>
            </a:r>
            <a:r>
              <a:rPr lang="cs-CZ" sz="1800" dirty="0" err="1" smtClean="0"/>
              <a:t>Optioneneinstellung</a:t>
            </a:r>
            <a:r>
              <a:rPr lang="cs-CZ" sz="1800" dirty="0" smtClean="0"/>
              <a:t> (</a:t>
            </a:r>
            <a:r>
              <a:rPr lang="cs-CZ" sz="1800" dirty="0" err="1" smtClean="0"/>
              <a:t>probieren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alle</a:t>
            </a:r>
            <a:r>
              <a:rPr lang="cs-CZ" sz="1800" dirty="0" smtClean="0"/>
              <a:t> </a:t>
            </a:r>
            <a:r>
              <a:rPr lang="cs-CZ" sz="1800" dirty="0" err="1" smtClean="0"/>
              <a:t>Möglichkeiten</a:t>
            </a:r>
            <a:r>
              <a:rPr lang="cs-CZ" sz="1800" dirty="0" smtClean="0"/>
              <a:t> – </a:t>
            </a:r>
            <a:r>
              <a:rPr lang="cs-CZ" sz="1800" dirty="0" err="1" smtClean="0"/>
              <a:t>alles</a:t>
            </a:r>
            <a:r>
              <a:rPr lang="cs-CZ" sz="1800" dirty="0" smtClean="0"/>
              <a:t> </a:t>
            </a:r>
            <a:r>
              <a:rPr lang="cs-CZ" sz="1800" dirty="0" err="1" smtClean="0"/>
              <a:t>aktiviert</a:t>
            </a:r>
            <a:r>
              <a:rPr lang="cs-CZ" sz="1800" dirty="0" smtClean="0"/>
              <a:t>, </a:t>
            </a:r>
            <a:r>
              <a:rPr lang="cs-CZ" sz="1800" dirty="0" err="1" smtClean="0"/>
              <a:t>alles</a:t>
            </a:r>
            <a:r>
              <a:rPr lang="cs-CZ" sz="1800" dirty="0" smtClean="0"/>
              <a:t> </a:t>
            </a:r>
            <a:r>
              <a:rPr lang="cs-CZ" sz="1800" dirty="0" err="1" smtClean="0"/>
              <a:t>deaktiviert</a:t>
            </a:r>
            <a:r>
              <a:rPr lang="cs-CZ" sz="1800" dirty="0" smtClean="0"/>
              <a:t>, </a:t>
            </a:r>
            <a:r>
              <a:rPr lang="cs-CZ" sz="1800" dirty="0" err="1" smtClean="0"/>
              <a:t>nur</a:t>
            </a:r>
            <a:r>
              <a:rPr lang="cs-CZ" sz="1800" dirty="0" smtClean="0"/>
              <a:t> </a:t>
            </a:r>
            <a:r>
              <a:rPr lang="cs-CZ" sz="1800" dirty="0" err="1" smtClean="0"/>
              <a:t>einiges</a:t>
            </a:r>
            <a:r>
              <a:rPr lang="cs-CZ" sz="1800" dirty="0" smtClean="0"/>
              <a:t> </a:t>
            </a:r>
            <a:r>
              <a:rPr lang="cs-CZ" sz="1800" dirty="0" err="1" smtClean="0"/>
              <a:t>aktiviert</a:t>
            </a:r>
            <a:r>
              <a:rPr lang="cs-CZ" sz="1800" dirty="0" smtClean="0"/>
              <a:t>). </a:t>
            </a:r>
            <a:r>
              <a:rPr lang="cs-CZ" sz="1800" dirty="0" err="1" smtClean="0"/>
              <a:t>Schauen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sich</a:t>
            </a:r>
            <a:r>
              <a:rPr lang="cs-CZ" sz="1800" dirty="0" smtClean="0"/>
              <a:t> </a:t>
            </a:r>
            <a:r>
              <a:rPr lang="cs-CZ" sz="1800" dirty="0" err="1" smtClean="0"/>
              <a:t>immer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Ergebnisse</a:t>
            </a:r>
            <a:r>
              <a:rPr lang="cs-CZ" sz="1800" dirty="0" smtClean="0"/>
              <a:t> </a:t>
            </a:r>
            <a:r>
              <a:rPr lang="cs-CZ" sz="1800" dirty="0" err="1" smtClean="0"/>
              <a:t>an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vergleichen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mit</a:t>
            </a:r>
            <a:r>
              <a:rPr lang="cs-CZ" sz="1800" dirty="0" smtClean="0"/>
              <a:t> </a:t>
            </a:r>
            <a:r>
              <a:rPr lang="cs-CZ" sz="1800" dirty="0" err="1" smtClean="0"/>
              <a:t>Ihren</a:t>
            </a:r>
            <a:r>
              <a:rPr lang="cs-CZ" sz="1800" dirty="0" smtClean="0"/>
              <a:t> </a:t>
            </a:r>
            <a:r>
              <a:rPr lang="cs-CZ" sz="1800" dirty="0" err="1" smtClean="0"/>
              <a:t>Erwartungen</a:t>
            </a:r>
            <a:endParaRPr lang="cs-CZ" sz="1800" dirty="0" smtClean="0"/>
          </a:p>
          <a:p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können</a:t>
            </a:r>
            <a:r>
              <a:rPr lang="cs-CZ" sz="1800" dirty="0" smtClean="0"/>
              <a:t> </a:t>
            </a:r>
            <a:r>
              <a:rPr lang="cs-CZ" sz="1800" dirty="0" err="1" smtClean="0"/>
              <a:t>dasselbe</a:t>
            </a:r>
            <a:r>
              <a:rPr lang="cs-CZ" sz="1800" dirty="0" smtClean="0"/>
              <a:t> </a:t>
            </a:r>
            <a:r>
              <a:rPr lang="cs-CZ" sz="1800" dirty="0" err="1" smtClean="0"/>
              <a:t>mit</a:t>
            </a:r>
            <a:r>
              <a:rPr lang="cs-CZ" sz="1800" dirty="0" smtClean="0"/>
              <a:t> </a:t>
            </a:r>
            <a:r>
              <a:rPr lang="cs-CZ" sz="1800" dirty="0" err="1" smtClean="0"/>
              <a:t>einem</a:t>
            </a:r>
            <a:r>
              <a:rPr lang="cs-CZ" sz="1800" dirty="0" smtClean="0"/>
              <a:t> </a:t>
            </a:r>
            <a:r>
              <a:rPr lang="cs-CZ" sz="1800" dirty="0" err="1" smtClean="0"/>
              <a:t>anderen</a:t>
            </a:r>
            <a:r>
              <a:rPr lang="cs-CZ" sz="1800" dirty="0" smtClean="0"/>
              <a:t> </a:t>
            </a:r>
            <a:r>
              <a:rPr lang="cs-CZ" sz="1800" dirty="0" err="1" smtClean="0"/>
              <a:t>Wort</a:t>
            </a:r>
            <a:r>
              <a:rPr lang="cs-CZ" sz="1800" dirty="0" smtClean="0"/>
              <a:t> </a:t>
            </a:r>
            <a:r>
              <a:rPr lang="cs-CZ" sz="1800" dirty="0" err="1" smtClean="0"/>
              <a:t>probieren</a:t>
            </a:r>
            <a:r>
              <a:rPr lang="cs-CZ" sz="1800" dirty="0" smtClean="0"/>
              <a:t> (z.B. </a:t>
            </a:r>
            <a:r>
              <a:rPr lang="cs-CZ" sz="1800" dirty="0" err="1" smtClean="0"/>
              <a:t>mit</a:t>
            </a:r>
            <a:r>
              <a:rPr lang="cs-CZ" sz="1800" dirty="0" smtClean="0"/>
              <a:t> </a:t>
            </a:r>
            <a:r>
              <a:rPr lang="cs-CZ" sz="1800" dirty="0" err="1" smtClean="0"/>
              <a:t>dem</a:t>
            </a:r>
            <a:r>
              <a:rPr lang="cs-CZ" sz="1800" dirty="0" smtClean="0"/>
              <a:t> Verb </a:t>
            </a:r>
            <a:r>
              <a:rPr lang="cs-CZ" sz="1800" dirty="0" err="1" smtClean="0">
                <a:solidFill>
                  <a:schemeClr val="accent6">
                    <a:lumMod val="75000"/>
                  </a:schemeClr>
                </a:solidFill>
              </a:rPr>
              <a:t>drucken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r>
              <a:rPr lang="cs-CZ" sz="1800" dirty="0" err="1" smtClean="0"/>
              <a:t>Wann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warum</a:t>
            </a:r>
            <a:r>
              <a:rPr lang="cs-CZ" sz="1800" dirty="0" smtClean="0"/>
              <a:t> </a:t>
            </a:r>
            <a:r>
              <a:rPr lang="cs-CZ" sz="1800" dirty="0" err="1" smtClean="0"/>
              <a:t>werden</a:t>
            </a:r>
            <a:r>
              <a:rPr lang="cs-CZ" sz="1800" dirty="0" smtClean="0"/>
              <a:t> </a:t>
            </a:r>
            <a:r>
              <a:rPr lang="cs-CZ" sz="1800" dirty="0" err="1" smtClean="0"/>
              <a:t>bei</a:t>
            </a:r>
            <a:r>
              <a:rPr lang="cs-CZ" sz="1800" dirty="0" smtClean="0"/>
              <a:t> </a:t>
            </a:r>
            <a:r>
              <a:rPr lang="cs-CZ" sz="1800" dirty="0" err="1" smtClean="0"/>
              <a:t>einigen</a:t>
            </a:r>
            <a:r>
              <a:rPr lang="cs-CZ" sz="1800" dirty="0" smtClean="0"/>
              <a:t> </a:t>
            </a:r>
            <a:r>
              <a:rPr lang="cs-CZ" sz="1800" dirty="0" err="1" smtClean="0"/>
              <a:t>Einstellungen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Expansions</a:t>
            </a:r>
            <a:r>
              <a:rPr lang="cs-CZ" sz="1800" dirty="0" smtClean="0"/>
              <a:t>-/</a:t>
            </a:r>
            <a:r>
              <a:rPr lang="cs-CZ" sz="1800" dirty="0" err="1" smtClean="0"/>
              <a:t>Wortformlisten</a:t>
            </a:r>
            <a:r>
              <a:rPr lang="cs-CZ" sz="1800" dirty="0" smtClean="0"/>
              <a:t> </a:t>
            </a:r>
            <a:r>
              <a:rPr lang="cs-CZ" sz="1800" dirty="0" err="1" smtClean="0"/>
              <a:t>angeboten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andersmal</a:t>
            </a:r>
            <a:r>
              <a:rPr lang="cs-CZ" sz="1800" dirty="0" smtClean="0"/>
              <a:t> </a:t>
            </a:r>
            <a:r>
              <a:rPr lang="cs-CZ" sz="1800" dirty="0" err="1" smtClean="0"/>
              <a:t>nicht</a:t>
            </a:r>
            <a:r>
              <a:rPr lang="cs-CZ" sz="1800" dirty="0" smtClean="0"/>
              <a:t>?</a:t>
            </a:r>
          </a:p>
          <a:p>
            <a:r>
              <a:rPr lang="cs-CZ" sz="1800" dirty="0" err="1" smtClean="0"/>
              <a:t>Welche</a:t>
            </a:r>
            <a:r>
              <a:rPr lang="cs-CZ" sz="1800" dirty="0" smtClean="0"/>
              <a:t> </a:t>
            </a:r>
            <a:r>
              <a:rPr lang="cs-CZ" sz="1800" dirty="0" err="1" smtClean="0"/>
              <a:t>Einflüsse</a:t>
            </a:r>
            <a:r>
              <a:rPr lang="cs-CZ" sz="1800" dirty="0" smtClean="0"/>
              <a:t> </a:t>
            </a:r>
            <a:r>
              <a:rPr lang="cs-CZ" sz="1800" dirty="0" err="1" smtClean="0"/>
              <a:t>hat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Einstellung</a:t>
            </a:r>
            <a:r>
              <a:rPr lang="cs-CZ" sz="1800" dirty="0" smtClean="0"/>
              <a:t> </a:t>
            </a:r>
            <a:r>
              <a:rPr lang="cs-CZ" sz="1800" dirty="0" err="1" smtClean="0"/>
              <a:t>auf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Formulierung</a:t>
            </a:r>
            <a:r>
              <a:rPr lang="cs-CZ" sz="1800" dirty="0" smtClean="0"/>
              <a:t> </a:t>
            </a:r>
            <a:r>
              <a:rPr lang="cs-CZ" sz="1800" dirty="0" err="1" smtClean="0"/>
              <a:t>Ihrer</a:t>
            </a:r>
            <a:r>
              <a:rPr lang="cs-CZ" sz="1800" dirty="0" smtClean="0"/>
              <a:t> </a:t>
            </a:r>
            <a:r>
              <a:rPr lang="cs-CZ" sz="1800" dirty="0" err="1" smtClean="0"/>
              <a:t>Suchanfrage</a:t>
            </a:r>
            <a:r>
              <a:rPr lang="cs-CZ" sz="1800" dirty="0" smtClean="0"/>
              <a:t>? </a:t>
            </a:r>
            <a:r>
              <a:rPr lang="cs-CZ" sz="1800" dirty="0" err="1" smtClean="0"/>
              <a:t>Formulieren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mind</a:t>
            </a:r>
            <a:r>
              <a:rPr lang="cs-CZ" sz="1800" dirty="0" smtClean="0"/>
              <a:t>. </a:t>
            </a:r>
            <a:r>
              <a:rPr lang="cs-CZ" sz="1800" dirty="0" err="1" smtClean="0"/>
              <a:t>zwei</a:t>
            </a:r>
            <a:r>
              <a:rPr lang="cs-CZ" sz="1800" dirty="0" smtClean="0"/>
              <a:t> </a:t>
            </a:r>
            <a:r>
              <a:rPr lang="cs-CZ" sz="1800" dirty="0" err="1" smtClean="0"/>
              <a:t>konkrete</a:t>
            </a:r>
            <a:r>
              <a:rPr lang="cs-CZ" sz="1800" dirty="0" smtClean="0"/>
              <a:t> </a:t>
            </a:r>
            <a:r>
              <a:rPr lang="cs-CZ" sz="1800" dirty="0" err="1" smtClean="0"/>
              <a:t>Beispiele</a:t>
            </a:r>
            <a:r>
              <a:rPr lang="cs-CZ" sz="1800" dirty="0" smtClean="0"/>
              <a:t>, in </a:t>
            </a:r>
            <a:r>
              <a:rPr lang="cs-CZ" sz="1800" dirty="0" err="1" smtClean="0"/>
              <a:t>denen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einige</a:t>
            </a:r>
            <a:r>
              <a:rPr lang="cs-CZ" sz="1800" dirty="0" smtClean="0"/>
              <a:t> </a:t>
            </a:r>
            <a:r>
              <a:rPr lang="cs-CZ" sz="1800" dirty="0" err="1" smtClean="0"/>
              <a:t>dieser</a:t>
            </a:r>
            <a:r>
              <a:rPr lang="cs-CZ" sz="1800" dirty="0" smtClean="0"/>
              <a:t> </a:t>
            </a:r>
            <a:r>
              <a:rPr lang="cs-CZ" sz="1800" dirty="0" err="1" smtClean="0"/>
              <a:t>Optionen</a:t>
            </a:r>
            <a:r>
              <a:rPr lang="cs-CZ" sz="1800" dirty="0" smtClean="0"/>
              <a:t> </a:t>
            </a:r>
            <a:r>
              <a:rPr lang="cs-CZ" sz="1800" dirty="0" err="1" smtClean="0"/>
              <a:t>aktivieren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deaktivieren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erklären</a:t>
            </a:r>
            <a:r>
              <a:rPr lang="cs-CZ" sz="1800" dirty="0" smtClean="0"/>
              <a:t> </a:t>
            </a:r>
            <a:r>
              <a:rPr lang="cs-CZ" sz="1800" dirty="0" err="1" smtClean="0"/>
              <a:t>Sie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Gründe</a:t>
            </a:r>
            <a:r>
              <a:rPr lang="cs-CZ" sz="1800" dirty="0" smtClean="0"/>
              <a:t> </a:t>
            </a:r>
            <a:r>
              <a:rPr lang="cs-CZ" sz="1800" dirty="0" err="1" smtClean="0"/>
              <a:t>dafür</a:t>
            </a:r>
            <a:r>
              <a:rPr lang="cs-CZ" sz="1800" dirty="0" smtClean="0"/>
              <a:t>. (</a:t>
            </a:r>
            <a:r>
              <a:rPr lang="cs-CZ" sz="1800" dirty="0" err="1" smtClean="0"/>
              <a:t>Ihre</a:t>
            </a:r>
            <a:r>
              <a:rPr lang="cs-CZ" sz="1800" dirty="0" smtClean="0"/>
              <a:t> </a:t>
            </a:r>
            <a:r>
              <a:rPr lang="cs-CZ" sz="1800" dirty="0" err="1" smtClean="0"/>
              <a:t>Antwort</a:t>
            </a:r>
            <a:r>
              <a:rPr lang="cs-CZ" sz="1800" dirty="0" smtClean="0"/>
              <a:t> </a:t>
            </a:r>
            <a:r>
              <a:rPr lang="cs-CZ" sz="1800" dirty="0" err="1" smtClean="0"/>
              <a:t>könnte</a:t>
            </a:r>
            <a:r>
              <a:rPr lang="cs-CZ" sz="1800" dirty="0" smtClean="0"/>
              <a:t> </a:t>
            </a:r>
            <a:r>
              <a:rPr lang="cs-CZ" sz="1800" dirty="0" err="1" smtClean="0"/>
              <a:t>folgendermaßen</a:t>
            </a:r>
            <a:r>
              <a:rPr lang="cs-CZ" sz="1800" dirty="0" smtClean="0"/>
              <a:t> </a:t>
            </a:r>
            <a:r>
              <a:rPr lang="cs-CZ" sz="1800" dirty="0" err="1" smtClean="0"/>
              <a:t>aussehen</a:t>
            </a:r>
            <a:r>
              <a:rPr lang="cs-CZ" sz="1800" dirty="0" smtClean="0"/>
              <a:t>: </a:t>
            </a:r>
            <a:r>
              <a:rPr lang="cs-CZ" sz="1800" i="1" dirty="0" err="1" smtClean="0"/>
              <a:t>Wenn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ich</a:t>
            </a:r>
            <a:r>
              <a:rPr lang="cs-CZ" sz="1800" i="1" dirty="0" smtClean="0"/>
              <a:t> </a:t>
            </a:r>
            <a:r>
              <a:rPr lang="cs-CZ" sz="1800" i="1" dirty="0" smtClean="0">
                <a:solidFill>
                  <a:schemeClr val="accent2"/>
                </a:solidFill>
              </a:rPr>
              <a:t>XY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zu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finden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brauche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formuliere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ich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die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Suchanfrage</a:t>
            </a:r>
            <a:r>
              <a:rPr lang="cs-CZ" sz="1800" i="1" dirty="0" smtClean="0"/>
              <a:t> </a:t>
            </a:r>
            <a:r>
              <a:rPr lang="cs-CZ" sz="1800" i="1" dirty="0" err="1" smtClean="0">
                <a:solidFill>
                  <a:schemeClr val="accent2"/>
                </a:solidFill>
              </a:rPr>
              <a:t>so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und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stelle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die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Optionen</a:t>
            </a:r>
            <a:r>
              <a:rPr lang="cs-CZ" sz="1800" i="1" dirty="0" smtClean="0"/>
              <a:t> </a:t>
            </a:r>
            <a:r>
              <a:rPr lang="cs-CZ" sz="1800" i="1" dirty="0" err="1" smtClean="0">
                <a:solidFill>
                  <a:schemeClr val="accent2"/>
                </a:solidFill>
              </a:rPr>
              <a:t>so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weil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das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hilft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mir</a:t>
            </a:r>
            <a:r>
              <a:rPr lang="cs-CZ" sz="1800" i="1" dirty="0" smtClean="0"/>
              <a:t> </a:t>
            </a:r>
            <a:r>
              <a:rPr lang="cs-CZ" sz="1800" i="1" dirty="0" smtClean="0">
                <a:solidFill>
                  <a:schemeClr val="accent2"/>
                </a:solidFill>
              </a:rPr>
              <a:t>X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und</a:t>
            </a:r>
            <a:r>
              <a:rPr lang="cs-CZ" sz="1800" i="1" dirty="0" smtClean="0"/>
              <a:t> </a:t>
            </a:r>
            <a:r>
              <a:rPr lang="cs-CZ" sz="1800" i="1" dirty="0" smtClean="0">
                <a:solidFill>
                  <a:schemeClr val="accent2"/>
                </a:solidFill>
              </a:rPr>
              <a:t>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zu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finden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bzw</a:t>
            </a:r>
            <a:r>
              <a:rPr lang="cs-CZ" sz="1800" i="1" dirty="0" smtClean="0"/>
              <a:t>. </a:t>
            </a:r>
            <a:r>
              <a:rPr lang="cs-CZ" sz="1800" i="1" dirty="0" smtClean="0">
                <a:solidFill>
                  <a:schemeClr val="accent2"/>
                </a:solidFill>
              </a:rPr>
              <a:t>C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und</a:t>
            </a:r>
            <a:r>
              <a:rPr lang="cs-CZ" sz="1800" i="1" dirty="0" smtClean="0"/>
              <a:t> </a:t>
            </a:r>
            <a:r>
              <a:rPr lang="cs-CZ" sz="1800" i="1" dirty="0" smtClean="0">
                <a:solidFill>
                  <a:schemeClr val="accent2"/>
                </a:solidFill>
              </a:rPr>
              <a:t>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aus</a:t>
            </a:r>
            <a:r>
              <a:rPr lang="cs-CZ" sz="1800" i="1" dirty="0" smtClean="0"/>
              <a:t> der Analyse </a:t>
            </a:r>
            <a:r>
              <a:rPr lang="cs-CZ" sz="1800" i="1" dirty="0" err="1" smtClean="0"/>
              <a:t>herauszuschließen</a:t>
            </a:r>
            <a:r>
              <a:rPr lang="cs-CZ" sz="1800" i="1" dirty="0" smtClean="0"/>
              <a:t>.</a:t>
            </a:r>
            <a:r>
              <a:rPr lang="cs-CZ" sz="1800" dirty="0" smtClean="0"/>
              <a:t>)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 err="1" smtClean="0"/>
              <a:t>Reiter</a:t>
            </a:r>
            <a:r>
              <a:rPr lang="cs-CZ" dirty="0" smtClean="0"/>
              <a:t>: </a:t>
            </a:r>
            <a:r>
              <a:rPr lang="cs-CZ" dirty="0" err="1" smtClean="0"/>
              <a:t>Suche</a:t>
            </a:r>
            <a:r>
              <a:rPr lang="cs-CZ" dirty="0" smtClean="0"/>
              <a:t> - </a:t>
            </a:r>
            <a:r>
              <a:rPr lang="cs-CZ" dirty="0" err="1" smtClean="0"/>
              <a:t>Expansionslisten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86684"/>
            <a:ext cx="6005142" cy="527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err="1" smtClean="0"/>
              <a:t>Expansionslisten</a:t>
            </a:r>
            <a:r>
              <a:rPr lang="cs-CZ" dirty="0" smtClean="0"/>
              <a:t> / </a:t>
            </a:r>
            <a:r>
              <a:rPr lang="cs-CZ" dirty="0" err="1" smtClean="0"/>
              <a:t>Wortformlisten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cs-CZ" dirty="0" smtClean="0"/>
              <a:t>=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Wortformlisten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angeboten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, </a:t>
            </a:r>
            <a:r>
              <a:rPr lang="cs-CZ" dirty="0" err="1" smtClean="0"/>
              <a:t>falls</a:t>
            </a:r>
            <a:r>
              <a:rPr lang="cs-CZ" dirty="0" smtClean="0"/>
              <a:t> es </a:t>
            </a:r>
            <a:r>
              <a:rPr lang="cs-CZ" dirty="0" err="1" smtClean="0"/>
              <a:t>einige</a:t>
            </a:r>
            <a:r>
              <a:rPr lang="cs-CZ" dirty="0" smtClean="0"/>
              <a:t> </a:t>
            </a:r>
            <a:r>
              <a:rPr lang="cs-CZ" dirty="0" err="1" smtClean="0"/>
              <a:t>Schreibvarianten</a:t>
            </a:r>
            <a:r>
              <a:rPr lang="cs-CZ" dirty="0" smtClean="0"/>
              <a:t> des </a:t>
            </a:r>
            <a:r>
              <a:rPr lang="cs-CZ" dirty="0" err="1" smtClean="0"/>
              <a:t>angegebenen</a:t>
            </a:r>
            <a:r>
              <a:rPr lang="cs-CZ" dirty="0" smtClean="0"/>
              <a:t> </a:t>
            </a:r>
            <a:r>
              <a:rPr lang="cs-CZ" dirty="0" err="1" smtClean="0"/>
              <a:t>Wortes</a:t>
            </a:r>
            <a:r>
              <a:rPr lang="cs-CZ" dirty="0" smtClean="0"/>
              <a:t> (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Suchanfragefenster</a:t>
            </a:r>
            <a:r>
              <a:rPr lang="cs-CZ" dirty="0" smtClean="0"/>
              <a:t>) </a:t>
            </a:r>
            <a:r>
              <a:rPr lang="cs-CZ" dirty="0" err="1" smtClean="0"/>
              <a:t>gibt</a:t>
            </a:r>
            <a:endParaRPr lang="cs-CZ" dirty="0" smtClean="0"/>
          </a:p>
          <a:p>
            <a:r>
              <a:rPr lang="cs-CZ" dirty="0" err="1" smtClean="0"/>
              <a:t>erscheinen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vor der </a:t>
            </a:r>
            <a:r>
              <a:rPr lang="cs-CZ" dirty="0" err="1" smtClean="0"/>
              <a:t>Suchanfrage</a:t>
            </a:r>
            <a:r>
              <a:rPr lang="cs-CZ" dirty="0" smtClean="0"/>
              <a:t> / Analyse </a:t>
            </a:r>
            <a:r>
              <a:rPr lang="cs-CZ" dirty="0" err="1" smtClean="0"/>
              <a:t>im</a:t>
            </a:r>
            <a:r>
              <a:rPr lang="cs-CZ" dirty="0" smtClean="0"/>
              <a:t> Korpus</a:t>
            </a:r>
          </a:p>
          <a:p>
            <a:r>
              <a:rPr lang="cs-CZ" dirty="0" err="1" smtClean="0"/>
              <a:t>ermöglichen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Auswahl</a:t>
            </a:r>
            <a:r>
              <a:rPr lang="cs-CZ" dirty="0" smtClean="0"/>
              <a:t> (</a:t>
            </a:r>
            <a:r>
              <a:rPr lang="cs-CZ" dirty="0" err="1" smtClean="0"/>
              <a:t>Deaktivierung</a:t>
            </a:r>
            <a:r>
              <a:rPr lang="cs-CZ" dirty="0" smtClean="0"/>
              <a:t> </a:t>
            </a:r>
            <a:r>
              <a:rPr lang="cs-CZ" dirty="0" err="1" smtClean="0"/>
              <a:t>unerwünschter</a:t>
            </a:r>
            <a:r>
              <a:rPr lang="cs-CZ" dirty="0" smtClean="0"/>
              <a:t> </a:t>
            </a:r>
            <a:r>
              <a:rPr lang="cs-CZ" dirty="0" err="1" smtClean="0"/>
              <a:t>Formen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645071"/>
            <a:ext cx="4355976" cy="221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Expansionslisten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Anzeige</a:t>
            </a:r>
            <a:r>
              <a:rPr lang="cs-CZ" dirty="0" smtClean="0"/>
              <a:t> der </a:t>
            </a:r>
            <a:r>
              <a:rPr lang="cs-CZ" dirty="0" err="1" smtClean="0"/>
              <a:t>Expansionslisten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in </a:t>
            </a:r>
            <a:r>
              <a:rPr lang="cs-CZ" dirty="0" err="1" smtClean="0"/>
              <a:t>Optionen</a:t>
            </a:r>
            <a:r>
              <a:rPr lang="cs-CZ" dirty="0" smtClean="0"/>
              <a:t> </a:t>
            </a:r>
            <a:r>
              <a:rPr lang="cs-CZ" dirty="0" err="1" smtClean="0"/>
              <a:t>deaktiviert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;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bekommen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Übersicht</a:t>
            </a:r>
            <a:r>
              <a:rPr lang="cs-CZ" dirty="0" smtClean="0"/>
              <a:t> </a:t>
            </a:r>
            <a:r>
              <a:rPr lang="cs-CZ" dirty="0" err="1" smtClean="0"/>
              <a:t>darüber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 </a:t>
            </a:r>
            <a:r>
              <a:rPr lang="cs-CZ" dirty="0" err="1" smtClean="0"/>
              <a:t>Schreibformen</a:t>
            </a:r>
            <a:r>
              <a:rPr lang="cs-CZ" dirty="0" smtClean="0"/>
              <a:t> des </a:t>
            </a:r>
            <a:r>
              <a:rPr lang="cs-CZ" dirty="0" err="1" smtClean="0"/>
              <a:t>Wortes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Analyse </a:t>
            </a:r>
            <a:r>
              <a:rPr lang="cs-CZ" dirty="0" err="1" smtClean="0"/>
              <a:t>mitgezählt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480" y="4293096"/>
            <a:ext cx="485852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err="1" smtClean="0"/>
              <a:t>Optionen</a:t>
            </a:r>
            <a:r>
              <a:rPr lang="cs-CZ" dirty="0" smtClean="0"/>
              <a:t>: </a:t>
            </a:r>
            <a:r>
              <a:rPr lang="cs-CZ" dirty="0" err="1" smtClean="0"/>
              <a:t>Expansionslisten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 err="1" smtClean="0"/>
              <a:t>falls</a:t>
            </a:r>
            <a:r>
              <a:rPr lang="cs-CZ" sz="3000" dirty="0" smtClean="0"/>
              <a:t> </a:t>
            </a:r>
            <a:r>
              <a:rPr lang="cs-CZ" sz="3000" dirty="0" err="1" smtClean="0"/>
              <a:t>angezeigt</a:t>
            </a:r>
            <a:r>
              <a:rPr lang="cs-CZ" sz="3000" dirty="0" smtClean="0"/>
              <a:t>, </a:t>
            </a:r>
            <a:r>
              <a:rPr lang="cs-CZ" sz="3000" dirty="0" err="1" smtClean="0"/>
              <a:t>kann</a:t>
            </a:r>
            <a:r>
              <a:rPr lang="cs-CZ" sz="3000" dirty="0" smtClean="0"/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Form</a:t>
            </a:r>
            <a:r>
              <a:rPr lang="cs-CZ" sz="3000" dirty="0" smtClean="0"/>
              <a:t> der </a:t>
            </a:r>
            <a:r>
              <a:rPr lang="cs-CZ" sz="3000" dirty="0" err="1" smtClean="0"/>
              <a:t>Expansionslisten</a:t>
            </a:r>
            <a:r>
              <a:rPr lang="cs-CZ" sz="3000" dirty="0" smtClean="0"/>
              <a:t> </a:t>
            </a:r>
            <a:r>
              <a:rPr lang="cs-CZ" sz="3000" dirty="0" err="1" smtClean="0"/>
              <a:t>entweder</a:t>
            </a:r>
            <a:r>
              <a:rPr lang="cs-CZ" sz="3000" dirty="0" smtClean="0"/>
              <a:t> </a:t>
            </a:r>
            <a:r>
              <a:rPr lang="cs-CZ" sz="3000" dirty="0" err="1" smtClean="0"/>
              <a:t>mit</a:t>
            </a:r>
            <a:r>
              <a:rPr lang="cs-CZ" sz="3000" dirty="0" smtClean="0"/>
              <a:t> oder ohne </a:t>
            </a:r>
            <a:r>
              <a:rPr lang="cs-CZ" sz="3000" dirty="0" err="1" smtClean="0"/>
              <a:t>Häufigkeitsangaben</a:t>
            </a:r>
            <a:r>
              <a:rPr lang="cs-CZ" sz="3000" dirty="0" smtClean="0"/>
              <a:t> </a:t>
            </a:r>
            <a:r>
              <a:rPr lang="cs-CZ" sz="3000" dirty="0" err="1" smtClean="0"/>
              <a:t>dargestellt</a:t>
            </a:r>
            <a:r>
              <a:rPr lang="cs-CZ" sz="3000" dirty="0" smtClean="0"/>
              <a:t> </a:t>
            </a:r>
            <a:r>
              <a:rPr lang="cs-CZ" sz="3000" dirty="0" err="1" smtClean="0"/>
              <a:t>werden</a:t>
            </a:r>
            <a:r>
              <a:rPr lang="cs-CZ" sz="3000" dirty="0" smtClean="0"/>
              <a:t> (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Häufigkeiten</a:t>
            </a:r>
            <a:r>
              <a:rPr lang="cs-CZ" sz="3000" dirty="0" smtClean="0"/>
              <a:t> </a:t>
            </a:r>
            <a:r>
              <a:rPr lang="cs-CZ" sz="3000" dirty="0" err="1" smtClean="0"/>
              <a:t>zeigen</a:t>
            </a:r>
            <a:r>
              <a:rPr lang="cs-CZ" sz="3000" dirty="0" smtClean="0"/>
              <a:t>, </a:t>
            </a:r>
            <a:r>
              <a:rPr lang="cs-CZ" sz="3000" dirty="0" err="1" smtClean="0"/>
              <a:t>wievielmal</a:t>
            </a:r>
            <a:r>
              <a:rPr lang="cs-CZ" sz="3000" dirty="0" smtClean="0"/>
              <a:t> </a:t>
            </a:r>
            <a:r>
              <a:rPr lang="cs-CZ" sz="3000" dirty="0" err="1" smtClean="0"/>
              <a:t>im</a:t>
            </a:r>
            <a:r>
              <a:rPr lang="cs-CZ" sz="3000" dirty="0" smtClean="0"/>
              <a:t> Korpus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konkrete</a:t>
            </a:r>
            <a:r>
              <a:rPr lang="cs-CZ" sz="3000" dirty="0" smtClean="0"/>
              <a:t> </a:t>
            </a:r>
            <a:r>
              <a:rPr lang="cs-CZ" sz="3000" dirty="0" err="1" smtClean="0"/>
              <a:t>Schreibweise</a:t>
            </a:r>
            <a:r>
              <a:rPr lang="cs-CZ" sz="3000" dirty="0" smtClean="0"/>
              <a:t> </a:t>
            </a:r>
            <a:r>
              <a:rPr lang="cs-CZ" sz="3000" dirty="0" err="1" smtClean="0"/>
              <a:t>auftritt</a:t>
            </a:r>
            <a:r>
              <a:rPr lang="cs-CZ" sz="3000" dirty="0" smtClean="0"/>
              <a:t> </a:t>
            </a:r>
            <a:r>
              <a:rPr lang="cs-CZ" sz="3000" dirty="0" err="1" smtClean="0"/>
              <a:t>und</a:t>
            </a:r>
            <a:r>
              <a:rPr lang="cs-CZ" sz="3000" dirty="0" smtClean="0"/>
              <a:t> </a:t>
            </a:r>
            <a:r>
              <a:rPr lang="cs-CZ" sz="3000" dirty="0" err="1" smtClean="0"/>
              <a:t>somit</a:t>
            </a:r>
            <a:r>
              <a:rPr lang="cs-CZ" sz="3000" dirty="0" smtClean="0"/>
              <a:t> </a:t>
            </a:r>
            <a:r>
              <a:rPr lang="cs-CZ" sz="3000" dirty="0" err="1" smtClean="0"/>
              <a:t>davon</a:t>
            </a:r>
            <a:r>
              <a:rPr lang="cs-CZ" sz="3000" dirty="0" smtClean="0"/>
              <a:t> </a:t>
            </a:r>
            <a:r>
              <a:rPr lang="cs-CZ" sz="3000" dirty="0" err="1" smtClean="0"/>
              <a:t>zeugen</a:t>
            </a:r>
            <a:r>
              <a:rPr lang="cs-CZ" sz="3000" dirty="0" smtClean="0"/>
              <a:t>, ob es </a:t>
            </a:r>
            <a:r>
              <a:rPr lang="cs-CZ" sz="3000" dirty="0" err="1" smtClean="0"/>
              <a:t>sich</a:t>
            </a:r>
            <a:r>
              <a:rPr lang="cs-CZ" sz="3000" dirty="0" smtClean="0"/>
              <a:t> </a:t>
            </a:r>
            <a:r>
              <a:rPr lang="cs-CZ" sz="3000" dirty="0" err="1" smtClean="0"/>
              <a:t>eher</a:t>
            </a:r>
            <a:r>
              <a:rPr lang="cs-CZ" sz="3000" dirty="0" smtClean="0"/>
              <a:t> um </a:t>
            </a:r>
            <a:r>
              <a:rPr lang="cs-CZ" sz="3000" dirty="0" err="1" smtClean="0"/>
              <a:t>Rarität</a:t>
            </a:r>
            <a:r>
              <a:rPr lang="cs-CZ" sz="3000" dirty="0" smtClean="0"/>
              <a:t> / </a:t>
            </a:r>
            <a:r>
              <a:rPr lang="cs-CZ" sz="3000" dirty="0" err="1" smtClean="0"/>
              <a:t>Tippfehler</a:t>
            </a:r>
            <a:r>
              <a:rPr lang="cs-CZ" sz="3000" dirty="0" smtClean="0"/>
              <a:t> </a:t>
            </a:r>
            <a:r>
              <a:rPr lang="cs-CZ" sz="3000" dirty="0" err="1" smtClean="0"/>
              <a:t>handelt</a:t>
            </a:r>
            <a:r>
              <a:rPr lang="cs-CZ" sz="3000" dirty="0" smtClean="0"/>
              <a:t>, oder ob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Schreibweise</a:t>
            </a:r>
            <a:r>
              <a:rPr lang="cs-CZ" sz="3000" dirty="0" smtClean="0"/>
              <a:t> </a:t>
            </a:r>
            <a:r>
              <a:rPr lang="cs-CZ" sz="3000" dirty="0" err="1" smtClean="0"/>
              <a:t>häufig</a:t>
            </a:r>
            <a:r>
              <a:rPr lang="cs-CZ" sz="3000" dirty="0" smtClean="0"/>
              <a:t> </a:t>
            </a:r>
            <a:r>
              <a:rPr lang="cs-CZ" sz="3000" dirty="0" err="1" smtClean="0"/>
              <a:t>vorkommt</a:t>
            </a:r>
            <a:r>
              <a:rPr lang="cs-CZ" sz="3000" dirty="0" smtClean="0"/>
              <a:t>);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Bearbeitung</a:t>
            </a:r>
            <a:r>
              <a:rPr lang="cs-CZ" sz="3000" dirty="0" smtClean="0"/>
              <a:t> der </a:t>
            </a:r>
            <a:r>
              <a:rPr lang="cs-CZ" sz="3000" dirty="0" err="1" smtClean="0"/>
              <a:t>Expansionslisten</a:t>
            </a:r>
            <a:r>
              <a:rPr lang="cs-CZ" sz="3000" dirty="0" smtClean="0"/>
              <a:t> </a:t>
            </a:r>
            <a:r>
              <a:rPr lang="cs-CZ" sz="3000" dirty="0" err="1" smtClean="0"/>
              <a:t>dauert</a:t>
            </a:r>
            <a:r>
              <a:rPr lang="cs-CZ" sz="3000" dirty="0" smtClean="0"/>
              <a:t> </a:t>
            </a:r>
            <a:r>
              <a:rPr lang="cs-CZ" sz="3000" dirty="0" err="1" smtClean="0"/>
              <a:t>aber</a:t>
            </a:r>
            <a:r>
              <a:rPr lang="cs-CZ" sz="3000" dirty="0" smtClean="0"/>
              <a:t> </a:t>
            </a:r>
            <a:r>
              <a:rPr lang="cs-CZ" sz="3000" dirty="0" err="1" smtClean="0"/>
              <a:t>ein</a:t>
            </a:r>
            <a:r>
              <a:rPr lang="cs-CZ" sz="3000" dirty="0" smtClean="0"/>
              <a:t> </a:t>
            </a:r>
            <a:r>
              <a:rPr lang="cs-CZ" sz="3000" dirty="0" err="1" smtClean="0"/>
              <a:t>bisschen</a:t>
            </a:r>
            <a:r>
              <a:rPr lang="cs-CZ" sz="3000" dirty="0" smtClean="0"/>
              <a:t> </a:t>
            </a:r>
            <a:r>
              <a:rPr lang="cs-CZ" sz="3000" dirty="0" err="1" smtClean="0"/>
              <a:t>länger</a:t>
            </a:r>
            <a:endParaRPr lang="cs-CZ" sz="3000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38700"/>
            <a:ext cx="36861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0725" y="5048250"/>
            <a:ext cx="33432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301</TotalTime>
  <Words>977</Words>
  <Application>Microsoft Office PowerPoint</Application>
  <PresentationFormat>Předvádění na obrazovce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Urbanistický</vt:lpstr>
      <vt:lpstr>Optionen und Korpusauswahl</vt:lpstr>
      <vt:lpstr>Optionen</vt:lpstr>
      <vt:lpstr>Zugriff - Optionen</vt:lpstr>
      <vt:lpstr>Reiter: Suche - Suchmodalitäten</vt:lpstr>
      <vt:lpstr>Aufgabe</vt:lpstr>
      <vt:lpstr>Reiter: Suche - Expansionslisten</vt:lpstr>
      <vt:lpstr>Expansionslisten / Wortformlisten</vt:lpstr>
      <vt:lpstr>Optionen: Expansionslisten</vt:lpstr>
      <vt:lpstr>Optionen: Expansionslisten</vt:lpstr>
      <vt:lpstr>Optionen: Expansionslisten</vt:lpstr>
      <vt:lpstr>Optionen:  Begrenzung der Ergebnismenge</vt:lpstr>
      <vt:lpstr>Optionen:  Begrenzung der Ergebnismenge</vt:lpstr>
      <vt:lpstr>Optionen: Lemmatisierung</vt:lpstr>
      <vt:lpstr>Aufgabe: Optionen: Lemmatisierung</vt:lpstr>
      <vt:lpstr>Optionen: Ergebnispräsentation</vt:lpstr>
      <vt:lpstr>Optionen: Ergebnispräsentation: Häufigkeitsmaß</vt:lpstr>
      <vt:lpstr>Optionen: Ergebnispräsentation</vt:lpstr>
      <vt:lpstr>Aufgabe: Ergebnispräsentation</vt:lpstr>
      <vt:lpstr>Optionen: KWIC / Volltext</vt:lpstr>
      <vt:lpstr>Optionen: KWIC / Volltext</vt:lpstr>
      <vt:lpstr>Aufgabe: KWIC / Volltext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Věra Hejhalová</dc:creator>
  <cp:lastModifiedBy>Věra Hejhalová</cp:lastModifiedBy>
  <cp:revision>5</cp:revision>
  <dcterms:created xsi:type="dcterms:W3CDTF">2019-11-07T12:16:38Z</dcterms:created>
  <dcterms:modified xsi:type="dcterms:W3CDTF">2020-03-22T06:39:58Z</dcterms:modified>
</cp:coreProperties>
</file>