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65" r:id="rId3"/>
    <p:sldId id="262" r:id="rId4"/>
    <p:sldId id="258" r:id="rId5"/>
    <p:sldId id="266" r:id="rId6"/>
    <p:sldId id="260"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jandro Camino Rodriguez" initials="ACR" lastIdx="2" clrIdx="0">
    <p:extLst>
      <p:ext uri="{19B8F6BF-5375-455C-9EA6-DF929625EA0E}">
        <p15:presenceInfo xmlns:p15="http://schemas.microsoft.com/office/powerpoint/2012/main" userId="S::alejandro.camino@uam.es::6c285584-9e5d-4452-9db3-fc099c32d9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77" autoAdjust="0"/>
    <p:restoredTop sz="94660"/>
  </p:normalViewPr>
  <p:slideViewPr>
    <p:cSldViewPr snapToGrid="0">
      <p:cViewPr varScale="1">
        <p:scale>
          <a:sx n="124" d="100"/>
          <a:sy n="124" d="100"/>
        </p:scale>
        <p:origin x="184"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2081261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1858912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52733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340140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9871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692902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2181953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1977312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67537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CFF26F9-ADE5-4C95-8462-649ED3088E86}" type="datetimeFigureOut">
              <a:rPr lang="es-ES" smtClean="0"/>
              <a:t>3/1/22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4288075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CFF26F9-ADE5-4C95-8462-649ED3088E86}" type="datetimeFigureOut">
              <a:rPr lang="es-ES" smtClean="0"/>
              <a:t>3/1/22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91478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CFF26F9-ADE5-4C95-8462-649ED3088E86}" type="datetimeFigureOut">
              <a:rPr lang="es-ES" smtClean="0"/>
              <a:t>3/1/22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1885831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CFF26F9-ADE5-4C95-8462-649ED3088E86}" type="datetimeFigureOut">
              <a:rPr lang="es-ES" smtClean="0"/>
              <a:t>3/1/22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3552785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F26F9-ADE5-4C95-8462-649ED3088E86}" type="datetimeFigureOut">
              <a:rPr lang="es-ES" smtClean="0"/>
              <a:t>3/1/22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117903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CFF26F9-ADE5-4C95-8462-649ED3088E86}" type="datetimeFigureOut">
              <a:rPr lang="es-ES" smtClean="0"/>
              <a:t>3/1/22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79553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CFF26F9-ADE5-4C95-8462-649ED3088E86}" type="datetimeFigureOut">
              <a:rPr lang="es-ES" smtClean="0"/>
              <a:t>3/1/22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85A05FBB-B2DC-44EA-8EF2-749584DE1E13}" type="slidenum">
              <a:rPr lang="es-ES" smtClean="0"/>
              <a:t>‹#›</a:t>
            </a:fld>
            <a:endParaRPr lang="es-ES"/>
          </a:p>
        </p:txBody>
      </p:sp>
    </p:spTree>
    <p:extLst>
      <p:ext uri="{BB962C8B-B14F-4D97-AF65-F5344CB8AC3E}">
        <p14:creationId xmlns:p14="http://schemas.microsoft.com/office/powerpoint/2010/main" val="2608716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CFF26F9-ADE5-4C95-8462-649ED3088E86}" type="datetimeFigureOut">
              <a:rPr lang="es-ES" smtClean="0"/>
              <a:t>3/1/22</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5A05FBB-B2DC-44EA-8EF2-749584DE1E13}" type="slidenum">
              <a:rPr lang="es-ES" smtClean="0"/>
              <a:t>‹#›</a:t>
            </a:fld>
            <a:endParaRPr lang="es-ES"/>
          </a:p>
        </p:txBody>
      </p:sp>
    </p:spTree>
    <p:extLst>
      <p:ext uri="{BB962C8B-B14F-4D97-AF65-F5344CB8AC3E}">
        <p14:creationId xmlns:p14="http://schemas.microsoft.com/office/powerpoint/2010/main" val="3091842841"/>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D11ECC6-8551-4768-8DFD-CD41AF420A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12192000" cy="2285999"/>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4" name="Group 13">
            <a:extLst>
              <a:ext uri="{FF2B5EF4-FFF2-40B4-BE49-F238E27FC236}">
                <a16:creationId xmlns:a16="http://schemas.microsoft.com/office/drawing/2014/main" id="{93657592-CA60-4F45-B1A0-88AA772420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25267" y="-8467"/>
            <a:ext cx="4766733" cy="6866467"/>
            <a:chOff x="7425267" y="-8467"/>
            <a:chExt cx="4766733" cy="6866467"/>
          </a:xfrm>
        </p:grpSpPr>
        <p:cxnSp>
          <p:nvCxnSpPr>
            <p:cNvPr id="15" name="Straight Connector 14">
              <a:extLst>
                <a:ext uri="{FF2B5EF4-FFF2-40B4-BE49-F238E27FC236}">
                  <a16:creationId xmlns:a16="http://schemas.microsoft.com/office/drawing/2014/main" id="{6F47E2B4-7DA9-4312-A1F0-C48388B236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35B274F7-039F-4BFC-AA98-B51B1D6CB6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11A31103-C703-46C9-9D26-497A1ACD5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id="{382F955F-FC22-44B8-BDCF-B7758032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1F567692-F087-479A-8931-BD2869C3E4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49B3E4CD-0738-4B9D-A14F-1E8694DDF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28">
              <a:extLst>
                <a:ext uri="{FF2B5EF4-FFF2-40B4-BE49-F238E27FC236}">
                  <a16:creationId xmlns:a16="http://schemas.microsoft.com/office/drawing/2014/main" id="{4753B851-AD90-4CCD-85D0-65AA6567D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9">
              <a:extLst>
                <a:ext uri="{FF2B5EF4-FFF2-40B4-BE49-F238E27FC236}">
                  <a16:creationId xmlns:a16="http://schemas.microsoft.com/office/drawing/2014/main" id="{EBF14868-A190-4E21-9522-8977C474C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BCBB4922-76EE-442B-A649-09873DCE79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5" name="Rectangle 24">
            <a:extLst>
              <a:ext uri="{FF2B5EF4-FFF2-40B4-BE49-F238E27FC236}">
                <a16:creationId xmlns:a16="http://schemas.microsoft.com/office/drawing/2014/main" id="{8E2EB503-A017-4457-A105-53638C97D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572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Imagen 3">
            <a:extLst>
              <a:ext uri="{FF2B5EF4-FFF2-40B4-BE49-F238E27FC236}">
                <a16:creationId xmlns:a16="http://schemas.microsoft.com/office/drawing/2014/main" id="{5AF4D682-7DFC-4E2A-AF73-2A747AF59C7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11699" y="4924238"/>
            <a:ext cx="3426704" cy="1577463"/>
          </a:xfrm>
          <a:prstGeom prst="rect">
            <a:avLst/>
          </a:prstGeom>
        </p:spPr>
      </p:pic>
      <p:pic>
        <p:nvPicPr>
          <p:cNvPr id="5" name="Imagen 4">
            <a:extLst>
              <a:ext uri="{FF2B5EF4-FFF2-40B4-BE49-F238E27FC236}">
                <a16:creationId xmlns:a16="http://schemas.microsoft.com/office/drawing/2014/main" id="{D38B26DA-F2A6-4939-86FD-3095F2F98AC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408847" y="4924238"/>
            <a:ext cx="3426704" cy="1524883"/>
          </a:xfrm>
          <a:prstGeom prst="rect">
            <a:avLst/>
          </a:prstGeom>
        </p:spPr>
      </p:pic>
      <p:sp>
        <p:nvSpPr>
          <p:cNvPr id="6" name="Rectángulo 5">
            <a:extLst>
              <a:ext uri="{FF2B5EF4-FFF2-40B4-BE49-F238E27FC236}">
                <a16:creationId xmlns:a16="http://schemas.microsoft.com/office/drawing/2014/main" id="{2A8F0215-1DB6-4160-99A2-6435BD07C908}"/>
              </a:ext>
            </a:extLst>
          </p:cNvPr>
          <p:cNvSpPr/>
          <p:nvPr/>
        </p:nvSpPr>
        <p:spPr>
          <a:xfrm>
            <a:off x="7848376" y="4815081"/>
            <a:ext cx="4282563" cy="1477328"/>
          </a:xfrm>
          <a:prstGeom prst="rect">
            <a:avLst/>
          </a:prstGeom>
        </p:spPr>
        <p:txBody>
          <a:bodyPr wrap="square">
            <a:spAutoFit/>
          </a:bodyPr>
          <a:lstStyle/>
          <a:p>
            <a:pPr algn="just">
              <a:spcAft>
                <a:spcPts val="600"/>
              </a:spcAft>
            </a:pPr>
            <a:r>
              <a:rPr lang="es-ES" dirty="0" err="1">
                <a:solidFill>
                  <a:srgbClr val="FF0000"/>
                </a:solidFill>
              </a:rPr>
              <a:t>Research</a:t>
            </a:r>
            <a:r>
              <a:rPr lang="es-ES" dirty="0">
                <a:solidFill>
                  <a:srgbClr val="FF0000"/>
                </a:solidFill>
              </a:rPr>
              <a:t> </a:t>
            </a:r>
            <a:r>
              <a:rPr lang="es-ES" dirty="0" err="1">
                <a:solidFill>
                  <a:srgbClr val="FF0000"/>
                </a:solidFill>
              </a:rPr>
              <a:t>project</a:t>
            </a:r>
            <a:r>
              <a:rPr lang="es-ES" dirty="0">
                <a:solidFill>
                  <a:srgbClr val="FF0000"/>
                </a:solidFill>
              </a:rPr>
              <a:t>: Identidades en movimiento. Flujos, circulación y transformaciones culturales en el espacio atlántico (Siglos XIX y XX): PID2019-106210GB-I00</a:t>
            </a:r>
          </a:p>
        </p:txBody>
      </p:sp>
      <p:pic>
        <p:nvPicPr>
          <p:cNvPr id="46" name="Imagen 45">
            <a:extLst>
              <a:ext uri="{FF2B5EF4-FFF2-40B4-BE49-F238E27FC236}">
                <a16:creationId xmlns:a16="http://schemas.microsoft.com/office/drawing/2014/main" id="{CABD8B6C-BA11-436A-AAA6-7904D78F527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83941" y="777361"/>
            <a:ext cx="11443854" cy="1924493"/>
          </a:xfrm>
          <a:prstGeom prst="rect">
            <a:avLst/>
          </a:prstGeom>
        </p:spPr>
      </p:pic>
      <p:sp>
        <p:nvSpPr>
          <p:cNvPr id="48" name="Subtítulo 47">
            <a:extLst>
              <a:ext uri="{FF2B5EF4-FFF2-40B4-BE49-F238E27FC236}">
                <a16:creationId xmlns:a16="http://schemas.microsoft.com/office/drawing/2014/main" id="{BDF4098E-071C-4272-B7D9-A1D5E5E4001A}"/>
              </a:ext>
            </a:extLst>
          </p:cNvPr>
          <p:cNvSpPr>
            <a:spLocks noGrp="1"/>
          </p:cNvSpPr>
          <p:nvPr>
            <p:ph type="subTitle" idx="1"/>
          </p:nvPr>
        </p:nvSpPr>
        <p:spPr>
          <a:xfrm>
            <a:off x="2341198" y="3211326"/>
            <a:ext cx="7766936" cy="1038164"/>
          </a:xfrm>
        </p:spPr>
        <p:txBody>
          <a:bodyPr>
            <a:noAutofit/>
          </a:bodyPr>
          <a:lstStyle/>
          <a:p>
            <a:pPr algn="ctr"/>
            <a:r>
              <a:rPr lang="es-ES" sz="1600" b="1" dirty="0">
                <a:solidFill>
                  <a:schemeClr val="tx1"/>
                </a:solidFill>
              </a:rPr>
              <a:t>Alejandro Camino</a:t>
            </a:r>
          </a:p>
          <a:p>
            <a:pPr algn="ctr"/>
            <a:r>
              <a:rPr lang="es-ES" sz="1600" b="1" dirty="0">
                <a:solidFill>
                  <a:schemeClr val="tx1"/>
                </a:solidFill>
              </a:rPr>
              <a:t>Alejandro.camino@uam.es</a:t>
            </a:r>
          </a:p>
          <a:p>
            <a:pPr algn="ctr"/>
            <a:r>
              <a:rPr lang="es-ES" sz="1600" b="1" dirty="0">
                <a:solidFill>
                  <a:schemeClr val="tx1"/>
                </a:solidFill>
              </a:rPr>
              <a:t>Universidad Autónoma de Madrid</a:t>
            </a:r>
          </a:p>
        </p:txBody>
      </p:sp>
    </p:spTree>
    <p:extLst>
      <p:ext uri="{BB962C8B-B14F-4D97-AF65-F5344CB8AC3E}">
        <p14:creationId xmlns:p14="http://schemas.microsoft.com/office/powerpoint/2010/main" val="4281256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6F66B4-A17D-4450-B730-CEE45CB6BF74}"/>
              </a:ext>
            </a:extLst>
          </p:cNvPr>
          <p:cNvSpPr>
            <a:spLocks noGrp="1"/>
          </p:cNvSpPr>
          <p:nvPr>
            <p:ph type="title"/>
          </p:nvPr>
        </p:nvSpPr>
        <p:spPr>
          <a:xfrm>
            <a:off x="738890" y="1238488"/>
            <a:ext cx="8596668" cy="1320800"/>
          </a:xfrm>
        </p:spPr>
        <p:txBody>
          <a:bodyPr>
            <a:normAutofit/>
          </a:bodyPr>
          <a:lstStyle/>
          <a:p>
            <a:r>
              <a:rPr lang="es-ES" dirty="0"/>
              <a:t>The presentation will </a:t>
            </a:r>
            <a:r>
              <a:rPr lang="en-US" dirty="0"/>
              <a:t>have</a:t>
            </a:r>
            <a:r>
              <a:rPr lang="es-ES" dirty="0"/>
              <a:t> </a:t>
            </a:r>
            <a:r>
              <a:rPr lang="es-ES" dirty="0" err="1"/>
              <a:t>two</a:t>
            </a:r>
            <a:r>
              <a:rPr lang="es-ES" dirty="0"/>
              <a:t> </a:t>
            </a:r>
            <a:r>
              <a:rPr lang="es-ES" dirty="0" err="1"/>
              <a:t>parts</a:t>
            </a:r>
            <a:r>
              <a:rPr lang="es-ES" dirty="0"/>
              <a:t>. </a:t>
            </a:r>
            <a:r>
              <a:rPr lang="es-ES" dirty="0" err="1"/>
              <a:t>It</a:t>
            </a:r>
            <a:r>
              <a:rPr lang="es-ES" dirty="0"/>
              <a:t> will be </a:t>
            </a:r>
            <a:r>
              <a:rPr lang="es-ES" dirty="0" err="1"/>
              <a:t>like</a:t>
            </a:r>
            <a:r>
              <a:rPr lang="es-ES" dirty="0"/>
              <a:t> a </a:t>
            </a:r>
            <a:r>
              <a:rPr lang="es-ES" dirty="0" err="1"/>
              <a:t>brief</a:t>
            </a:r>
            <a:r>
              <a:rPr lang="es-ES" dirty="0"/>
              <a:t> </a:t>
            </a:r>
            <a:r>
              <a:rPr lang="es-ES" dirty="0" err="1"/>
              <a:t>state</a:t>
            </a:r>
            <a:r>
              <a:rPr lang="es-ES" dirty="0"/>
              <a:t> of art.</a:t>
            </a:r>
          </a:p>
        </p:txBody>
      </p:sp>
      <p:sp>
        <p:nvSpPr>
          <p:cNvPr id="3" name="Marcador de contenido 2">
            <a:extLst>
              <a:ext uri="{FF2B5EF4-FFF2-40B4-BE49-F238E27FC236}">
                <a16:creationId xmlns:a16="http://schemas.microsoft.com/office/drawing/2014/main" id="{7020E104-6DAA-4DEC-B791-CAEDE58B61A1}"/>
              </a:ext>
            </a:extLst>
          </p:cNvPr>
          <p:cNvSpPr>
            <a:spLocks noGrp="1"/>
          </p:cNvSpPr>
          <p:nvPr>
            <p:ph sz="half" idx="1"/>
          </p:nvPr>
        </p:nvSpPr>
        <p:spPr>
          <a:xfrm>
            <a:off x="357187" y="2691917"/>
            <a:ext cx="5181600" cy="1474166"/>
          </a:xfrm>
        </p:spPr>
        <p:txBody>
          <a:bodyPr/>
          <a:lstStyle/>
          <a:p>
            <a:r>
              <a:rPr lang="es-ES" dirty="0">
                <a:solidFill>
                  <a:schemeClr val="tx1"/>
                </a:solidFill>
              </a:rPr>
              <a:t>In </a:t>
            </a:r>
            <a:r>
              <a:rPr lang="es-ES" dirty="0" err="1">
                <a:solidFill>
                  <a:schemeClr val="tx1"/>
                </a:solidFill>
              </a:rPr>
              <a:t>the</a:t>
            </a:r>
            <a:r>
              <a:rPr lang="es-ES" dirty="0">
                <a:solidFill>
                  <a:schemeClr val="tx1"/>
                </a:solidFill>
              </a:rPr>
              <a:t> </a:t>
            </a:r>
            <a:r>
              <a:rPr lang="es-ES" dirty="0" err="1">
                <a:solidFill>
                  <a:schemeClr val="tx1"/>
                </a:solidFill>
              </a:rPr>
              <a:t>first</a:t>
            </a:r>
            <a:r>
              <a:rPr lang="es-ES" dirty="0">
                <a:solidFill>
                  <a:schemeClr val="tx1"/>
                </a:solidFill>
              </a:rPr>
              <a:t> </a:t>
            </a:r>
            <a:r>
              <a:rPr lang="es-ES" dirty="0" err="1">
                <a:solidFill>
                  <a:schemeClr val="tx1"/>
                </a:solidFill>
              </a:rPr>
              <a:t>one</a:t>
            </a:r>
            <a:r>
              <a:rPr lang="es-ES" dirty="0">
                <a:solidFill>
                  <a:schemeClr val="tx1"/>
                </a:solidFill>
              </a:rPr>
              <a:t>, </a:t>
            </a:r>
            <a:r>
              <a:rPr lang="es-ES" dirty="0" err="1">
                <a:solidFill>
                  <a:schemeClr val="tx1"/>
                </a:solidFill>
              </a:rPr>
              <a:t>we</a:t>
            </a:r>
            <a:r>
              <a:rPr lang="es-ES" dirty="0">
                <a:solidFill>
                  <a:schemeClr val="tx1"/>
                </a:solidFill>
              </a:rPr>
              <a:t> will look in </a:t>
            </a:r>
            <a:r>
              <a:rPr lang="es-ES" dirty="0" err="1">
                <a:solidFill>
                  <a:schemeClr val="tx1"/>
                </a:solidFill>
              </a:rPr>
              <a:t>to</a:t>
            </a:r>
            <a:r>
              <a:rPr lang="es-ES" dirty="0">
                <a:solidFill>
                  <a:schemeClr val="tx1"/>
                </a:solidFill>
              </a:rPr>
              <a:t> </a:t>
            </a:r>
            <a:r>
              <a:rPr lang="es-ES" dirty="0" err="1">
                <a:solidFill>
                  <a:schemeClr val="tx1"/>
                </a:solidFill>
              </a:rPr>
              <a:t>the</a:t>
            </a:r>
            <a:r>
              <a:rPr lang="es-ES" dirty="0">
                <a:solidFill>
                  <a:schemeClr val="tx1"/>
                </a:solidFill>
              </a:rPr>
              <a:t> </a:t>
            </a:r>
            <a:r>
              <a:rPr lang="es-ES" dirty="0" err="1">
                <a:solidFill>
                  <a:schemeClr val="tx1"/>
                </a:solidFill>
              </a:rPr>
              <a:t>origins</a:t>
            </a:r>
            <a:r>
              <a:rPr lang="es-ES" dirty="0">
                <a:solidFill>
                  <a:schemeClr val="tx1"/>
                </a:solidFill>
              </a:rPr>
              <a:t> of </a:t>
            </a:r>
            <a:r>
              <a:rPr lang="es-ES" dirty="0" err="1">
                <a:solidFill>
                  <a:schemeClr val="tx1"/>
                </a:solidFill>
              </a:rPr>
              <a:t>the</a:t>
            </a:r>
            <a:r>
              <a:rPr lang="es-ES" dirty="0">
                <a:solidFill>
                  <a:schemeClr val="tx1"/>
                </a:solidFill>
              </a:rPr>
              <a:t> </a:t>
            </a:r>
            <a:r>
              <a:rPr lang="es-ES" dirty="0" err="1">
                <a:solidFill>
                  <a:schemeClr val="tx1"/>
                </a:solidFill>
              </a:rPr>
              <a:t>women’s</a:t>
            </a:r>
            <a:r>
              <a:rPr lang="es-ES" dirty="0">
                <a:solidFill>
                  <a:schemeClr val="tx1"/>
                </a:solidFill>
              </a:rPr>
              <a:t> and </a:t>
            </a:r>
            <a:r>
              <a:rPr lang="es-ES" dirty="0" err="1">
                <a:solidFill>
                  <a:schemeClr val="tx1"/>
                </a:solidFill>
              </a:rPr>
              <a:t>gender</a:t>
            </a:r>
            <a:r>
              <a:rPr lang="es-ES" dirty="0">
                <a:solidFill>
                  <a:schemeClr val="tx1"/>
                </a:solidFill>
              </a:rPr>
              <a:t> history. </a:t>
            </a:r>
          </a:p>
        </p:txBody>
      </p:sp>
      <p:sp>
        <p:nvSpPr>
          <p:cNvPr id="4" name="Marcador de contenido 3">
            <a:extLst>
              <a:ext uri="{FF2B5EF4-FFF2-40B4-BE49-F238E27FC236}">
                <a16:creationId xmlns:a16="http://schemas.microsoft.com/office/drawing/2014/main" id="{C6E9B2A0-9FC5-49AB-AAA6-B2D03B1778CF}"/>
              </a:ext>
            </a:extLst>
          </p:cNvPr>
          <p:cNvSpPr>
            <a:spLocks noGrp="1"/>
          </p:cNvSpPr>
          <p:nvPr>
            <p:ph sz="half" idx="2"/>
          </p:nvPr>
        </p:nvSpPr>
        <p:spPr>
          <a:xfrm>
            <a:off x="5671071" y="2562708"/>
            <a:ext cx="5181600" cy="1603375"/>
          </a:xfrm>
        </p:spPr>
        <p:txBody>
          <a:bodyPr/>
          <a:lstStyle/>
          <a:p>
            <a:r>
              <a:rPr lang="es-ES" dirty="0">
                <a:solidFill>
                  <a:schemeClr val="tx1"/>
                </a:solidFill>
              </a:rPr>
              <a:t>In </a:t>
            </a:r>
            <a:r>
              <a:rPr lang="es-ES" dirty="0" err="1">
                <a:solidFill>
                  <a:schemeClr val="tx1"/>
                </a:solidFill>
              </a:rPr>
              <a:t>the</a:t>
            </a:r>
            <a:r>
              <a:rPr lang="es-ES" dirty="0">
                <a:solidFill>
                  <a:schemeClr val="tx1"/>
                </a:solidFill>
              </a:rPr>
              <a:t> </a:t>
            </a:r>
            <a:r>
              <a:rPr lang="es-ES" dirty="0" err="1">
                <a:solidFill>
                  <a:schemeClr val="tx1"/>
                </a:solidFill>
              </a:rPr>
              <a:t>second</a:t>
            </a:r>
            <a:r>
              <a:rPr lang="es-ES" dirty="0">
                <a:solidFill>
                  <a:schemeClr val="tx1"/>
                </a:solidFill>
              </a:rPr>
              <a:t> </a:t>
            </a:r>
            <a:r>
              <a:rPr lang="es-ES" dirty="0" err="1">
                <a:solidFill>
                  <a:schemeClr val="tx1"/>
                </a:solidFill>
              </a:rPr>
              <a:t>one</a:t>
            </a:r>
            <a:r>
              <a:rPr lang="es-ES" dirty="0">
                <a:solidFill>
                  <a:schemeClr val="tx1"/>
                </a:solidFill>
              </a:rPr>
              <a:t>, </a:t>
            </a:r>
            <a:r>
              <a:rPr lang="es-ES" dirty="0" err="1">
                <a:solidFill>
                  <a:schemeClr val="tx1"/>
                </a:solidFill>
              </a:rPr>
              <a:t>we</a:t>
            </a:r>
            <a:r>
              <a:rPr lang="es-ES" dirty="0">
                <a:solidFill>
                  <a:schemeClr val="tx1"/>
                </a:solidFill>
              </a:rPr>
              <a:t> will </a:t>
            </a:r>
            <a:r>
              <a:rPr lang="en-US" dirty="0">
                <a:solidFill>
                  <a:schemeClr val="tx1"/>
                </a:solidFill>
              </a:rPr>
              <a:t>we will do a brief review of the current research lines and trends</a:t>
            </a:r>
            <a:endParaRPr lang="es-ES" dirty="0">
              <a:solidFill>
                <a:schemeClr val="tx1"/>
              </a:solidFill>
            </a:endParaRPr>
          </a:p>
        </p:txBody>
      </p:sp>
      <p:sp>
        <p:nvSpPr>
          <p:cNvPr id="5" name="CuadroTexto 4">
            <a:extLst>
              <a:ext uri="{FF2B5EF4-FFF2-40B4-BE49-F238E27FC236}">
                <a16:creationId xmlns:a16="http://schemas.microsoft.com/office/drawing/2014/main" id="{5A790A2D-40CB-4767-B0E4-A5DB8879A39A}"/>
              </a:ext>
            </a:extLst>
          </p:cNvPr>
          <p:cNvSpPr txBox="1"/>
          <p:nvPr/>
        </p:nvSpPr>
        <p:spPr>
          <a:xfrm>
            <a:off x="967784" y="3840092"/>
            <a:ext cx="8886825" cy="2031325"/>
          </a:xfrm>
          <a:prstGeom prst="rect">
            <a:avLst/>
          </a:prstGeom>
          <a:noFill/>
        </p:spPr>
        <p:txBody>
          <a:bodyPr wrap="square" rtlCol="0">
            <a:spAutoFit/>
          </a:bodyPr>
          <a:lstStyle/>
          <a:p>
            <a:r>
              <a:rPr lang="es-ES" dirty="0"/>
              <a:t>- </a:t>
            </a:r>
            <a:r>
              <a:rPr lang="es-ES" dirty="0" err="1"/>
              <a:t>Women’s</a:t>
            </a:r>
            <a:r>
              <a:rPr lang="es-ES" dirty="0"/>
              <a:t> and </a:t>
            </a:r>
            <a:r>
              <a:rPr lang="es-ES" dirty="0" err="1"/>
              <a:t>gender</a:t>
            </a:r>
            <a:r>
              <a:rPr lang="es-ES" dirty="0"/>
              <a:t> history are </a:t>
            </a:r>
            <a:r>
              <a:rPr lang="es-ES" dirty="0" err="1"/>
              <a:t>huge</a:t>
            </a:r>
            <a:r>
              <a:rPr lang="es-ES" dirty="0"/>
              <a:t> </a:t>
            </a:r>
            <a:r>
              <a:rPr lang="es-ES" dirty="0" err="1"/>
              <a:t>fields</a:t>
            </a:r>
            <a:r>
              <a:rPr lang="es-ES" dirty="0"/>
              <a:t>. </a:t>
            </a:r>
            <a:r>
              <a:rPr lang="es-ES" dirty="0" err="1"/>
              <a:t>For</a:t>
            </a:r>
            <a:r>
              <a:rPr lang="es-ES" dirty="0"/>
              <a:t> </a:t>
            </a:r>
            <a:r>
              <a:rPr lang="es-ES" dirty="0" err="1"/>
              <a:t>that</a:t>
            </a:r>
            <a:r>
              <a:rPr lang="es-ES" dirty="0"/>
              <a:t> </a:t>
            </a:r>
            <a:r>
              <a:rPr lang="es-ES" dirty="0" err="1"/>
              <a:t>reason</a:t>
            </a:r>
            <a:r>
              <a:rPr lang="es-ES" dirty="0"/>
              <a:t>, I will be </a:t>
            </a:r>
            <a:r>
              <a:rPr lang="es-ES" dirty="0" err="1"/>
              <a:t>focus</a:t>
            </a:r>
            <a:r>
              <a:rPr lang="es-ES" dirty="0"/>
              <a:t> in </a:t>
            </a:r>
            <a:r>
              <a:rPr lang="es-ES" dirty="0" err="1"/>
              <a:t>the</a:t>
            </a:r>
            <a:r>
              <a:rPr lang="es-ES" dirty="0"/>
              <a:t> </a:t>
            </a:r>
            <a:r>
              <a:rPr lang="es-ES" dirty="0" err="1"/>
              <a:t>main</a:t>
            </a:r>
            <a:r>
              <a:rPr lang="es-ES" dirty="0"/>
              <a:t> </a:t>
            </a:r>
            <a:r>
              <a:rPr lang="es-ES" dirty="0" err="1"/>
              <a:t>trends</a:t>
            </a:r>
            <a:r>
              <a:rPr lang="es-ES" dirty="0"/>
              <a:t> and </a:t>
            </a:r>
            <a:r>
              <a:rPr lang="es-ES" dirty="0" err="1"/>
              <a:t>controversies</a:t>
            </a:r>
            <a:r>
              <a:rPr lang="es-ES" dirty="0"/>
              <a:t> of </a:t>
            </a:r>
            <a:r>
              <a:rPr lang="es-ES" dirty="0" err="1"/>
              <a:t>European</a:t>
            </a:r>
            <a:r>
              <a:rPr lang="es-ES" dirty="0"/>
              <a:t> and North American </a:t>
            </a:r>
            <a:r>
              <a:rPr lang="es-ES" dirty="0" err="1"/>
              <a:t>historiography</a:t>
            </a:r>
            <a:r>
              <a:rPr lang="es-ES" dirty="0"/>
              <a:t>. </a:t>
            </a:r>
          </a:p>
          <a:p>
            <a:endParaRPr lang="es-ES" dirty="0"/>
          </a:p>
          <a:p>
            <a:r>
              <a:rPr lang="es-ES" dirty="0"/>
              <a:t>- Because </a:t>
            </a:r>
            <a:r>
              <a:rPr lang="es-ES" dirty="0" err="1"/>
              <a:t>of</a:t>
            </a:r>
            <a:r>
              <a:rPr lang="es-ES" dirty="0"/>
              <a:t> </a:t>
            </a:r>
            <a:r>
              <a:rPr lang="es-ES" dirty="0" err="1"/>
              <a:t>my</a:t>
            </a:r>
            <a:r>
              <a:rPr lang="es-ES" dirty="0"/>
              <a:t> Modern History </a:t>
            </a:r>
            <a:r>
              <a:rPr lang="es-ES" dirty="0" err="1"/>
              <a:t>speciality</a:t>
            </a:r>
            <a:r>
              <a:rPr lang="es-ES" dirty="0"/>
              <a:t>, </a:t>
            </a:r>
            <a:r>
              <a:rPr lang="es-ES" dirty="0" err="1"/>
              <a:t>this</a:t>
            </a:r>
            <a:r>
              <a:rPr lang="es-ES" dirty="0"/>
              <a:t> presentation </a:t>
            </a:r>
            <a:r>
              <a:rPr lang="es-ES" dirty="0" err="1"/>
              <a:t>focuses</a:t>
            </a:r>
            <a:r>
              <a:rPr lang="es-ES" dirty="0"/>
              <a:t> </a:t>
            </a:r>
            <a:r>
              <a:rPr lang="es-ES" dirty="0" err="1"/>
              <a:t>on</a:t>
            </a:r>
            <a:r>
              <a:rPr lang="es-ES" dirty="0"/>
              <a:t> </a:t>
            </a:r>
            <a:r>
              <a:rPr lang="es-ES" dirty="0" err="1"/>
              <a:t>this</a:t>
            </a:r>
            <a:r>
              <a:rPr lang="es-ES" dirty="0"/>
              <a:t> </a:t>
            </a:r>
            <a:r>
              <a:rPr lang="es-ES" dirty="0" err="1"/>
              <a:t>period</a:t>
            </a:r>
            <a:r>
              <a:rPr lang="es-ES" dirty="0"/>
              <a:t> of time.</a:t>
            </a:r>
          </a:p>
          <a:p>
            <a:endParaRPr lang="es-ES" dirty="0"/>
          </a:p>
          <a:p>
            <a:r>
              <a:rPr lang="es-ES" dirty="0"/>
              <a:t>- Finally, I </a:t>
            </a:r>
            <a:r>
              <a:rPr lang="es-ES" dirty="0" err="1"/>
              <a:t>must</a:t>
            </a:r>
            <a:r>
              <a:rPr lang="es-ES" dirty="0"/>
              <a:t> </a:t>
            </a:r>
            <a:r>
              <a:rPr lang="es-ES" dirty="0" err="1"/>
              <a:t>warn</a:t>
            </a:r>
            <a:r>
              <a:rPr lang="es-ES" dirty="0"/>
              <a:t> </a:t>
            </a:r>
            <a:r>
              <a:rPr lang="es-ES" dirty="0" err="1"/>
              <a:t>you</a:t>
            </a:r>
            <a:r>
              <a:rPr lang="es-ES" dirty="0"/>
              <a:t> </a:t>
            </a:r>
            <a:r>
              <a:rPr lang="es-ES" dirty="0" err="1"/>
              <a:t>that</a:t>
            </a:r>
            <a:r>
              <a:rPr lang="es-ES" dirty="0"/>
              <a:t> </a:t>
            </a:r>
            <a:r>
              <a:rPr lang="es-ES" dirty="0" err="1"/>
              <a:t>the</a:t>
            </a:r>
            <a:r>
              <a:rPr lang="es-ES" dirty="0"/>
              <a:t> </a:t>
            </a:r>
            <a:r>
              <a:rPr lang="es-ES" dirty="0" err="1"/>
              <a:t>following</a:t>
            </a:r>
            <a:r>
              <a:rPr lang="es-ES" dirty="0"/>
              <a:t> presentation </a:t>
            </a:r>
            <a:r>
              <a:rPr lang="es-ES" dirty="0" err="1"/>
              <a:t>only</a:t>
            </a:r>
            <a:r>
              <a:rPr lang="es-ES" dirty="0"/>
              <a:t> </a:t>
            </a:r>
            <a:r>
              <a:rPr lang="es-ES" dirty="0" err="1"/>
              <a:t>contain</a:t>
            </a:r>
            <a:r>
              <a:rPr lang="es-ES" dirty="0"/>
              <a:t> </a:t>
            </a:r>
            <a:r>
              <a:rPr lang="es-ES" dirty="0" err="1"/>
              <a:t>the</a:t>
            </a:r>
            <a:r>
              <a:rPr lang="es-ES" dirty="0"/>
              <a:t> </a:t>
            </a:r>
            <a:r>
              <a:rPr lang="es-ES" dirty="0" err="1"/>
              <a:t>most</a:t>
            </a:r>
            <a:r>
              <a:rPr lang="es-ES" dirty="0"/>
              <a:t> </a:t>
            </a:r>
            <a:r>
              <a:rPr lang="es-ES" dirty="0" err="1"/>
              <a:t>basic</a:t>
            </a:r>
            <a:r>
              <a:rPr lang="es-ES" dirty="0"/>
              <a:t> </a:t>
            </a:r>
            <a:r>
              <a:rPr lang="es-ES" dirty="0" err="1"/>
              <a:t>trends</a:t>
            </a:r>
            <a:r>
              <a:rPr lang="es-ES" dirty="0"/>
              <a:t> </a:t>
            </a:r>
            <a:r>
              <a:rPr lang="es-ES" dirty="0" err="1"/>
              <a:t>of</a:t>
            </a:r>
            <a:r>
              <a:rPr lang="es-ES" dirty="0"/>
              <a:t> </a:t>
            </a:r>
            <a:r>
              <a:rPr lang="es-ES" dirty="0" err="1"/>
              <a:t>women’s</a:t>
            </a:r>
            <a:r>
              <a:rPr lang="es-ES" dirty="0"/>
              <a:t> and </a:t>
            </a:r>
            <a:r>
              <a:rPr lang="es-ES" dirty="0" err="1"/>
              <a:t>gender</a:t>
            </a:r>
            <a:r>
              <a:rPr lang="es-ES" dirty="0"/>
              <a:t> history.</a:t>
            </a:r>
          </a:p>
        </p:txBody>
      </p:sp>
    </p:spTree>
    <p:extLst>
      <p:ext uri="{BB962C8B-B14F-4D97-AF65-F5344CB8AC3E}">
        <p14:creationId xmlns:p14="http://schemas.microsoft.com/office/powerpoint/2010/main" val="855035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700DC-2CE1-4D86-9308-D8283B27A7A6}"/>
              </a:ext>
            </a:extLst>
          </p:cNvPr>
          <p:cNvSpPr>
            <a:spLocks noGrp="1"/>
          </p:cNvSpPr>
          <p:nvPr>
            <p:ph type="title"/>
          </p:nvPr>
        </p:nvSpPr>
        <p:spPr>
          <a:xfrm>
            <a:off x="473428" y="2355115"/>
            <a:ext cx="10515600" cy="4502885"/>
          </a:xfrm>
        </p:spPr>
        <p:txBody>
          <a:bodyPr>
            <a:normAutofit fontScale="90000"/>
          </a:bodyPr>
          <a:lstStyle/>
          <a:p>
            <a:r>
              <a:rPr lang="en-US" sz="1800" dirty="0">
                <a:solidFill>
                  <a:schemeClr val="tx1"/>
                </a:solidFill>
              </a:rPr>
              <a:t>- One of the consequences of the professionalization of history in the 19th century was the exclusion of women from academic history writing. History was written mainly by men and about men's activities in the public sphere.</a:t>
            </a:r>
            <a:br>
              <a:rPr lang="en-US" sz="1800" dirty="0">
                <a:solidFill>
                  <a:schemeClr val="tx1"/>
                </a:solidFill>
              </a:rPr>
            </a:br>
            <a:br>
              <a:rPr lang="en-US" sz="1800" dirty="0">
                <a:solidFill>
                  <a:schemeClr val="tx1"/>
                </a:solidFill>
              </a:rPr>
            </a:br>
            <a:r>
              <a:rPr lang="en-US" sz="1800" dirty="0">
                <a:solidFill>
                  <a:schemeClr val="tx1"/>
                </a:solidFill>
              </a:rPr>
              <a:t>- During 19</a:t>
            </a:r>
            <a:r>
              <a:rPr lang="en-US" sz="1800" baseline="30000" dirty="0">
                <a:solidFill>
                  <a:schemeClr val="tx1"/>
                </a:solidFill>
              </a:rPr>
              <a:t>th</a:t>
            </a:r>
            <a:r>
              <a:rPr lang="en-US" sz="1800" dirty="0">
                <a:solidFill>
                  <a:schemeClr val="tx1"/>
                </a:solidFill>
              </a:rPr>
              <a:t> century and the first half of the 20</a:t>
            </a:r>
            <a:r>
              <a:rPr lang="en-US" sz="1800" baseline="30000" dirty="0">
                <a:solidFill>
                  <a:schemeClr val="tx1"/>
                </a:solidFill>
              </a:rPr>
              <a:t>th</a:t>
            </a:r>
            <a:r>
              <a:rPr lang="en-US" sz="1800" dirty="0">
                <a:solidFill>
                  <a:schemeClr val="tx1"/>
                </a:solidFill>
              </a:rPr>
              <a:t> century, women did not receive barely any specific attention. Exceptions: queens, princess, great heroines and similar. For example, Isabel I of Castilla, Elizabeth I or Agnes of Bohemia or Prague.</a:t>
            </a:r>
            <a:br>
              <a:rPr lang="en-US" sz="1800" dirty="0">
                <a:solidFill>
                  <a:schemeClr val="tx1"/>
                </a:solidFill>
              </a:rPr>
            </a:br>
            <a:br>
              <a:rPr lang="en-US" sz="1800" dirty="0">
                <a:solidFill>
                  <a:schemeClr val="tx1"/>
                </a:solidFill>
              </a:rPr>
            </a:br>
            <a:r>
              <a:rPr lang="en-US" sz="1800" dirty="0">
                <a:solidFill>
                  <a:schemeClr val="tx1"/>
                </a:solidFill>
              </a:rPr>
              <a:t>- Since 1950s, but specially since 1960s, started the earliest work of what is called “contribution history”. An approach critical with “traditional” historiography with the main objective to “rescue” the women in the past that were hidden because of the patriarchal historiography. What has also been called “Herstory” (a pun with His-tory).</a:t>
            </a:r>
            <a:br>
              <a:rPr lang="en-US" sz="1800" dirty="0">
                <a:solidFill>
                  <a:schemeClr val="tx1"/>
                </a:solidFill>
              </a:rPr>
            </a:br>
            <a:br>
              <a:rPr lang="en-US" sz="1800" dirty="0">
                <a:solidFill>
                  <a:schemeClr val="tx1"/>
                </a:solidFill>
              </a:rPr>
            </a:br>
            <a:r>
              <a:rPr lang="en-US" sz="1800" dirty="0">
                <a:solidFill>
                  <a:schemeClr val="tx1"/>
                </a:solidFill>
              </a:rPr>
              <a:t>- This approach was always in connection with the second wave of feminism of the 1970s. Second-wave feminist historians, influenced by the new approaches promoted by social history, led the way. Some historians began to search the archives for vestiges of the most prominent women in each country: feminists, suffragists, activists, politicians, writers, etc.</a:t>
            </a:r>
            <a:r>
              <a:rPr lang="es-ES" sz="1800" dirty="0">
                <a:solidFill>
                  <a:schemeClr val="tx1"/>
                </a:solidFill>
              </a:rPr>
              <a:t> </a:t>
            </a:r>
            <a:r>
              <a:rPr lang="es-ES" sz="1800" dirty="0" err="1">
                <a:solidFill>
                  <a:schemeClr val="tx1"/>
                </a:solidFill>
              </a:rPr>
              <a:t>For</a:t>
            </a:r>
            <a:r>
              <a:rPr lang="es-ES" sz="1800" dirty="0">
                <a:solidFill>
                  <a:schemeClr val="tx1"/>
                </a:solidFill>
              </a:rPr>
              <a:t> </a:t>
            </a:r>
            <a:r>
              <a:rPr lang="es-ES" sz="1800" dirty="0" err="1">
                <a:solidFill>
                  <a:schemeClr val="tx1"/>
                </a:solidFill>
              </a:rPr>
              <a:t>example</a:t>
            </a:r>
            <a:r>
              <a:rPr lang="es-ES" sz="1800" dirty="0">
                <a:solidFill>
                  <a:schemeClr val="tx1"/>
                </a:solidFill>
              </a:rPr>
              <a:t>, in </a:t>
            </a:r>
            <a:r>
              <a:rPr lang="es-ES" sz="1800" dirty="0" err="1">
                <a:solidFill>
                  <a:schemeClr val="tx1"/>
                </a:solidFill>
              </a:rPr>
              <a:t>Spain</a:t>
            </a:r>
            <a:r>
              <a:rPr lang="es-ES" sz="1800" dirty="0">
                <a:solidFill>
                  <a:schemeClr val="tx1"/>
                </a:solidFill>
              </a:rPr>
              <a:t> Clara Campoamor, in </a:t>
            </a:r>
            <a:r>
              <a:rPr lang="es-ES" sz="1800" dirty="0" err="1">
                <a:solidFill>
                  <a:schemeClr val="tx1"/>
                </a:solidFill>
              </a:rPr>
              <a:t>England</a:t>
            </a:r>
            <a:r>
              <a:rPr lang="es-ES" sz="1800" dirty="0">
                <a:solidFill>
                  <a:schemeClr val="tx1"/>
                </a:solidFill>
              </a:rPr>
              <a:t> Mary Wollstonecraft </a:t>
            </a:r>
            <a:r>
              <a:rPr lang="es-ES" sz="1800" dirty="0" err="1">
                <a:solidFill>
                  <a:schemeClr val="tx1"/>
                </a:solidFill>
              </a:rPr>
              <a:t>or</a:t>
            </a:r>
            <a:r>
              <a:rPr lang="es-ES" sz="1800" dirty="0">
                <a:solidFill>
                  <a:schemeClr val="tx1"/>
                </a:solidFill>
              </a:rPr>
              <a:t> Virginia Woolf, in France Olympe de </a:t>
            </a:r>
            <a:r>
              <a:rPr lang="es-ES" sz="1800" dirty="0" err="1">
                <a:solidFill>
                  <a:schemeClr val="tx1"/>
                </a:solidFill>
              </a:rPr>
              <a:t>Gouges</a:t>
            </a:r>
            <a:r>
              <a:rPr lang="es-ES" sz="1800" dirty="0">
                <a:solidFill>
                  <a:schemeClr val="tx1"/>
                </a:solidFill>
              </a:rPr>
              <a:t>, etc.</a:t>
            </a:r>
            <a:br>
              <a:rPr lang="es-ES" sz="1800" dirty="0">
                <a:solidFill>
                  <a:schemeClr val="tx1"/>
                </a:solidFill>
              </a:rPr>
            </a:br>
            <a:br>
              <a:rPr lang="en-US" sz="1800" dirty="0">
                <a:solidFill>
                  <a:schemeClr val="tx1"/>
                </a:solidFill>
              </a:rPr>
            </a:br>
            <a:r>
              <a:rPr lang="en-US" sz="1800" dirty="0">
                <a:solidFill>
                  <a:schemeClr val="tx1"/>
                </a:solidFill>
              </a:rPr>
              <a:t>- During this time, another of the main interests of these historians was discover the ancient roots of the subjection of women. In connection with that interest, another area of study was the history of the family. However, documents concerning the lives of figures like feminist or politicians is in some ways easier to come by than evidence of maternal and family life.</a:t>
            </a:r>
            <a:br>
              <a:rPr lang="en-US" sz="1800" dirty="0">
                <a:solidFill>
                  <a:schemeClr val="tx1"/>
                </a:solidFill>
              </a:rPr>
            </a:br>
            <a:br>
              <a:rPr lang="en-US" sz="1800" dirty="0">
                <a:solidFill>
                  <a:schemeClr val="tx1"/>
                </a:solidFill>
              </a:rPr>
            </a:br>
            <a:r>
              <a:rPr lang="en-US" sz="1800" dirty="0">
                <a:solidFill>
                  <a:schemeClr val="tx1"/>
                </a:solidFill>
              </a:rPr>
              <a:t>-In this time, one of the main book were: ANDERSON, Bonnie S.; ZINSSER, Judith P.: A History of Their Own Women in Europe From Prehistory to the Present. Oxford University Press, 1989.</a:t>
            </a:r>
            <a:br>
              <a:rPr lang="en-US" sz="1000" dirty="0"/>
            </a:br>
            <a:br>
              <a:rPr lang="en-US" sz="1000" dirty="0"/>
            </a:br>
            <a:endParaRPr lang="es-ES" sz="1000" dirty="0"/>
          </a:p>
        </p:txBody>
      </p:sp>
      <p:sp>
        <p:nvSpPr>
          <p:cNvPr id="4" name="Rectángulo 3">
            <a:extLst>
              <a:ext uri="{FF2B5EF4-FFF2-40B4-BE49-F238E27FC236}">
                <a16:creationId xmlns:a16="http://schemas.microsoft.com/office/drawing/2014/main" id="{26BBF17B-9235-4E55-B779-2E6E7E058F86}"/>
              </a:ext>
            </a:extLst>
          </p:cNvPr>
          <p:cNvSpPr/>
          <p:nvPr/>
        </p:nvSpPr>
        <p:spPr>
          <a:xfrm>
            <a:off x="962590" y="679579"/>
            <a:ext cx="3900355" cy="461665"/>
          </a:xfrm>
          <a:prstGeom prst="rect">
            <a:avLst/>
          </a:prstGeom>
        </p:spPr>
        <p:txBody>
          <a:bodyPr wrap="square">
            <a:spAutoFit/>
          </a:bodyPr>
          <a:lstStyle/>
          <a:p>
            <a:r>
              <a:rPr lang="es-ES" sz="2400" b="1" dirty="0"/>
              <a:t>Women's history: </a:t>
            </a:r>
            <a:r>
              <a:rPr lang="es-ES" sz="2400" b="1" dirty="0" err="1"/>
              <a:t>the</a:t>
            </a:r>
            <a:r>
              <a:rPr lang="es-ES" sz="2400" b="1" dirty="0"/>
              <a:t> </a:t>
            </a:r>
            <a:r>
              <a:rPr lang="es-ES" sz="2400" b="1" dirty="0" err="1"/>
              <a:t>origins</a:t>
            </a:r>
            <a:endParaRPr lang="es-ES" sz="2400" b="1" dirty="0"/>
          </a:p>
        </p:txBody>
      </p:sp>
    </p:spTree>
    <p:extLst>
      <p:ext uri="{BB962C8B-B14F-4D97-AF65-F5344CB8AC3E}">
        <p14:creationId xmlns:p14="http://schemas.microsoft.com/office/powerpoint/2010/main" val="2454629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1FB2F5-31B4-4F54-A5D4-BA446124700C}"/>
              </a:ext>
            </a:extLst>
          </p:cNvPr>
          <p:cNvSpPr>
            <a:spLocks noGrp="1"/>
          </p:cNvSpPr>
          <p:nvPr>
            <p:ph type="ctrTitle"/>
          </p:nvPr>
        </p:nvSpPr>
        <p:spPr>
          <a:xfrm>
            <a:off x="1266436" y="1160865"/>
            <a:ext cx="7766936" cy="1646302"/>
          </a:xfrm>
        </p:spPr>
        <p:txBody>
          <a:bodyPr>
            <a:normAutofit fontScale="90000"/>
          </a:bodyPr>
          <a:lstStyle/>
          <a:p>
            <a:r>
              <a:rPr lang="es-ES" dirty="0" err="1">
                <a:solidFill>
                  <a:srgbClr val="FF0000"/>
                </a:solidFill>
              </a:rPr>
              <a:t>From</a:t>
            </a:r>
            <a:r>
              <a:rPr lang="es-ES" dirty="0">
                <a:solidFill>
                  <a:srgbClr val="FF0000"/>
                </a:solidFill>
              </a:rPr>
              <a:t> </a:t>
            </a:r>
            <a:r>
              <a:rPr lang="es-ES" dirty="0" err="1">
                <a:solidFill>
                  <a:srgbClr val="FF0000"/>
                </a:solidFill>
              </a:rPr>
              <a:t>the</a:t>
            </a:r>
            <a:r>
              <a:rPr lang="es-ES" dirty="0">
                <a:solidFill>
                  <a:srgbClr val="FF0000"/>
                </a:solidFill>
              </a:rPr>
              <a:t> Women’s History </a:t>
            </a:r>
            <a:r>
              <a:rPr lang="es-ES" dirty="0" err="1">
                <a:solidFill>
                  <a:srgbClr val="FF0000"/>
                </a:solidFill>
              </a:rPr>
              <a:t>to</a:t>
            </a:r>
            <a:r>
              <a:rPr lang="es-ES" dirty="0">
                <a:solidFill>
                  <a:srgbClr val="FF0000"/>
                </a:solidFill>
              </a:rPr>
              <a:t> </a:t>
            </a:r>
            <a:r>
              <a:rPr lang="es-ES" dirty="0" err="1">
                <a:solidFill>
                  <a:srgbClr val="FF0000"/>
                </a:solidFill>
              </a:rPr>
              <a:t>the</a:t>
            </a:r>
            <a:r>
              <a:rPr lang="es-ES" dirty="0">
                <a:solidFill>
                  <a:srgbClr val="FF0000"/>
                </a:solidFill>
              </a:rPr>
              <a:t> </a:t>
            </a:r>
            <a:r>
              <a:rPr lang="es-ES" dirty="0" err="1">
                <a:solidFill>
                  <a:srgbClr val="FF0000"/>
                </a:solidFill>
              </a:rPr>
              <a:t>Gender</a:t>
            </a:r>
            <a:r>
              <a:rPr lang="es-ES" dirty="0">
                <a:solidFill>
                  <a:srgbClr val="FF0000"/>
                </a:solidFill>
              </a:rPr>
              <a:t> History</a:t>
            </a:r>
          </a:p>
        </p:txBody>
      </p:sp>
      <p:sp>
        <p:nvSpPr>
          <p:cNvPr id="3" name="Subtítulo 2">
            <a:extLst>
              <a:ext uri="{FF2B5EF4-FFF2-40B4-BE49-F238E27FC236}">
                <a16:creationId xmlns:a16="http://schemas.microsoft.com/office/drawing/2014/main" id="{91324EEE-99A5-4E12-AAD9-3850706C2909}"/>
              </a:ext>
            </a:extLst>
          </p:cNvPr>
          <p:cNvSpPr>
            <a:spLocks noGrp="1"/>
          </p:cNvSpPr>
          <p:nvPr>
            <p:ph type="subTitle" idx="1"/>
          </p:nvPr>
        </p:nvSpPr>
        <p:spPr>
          <a:xfrm>
            <a:off x="409074" y="2539187"/>
            <a:ext cx="9829799" cy="1263316"/>
          </a:xfrm>
        </p:spPr>
        <p:txBody>
          <a:bodyPr>
            <a:normAutofit lnSpcReduction="10000"/>
          </a:bodyPr>
          <a:lstStyle/>
          <a:p>
            <a:pPr algn="just"/>
            <a:endParaRPr lang="es-ES" dirty="0"/>
          </a:p>
          <a:p>
            <a:pPr algn="just"/>
            <a:r>
              <a:rPr lang="es-ES" dirty="0">
                <a:solidFill>
                  <a:schemeClr val="tx1"/>
                </a:solidFill>
              </a:rPr>
              <a:t>In 1986 </a:t>
            </a:r>
            <a:r>
              <a:rPr lang="es-ES" dirty="0" err="1">
                <a:solidFill>
                  <a:schemeClr val="tx1"/>
                </a:solidFill>
              </a:rPr>
              <a:t>was</a:t>
            </a:r>
            <a:r>
              <a:rPr lang="es-ES" dirty="0">
                <a:solidFill>
                  <a:schemeClr val="tx1"/>
                </a:solidFill>
              </a:rPr>
              <a:t> </a:t>
            </a:r>
            <a:r>
              <a:rPr lang="es-ES" dirty="0" err="1">
                <a:solidFill>
                  <a:schemeClr val="tx1"/>
                </a:solidFill>
              </a:rPr>
              <a:t>published</a:t>
            </a:r>
            <a:r>
              <a:rPr lang="es-ES" dirty="0">
                <a:solidFill>
                  <a:schemeClr val="tx1"/>
                </a:solidFill>
              </a:rPr>
              <a:t> “</a:t>
            </a:r>
            <a:r>
              <a:rPr lang="en-US" dirty="0">
                <a:solidFill>
                  <a:schemeClr val="tx1"/>
                </a:solidFill>
              </a:rPr>
              <a:t>Gender: A Useful Category of Historical Analysis”, a text that changed the discipline. Joan W. Scott argued that  it was necessary to focus on gender relations, instead of studying only the women of the past. Another main historians, like </a:t>
            </a:r>
            <a:r>
              <a:rPr lang="fi-FI" dirty="0">
                <a:solidFill>
                  <a:schemeClr val="tx1"/>
                </a:solidFill>
              </a:rPr>
              <a:t>Natalie Z. Davis agreed. </a:t>
            </a:r>
            <a:endParaRPr lang="es-ES" dirty="0">
              <a:solidFill>
                <a:schemeClr val="tx1"/>
              </a:solidFill>
            </a:endParaRPr>
          </a:p>
          <a:p>
            <a:pPr algn="just"/>
            <a:endParaRPr lang="es-ES" dirty="0"/>
          </a:p>
        </p:txBody>
      </p:sp>
      <p:pic>
        <p:nvPicPr>
          <p:cNvPr id="4" name="Imagen 3">
            <a:extLst>
              <a:ext uri="{FF2B5EF4-FFF2-40B4-BE49-F238E27FC236}">
                <a16:creationId xmlns:a16="http://schemas.microsoft.com/office/drawing/2014/main" id="{17364682-D743-4A56-AD56-453195AED2F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50668" y="3854848"/>
            <a:ext cx="2097206" cy="3023878"/>
          </a:xfrm>
          <a:prstGeom prst="rect">
            <a:avLst/>
          </a:prstGeom>
        </p:spPr>
      </p:pic>
      <p:sp>
        <p:nvSpPr>
          <p:cNvPr id="6" name="CuadroTexto 5">
            <a:extLst>
              <a:ext uri="{FF2B5EF4-FFF2-40B4-BE49-F238E27FC236}">
                <a16:creationId xmlns:a16="http://schemas.microsoft.com/office/drawing/2014/main" id="{7D8EF3FC-702A-4BA3-A704-F070578ADFD4}"/>
              </a:ext>
            </a:extLst>
          </p:cNvPr>
          <p:cNvSpPr txBox="1"/>
          <p:nvPr/>
        </p:nvSpPr>
        <p:spPr>
          <a:xfrm>
            <a:off x="5353462" y="6208295"/>
            <a:ext cx="2097206" cy="369332"/>
          </a:xfrm>
          <a:prstGeom prst="rect">
            <a:avLst/>
          </a:prstGeom>
          <a:noFill/>
        </p:spPr>
        <p:txBody>
          <a:bodyPr wrap="square" rtlCol="0">
            <a:spAutoFit/>
          </a:bodyPr>
          <a:lstStyle/>
          <a:p>
            <a:r>
              <a:rPr lang="es-ES" dirty="0"/>
              <a:t>Joan Wallach Scott</a:t>
            </a:r>
          </a:p>
        </p:txBody>
      </p:sp>
      <p:sp>
        <p:nvSpPr>
          <p:cNvPr id="5" name="CuadroTexto 4">
            <a:extLst>
              <a:ext uri="{FF2B5EF4-FFF2-40B4-BE49-F238E27FC236}">
                <a16:creationId xmlns:a16="http://schemas.microsoft.com/office/drawing/2014/main" id="{78D1EA30-CFDC-4A81-864B-AAF7DA9202A5}"/>
              </a:ext>
            </a:extLst>
          </p:cNvPr>
          <p:cNvSpPr txBox="1"/>
          <p:nvPr/>
        </p:nvSpPr>
        <p:spPr>
          <a:xfrm>
            <a:off x="1126435" y="4253948"/>
            <a:ext cx="3614898" cy="1477328"/>
          </a:xfrm>
          <a:prstGeom prst="rect">
            <a:avLst/>
          </a:prstGeom>
          <a:noFill/>
        </p:spPr>
        <p:txBody>
          <a:bodyPr wrap="square" rtlCol="0">
            <a:spAutoFit/>
          </a:bodyPr>
          <a:lstStyle/>
          <a:p>
            <a:r>
              <a:rPr lang="es-ES" dirty="0"/>
              <a:t>- </a:t>
            </a:r>
            <a:r>
              <a:rPr lang="es-ES" dirty="0" err="1"/>
              <a:t>Difference</a:t>
            </a:r>
            <a:r>
              <a:rPr lang="es-ES" dirty="0"/>
              <a:t> </a:t>
            </a:r>
            <a:r>
              <a:rPr lang="es-ES" dirty="0" err="1"/>
              <a:t>between</a:t>
            </a:r>
            <a:r>
              <a:rPr lang="es-ES" dirty="0"/>
              <a:t> sex and </a:t>
            </a:r>
            <a:r>
              <a:rPr lang="es-ES" dirty="0" err="1"/>
              <a:t>gender</a:t>
            </a:r>
            <a:endParaRPr lang="es-ES" dirty="0"/>
          </a:p>
          <a:p>
            <a:r>
              <a:rPr lang="es-ES" dirty="0"/>
              <a:t>- Power</a:t>
            </a:r>
          </a:p>
          <a:p>
            <a:r>
              <a:rPr lang="es-ES" dirty="0"/>
              <a:t>- Sexual </a:t>
            </a:r>
            <a:r>
              <a:rPr lang="es-ES" dirty="0" err="1"/>
              <a:t>difference</a:t>
            </a:r>
            <a:r>
              <a:rPr lang="es-ES" dirty="0"/>
              <a:t> </a:t>
            </a:r>
          </a:p>
          <a:p>
            <a:r>
              <a:rPr lang="es-ES" dirty="0"/>
              <a:t>- </a:t>
            </a:r>
            <a:r>
              <a:rPr lang="es-ES" dirty="0" err="1"/>
              <a:t>Diversity</a:t>
            </a:r>
            <a:endParaRPr lang="es-ES" dirty="0"/>
          </a:p>
          <a:p>
            <a:r>
              <a:rPr lang="es-ES" dirty="0"/>
              <a:t>- </a:t>
            </a:r>
            <a:r>
              <a:rPr lang="es-ES" dirty="0" err="1"/>
              <a:t>Variability</a:t>
            </a:r>
            <a:r>
              <a:rPr lang="es-ES" dirty="0"/>
              <a:t> </a:t>
            </a:r>
          </a:p>
        </p:txBody>
      </p:sp>
    </p:spTree>
    <p:extLst>
      <p:ext uri="{BB962C8B-B14F-4D97-AF65-F5344CB8AC3E}">
        <p14:creationId xmlns:p14="http://schemas.microsoft.com/office/powerpoint/2010/main" val="3023834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Marcador de texto 2">
            <a:extLst>
              <a:ext uri="{FF2B5EF4-FFF2-40B4-BE49-F238E27FC236}">
                <a16:creationId xmlns:a16="http://schemas.microsoft.com/office/drawing/2014/main" id="{06900B4B-B158-48FC-A9D3-10B7EDF6141E}"/>
              </a:ext>
            </a:extLst>
          </p:cNvPr>
          <p:cNvSpPr txBox="1">
            <a:spLocks/>
          </p:cNvSpPr>
          <p:nvPr/>
        </p:nvSpPr>
        <p:spPr>
          <a:xfrm>
            <a:off x="323399" y="393328"/>
            <a:ext cx="10515600" cy="3181146"/>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9600" dirty="0"/>
              <a:t>In </a:t>
            </a:r>
            <a:r>
              <a:rPr lang="es-ES" sz="9600" dirty="0" err="1"/>
              <a:t>the</a:t>
            </a:r>
            <a:r>
              <a:rPr lang="es-ES" sz="9600" dirty="0"/>
              <a:t> 1990s, 2000s and 2010s </a:t>
            </a:r>
            <a:r>
              <a:rPr lang="es-ES" sz="9600" dirty="0" err="1"/>
              <a:t>gender</a:t>
            </a:r>
            <a:r>
              <a:rPr lang="es-ES" sz="9600" dirty="0"/>
              <a:t> history </a:t>
            </a:r>
            <a:r>
              <a:rPr lang="es-ES" sz="9600" dirty="0" err="1"/>
              <a:t>was</a:t>
            </a:r>
            <a:r>
              <a:rPr lang="es-ES" sz="9600" dirty="0"/>
              <a:t> </a:t>
            </a:r>
            <a:r>
              <a:rPr lang="es-ES" sz="9600" dirty="0" err="1"/>
              <a:t>of</a:t>
            </a:r>
            <a:r>
              <a:rPr lang="es-ES" sz="9600" dirty="0"/>
              <a:t> </a:t>
            </a:r>
            <a:r>
              <a:rPr lang="en-US" sz="9600" dirty="0"/>
              <a:t>the</a:t>
            </a:r>
            <a:r>
              <a:rPr lang="es-ES" sz="9600" dirty="0"/>
              <a:t> </a:t>
            </a:r>
            <a:r>
              <a:rPr lang="es-ES" sz="9600" dirty="0" err="1"/>
              <a:t>main</a:t>
            </a:r>
            <a:r>
              <a:rPr lang="es-ES" sz="9600" dirty="0"/>
              <a:t> </a:t>
            </a:r>
            <a:r>
              <a:rPr lang="es-ES" sz="9600" dirty="0" err="1"/>
              <a:t>theoretical</a:t>
            </a:r>
            <a:r>
              <a:rPr lang="es-ES" sz="9600" dirty="0"/>
              <a:t> </a:t>
            </a:r>
            <a:r>
              <a:rPr lang="es-ES" sz="9600" dirty="0" err="1"/>
              <a:t>approaches</a:t>
            </a:r>
            <a:r>
              <a:rPr lang="es-ES" sz="9600" dirty="0"/>
              <a:t>. </a:t>
            </a:r>
            <a:r>
              <a:rPr lang="es-ES" sz="9600" dirty="0" err="1"/>
              <a:t>Gender</a:t>
            </a:r>
            <a:r>
              <a:rPr lang="es-ES" sz="9600" dirty="0"/>
              <a:t> history </a:t>
            </a:r>
            <a:r>
              <a:rPr lang="en-US" sz="9600" dirty="0"/>
              <a:t>contributed, substantially, to the development of cultural and linguistic turns. For that reason, gender history is one of the approaches that has contributed the most to the theoretical development of the whole of the historical discipline</a:t>
            </a:r>
            <a:r>
              <a:rPr lang="es-ES" sz="9600" dirty="0"/>
              <a:t>.</a:t>
            </a:r>
          </a:p>
          <a:p>
            <a:pPr algn="just"/>
            <a:r>
              <a:rPr lang="es-ES" sz="9600" dirty="0" err="1"/>
              <a:t>Gender</a:t>
            </a:r>
            <a:r>
              <a:rPr lang="es-ES" sz="9600" dirty="0"/>
              <a:t> </a:t>
            </a:r>
            <a:r>
              <a:rPr lang="es-ES" sz="9600" dirty="0" err="1"/>
              <a:t>was</a:t>
            </a:r>
            <a:r>
              <a:rPr lang="es-ES" sz="9600" dirty="0"/>
              <a:t> </a:t>
            </a:r>
            <a:r>
              <a:rPr lang="es-ES" sz="9600" dirty="0" err="1"/>
              <a:t>presented</a:t>
            </a:r>
            <a:r>
              <a:rPr lang="es-ES" sz="9600" dirty="0"/>
              <a:t>, at </a:t>
            </a:r>
            <a:r>
              <a:rPr lang="es-ES" sz="9600" dirty="0" err="1"/>
              <a:t>first</a:t>
            </a:r>
            <a:r>
              <a:rPr lang="es-ES" sz="9600" dirty="0"/>
              <a:t>, as a </a:t>
            </a:r>
            <a:r>
              <a:rPr lang="es-ES" sz="9600" dirty="0" err="1"/>
              <a:t>main</a:t>
            </a:r>
            <a:r>
              <a:rPr lang="es-ES" sz="9600" dirty="0"/>
              <a:t> </a:t>
            </a:r>
            <a:r>
              <a:rPr lang="es-ES" sz="9600" dirty="0" err="1"/>
              <a:t>category</a:t>
            </a:r>
            <a:r>
              <a:rPr lang="es-ES" sz="9600" dirty="0"/>
              <a:t> </a:t>
            </a:r>
            <a:r>
              <a:rPr lang="es-ES" sz="9600" dirty="0" err="1"/>
              <a:t>of</a:t>
            </a:r>
            <a:r>
              <a:rPr lang="es-ES" sz="9600" dirty="0"/>
              <a:t> </a:t>
            </a:r>
            <a:r>
              <a:rPr lang="es-ES" sz="9600" dirty="0" err="1"/>
              <a:t>historical</a:t>
            </a:r>
            <a:r>
              <a:rPr lang="es-ES" sz="9600" dirty="0"/>
              <a:t> </a:t>
            </a:r>
            <a:r>
              <a:rPr lang="es-ES" sz="9600" dirty="0" err="1"/>
              <a:t>analysis</a:t>
            </a:r>
            <a:r>
              <a:rPr lang="es-ES" sz="9600" dirty="0"/>
              <a:t>. </a:t>
            </a:r>
            <a:r>
              <a:rPr lang="es-ES" sz="9600" dirty="0" err="1"/>
              <a:t>Specially</a:t>
            </a:r>
            <a:r>
              <a:rPr lang="es-ES" sz="9600" dirty="0"/>
              <a:t>, as </a:t>
            </a:r>
            <a:r>
              <a:rPr lang="es-ES" sz="9600" dirty="0" err="1"/>
              <a:t>main</a:t>
            </a:r>
            <a:r>
              <a:rPr lang="es-ES" sz="9600" dirty="0"/>
              <a:t> </a:t>
            </a:r>
            <a:r>
              <a:rPr lang="es-ES" sz="9600" dirty="0" err="1"/>
              <a:t>category</a:t>
            </a:r>
            <a:r>
              <a:rPr lang="es-ES" sz="9600" dirty="0"/>
              <a:t> </a:t>
            </a:r>
            <a:r>
              <a:rPr lang="es-ES" sz="9600" dirty="0" err="1"/>
              <a:t>to</a:t>
            </a:r>
            <a:r>
              <a:rPr lang="es-ES" sz="9600" dirty="0"/>
              <a:t> </a:t>
            </a:r>
            <a:r>
              <a:rPr lang="es-ES" sz="9600" dirty="0" err="1"/>
              <a:t>the</a:t>
            </a:r>
            <a:r>
              <a:rPr lang="es-ES" sz="9600" dirty="0"/>
              <a:t> </a:t>
            </a:r>
            <a:r>
              <a:rPr lang="es-ES" sz="9600" dirty="0" err="1"/>
              <a:t>analysis</a:t>
            </a:r>
            <a:r>
              <a:rPr lang="es-ES" sz="9600" dirty="0"/>
              <a:t> </a:t>
            </a:r>
            <a:r>
              <a:rPr lang="es-ES" sz="9600" dirty="0" err="1"/>
              <a:t>of</a:t>
            </a:r>
            <a:r>
              <a:rPr lang="es-ES" sz="9600" dirty="0"/>
              <a:t> </a:t>
            </a:r>
            <a:r>
              <a:rPr lang="es-ES" sz="9600" dirty="0" err="1"/>
              <a:t>the</a:t>
            </a:r>
            <a:r>
              <a:rPr lang="es-ES" sz="9600" dirty="0"/>
              <a:t>  social </a:t>
            </a:r>
            <a:r>
              <a:rPr lang="es-ES" sz="9600" dirty="0" err="1"/>
              <a:t>structure</a:t>
            </a:r>
            <a:r>
              <a:rPr lang="es-ES" sz="9600" dirty="0"/>
              <a:t> </a:t>
            </a:r>
            <a:r>
              <a:rPr lang="es-ES" sz="9600" dirty="0" err="1"/>
              <a:t>of</a:t>
            </a:r>
            <a:r>
              <a:rPr lang="es-ES" sz="9600" dirty="0"/>
              <a:t> </a:t>
            </a:r>
            <a:r>
              <a:rPr lang="es-ES" sz="9600" dirty="0" err="1"/>
              <a:t>the</a:t>
            </a:r>
            <a:r>
              <a:rPr lang="es-ES" sz="9600" dirty="0"/>
              <a:t> </a:t>
            </a:r>
            <a:r>
              <a:rPr lang="es-ES" sz="9600" dirty="0" err="1"/>
              <a:t>past</a:t>
            </a:r>
            <a:r>
              <a:rPr lang="es-ES" sz="9600" dirty="0"/>
              <a:t>. </a:t>
            </a:r>
            <a:r>
              <a:rPr lang="en-US" sz="9600" dirty="0"/>
              <a:t>Through this path, since the 1990s, gender has become a category of historical analysis as necessary as others (class, nation or race) to address the problems that have traditionally occupied historians. Even, some of them trusted that its handling would allow to reformulate canonical historical narratives.</a:t>
            </a:r>
          </a:p>
          <a:p>
            <a:pPr algn="just"/>
            <a:r>
              <a:rPr lang="en-US" sz="9600" dirty="0"/>
              <a:t>Sexual difference is not something fixed or permanent; it is something historically variable. </a:t>
            </a:r>
            <a:endParaRPr lang="es-ES" sz="9600" dirty="0"/>
          </a:p>
          <a:p>
            <a:pPr algn="just"/>
            <a:r>
              <a:rPr lang="en-US" sz="9600" dirty="0"/>
              <a:t>Theoretical dynamism (always in connection with feminist theorizations) has resulted in a growth and expansion of the field, which now includes research fields like history of masculinities, history of sexualities, history of homosexuality or history of bodies. </a:t>
            </a:r>
          </a:p>
          <a:p>
            <a:pPr algn="just"/>
            <a:r>
              <a:rPr lang="en-US" sz="9600" dirty="0"/>
              <a:t>Right now, gender history is a main historiographical approach, which means that the production is not only vast, but also very heterogeneous on a theoretical level.</a:t>
            </a:r>
            <a:endParaRPr lang="es-ES" sz="9600" dirty="0"/>
          </a:p>
          <a:p>
            <a:endParaRPr lang="es-ES" sz="5600" dirty="0"/>
          </a:p>
          <a:p>
            <a:endParaRPr lang="es-ES" dirty="0"/>
          </a:p>
          <a:p>
            <a:endParaRPr lang="es-ES" dirty="0"/>
          </a:p>
          <a:p>
            <a:endParaRPr lang="es-ES" dirty="0"/>
          </a:p>
          <a:p>
            <a:endParaRPr lang="es-ES" dirty="0"/>
          </a:p>
          <a:p>
            <a:endParaRPr lang="es-ES" dirty="0"/>
          </a:p>
          <a:p>
            <a:endParaRPr lang="es-ES" dirty="0"/>
          </a:p>
          <a:p>
            <a:endParaRPr lang="es-ES" dirty="0"/>
          </a:p>
          <a:p>
            <a:endParaRPr lang="es-ES" dirty="0"/>
          </a:p>
          <a:p>
            <a:endParaRPr lang="es-ES" dirty="0"/>
          </a:p>
          <a:p>
            <a:endParaRPr lang="es-ES" dirty="0"/>
          </a:p>
        </p:txBody>
      </p:sp>
      <p:sp>
        <p:nvSpPr>
          <p:cNvPr id="3" name="Marcador de texto 2">
            <a:extLst>
              <a:ext uri="{FF2B5EF4-FFF2-40B4-BE49-F238E27FC236}">
                <a16:creationId xmlns:a16="http://schemas.microsoft.com/office/drawing/2014/main" id="{AB8FFF16-9BAC-4ED7-9AB0-A4840385A20F}"/>
              </a:ext>
            </a:extLst>
          </p:cNvPr>
          <p:cNvSpPr txBox="1">
            <a:spLocks/>
          </p:cNvSpPr>
          <p:nvPr/>
        </p:nvSpPr>
        <p:spPr>
          <a:xfrm>
            <a:off x="677335" y="5104964"/>
            <a:ext cx="8596668" cy="86040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s-ES" dirty="0"/>
          </a:p>
        </p:txBody>
      </p:sp>
    </p:spTree>
    <p:extLst>
      <p:ext uri="{BB962C8B-B14F-4D97-AF65-F5344CB8AC3E}">
        <p14:creationId xmlns:p14="http://schemas.microsoft.com/office/powerpoint/2010/main" val="2076945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6B5C5E-2B59-4A42-B87A-FE12E231E053}"/>
              </a:ext>
            </a:extLst>
          </p:cNvPr>
          <p:cNvSpPr>
            <a:spLocks noGrp="1"/>
          </p:cNvSpPr>
          <p:nvPr>
            <p:ph type="ctrTitle"/>
          </p:nvPr>
        </p:nvSpPr>
        <p:spPr>
          <a:xfrm>
            <a:off x="244691" y="491386"/>
            <a:ext cx="7766936" cy="1646302"/>
          </a:xfrm>
        </p:spPr>
        <p:txBody>
          <a:bodyPr/>
          <a:lstStyle/>
          <a:p>
            <a:r>
              <a:rPr lang="en-US" dirty="0"/>
              <a:t>History of Masculinity</a:t>
            </a:r>
            <a:endParaRPr lang="es-ES" dirty="0"/>
          </a:p>
        </p:txBody>
      </p:sp>
      <p:sp>
        <p:nvSpPr>
          <p:cNvPr id="4" name="Rectángulo 3">
            <a:extLst>
              <a:ext uri="{FF2B5EF4-FFF2-40B4-BE49-F238E27FC236}">
                <a16:creationId xmlns:a16="http://schemas.microsoft.com/office/drawing/2014/main" id="{D243DC6B-9E1F-438D-A7D5-E1A3A8170640}"/>
              </a:ext>
            </a:extLst>
          </p:cNvPr>
          <p:cNvSpPr/>
          <p:nvPr/>
        </p:nvSpPr>
        <p:spPr>
          <a:xfrm>
            <a:off x="1296849" y="5343202"/>
            <a:ext cx="5936512" cy="646331"/>
          </a:xfrm>
          <a:prstGeom prst="rect">
            <a:avLst/>
          </a:prstGeom>
        </p:spPr>
        <p:txBody>
          <a:bodyPr wrap="square">
            <a:spAutoFit/>
          </a:bodyPr>
          <a:lstStyle/>
          <a:p>
            <a:r>
              <a:rPr lang="en-US" dirty="0"/>
              <a:t>MOSSE, George L.: The Image of Man, The Creation of Modern Masculinity, New York, Oxford University Press, 1996.</a:t>
            </a:r>
            <a:endParaRPr lang="es-ES" dirty="0"/>
          </a:p>
        </p:txBody>
      </p:sp>
      <p:pic>
        <p:nvPicPr>
          <p:cNvPr id="5" name="Imagen 4">
            <a:extLst>
              <a:ext uri="{FF2B5EF4-FFF2-40B4-BE49-F238E27FC236}">
                <a16:creationId xmlns:a16="http://schemas.microsoft.com/office/drawing/2014/main" id="{B795F92B-A15F-4425-B890-BBB54BE6EEEC}"/>
              </a:ext>
            </a:extLst>
          </p:cNvPr>
          <p:cNvPicPr>
            <a:picLocks noChangeAspect="1"/>
          </p:cNvPicPr>
          <p:nvPr/>
        </p:nvPicPr>
        <p:blipFill>
          <a:blip r:embed="rId2"/>
          <a:stretch>
            <a:fillRect/>
          </a:stretch>
        </p:blipFill>
        <p:spPr>
          <a:xfrm>
            <a:off x="7405490" y="3589233"/>
            <a:ext cx="1905000" cy="2400300"/>
          </a:xfrm>
          <a:prstGeom prst="rect">
            <a:avLst/>
          </a:prstGeom>
        </p:spPr>
      </p:pic>
      <p:sp>
        <p:nvSpPr>
          <p:cNvPr id="3" name="CuadroTexto 2">
            <a:extLst>
              <a:ext uri="{FF2B5EF4-FFF2-40B4-BE49-F238E27FC236}">
                <a16:creationId xmlns:a16="http://schemas.microsoft.com/office/drawing/2014/main" id="{956F9493-8538-4E4B-B93D-F4D5DB5893A0}"/>
              </a:ext>
            </a:extLst>
          </p:cNvPr>
          <p:cNvSpPr txBox="1"/>
          <p:nvPr/>
        </p:nvSpPr>
        <p:spPr>
          <a:xfrm>
            <a:off x="1470990" y="2335788"/>
            <a:ext cx="4200939" cy="2862322"/>
          </a:xfrm>
          <a:prstGeom prst="rect">
            <a:avLst/>
          </a:prstGeom>
          <a:noFill/>
        </p:spPr>
        <p:txBody>
          <a:bodyPr wrap="square" rtlCol="0">
            <a:spAutoFit/>
          </a:bodyPr>
          <a:lstStyle/>
          <a:p>
            <a:pPr marL="285750" indent="-285750">
              <a:buFontTx/>
              <a:buChar char="-"/>
            </a:pPr>
            <a:r>
              <a:rPr lang="en-US" dirty="0"/>
              <a:t>It has a short journey compared to the history of women. </a:t>
            </a:r>
          </a:p>
          <a:p>
            <a:pPr marL="285750" indent="-285750">
              <a:buFontTx/>
              <a:buChar char="-"/>
            </a:pPr>
            <a:r>
              <a:rPr lang="en-US" dirty="0"/>
              <a:t>Also, a short journey compared to the studies of masculinities in sociology or anthropology.</a:t>
            </a:r>
          </a:p>
          <a:p>
            <a:pPr marL="285750" indent="-285750">
              <a:buFontTx/>
              <a:buChar char="-"/>
            </a:pPr>
            <a:r>
              <a:rPr lang="en-US" dirty="0"/>
              <a:t>The rise of the history of masculinities began in the 21st century.</a:t>
            </a:r>
          </a:p>
          <a:p>
            <a:pPr marL="285750" indent="-285750">
              <a:buFontTx/>
              <a:buChar char="-"/>
            </a:pPr>
            <a:r>
              <a:rPr lang="es-ES" dirty="0"/>
              <a:t>Hegemonic </a:t>
            </a:r>
            <a:r>
              <a:rPr lang="es-ES" dirty="0" err="1"/>
              <a:t>masculinity</a:t>
            </a:r>
            <a:r>
              <a:rPr lang="es-ES" dirty="0"/>
              <a:t> (</a:t>
            </a:r>
            <a:r>
              <a:rPr lang="es-ES" dirty="0" err="1"/>
              <a:t>Raewyn</a:t>
            </a:r>
            <a:r>
              <a:rPr lang="es-ES" dirty="0"/>
              <a:t> Connell).</a:t>
            </a:r>
          </a:p>
          <a:p>
            <a:pPr marL="285750" indent="-285750">
              <a:buFontTx/>
              <a:buChar char="-"/>
            </a:pPr>
            <a:r>
              <a:rPr lang="es-ES" dirty="0" err="1"/>
              <a:t>Masculinity</a:t>
            </a:r>
            <a:r>
              <a:rPr lang="es-ES" dirty="0"/>
              <a:t> crisis.</a:t>
            </a:r>
          </a:p>
        </p:txBody>
      </p:sp>
    </p:spTree>
    <p:extLst>
      <p:ext uri="{BB962C8B-B14F-4D97-AF65-F5344CB8AC3E}">
        <p14:creationId xmlns:p14="http://schemas.microsoft.com/office/powerpoint/2010/main" val="464626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EDF4F350-C54D-489E-83CD-FAF0E5C7CB06}"/>
              </a:ext>
            </a:extLst>
          </p:cNvPr>
          <p:cNvSpPr>
            <a:spLocks noGrp="1"/>
          </p:cNvSpPr>
          <p:nvPr>
            <p:ph type="body" idx="1"/>
          </p:nvPr>
        </p:nvSpPr>
        <p:spPr>
          <a:xfrm>
            <a:off x="500546" y="1130968"/>
            <a:ext cx="10515600" cy="5322841"/>
          </a:xfrm>
        </p:spPr>
        <p:txBody>
          <a:bodyPr>
            <a:normAutofit fontScale="77500" lnSpcReduction="20000"/>
          </a:bodyPr>
          <a:lstStyle/>
          <a:p>
            <a:r>
              <a:rPr lang="es-ES" dirty="0">
                <a:solidFill>
                  <a:schemeClr val="tx1"/>
                </a:solidFill>
              </a:rPr>
              <a:t> </a:t>
            </a:r>
            <a:r>
              <a:rPr lang="es-ES" b="1" dirty="0" err="1">
                <a:solidFill>
                  <a:schemeClr val="tx1"/>
                </a:solidFill>
              </a:rPr>
              <a:t>Selected</a:t>
            </a:r>
            <a:r>
              <a:rPr lang="es-ES" b="1" dirty="0">
                <a:solidFill>
                  <a:schemeClr val="tx1"/>
                </a:solidFill>
              </a:rPr>
              <a:t> </a:t>
            </a:r>
            <a:r>
              <a:rPr lang="es-ES" b="1" dirty="0" err="1">
                <a:solidFill>
                  <a:schemeClr val="tx1"/>
                </a:solidFill>
              </a:rPr>
              <a:t>bibliography</a:t>
            </a:r>
            <a:r>
              <a:rPr lang="es-ES" dirty="0">
                <a:solidFill>
                  <a:schemeClr val="tx1"/>
                </a:solidFill>
              </a:rPr>
              <a:t>:</a:t>
            </a:r>
            <a:endParaRPr lang="en-US" dirty="0">
              <a:solidFill>
                <a:schemeClr val="tx1"/>
              </a:solidFill>
            </a:endParaRPr>
          </a:p>
          <a:p>
            <a:r>
              <a:rPr lang="en-US" dirty="0">
                <a:solidFill>
                  <a:schemeClr val="tx1"/>
                </a:solidFill>
              </a:rPr>
              <a:t>- Anderson, Bonnie S.; Zinsser, J. P.: </a:t>
            </a:r>
            <a:r>
              <a:rPr lang="en-US" i="1" dirty="0">
                <a:solidFill>
                  <a:schemeClr val="tx1"/>
                </a:solidFill>
              </a:rPr>
              <a:t>A History of Their Own Women in Europe From Prehistory to the Present</a:t>
            </a:r>
            <a:r>
              <a:rPr lang="en-US" dirty="0">
                <a:solidFill>
                  <a:schemeClr val="tx1"/>
                </a:solidFill>
              </a:rPr>
              <a:t>, Oxford University Press, 1989.</a:t>
            </a:r>
          </a:p>
          <a:p>
            <a:r>
              <a:rPr lang="en-US" dirty="0">
                <a:solidFill>
                  <a:schemeClr val="tx1"/>
                </a:solidFill>
              </a:rPr>
              <a:t>- </a:t>
            </a:r>
            <a:r>
              <a:rPr lang="en-US" dirty="0" err="1">
                <a:solidFill>
                  <a:schemeClr val="tx1"/>
                </a:solidFill>
              </a:rPr>
              <a:t>Aresti</a:t>
            </a:r>
            <a:r>
              <a:rPr lang="en-US" dirty="0">
                <a:solidFill>
                  <a:schemeClr val="tx1"/>
                </a:solidFill>
              </a:rPr>
              <a:t>, N.: </a:t>
            </a:r>
            <a:r>
              <a:rPr lang="en-US" i="1" dirty="0" err="1">
                <a:solidFill>
                  <a:schemeClr val="tx1"/>
                </a:solidFill>
              </a:rPr>
              <a:t>Médicos</a:t>
            </a:r>
            <a:r>
              <a:rPr lang="en-US" i="1" dirty="0">
                <a:solidFill>
                  <a:schemeClr val="tx1"/>
                </a:solidFill>
              </a:rPr>
              <a:t>, </a:t>
            </a:r>
            <a:r>
              <a:rPr lang="en-US" i="1" dirty="0" err="1">
                <a:solidFill>
                  <a:schemeClr val="tx1"/>
                </a:solidFill>
              </a:rPr>
              <a:t>donjuanes</a:t>
            </a:r>
            <a:r>
              <a:rPr lang="en-US" i="1" dirty="0">
                <a:solidFill>
                  <a:schemeClr val="tx1"/>
                </a:solidFill>
              </a:rPr>
              <a:t> y </a:t>
            </a:r>
            <a:r>
              <a:rPr lang="en-US" i="1" dirty="0" err="1">
                <a:solidFill>
                  <a:schemeClr val="tx1"/>
                </a:solidFill>
              </a:rPr>
              <a:t>mujeres</a:t>
            </a:r>
            <a:r>
              <a:rPr lang="en-US" i="1" dirty="0">
                <a:solidFill>
                  <a:schemeClr val="tx1"/>
                </a:solidFill>
              </a:rPr>
              <a:t> </a:t>
            </a:r>
            <a:r>
              <a:rPr lang="en-US" i="1" dirty="0" err="1">
                <a:solidFill>
                  <a:schemeClr val="tx1"/>
                </a:solidFill>
              </a:rPr>
              <a:t>modernas</a:t>
            </a:r>
            <a:r>
              <a:rPr lang="en-US" i="1" dirty="0">
                <a:solidFill>
                  <a:schemeClr val="tx1"/>
                </a:solidFill>
              </a:rPr>
              <a:t>. Los </a:t>
            </a:r>
            <a:r>
              <a:rPr lang="en-US" i="1" dirty="0" err="1">
                <a:solidFill>
                  <a:schemeClr val="tx1"/>
                </a:solidFill>
              </a:rPr>
              <a:t>ideales</a:t>
            </a:r>
            <a:r>
              <a:rPr lang="en-US" i="1" dirty="0">
                <a:solidFill>
                  <a:schemeClr val="tx1"/>
                </a:solidFill>
              </a:rPr>
              <a:t> de </a:t>
            </a:r>
            <a:r>
              <a:rPr lang="en-US" i="1" dirty="0" err="1">
                <a:solidFill>
                  <a:schemeClr val="tx1"/>
                </a:solidFill>
              </a:rPr>
              <a:t>feminidad</a:t>
            </a:r>
            <a:r>
              <a:rPr lang="en-US" i="1" dirty="0">
                <a:solidFill>
                  <a:schemeClr val="tx1"/>
                </a:solidFill>
              </a:rPr>
              <a:t> y </a:t>
            </a:r>
            <a:r>
              <a:rPr lang="en-US" i="1" dirty="0" err="1">
                <a:solidFill>
                  <a:schemeClr val="tx1"/>
                </a:solidFill>
              </a:rPr>
              <a:t>masculinidad</a:t>
            </a:r>
            <a:r>
              <a:rPr lang="en-US" i="1" dirty="0">
                <a:solidFill>
                  <a:schemeClr val="tx1"/>
                </a:solidFill>
              </a:rPr>
              <a:t> </a:t>
            </a:r>
            <a:r>
              <a:rPr lang="en-US" i="1" dirty="0" err="1">
                <a:solidFill>
                  <a:schemeClr val="tx1"/>
                </a:solidFill>
              </a:rPr>
              <a:t>en</a:t>
            </a:r>
            <a:r>
              <a:rPr lang="en-US" i="1" dirty="0">
                <a:solidFill>
                  <a:schemeClr val="tx1"/>
                </a:solidFill>
              </a:rPr>
              <a:t> el primer tercio del </a:t>
            </a:r>
            <a:r>
              <a:rPr lang="en-US" i="1" dirty="0" err="1">
                <a:solidFill>
                  <a:schemeClr val="tx1"/>
                </a:solidFill>
              </a:rPr>
              <a:t>siglo</a:t>
            </a:r>
            <a:r>
              <a:rPr lang="en-US" i="1" dirty="0">
                <a:solidFill>
                  <a:schemeClr val="tx1"/>
                </a:solidFill>
              </a:rPr>
              <a:t> XX</a:t>
            </a:r>
            <a:r>
              <a:rPr lang="en-US" dirty="0">
                <a:solidFill>
                  <a:schemeClr val="tx1"/>
                </a:solidFill>
              </a:rPr>
              <a:t>. </a:t>
            </a:r>
            <a:r>
              <a:rPr lang="en-US" dirty="0" err="1">
                <a:solidFill>
                  <a:schemeClr val="tx1"/>
                </a:solidFill>
              </a:rPr>
              <a:t>Servicio</a:t>
            </a:r>
            <a:r>
              <a:rPr lang="en-US" dirty="0">
                <a:solidFill>
                  <a:schemeClr val="tx1"/>
                </a:solidFill>
              </a:rPr>
              <a:t> Editorial de la Universidad del País Vasco/Euskal </a:t>
            </a:r>
            <a:r>
              <a:rPr lang="en-US" dirty="0" err="1">
                <a:solidFill>
                  <a:schemeClr val="tx1"/>
                </a:solidFill>
              </a:rPr>
              <a:t>Herriko</a:t>
            </a:r>
            <a:r>
              <a:rPr lang="en-US" dirty="0">
                <a:solidFill>
                  <a:schemeClr val="tx1"/>
                </a:solidFill>
              </a:rPr>
              <a:t> </a:t>
            </a:r>
            <a:r>
              <a:rPr lang="en-US" dirty="0" err="1">
                <a:solidFill>
                  <a:schemeClr val="tx1"/>
                </a:solidFill>
              </a:rPr>
              <a:t>Unibertsitatearen</a:t>
            </a:r>
            <a:r>
              <a:rPr lang="en-US" dirty="0">
                <a:solidFill>
                  <a:schemeClr val="tx1"/>
                </a:solidFill>
              </a:rPr>
              <a:t> </a:t>
            </a:r>
            <a:r>
              <a:rPr lang="en-US" dirty="0" err="1">
                <a:solidFill>
                  <a:schemeClr val="tx1"/>
                </a:solidFill>
              </a:rPr>
              <a:t>Argitalpen</a:t>
            </a:r>
            <a:r>
              <a:rPr lang="en-US" dirty="0">
                <a:solidFill>
                  <a:schemeClr val="tx1"/>
                </a:solidFill>
              </a:rPr>
              <a:t> </a:t>
            </a:r>
            <a:r>
              <a:rPr lang="en-US" dirty="0" err="1">
                <a:solidFill>
                  <a:schemeClr val="tx1"/>
                </a:solidFill>
              </a:rPr>
              <a:t>Zerbitzua</a:t>
            </a:r>
            <a:r>
              <a:rPr lang="en-US" dirty="0">
                <a:solidFill>
                  <a:schemeClr val="tx1"/>
                </a:solidFill>
              </a:rPr>
              <a:t>, 2002.</a:t>
            </a:r>
          </a:p>
          <a:p>
            <a:r>
              <a:rPr lang="en-US" dirty="0">
                <a:solidFill>
                  <a:schemeClr val="tx1"/>
                </a:solidFill>
              </a:rPr>
              <a:t>- </a:t>
            </a:r>
            <a:r>
              <a:rPr lang="en-US" dirty="0" err="1">
                <a:solidFill>
                  <a:schemeClr val="tx1"/>
                </a:solidFill>
              </a:rPr>
              <a:t>Aresti</a:t>
            </a:r>
            <a:r>
              <a:rPr lang="en-US" dirty="0">
                <a:solidFill>
                  <a:schemeClr val="tx1"/>
                </a:solidFill>
              </a:rPr>
              <a:t>, N.: “A Fight for Real Men: Gender and Nation-Building during the Primo de Rivera Dictatorship (1923–1930)”. </a:t>
            </a:r>
            <a:r>
              <a:rPr lang="en-US" i="1" dirty="0">
                <a:solidFill>
                  <a:schemeClr val="tx1"/>
                </a:solidFill>
              </a:rPr>
              <a:t>European History Quarterly</a:t>
            </a:r>
            <a:r>
              <a:rPr lang="en-US" dirty="0">
                <a:solidFill>
                  <a:schemeClr val="tx1"/>
                </a:solidFill>
              </a:rPr>
              <a:t>, vol. 50, no 2, 2020, pp. 248-265.</a:t>
            </a:r>
          </a:p>
          <a:p>
            <a:r>
              <a:rPr lang="en-US" dirty="0">
                <a:solidFill>
                  <a:schemeClr val="tx1"/>
                </a:solidFill>
              </a:rPr>
              <a:t>- Banner, L. W.: </a:t>
            </a:r>
            <a:r>
              <a:rPr lang="en-US" i="1" dirty="0">
                <a:solidFill>
                  <a:schemeClr val="tx1"/>
                </a:solidFill>
              </a:rPr>
              <a:t>Women in modern America: a brief history </a:t>
            </a:r>
            <a:r>
              <a:rPr lang="en-US" dirty="0">
                <a:solidFill>
                  <a:schemeClr val="tx1"/>
                </a:solidFill>
              </a:rPr>
              <a:t>(2nd ed.). Harcourt College Publishers, 1984.</a:t>
            </a:r>
          </a:p>
          <a:p>
            <a:r>
              <a:rPr lang="en-US" dirty="0">
                <a:solidFill>
                  <a:schemeClr val="tx1"/>
                </a:solidFill>
              </a:rPr>
              <a:t>- De </a:t>
            </a:r>
            <a:r>
              <a:rPr lang="en-US" dirty="0" err="1">
                <a:solidFill>
                  <a:schemeClr val="tx1"/>
                </a:solidFill>
              </a:rPr>
              <a:t>Haan</a:t>
            </a:r>
            <a:r>
              <a:rPr lang="en-US" dirty="0">
                <a:solidFill>
                  <a:schemeClr val="tx1"/>
                </a:solidFill>
              </a:rPr>
              <a:t>, F., </a:t>
            </a:r>
            <a:r>
              <a:rPr lang="en-US" dirty="0" err="1">
                <a:solidFill>
                  <a:schemeClr val="tx1"/>
                </a:solidFill>
              </a:rPr>
              <a:t>Daskalova</a:t>
            </a:r>
            <a:r>
              <a:rPr lang="en-US" dirty="0">
                <a:solidFill>
                  <a:schemeClr val="tx1"/>
                </a:solidFill>
              </a:rPr>
              <a:t>, K. and </a:t>
            </a:r>
            <a:r>
              <a:rPr lang="en-US" dirty="0" err="1">
                <a:solidFill>
                  <a:schemeClr val="tx1"/>
                </a:solidFill>
              </a:rPr>
              <a:t>Loutfi</a:t>
            </a:r>
            <a:r>
              <a:rPr lang="en-US" dirty="0">
                <a:solidFill>
                  <a:schemeClr val="tx1"/>
                </a:solidFill>
              </a:rPr>
              <a:t>, A.: </a:t>
            </a:r>
            <a:r>
              <a:rPr lang="en-US" i="1" dirty="0">
                <a:solidFill>
                  <a:schemeClr val="tx1"/>
                </a:solidFill>
              </a:rPr>
              <a:t>Biographical Dictionary of Women's Movements and Feminisms in Central, Eastern, and South Eastern Europe: 19th and 20th Centuries</a:t>
            </a:r>
            <a:r>
              <a:rPr lang="en-US" dirty="0">
                <a:solidFill>
                  <a:schemeClr val="tx1"/>
                </a:solidFill>
              </a:rPr>
              <a:t>, Central European University Press, 2006.</a:t>
            </a:r>
          </a:p>
          <a:p>
            <a:r>
              <a:rPr lang="en-US" dirty="0">
                <a:solidFill>
                  <a:schemeClr val="tx1"/>
                </a:solidFill>
              </a:rPr>
              <a:t>- </a:t>
            </a:r>
            <a:r>
              <a:rPr lang="en-US" dirty="0" err="1">
                <a:solidFill>
                  <a:schemeClr val="tx1"/>
                </a:solidFill>
              </a:rPr>
              <a:t>Offen</a:t>
            </a:r>
            <a:r>
              <a:rPr lang="en-US" dirty="0">
                <a:solidFill>
                  <a:schemeClr val="tx1"/>
                </a:solidFill>
              </a:rPr>
              <a:t>, K.; Pierson, R.; and Rendall, J., eds.: </a:t>
            </a:r>
            <a:r>
              <a:rPr lang="en-US" i="1" dirty="0">
                <a:solidFill>
                  <a:schemeClr val="tx1"/>
                </a:solidFill>
              </a:rPr>
              <a:t>Writing women’s history: International perspectives</a:t>
            </a:r>
            <a:r>
              <a:rPr lang="en-US" dirty="0">
                <a:solidFill>
                  <a:schemeClr val="tx1"/>
                </a:solidFill>
              </a:rPr>
              <a:t>. Springer, 1991.</a:t>
            </a:r>
            <a:endParaRPr lang="es-ES" dirty="0">
              <a:solidFill>
                <a:schemeClr val="tx1"/>
              </a:solidFill>
            </a:endParaRPr>
          </a:p>
          <a:p>
            <a:r>
              <a:rPr lang="en-US" dirty="0">
                <a:solidFill>
                  <a:schemeClr val="tx1"/>
                </a:solidFill>
              </a:rPr>
              <a:t>- </a:t>
            </a:r>
            <a:r>
              <a:rPr lang="en-US" dirty="0" err="1">
                <a:solidFill>
                  <a:schemeClr val="tx1"/>
                </a:solidFill>
              </a:rPr>
              <a:t>Offen</a:t>
            </a:r>
            <a:r>
              <a:rPr lang="en-US" dirty="0">
                <a:solidFill>
                  <a:schemeClr val="tx1"/>
                </a:solidFill>
              </a:rPr>
              <a:t>, K.: </a:t>
            </a:r>
            <a:r>
              <a:rPr lang="en-US" i="1" dirty="0">
                <a:solidFill>
                  <a:schemeClr val="tx1"/>
                </a:solidFill>
              </a:rPr>
              <a:t>European feminisms, 1700-1950: a political history</a:t>
            </a:r>
            <a:r>
              <a:rPr lang="en-US" dirty="0">
                <a:solidFill>
                  <a:schemeClr val="tx1"/>
                </a:solidFill>
              </a:rPr>
              <a:t>. Stanford University Press, 2000.</a:t>
            </a:r>
            <a:endParaRPr lang="es-ES" dirty="0">
              <a:solidFill>
                <a:schemeClr val="tx1"/>
              </a:solidFill>
            </a:endParaRPr>
          </a:p>
          <a:p>
            <a:r>
              <a:rPr lang="en-US" dirty="0">
                <a:solidFill>
                  <a:schemeClr val="tx1"/>
                </a:solidFill>
              </a:rPr>
              <a:t>- Scott, J. W. : “Gender: A Useful Category of Historical Analysis”, </a:t>
            </a:r>
            <a:r>
              <a:rPr lang="en-US" i="1" dirty="0">
                <a:solidFill>
                  <a:schemeClr val="tx1"/>
                </a:solidFill>
              </a:rPr>
              <a:t>The American Historical Review</a:t>
            </a:r>
            <a:r>
              <a:rPr lang="en-US" dirty="0">
                <a:solidFill>
                  <a:schemeClr val="tx1"/>
                </a:solidFill>
              </a:rPr>
              <a:t>, Vol. 91, No. 5., 1986, pp. 1053-1075.</a:t>
            </a:r>
          </a:p>
          <a:p>
            <a:r>
              <a:rPr lang="en-US" dirty="0">
                <a:solidFill>
                  <a:schemeClr val="tx1"/>
                </a:solidFill>
              </a:rPr>
              <a:t>- Scott J. W.: </a:t>
            </a:r>
            <a:r>
              <a:rPr lang="en-US" i="1" dirty="0">
                <a:solidFill>
                  <a:schemeClr val="tx1"/>
                </a:solidFill>
              </a:rPr>
              <a:t>Gender and the Politics of History</a:t>
            </a:r>
            <a:r>
              <a:rPr lang="en-US" dirty="0">
                <a:solidFill>
                  <a:schemeClr val="tx1"/>
                </a:solidFill>
              </a:rPr>
              <a:t>. Columbia University Press, 1988.</a:t>
            </a:r>
            <a:endParaRPr lang="es-ES" dirty="0">
              <a:solidFill>
                <a:schemeClr val="tx1"/>
              </a:solidFill>
            </a:endParaRPr>
          </a:p>
          <a:p>
            <a:r>
              <a:rPr lang="en-US" dirty="0">
                <a:solidFill>
                  <a:schemeClr val="tx1"/>
                </a:solidFill>
              </a:rPr>
              <a:t>- Scott, J. W.: “Gender: still a useful category of analysis?”, </a:t>
            </a:r>
            <a:r>
              <a:rPr lang="en-US" i="1" dirty="0">
                <a:solidFill>
                  <a:schemeClr val="tx1"/>
                </a:solidFill>
              </a:rPr>
              <a:t>Diogenes</a:t>
            </a:r>
            <a:r>
              <a:rPr lang="en-US" dirty="0">
                <a:solidFill>
                  <a:schemeClr val="tx1"/>
                </a:solidFill>
              </a:rPr>
              <a:t>, vol. 57, no 1, 2010, pp. 7-14.</a:t>
            </a:r>
            <a:endParaRPr lang="es-ES" dirty="0">
              <a:solidFill>
                <a:schemeClr val="tx1"/>
              </a:solidFill>
            </a:endParaRPr>
          </a:p>
          <a:p>
            <a:r>
              <a:rPr lang="en-US" dirty="0">
                <a:solidFill>
                  <a:srgbClr val="FF0000"/>
                </a:solidFill>
              </a:rPr>
              <a:t>Many of this books are, for example, in: Gender Studies, </a:t>
            </a:r>
            <a:r>
              <a:rPr lang="en-US" dirty="0" err="1">
                <a:solidFill>
                  <a:srgbClr val="FF0000"/>
                </a:solidFill>
              </a:rPr>
              <a:t>o.p.s</a:t>
            </a:r>
            <a:r>
              <a:rPr lang="en-US" dirty="0">
                <a:solidFill>
                  <a:srgbClr val="FF0000"/>
                </a:solidFill>
              </a:rPr>
              <a:t>. – </a:t>
            </a:r>
            <a:r>
              <a:rPr lang="en-US" dirty="0" err="1">
                <a:solidFill>
                  <a:srgbClr val="FF0000"/>
                </a:solidFill>
              </a:rPr>
              <a:t>Knihovna</a:t>
            </a:r>
            <a:r>
              <a:rPr lang="en-US" dirty="0">
                <a:solidFill>
                  <a:srgbClr val="FF0000"/>
                </a:solidFill>
              </a:rPr>
              <a:t>, </a:t>
            </a:r>
            <a:r>
              <a:rPr lang="en-US" dirty="0" err="1">
                <a:solidFill>
                  <a:srgbClr val="FF0000"/>
                </a:solidFill>
              </a:rPr>
              <a:t>Masarykovo</a:t>
            </a:r>
            <a:r>
              <a:rPr lang="en-US" dirty="0">
                <a:solidFill>
                  <a:srgbClr val="FF0000"/>
                </a:solidFill>
              </a:rPr>
              <a:t> </a:t>
            </a:r>
            <a:r>
              <a:rPr lang="en-US" dirty="0" err="1">
                <a:solidFill>
                  <a:srgbClr val="FF0000"/>
                </a:solidFill>
              </a:rPr>
              <a:t>nábřeží</a:t>
            </a:r>
            <a:r>
              <a:rPr lang="en-US" dirty="0">
                <a:solidFill>
                  <a:srgbClr val="FF0000"/>
                </a:solidFill>
              </a:rPr>
              <a:t> 8, Praha 2 120 00. Mail: library@genderstudies.cz</a:t>
            </a:r>
            <a:endParaRPr lang="es-ES" dirty="0">
              <a:solidFill>
                <a:srgbClr val="FF0000"/>
              </a:solidFill>
            </a:endParaRPr>
          </a:p>
        </p:txBody>
      </p:sp>
    </p:spTree>
    <p:extLst>
      <p:ext uri="{BB962C8B-B14F-4D97-AF65-F5344CB8AC3E}">
        <p14:creationId xmlns:p14="http://schemas.microsoft.com/office/powerpoint/2010/main" val="238185085"/>
      </p:ext>
    </p:extLst>
  </p:cSld>
  <p:clrMapOvr>
    <a:masterClrMapping/>
  </p:clrMapOvr>
</p:sld>
</file>

<file path=ppt/theme/theme1.xml><?xml version="1.0" encoding="utf-8"?>
<a:theme xmlns:a="http://schemas.openxmlformats.org/drawingml/2006/main" name="Faceta">
  <a:themeElements>
    <a:clrScheme name="Verde amari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910</TotalTime>
  <Words>1290</Words>
  <Application>Microsoft Macintosh PowerPoint</Application>
  <PresentationFormat>Širokoúhlá obrazovka</PresentationFormat>
  <Paragraphs>56</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Wingdings 3</vt:lpstr>
      <vt:lpstr>Faceta</vt:lpstr>
      <vt:lpstr>Prezentace aplikace PowerPoint</vt:lpstr>
      <vt:lpstr>The presentation will have two parts. It will be like a brief state of art.</vt:lpstr>
      <vt:lpstr>- One of the consequences of the professionalization of history in the 19th century was the exclusion of women from academic history writing. History was written mainly by men and about men's activities in the public sphere.  - During 19th century and the first half of the 20th century, women did not receive barely any specific attention. Exceptions: queens, princess, great heroines and similar. For example, Isabel I of Castilla, Elizabeth I or Agnes of Bohemia or Prague.  - Since 1950s, but specially since 1960s, started the earliest work of what is called “contribution history”. An approach critical with “traditional” historiography with the main objective to “rescue” the women in the past that were hidden because of the patriarchal historiography. What has also been called “Herstory” (a pun with His-tory).  - This approach was always in connection with the second wave of feminism of the 1970s. Second-wave feminist historians, influenced by the new approaches promoted by social history, led the way. Some historians began to search the archives for vestiges of the most prominent women in each country: feminists, suffragists, activists, politicians, writers, etc. For example, in Spain Clara Campoamor, in England Mary Wollstonecraft or Virginia Woolf, in France Olympe de Gouges, etc.  - During this time, another of the main interests of these historians was discover the ancient roots of the subjection of women. In connection with that interest, another area of study was the history of the family. However, documents concerning the lives of figures like feminist or politicians is in some ways easier to come by than evidence of maternal and family life.  -In this time, one of the main book were: ANDERSON, Bonnie S.; ZINSSER, Judith P.: A History of Their Own Women in Europe From Prehistory to the Present. Oxford University Press, 1989.  </vt:lpstr>
      <vt:lpstr>From the Women’s History to the Gender History</vt:lpstr>
      <vt:lpstr>Prezentace aplikace PowerPoint</vt:lpstr>
      <vt:lpstr>History of Masculinity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hhj</dc:title>
  <dc:creator>Alejandro Camino Rodriguez</dc:creator>
  <cp:lastModifiedBy>Brenišínová, Monika</cp:lastModifiedBy>
  <cp:revision>52</cp:revision>
  <dcterms:created xsi:type="dcterms:W3CDTF">2021-10-23T17:27:40Z</dcterms:created>
  <dcterms:modified xsi:type="dcterms:W3CDTF">2022-01-03T18:59:22Z</dcterms:modified>
</cp:coreProperties>
</file>