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2" r:id="rId8"/>
    <p:sldId id="257" r:id="rId9"/>
    <p:sldId id="258" r:id="rId10"/>
    <p:sldId id="259" r:id="rId11"/>
    <p:sldId id="26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308-E3EC-4E7C-AD65-70DFA3AC4552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69EC-3167-4153-86A8-9E5DA3F3D7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308-E3EC-4E7C-AD65-70DFA3AC4552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69EC-3167-4153-86A8-9E5DA3F3D7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308-E3EC-4E7C-AD65-70DFA3AC4552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69EC-3167-4153-86A8-9E5DA3F3D7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308-E3EC-4E7C-AD65-70DFA3AC4552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69EC-3167-4153-86A8-9E5DA3F3D7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308-E3EC-4E7C-AD65-70DFA3AC4552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69EC-3167-4153-86A8-9E5DA3F3D7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308-E3EC-4E7C-AD65-70DFA3AC4552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69EC-3167-4153-86A8-9E5DA3F3D7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308-E3EC-4E7C-AD65-70DFA3AC4552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69EC-3167-4153-86A8-9E5DA3F3D7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308-E3EC-4E7C-AD65-70DFA3AC4552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69EC-3167-4153-86A8-9E5DA3F3D7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308-E3EC-4E7C-AD65-70DFA3AC4552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69EC-3167-4153-86A8-9E5DA3F3D7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308-E3EC-4E7C-AD65-70DFA3AC4552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69EC-3167-4153-86A8-9E5DA3F3D7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B308-E3EC-4E7C-AD65-70DFA3AC4552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69EC-3167-4153-86A8-9E5DA3F3D7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8B308-E3EC-4E7C-AD65-70DFA3AC4552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769EC-3167-4153-86A8-9E5DA3F3D77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60648"/>
            <a:ext cx="9144000" cy="6408712"/>
          </a:xfrm>
        </p:spPr>
        <p:txBody>
          <a:bodyPr>
            <a:normAutofit lnSpcReduction="10000"/>
          </a:bodyPr>
          <a:lstStyle/>
          <a:p>
            <a:r>
              <a:rPr lang="cs-CZ" sz="4800" dirty="0" smtClean="0">
                <a:solidFill>
                  <a:srgbClr val="C00000"/>
                </a:solidFill>
              </a:rPr>
              <a:t>NEDOBROVOLNÁ HOSPITALIZACE</a:t>
            </a:r>
          </a:p>
          <a:p>
            <a:r>
              <a:rPr lang="cs-CZ" sz="4800" dirty="0" smtClean="0">
                <a:solidFill>
                  <a:srgbClr val="C00000"/>
                </a:solidFill>
              </a:rPr>
              <a:t>A </a:t>
            </a:r>
          </a:p>
          <a:p>
            <a:r>
              <a:rPr lang="cs-CZ" sz="4800" dirty="0" smtClean="0">
                <a:solidFill>
                  <a:srgbClr val="C00000"/>
                </a:solidFill>
              </a:rPr>
              <a:t>DETENCE </a:t>
            </a:r>
          </a:p>
          <a:p>
            <a:r>
              <a:rPr lang="cs-CZ" sz="4800" dirty="0" smtClean="0">
                <a:solidFill>
                  <a:srgbClr val="C00000"/>
                </a:solidFill>
              </a:rPr>
              <a:t>V SOCIÁLNÍCH SLUŽBÁCH</a:t>
            </a:r>
          </a:p>
          <a:p>
            <a:endParaRPr lang="cs-CZ" sz="4800" dirty="0">
              <a:solidFill>
                <a:srgbClr val="C00000"/>
              </a:solidFill>
            </a:endParaRPr>
          </a:p>
          <a:p>
            <a:r>
              <a:rPr lang="cs-CZ" sz="4800" b="1" dirty="0"/>
              <a:t>Předpis č. 292/2013 Sb</a:t>
            </a:r>
            <a:r>
              <a:rPr lang="cs-CZ" sz="4800" b="1" dirty="0" smtClean="0"/>
              <a:t>.</a:t>
            </a:r>
          </a:p>
          <a:p>
            <a:r>
              <a:rPr lang="cs-CZ" sz="4800" b="1" dirty="0" smtClean="0"/>
              <a:t>Zákon </a:t>
            </a:r>
            <a:r>
              <a:rPr lang="cs-CZ" sz="4800" b="1" dirty="0"/>
              <a:t>o zvláštních řízeních soudních</a:t>
            </a:r>
          </a:p>
          <a:p>
            <a:endParaRPr lang="cs-CZ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66936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Pokračování v řízení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Jestliže soud vyslovil, že </a:t>
            </a:r>
            <a:r>
              <a:rPr lang="cs-CZ" sz="2800" b="1" dirty="0" smtClean="0">
                <a:solidFill>
                  <a:schemeClr val="tx1"/>
                </a:solidFill>
              </a:rPr>
              <a:t>převzetí</a:t>
            </a:r>
            <a:r>
              <a:rPr lang="cs-CZ" sz="2800" dirty="0" smtClean="0">
                <a:solidFill>
                  <a:schemeClr val="tx1"/>
                </a:solidFill>
              </a:rPr>
              <a:t> bylo v souladu se zákonnými důvody a že trvají důvody, aby byl člověk nadále omezen ve styku s vnějším světem, </a:t>
            </a:r>
            <a:r>
              <a:rPr lang="cs-CZ" sz="2800" b="1" dirty="0" smtClean="0">
                <a:solidFill>
                  <a:schemeClr val="tx1"/>
                </a:solidFill>
              </a:rPr>
              <a:t>pokračuje soud v řízení o vyslovení přípustnosti jeho dalšího držení </a:t>
            </a:r>
            <a:r>
              <a:rPr lang="cs-CZ" sz="2800" dirty="0" smtClean="0">
                <a:solidFill>
                  <a:schemeClr val="tx1"/>
                </a:solidFill>
              </a:rPr>
              <a:t>ve ZÚ.</a:t>
            </a:r>
          </a:p>
          <a:p>
            <a:pPr algn="l"/>
            <a:endParaRPr lang="cs-CZ" sz="28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800" b="1" u="sng" dirty="0" smtClean="0">
                <a:solidFill>
                  <a:schemeClr val="tx1"/>
                </a:solidFill>
              </a:rPr>
              <a:t>Rozhodnutí o dalším držení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Soud rozhoduje rozsudkem, který musí být vyhlášen do 3 měsíců od výroku o přípustnosti převzetí, zda další držení je přípustné a na jakou dobu.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Účinnost rozsudku zanikne uplynutím doby 1 roku ode dne jeho vyhlášení, nebyla-li v něm určena doba kratší. Má-li být držení ve ZÚ  prodlouženo nad tuto dobu, je nutno nové vyšetření a nové rozhodnutí.</a:t>
            </a:r>
          </a:p>
          <a:p>
            <a:pPr algn="l"/>
            <a:endParaRPr lang="cs-CZ" sz="28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Návrh na propuštění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Umístěný člověk, jeho zástupce, opatrovník, a osoby jemu blízké mohou ještě před uplynutím doby žádat o nové vyšetření a rozhodnutí o propuštění (nutno odůvodnit).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Soud rozhoduje rozsudkem, který musí být vyhlášen do 2 měsíců od podání návrhu. </a:t>
            </a:r>
          </a:p>
          <a:p>
            <a:pPr algn="l"/>
            <a:endParaRPr lang="cs-CZ" sz="2800" b="1" dirty="0" smtClean="0">
              <a:solidFill>
                <a:schemeClr val="tx1"/>
              </a:solidFill>
            </a:endParaRPr>
          </a:p>
          <a:p>
            <a:pPr algn="l"/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408712"/>
          </a:xfrm>
        </p:spPr>
        <p:txBody>
          <a:bodyPr>
            <a:normAutofit fontScale="85000" lnSpcReduction="20000"/>
          </a:bodyPr>
          <a:lstStyle/>
          <a:p>
            <a:r>
              <a:rPr lang="cs-CZ" sz="4100" b="1" dirty="0">
                <a:solidFill>
                  <a:srgbClr val="C00000"/>
                </a:solidFill>
              </a:rPr>
              <a:t>Řízení o vyslovení nepřípustnosti držení v zařízení sociálních služeb</a:t>
            </a:r>
          </a:p>
          <a:p>
            <a:pPr algn="l"/>
            <a:endParaRPr lang="cs-CZ" sz="28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800" b="1" smtClean="0">
                <a:solidFill>
                  <a:schemeClr val="tx1"/>
                </a:solidFill>
              </a:rPr>
              <a:t>§ </a:t>
            </a:r>
            <a:r>
              <a:rPr lang="cs-CZ" sz="2800" b="1" dirty="0" smtClean="0">
                <a:solidFill>
                  <a:schemeClr val="tx1"/>
                </a:solidFill>
              </a:rPr>
              <a:t>84</a:t>
            </a:r>
            <a:endParaRPr lang="cs-CZ" sz="2800" b="1" dirty="0">
              <a:solidFill>
                <a:schemeClr val="tx1"/>
              </a:solidFill>
            </a:endParaRPr>
          </a:p>
          <a:p>
            <a:pPr algn="just"/>
            <a:r>
              <a:rPr lang="cs-CZ" sz="2800" dirty="0" smtClean="0">
                <a:solidFill>
                  <a:schemeClr val="tx1"/>
                </a:solidFill>
              </a:rPr>
              <a:t>Je-li </a:t>
            </a:r>
            <a:r>
              <a:rPr lang="cs-CZ" sz="2800" dirty="0">
                <a:solidFill>
                  <a:schemeClr val="tx1"/>
                </a:solidFill>
              </a:rPr>
              <a:t>člověk umístěn v zařízení sociálních služeb na základě smlouvy, kterou s poskytovatelem </a:t>
            </a:r>
            <a:r>
              <a:rPr lang="cs-CZ" sz="2800" dirty="0" smtClean="0">
                <a:solidFill>
                  <a:schemeClr val="tx1"/>
                </a:solidFill>
              </a:rPr>
              <a:t>uzavřel </a:t>
            </a:r>
            <a:r>
              <a:rPr lang="cs-CZ" sz="2800" dirty="0">
                <a:solidFill>
                  <a:schemeClr val="tx1"/>
                </a:solidFill>
              </a:rPr>
              <a:t>za něho jeho opatrovník, a </a:t>
            </a:r>
            <a:endParaRPr lang="cs-CZ" sz="2800" dirty="0" smtClean="0">
              <a:solidFill>
                <a:schemeClr val="tx1"/>
              </a:solidFill>
            </a:endParaRPr>
          </a:p>
          <a:p>
            <a:pPr algn="just"/>
            <a:r>
              <a:rPr lang="cs-CZ" sz="2800" dirty="0" smtClean="0">
                <a:solidFill>
                  <a:schemeClr val="tx1"/>
                </a:solidFill>
              </a:rPr>
              <a:t>je-li </a:t>
            </a:r>
            <a:r>
              <a:rPr lang="cs-CZ" sz="2800" dirty="0">
                <a:solidFill>
                  <a:schemeClr val="tx1"/>
                </a:solidFill>
              </a:rPr>
              <a:t>důsledkem tohoto umístění omezení jeho osobní svobody, </a:t>
            </a:r>
            <a:endParaRPr lang="cs-CZ" sz="2800" dirty="0" smtClean="0">
              <a:solidFill>
                <a:schemeClr val="tx1"/>
              </a:solidFill>
            </a:endParaRPr>
          </a:p>
          <a:p>
            <a:pPr algn="just"/>
            <a:r>
              <a:rPr lang="cs-CZ" sz="2800" dirty="0" smtClean="0">
                <a:solidFill>
                  <a:schemeClr val="tx1"/>
                </a:solidFill>
              </a:rPr>
              <a:t>může </a:t>
            </a:r>
            <a:r>
              <a:rPr lang="cs-CZ" sz="2800" dirty="0">
                <a:solidFill>
                  <a:schemeClr val="tx1"/>
                </a:solidFill>
              </a:rPr>
              <a:t>soud rozhodnout o vyslovení nepřípustnosti jeho dalšího držení v tomto zařízení sociálních služeb. </a:t>
            </a:r>
            <a:endParaRPr lang="cs-CZ" sz="2800" dirty="0" smtClean="0">
              <a:solidFill>
                <a:schemeClr val="tx1"/>
              </a:solidFill>
            </a:endParaRPr>
          </a:p>
          <a:p>
            <a:pPr algn="just"/>
            <a:endParaRPr lang="cs-CZ" sz="2800" dirty="0" smtClean="0">
              <a:solidFill>
                <a:schemeClr val="tx1"/>
              </a:solidFill>
            </a:endParaRPr>
          </a:p>
          <a:p>
            <a:pPr algn="just"/>
            <a:r>
              <a:rPr lang="cs-CZ" sz="2800" dirty="0" smtClean="0">
                <a:solidFill>
                  <a:schemeClr val="tx1"/>
                </a:solidFill>
              </a:rPr>
              <a:t>Soud </a:t>
            </a:r>
            <a:r>
              <a:rPr lang="cs-CZ" sz="2800" dirty="0">
                <a:solidFill>
                  <a:schemeClr val="tx1"/>
                </a:solidFill>
              </a:rPr>
              <a:t>je povinen věc projednat a rozhodnout přednostně a s největším urychlením. Dospěje-li soud k závěru, že další držení v zařízení sociálních služeb není nezbytné nebo že je toto držení nepřiměřené, rozhodne o vyslovení nepřípustnosti dalšího držení člověka v zařízení. </a:t>
            </a:r>
            <a:endParaRPr lang="cs-CZ" sz="2800" dirty="0" smtClean="0">
              <a:solidFill>
                <a:schemeClr val="tx1"/>
              </a:solidFill>
            </a:endParaRPr>
          </a:p>
          <a:p>
            <a:pPr algn="just"/>
            <a:endParaRPr lang="cs-CZ" sz="2800" dirty="0" smtClean="0">
              <a:solidFill>
                <a:schemeClr val="tx1"/>
              </a:solidFill>
            </a:endParaRPr>
          </a:p>
          <a:p>
            <a:pPr algn="just"/>
            <a:r>
              <a:rPr lang="cs-CZ" sz="2800" dirty="0" smtClean="0">
                <a:solidFill>
                  <a:schemeClr val="tx1"/>
                </a:solidFill>
              </a:rPr>
              <a:t>Vyslovil-li </a:t>
            </a:r>
            <a:r>
              <a:rPr lang="cs-CZ" sz="2800" dirty="0">
                <a:solidFill>
                  <a:schemeClr val="tx1"/>
                </a:solidFill>
              </a:rPr>
              <a:t>soud nepřípustnost dalšího držení, doručí se toto rozhodnutí do 24 hodin od jeho vydání umístěnému člověku, dále jeho zástupci, opatrovníkovi pro řízení a poskytovateli sociálních služeb. </a:t>
            </a:r>
          </a:p>
          <a:p>
            <a:pPr algn="l"/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INFORMOVANÝ SOUHLAS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Zákon č. 372/2011 Sb., o zdravotních službách a podmínkách jejich poskytování -  § 34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672" y="188640"/>
            <a:ext cx="8686800" cy="6480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Poskytovat zdravotní péči lze zásadně (až na zákonné výjimky) na základě informovaného souhlasu pacienta.</a:t>
            </a:r>
          </a:p>
          <a:p>
            <a:pPr>
              <a:buNone/>
            </a:pPr>
            <a:r>
              <a:rPr lang="cs-CZ" sz="2800" dirty="0" smtClean="0"/>
              <a:t>Aby samotné poskytnutí zdravotní péče nebylo protiprávním úkonem, je nutné, aby pacient dal k  poskytnutí péče informovaný souhlas. 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r>
              <a:rPr lang="cs-CZ" sz="2800" dirty="0" smtClean="0"/>
              <a:t>Povinnost vyžádat si souhlas s provedením výkonu (a jenom na základě uděleného souhlasu zdravotní péči poskytnout) souvisí s povinností informační (poučovací).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60648"/>
            <a:ext cx="8866312" cy="61926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 smtClean="0"/>
              <a:t>§ </a:t>
            </a:r>
            <a:r>
              <a:rPr lang="cs-CZ" sz="2400" dirty="0"/>
              <a:t>34 odst. 1 zákona o </a:t>
            </a:r>
            <a:r>
              <a:rPr lang="cs-CZ" sz="2400" dirty="0" smtClean="0"/>
              <a:t>ZS – </a:t>
            </a:r>
            <a:r>
              <a:rPr lang="cs-CZ" sz="2400" b="1" dirty="0" smtClean="0"/>
              <a:t>souhlas musí být</a:t>
            </a:r>
          </a:p>
          <a:p>
            <a:pPr>
              <a:buNone/>
            </a:pPr>
            <a:endParaRPr lang="cs-CZ" sz="2400" b="1" dirty="0" smtClean="0"/>
          </a:p>
          <a:p>
            <a:r>
              <a:rPr lang="cs-CZ" sz="2400" dirty="0" smtClean="0"/>
              <a:t>Svobodný - dán </a:t>
            </a:r>
            <a:r>
              <a:rPr lang="cs-CZ" sz="2400" dirty="0"/>
              <a:t>bez jakéhokoli </a:t>
            </a:r>
            <a:r>
              <a:rPr lang="cs-CZ" sz="2400" dirty="0" smtClean="0"/>
              <a:t>nátlaku</a:t>
            </a:r>
          </a:p>
          <a:p>
            <a:endParaRPr lang="cs-CZ" sz="2400" dirty="0" smtClean="0"/>
          </a:p>
          <a:p>
            <a:r>
              <a:rPr lang="cs-CZ" sz="2400" dirty="0" smtClean="0"/>
              <a:t>Informovaný - je-li </a:t>
            </a:r>
            <a:r>
              <a:rPr lang="cs-CZ" sz="2400" dirty="0"/>
              <a:t>pacient před vyjádřením souhlasu v dostatečném rozsahu informován o svém zdravotním stavu a o navrženém individuálním léčebném postupu a všech jeho změnách </a:t>
            </a:r>
            <a:r>
              <a:rPr lang="cs-CZ" sz="2400" dirty="0" smtClean="0"/>
              <a:t>nebo </a:t>
            </a:r>
            <a:r>
              <a:rPr lang="cs-CZ" sz="2400" dirty="0"/>
              <a:t>když se pacient podání informací o zdravotním stavu </a:t>
            </a:r>
            <a:r>
              <a:rPr lang="cs-CZ" sz="2400" dirty="0" smtClean="0"/>
              <a:t>vzdal.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680" y="44624"/>
            <a:ext cx="9045824" cy="604867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None/>
            </a:pPr>
            <a:r>
              <a:rPr lang="cs-CZ" sz="2200" b="1" dirty="0" smtClean="0"/>
              <a:t>Informace </a:t>
            </a:r>
            <a:r>
              <a:rPr lang="cs-CZ" sz="2200" b="1" dirty="0"/>
              <a:t>o </a:t>
            </a:r>
            <a:r>
              <a:rPr lang="cs-CZ" sz="2200" b="1" dirty="0" smtClean="0"/>
              <a:t>zdravotním </a:t>
            </a:r>
            <a:r>
              <a:rPr lang="cs-CZ" sz="2200" b="1" dirty="0"/>
              <a:t>musí obsahovat </a:t>
            </a:r>
            <a:r>
              <a:rPr lang="cs-CZ" sz="2200" dirty="0"/>
              <a:t>dle </a:t>
            </a:r>
            <a:r>
              <a:rPr lang="cs-CZ" sz="2200" dirty="0" smtClean="0"/>
              <a:t>§ </a:t>
            </a:r>
            <a:r>
              <a:rPr lang="cs-CZ" sz="2200" dirty="0"/>
              <a:t>31 </a:t>
            </a:r>
            <a:r>
              <a:rPr lang="cs-CZ" sz="2200" dirty="0" smtClean="0"/>
              <a:t>údaje </a:t>
            </a:r>
            <a:r>
              <a:rPr lang="cs-CZ" sz="2200" dirty="0"/>
              <a:t>o:</a:t>
            </a:r>
          </a:p>
          <a:p>
            <a:pPr marL="514350" indent="-514350">
              <a:spcBef>
                <a:spcPts val="1200"/>
              </a:spcBef>
              <a:buAutoNum type="alphaLcParenR"/>
            </a:pPr>
            <a:r>
              <a:rPr lang="cs-CZ" sz="2200" dirty="0" smtClean="0"/>
              <a:t>příčině </a:t>
            </a:r>
            <a:r>
              <a:rPr lang="cs-CZ" sz="2200" dirty="0"/>
              <a:t>a původu nemoci, jsou-li známy, jejím stadiu a předpokládaném vývoji, </a:t>
            </a:r>
            <a:endParaRPr lang="cs-CZ" sz="2200" dirty="0" smtClean="0"/>
          </a:p>
          <a:p>
            <a:pPr marL="514350" indent="-514350">
              <a:spcBef>
                <a:spcPts val="1200"/>
              </a:spcBef>
              <a:buAutoNum type="alphaLcParenR"/>
            </a:pPr>
            <a:r>
              <a:rPr lang="cs-CZ" sz="2200" dirty="0" smtClean="0"/>
              <a:t>účelu</a:t>
            </a:r>
            <a:r>
              <a:rPr lang="cs-CZ" sz="2200" dirty="0"/>
              <a:t>, povaze, předpokládaném přínosu, možných důsledcích a rizicích </a:t>
            </a:r>
            <a:r>
              <a:rPr lang="cs-CZ" sz="2200" dirty="0" smtClean="0"/>
              <a:t>navrhovaných zdravotních </a:t>
            </a:r>
            <a:r>
              <a:rPr lang="cs-CZ" sz="2200" dirty="0"/>
              <a:t>služeb, včetně jednotlivých zdravotních výkonů</a:t>
            </a:r>
            <a:r>
              <a:rPr lang="cs-CZ" sz="2200" dirty="0" smtClean="0"/>
              <a:t>,</a:t>
            </a:r>
          </a:p>
          <a:p>
            <a:pPr marL="514350" indent="-514350">
              <a:spcBef>
                <a:spcPts val="1200"/>
              </a:spcBef>
              <a:buAutoNum type="alphaLcParenR"/>
            </a:pPr>
            <a:r>
              <a:rPr lang="cs-CZ" sz="2200" dirty="0" smtClean="0"/>
              <a:t>jiných </a:t>
            </a:r>
            <a:r>
              <a:rPr lang="cs-CZ" sz="2200" dirty="0"/>
              <a:t>možnostech poskytnutí </a:t>
            </a:r>
            <a:r>
              <a:rPr lang="cs-CZ" sz="2200" dirty="0" smtClean="0"/>
              <a:t>ZS, </a:t>
            </a:r>
            <a:r>
              <a:rPr lang="cs-CZ" sz="2200" dirty="0"/>
              <a:t>jejich vhodnosti, přínosech a </a:t>
            </a:r>
            <a:r>
              <a:rPr lang="cs-CZ" sz="2200" dirty="0" smtClean="0"/>
              <a:t>rizicích,</a:t>
            </a:r>
          </a:p>
          <a:p>
            <a:pPr marL="514350" indent="-514350">
              <a:spcBef>
                <a:spcPts val="1200"/>
              </a:spcBef>
              <a:buAutoNum type="alphaLcParenR"/>
            </a:pPr>
            <a:r>
              <a:rPr lang="cs-CZ" sz="2200" dirty="0" smtClean="0"/>
              <a:t>další </a:t>
            </a:r>
            <a:r>
              <a:rPr lang="cs-CZ" sz="2200" dirty="0"/>
              <a:t>potřebné léčbě</a:t>
            </a:r>
            <a:r>
              <a:rPr lang="cs-CZ" sz="2200" dirty="0" smtClean="0"/>
              <a:t>,</a:t>
            </a:r>
          </a:p>
          <a:p>
            <a:pPr marL="514350" indent="-514350">
              <a:spcBef>
                <a:spcPts val="1200"/>
              </a:spcBef>
              <a:buAutoNum type="alphaLcParenR"/>
            </a:pPr>
            <a:r>
              <a:rPr lang="cs-CZ" sz="2200" dirty="0" smtClean="0"/>
              <a:t>omezeních </a:t>
            </a:r>
            <a:r>
              <a:rPr lang="cs-CZ" sz="2200" dirty="0"/>
              <a:t>a doporučeních ve způsobu života s ohledem na zdravotní stav a </a:t>
            </a:r>
            <a:endParaRPr lang="cs-CZ" sz="2200" dirty="0" smtClean="0"/>
          </a:p>
          <a:p>
            <a:pPr marL="514350" indent="-514350">
              <a:spcBef>
                <a:spcPts val="1200"/>
              </a:spcBef>
              <a:buAutoNum type="alphaLcParenR"/>
            </a:pPr>
            <a:r>
              <a:rPr lang="cs-CZ" sz="2200" dirty="0" smtClean="0"/>
              <a:t>Možnosti</a:t>
            </a:r>
            <a:r>
              <a:rPr lang="cs-CZ" sz="2200" dirty="0"/>
              <a:t> </a:t>
            </a:r>
            <a:r>
              <a:rPr lang="cs-CZ" sz="2200" dirty="0" smtClean="0"/>
              <a:t>:</a:t>
            </a:r>
          </a:p>
          <a:p>
            <a:pPr marL="514350" indent="-514350">
              <a:spcBef>
                <a:spcPts val="1200"/>
              </a:spcBef>
              <a:buNone/>
            </a:pPr>
            <a:r>
              <a:rPr lang="cs-CZ" sz="2200" dirty="0"/>
              <a:t>   </a:t>
            </a:r>
            <a:r>
              <a:rPr lang="cs-CZ" sz="2200" dirty="0" smtClean="0"/>
              <a:t>	1</a:t>
            </a:r>
            <a:r>
              <a:rPr lang="cs-CZ" sz="2200" dirty="0"/>
              <a:t>. vzdát se podání informace o zdravotním stavu</a:t>
            </a:r>
            <a:r>
              <a:rPr lang="cs-CZ" sz="2200" dirty="0" smtClean="0"/>
              <a:t>,</a:t>
            </a:r>
            <a:r>
              <a:rPr lang="cs-CZ" sz="2200" dirty="0"/>
              <a:t>         </a:t>
            </a:r>
            <a:endParaRPr lang="cs-CZ" sz="2200" dirty="0" smtClean="0"/>
          </a:p>
          <a:p>
            <a:pPr marL="514350" indent="-514350">
              <a:spcBef>
                <a:spcPts val="1200"/>
              </a:spcBef>
              <a:buNone/>
            </a:pPr>
            <a:r>
              <a:rPr lang="cs-CZ" sz="2200" dirty="0"/>
              <a:t>	</a:t>
            </a:r>
            <a:r>
              <a:rPr lang="cs-CZ" sz="2200" dirty="0" smtClean="0"/>
              <a:t>2</a:t>
            </a:r>
            <a:r>
              <a:rPr lang="cs-CZ" sz="2200" dirty="0"/>
              <a:t>. určit osoby, kterým mají být sděleny informace </a:t>
            </a:r>
            <a:r>
              <a:rPr lang="cs-CZ" sz="2200" dirty="0" smtClean="0"/>
              <a:t>a </a:t>
            </a:r>
            <a:r>
              <a:rPr lang="cs-CZ" sz="2200" dirty="0"/>
              <a:t>určit, zda tyto osoby mohou nahlížet do zdravotnické dokumentace o něm vedené</a:t>
            </a:r>
            <a:r>
              <a:rPr lang="cs-CZ" sz="2200" dirty="0" smtClean="0"/>
              <a:t>,</a:t>
            </a:r>
            <a:r>
              <a:rPr lang="cs-CZ" sz="2200" dirty="0"/>
              <a:t>          </a:t>
            </a:r>
            <a:endParaRPr lang="cs-CZ" sz="2200" dirty="0" smtClean="0"/>
          </a:p>
          <a:p>
            <a:pPr marL="514350" indent="-514350">
              <a:spcBef>
                <a:spcPts val="1200"/>
              </a:spcBef>
              <a:buNone/>
            </a:pPr>
            <a:r>
              <a:rPr lang="cs-CZ" sz="2200" dirty="0"/>
              <a:t>	</a:t>
            </a:r>
            <a:r>
              <a:rPr lang="cs-CZ" sz="2200" dirty="0" smtClean="0"/>
              <a:t>3</a:t>
            </a:r>
            <a:r>
              <a:rPr lang="cs-CZ" sz="2200" dirty="0"/>
              <a:t>. vyslovit zákaz o podávání informací o zdravotním stavu pacientem určeným osobám</a:t>
            </a:r>
            <a:r>
              <a:rPr lang="cs-CZ" sz="2200" dirty="0" smtClean="0"/>
              <a:t>.</a:t>
            </a: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672" y="188640"/>
            <a:ext cx="8686800" cy="648072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cs-CZ" sz="2800" b="1" dirty="0" smtClean="0"/>
              <a:t>Forma </a:t>
            </a:r>
            <a:r>
              <a:rPr lang="cs-CZ" sz="2800" b="1" dirty="0"/>
              <a:t>informovaného souhlasu </a:t>
            </a:r>
            <a:r>
              <a:rPr lang="cs-CZ" sz="2800" dirty="0" smtClean="0"/>
              <a:t>-  </a:t>
            </a:r>
            <a:r>
              <a:rPr lang="cs-CZ" sz="2800" dirty="0"/>
              <a:t>§ </a:t>
            </a:r>
            <a:r>
              <a:rPr lang="cs-CZ" sz="2800" dirty="0" smtClean="0"/>
              <a:t>34:</a:t>
            </a:r>
            <a:endParaRPr lang="cs-CZ" sz="2800" dirty="0"/>
          </a:p>
          <a:p>
            <a:pPr marL="514350" indent="-514350">
              <a:spcBef>
                <a:spcPts val="1800"/>
              </a:spcBef>
              <a:buAutoNum type="alphaLcParenR"/>
            </a:pPr>
            <a:r>
              <a:rPr lang="cs-CZ" sz="2800" dirty="0" smtClean="0"/>
              <a:t>písemná </a:t>
            </a:r>
            <a:r>
              <a:rPr lang="cs-CZ" sz="2800" dirty="0"/>
              <a:t>forma souhlasu </a:t>
            </a:r>
            <a:r>
              <a:rPr lang="cs-CZ" sz="2800" dirty="0" smtClean="0"/>
              <a:t>- v případech, kdy to stanoví </a:t>
            </a:r>
            <a:r>
              <a:rPr lang="cs-CZ" sz="2800" dirty="0"/>
              <a:t>jiný zákon (např. </a:t>
            </a:r>
            <a:r>
              <a:rPr lang="cs-CZ" sz="2800" dirty="0" smtClean="0"/>
              <a:t>transplantační zákon);</a:t>
            </a:r>
          </a:p>
          <a:p>
            <a:pPr marL="514350" indent="-514350">
              <a:spcBef>
                <a:spcPts val="1800"/>
              </a:spcBef>
              <a:buAutoNum type="alphaLcParenR"/>
            </a:pPr>
            <a:r>
              <a:rPr lang="cs-CZ" sz="2800" dirty="0" smtClean="0"/>
              <a:t>v </a:t>
            </a:r>
            <a:r>
              <a:rPr lang="cs-CZ" sz="2800" dirty="0"/>
              <a:t>ostatních případech umožňuje zákon o zdravotních službách poskytovateli zdravotních služeb, aby si sám určil, u kterých výkonů či vyšetření bude vyžadovat po pacientovi písemný informovaný </a:t>
            </a:r>
            <a:r>
              <a:rPr lang="cs-CZ" sz="2800" dirty="0" smtClean="0"/>
              <a:t>souhlas;</a:t>
            </a:r>
          </a:p>
          <a:p>
            <a:pPr marL="514350" indent="-514350">
              <a:spcBef>
                <a:spcPts val="1800"/>
              </a:spcBef>
              <a:buAutoNum type="alphaLcParenR"/>
            </a:pPr>
            <a:r>
              <a:rPr lang="cs-CZ" sz="2800" dirty="0" smtClean="0"/>
              <a:t>souhlas </a:t>
            </a:r>
            <a:r>
              <a:rPr lang="cs-CZ" sz="2800" dirty="0"/>
              <a:t>s hospitalizací </a:t>
            </a:r>
            <a:r>
              <a:rPr lang="cs-CZ" sz="2800" dirty="0" smtClean="0"/>
              <a:t>– nutno písemná </a:t>
            </a:r>
            <a:r>
              <a:rPr lang="cs-CZ" sz="2800" dirty="0"/>
              <a:t>forma.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16632"/>
            <a:ext cx="8964488" cy="6597352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  <a:buNone/>
            </a:pP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Pacienta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je bez poskytnutí souhlasu možno nejen léčit, ale i hospitalizovat</a:t>
            </a:r>
            <a:r>
              <a:rPr lang="cs-CZ" dirty="0"/>
              <a:t>, pokud je splněna alespoň jedna z následujících </a:t>
            </a:r>
            <a:r>
              <a:rPr lang="cs-CZ" dirty="0" smtClean="0"/>
              <a:t>podmínek (§ 38 zákona o zdravotních službách):</a:t>
            </a:r>
            <a:endParaRPr lang="cs-CZ" dirty="0"/>
          </a:p>
          <a:p>
            <a:pPr>
              <a:spcBef>
                <a:spcPts val="1800"/>
              </a:spcBef>
            </a:pPr>
            <a:r>
              <a:rPr lang="cs-CZ" dirty="0" smtClean="0"/>
              <a:t>ochranné </a:t>
            </a:r>
            <a:r>
              <a:rPr lang="cs-CZ" dirty="0"/>
              <a:t>léčení </a:t>
            </a:r>
            <a:r>
              <a:rPr lang="cs-CZ" dirty="0" smtClean="0"/>
              <a:t>lůžkovou formou uložené </a:t>
            </a:r>
            <a:r>
              <a:rPr lang="cs-CZ" dirty="0"/>
              <a:t>pravomocným soudním rozhodnutím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izolace, karanténa </a:t>
            </a:r>
            <a:r>
              <a:rPr lang="cs-CZ" dirty="0"/>
              <a:t>nebo léčení nařízené podle zákona o ochraně veřejného zdraví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vyšetření </a:t>
            </a:r>
            <a:r>
              <a:rPr lang="cs-CZ" dirty="0"/>
              <a:t>nařízení na základě trestního řádu nebo občanského soudního řádu</a:t>
            </a:r>
          </a:p>
          <a:p>
            <a:pPr>
              <a:spcBef>
                <a:spcPts val="1800"/>
              </a:spcBef>
            </a:pPr>
            <a:r>
              <a:rPr lang="cs-CZ" dirty="0"/>
              <a:t>pacient ohrožuje bezprostředně a závažným způsobem sebe nebo své okolí a jeví známky duševní poruchy, touto poruchou prokazatelně trpí nebo je pod vlivem návykové látky</a:t>
            </a:r>
          </a:p>
          <a:p>
            <a:pPr>
              <a:spcBef>
                <a:spcPts val="1800"/>
              </a:spcBef>
            </a:pPr>
            <a:r>
              <a:rPr lang="cs-CZ" dirty="0"/>
              <a:t>zdravotní stav pacienta vyžaduje poskytnutí neodkladné péče a zároveň neumožňuje, aby vyslovil souhlas.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44016"/>
            <a:ext cx="8856984" cy="6597352"/>
          </a:xfrm>
        </p:spPr>
        <p:txBody>
          <a:bodyPr>
            <a:normAutofit lnSpcReduction="10000"/>
          </a:bodyPr>
          <a:lstStyle/>
          <a:p>
            <a:r>
              <a:rPr lang="cs-CZ" sz="3900" b="1" dirty="0">
                <a:solidFill>
                  <a:srgbClr val="C00000"/>
                </a:solidFill>
              </a:rPr>
              <a:t>Řízení o vyslovení přípustnosti převzetí a dalším držení ve zdravotním </a:t>
            </a:r>
            <a:r>
              <a:rPr lang="cs-CZ" sz="3900" b="1" dirty="0" smtClean="0">
                <a:solidFill>
                  <a:srgbClr val="C00000"/>
                </a:solidFill>
              </a:rPr>
              <a:t>ústavu</a:t>
            </a:r>
          </a:p>
          <a:p>
            <a:endParaRPr lang="cs-CZ" sz="2800" dirty="0">
              <a:solidFill>
                <a:schemeClr val="tx1"/>
              </a:solidFill>
            </a:endParaRPr>
          </a:p>
          <a:p>
            <a:pPr algn="just"/>
            <a:r>
              <a:rPr lang="cs-CZ" sz="2800" dirty="0">
                <a:solidFill>
                  <a:schemeClr val="tx1"/>
                </a:solidFill>
              </a:rPr>
              <a:t>§ </a:t>
            </a:r>
            <a:r>
              <a:rPr lang="cs-CZ" sz="2800" dirty="0" smtClean="0">
                <a:solidFill>
                  <a:schemeClr val="tx1"/>
                </a:solidFill>
              </a:rPr>
              <a:t>75 ad</a:t>
            </a:r>
          </a:p>
          <a:p>
            <a:pPr algn="just"/>
            <a:endParaRPr lang="cs-CZ" sz="2800" dirty="0">
              <a:solidFill>
                <a:schemeClr val="tx1"/>
              </a:solidFill>
            </a:endParaRPr>
          </a:p>
          <a:p>
            <a:pPr algn="l"/>
            <a:r>
              <a:rPr lang="cs-CZ" sz="2800" b="1" dirty="0">
                <a:solidFill>
                  <a:schemeClr val="tx1"/>
                </a:solidFill>
              </a:rPr>
              <a:t>Oznamovací </a:t>
            </a:r>
            <a:r>
              <a:rPr lang="cs-CZ" sz="2800" b="1" dirty="0" smtClean="0">
                <a:solidFill>
                  <a:schemeClr val="tx1"/>
                </a:solidFill>
              </a:rPr>
              <a:t>povinnost 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ZÚ </a:t>
            </a:r>
            <a:r>
              <a:rPr lang="cs-CZ" sz="2800" dirty="0">
                <a:solidFill>
                  <a:schemeClr val="tx1"/>
                </a:solidFill>
              </a:rPr>
              <a:t>je povinen oznámit do </a:t>
            </a:r>
            <a:r>
              <a:rPr lang="cs-CZ" sz="2800" b="1" dirty="0">
                <a:solidFill>
                  <a:schemeClr val="tx1"/>
                </a:solidFill>
              </a:rPr>
              <a:t>24 hodin </a:t>
            </a:r>
            <a:r>
              <a:rPr lang="cs-CZ" sz="2800" dirty="0" smtClean="0">
                <a:solidFill>
                  <a:schemeClr val="tx1"/>
                </a:solidFill>
              </a:rPr>
              <a:t>soudu převzetí </a:t>
            </a:r>
            <a:r>
              <a:rPr lang="cs-CZ" sz="2800" dirty="0">
                <a:solidFill>
                  <a:schemeClr val="tx1"/>
                </a:solidFill>
              </a:rPr>
              <a:t>každého, kdo v něm byl umístěn bez svého písemného souhlasu</a:t>
            </a:r>
            <a:r>
              <a:rPr lang="cs-CZ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cs-CZ" sz="2800" dirty="0">
              <a:solidFill>
                <a:schemeClr val="tx1"/>
              </a:solidFill>
            </a:endParaRPr>
          </a:p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Zahájení </a:t>
            </a:r>
            <a:r>
              <a:rPr lang="cs-CZ" sz="2800" b="1" dirty="0">
                <a:solidFill>
                  <a:schemeClr val="tx1"/>
                </a:solidFill>
              </a:rPr>
              <a:t>řízení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Soud </a:t>
            </a:r>
            <a:r>
              <a:rPr lang="cs-CZ" sz="2800" dirty="0">
                <a:solidFill>
                  <a:schemeClr val="tx1"/>
                </a:solidFill>
              </a:rPr>
              <a:t>zahájí řízení o </a:t>
            </a:r>
            <a:r>
              <a:rPr lang="cs-CZ" sz="2800" b="1" dirty="0">
                <a:solidFill>
                  <a:schemeClr val="tx1"/>
                </a:solidFill>
              </a:rPr>
              <a:t>vyslovení přípustnosti převzetí </a:t>
            </a:r>
            <a:r>
              <a:rPr lang="cs-CZ" sz="2800" b="1" dirty="0" smtClean="0">
                <a:solidFill>
                  <a:schemeClr val="tx1"/>
                </a:solidFill>
              </a:rPr>
              <a:t>a </a:t>
            </a:r>
            <a:r>
              <a:rPr lang="cs-CZ" sz="2800" b="1" dirty="0">
                <a:solidFill>
                  <a:schemeClr val="tx1"/>
                </a:solidFill>
              </a:rPr>
              <a:t>dalším držení</a:t>
            </a:r>
            <a:r>
              <a:rPr lang="cs-CZ" sz="2800" dirty="0">
                <a:solidFill>
                  <a:schemeClr val="tx1"/>
                </a:solidFill>
              </a:rPr>
              <a:t> ve zdravotním </a:t>
            </a:r>
            <a:r>
              <a:rPr lang="cs-CZ" sz="2800" dirty="0" smtClean="0">
                <a:solidFill>
                  <a:schemeClr val="tx1"/>
                </a:solidFill>
              </a:rPr>
              <a:t>ústavu</a:t>
            </a:r>
            <a:r>
              <a:rPr lang="cs-CZ" sz="2800" dirty="0">
                <a:solidFill>
                  <a:schemeClr val="tx1"/>
                </a:solidFill>
              </a:rPr>
              <a:t>.</a:t>
            </a:r>
            <a:endParaRPr lang="cs-CZ" sz="2800" dirty="0" smtClean="0">
              <a:solidFill>
                <a:schemeClr val="tx1"/>
              </a:solidFill>
            </a:endParaRP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Jestliže to neučiní ZÚ, může to udělat umístěný </a:t>
            </a:r>
            <a:r>
              <a:rPr lang="cs-CZ" sz="2800" dirty="0">
                <a:solidFill>
                  <a:schemeClr val="tx1"/>
                </a:solidFill>
              </a:rPr>
              <a:t>člověk nebo jeho zákonný </a:t>
            </a:r>
            <a:r>
              <a:rPr lang="cs-CZ" sz="2800" dirty="0" smtClean="0">
                <a:solidFill>
                  <a:schemeClr val="tx1"/>
                </a:solidFill>
              </a:rPr>
              <a:t>zástupce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496" y="144016"/>
            <a:ext cx="9035480" cy="666936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Průběh řízení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Soud rozhodne bez jednání do 7 dnů od převzetí. 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K projednání svolá jiný soudní rok, koná se zpravidla ve ZÚ.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Posouzení, zda k převzetí došlo ze zákonných důvodů - k tomu zejména vyslechne umístěného člověka, ošetřujícího lékaře a další osoby, o jejichž vyslechnutí umístěný člověk požádá. </a:t>
            </a:r>
          </a:p>
          <a:p>
            <a:pPr algn="l"/>
            <a:endParaRPr lang="cs-CZ" sz="28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800" b="1" u="sng" dirty="0" smtClean="0">
                <a:solidFill>
                  <a:schemeClr val="tx1"/>
                </a:solidFill>
              </a:rPr>
              <a:t>Rozhodnutí o přípustnosti převzetí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Soud určí, zda k </a:t>
            </a:r>
            <a:r>
              <a:rPr lang="cs-CZ" sz="2800" b="1" dirty="0" smtClean="0">
                <a:solidFill>
                  <a:schemeClr val="tx1"/>
                </a:solidFill>
              </a:rPr>
              <a:t>převzetí</a:t>
            </a:r>
            <a:r>
              <a:rPr lang="cs-CZ" sz="2800" dirty="0" smtClean="0">
                <a:solidFill>
                  <a:schemeClr val="tx1"/>
                </a:solidFill>
              </a:rPr>
              <a:t> došlo ze zákonných důvodů, a pokud ano, zda tyto důvody </a:t>
            </a:r>
            <a:r>
              <a:rPr lang="cs-CZ" sz="2800" b="1" dirty="0" smtClean="0">
                <a:solidFill>
                  <a:schemeClr val="tx1"/>
                </a:solidFill>
              </a:rPr>
              <a:t>trvají.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Dojde-li soud k závěru, že k převzetí nedošlo ze zákonných důvodů, nebo že tyto důvody již netrvají, nařídí propuštění člověka ze zdravotního ústavu. ZÚ je pak povinen člověka neprodleně propustit.</a:t>
            </a:r>
          </a:p>
          <a:p>
            <a:pPr algn="l"/>
            <a:endParaRPr lang="cs-CZ" sz="2800" b="1" dirty="0">
              <a:solidFill>
                <a:schemeClr val="tx1"/>
              </a:solidFill>
            </a:endParaRPr>
          </a:p>
          <a:p>
            <a:pPr algn="l"/>
            <a:r>
              <a:rPr lang="cs-CZ" sz="2800" b="1" dirty="0" smtClean="0">
                <a:solidFill>
                  <a:schemeClr val="tx1"/>
                </a:solidFill>
              </a:rPr>
              <a:t>Doručování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Rozhodnutí se do 24 hodin doručí umístěnému člověku, jeho zástupci, opatrovníkovi pro řízení a ZÚ. 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Soud zároveň učiní opatření, aby se člověk mohl vhodnou formou s obsahem rozhodnutí seznámit a měl jej k dispozici.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851</Words>
  <Application>Microsoft Office PowerPoint</Application>
  <PresentationFormat>Předvádění na obrazovce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Snímek 1</vt:lpstr>
      <vt:lpstr>INFORMOVANÝ SOUHLAS 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lf</dc:creator>
  <cp:lastModifiedBy>lf</cp:lastModifiedBy>
  <cp:revision>8</cp:revision>
  <dcterms:created xsi:type="dcterms:W3CDTF">2016-04-18T08:32:30Z</dcterms:created>
  <dcterms:modified xsi:type="dcterms:W3CDTF">2017-03-29T15:28:52Z</dcterms:modified>
</cp:coreProperties>
</file>