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F0044-B041-3A4C-A95E-6AC69D61747F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A958A-BD28-A14C-8F4B-27215A116828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83413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It</a:t>
            </a:r>
            <a:r>
              <a:rPr lang="hr-HR" dirty="0"/>
              <a:t>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located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Požega </a:t>
            </a:r>
            <a:r>
              <a:rPr lang="hr-HR" dirty="0" err="1"/>
              <a:t>Valley</a:t>
            </a:r>
            <a:r>
              <a:rPr lang="hr-HR" dirty="0"/>
              <a:t>, </a:t>
            </a:r>
            <a:r>
              <a:rPr lang="hr-HR" dirty="0" err="1"/>
              <a:t>along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southern</a:t>
            </a:r>
            <a:r>
              <a:rPr lang="hr-HR" dirty="0"/>
              <a:t> </a:t>
            </a:r>
            <a:r>
              <a:rPr lang="hr-HR" dirty="0" err="1"/>
              <a:t>slopes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Mount Papuk. </a:t>
            </a:r>
          </a:p>
          <a:p>
            <a:r>
              <a:rPr lang="hr-HR" dirty="0" err="1"/>
              <a:t>Peridizacija</a:t>
            </a:r>
            <a:r>
              <a:rPr lang="hr-HR" dirty="0"/>
              <a:t>: </a:t>
            </a:r>
            <a:r>
              <a:rPr lang="hr-HR" dirty="0" err="1"/>
              <a:t>ksenija</a:t>
            </a:r>
            <a:r>
              <a:rPr lang="hr-HR" dirty="0"/>
              <a:t> vinski </a:t>
            </a:r>
            <a:r>
              <a:rPr lang="hr-HR" dirty="0" err="1"/>
              <a:t>gašparin</a:t>
            </a:r>
            <a:endParaRPr lang="sr-Latn-R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A958A-BD28-A14C-8F4B-27215A116828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71639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archaeological</a:t>
            </a:r>
            <a:r>
              <a:rPr lang="hr-HR" dirty="0"/>
              <a:t> complex </a:t>
            </a:r>
            <a:r>
              <a:rPr lang="hr-HR" dirty="0" err="1"/>
              <a:t>consists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a </a:t>
            </a:r>
            <a:r>
              <a:rPr lang="hr-HR" dirty="0" err="1"/>
              <a:t>fortified</a:t>
            </a:r>
            <a:r>
              <a:rPr lang="hr-HR" dirty="0"/>
              <a:t> </a:t>
            </a:r>
            <a:r>
              <a:rPr lang="hr-HR" dirty="0" err="1"/>
              <a:t>settlement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two</a:t>
            </a:r>
            <a:r>
              <a:rPr lang="hr-HR" dirty="0"/>
              <a:t> </a:t>
            </a:r>
            <a:r>
              <a:rPr lang="hr-HR" dirty="0" err="1"/>
              <a:t>necropolises</a:t>
            </a:r>
            <a:r>
              <a:rPr lang="hr-HR" dirty="0"/>
              <a:t>. At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Čemernica</a:t>
            </a:r>
            <a:r>
              <a:rPr lang="hr-HR" dirty="0"/>
              <a:t> </a:t>
            </a:r>
            <a:r>
              <a:rPr lang="hr-HR" dirty="0" err="1"/>
              <a:t>necropolis</a:t>
            </a:r>
            <a:r>
              <a:rPr lang="hr-HR" dirty="0"/>
              <a:t>, </a:t>
            </a:r>
            <a:r>
              <a:rPr lang="hr-HR" dirty="0" err="1"/>
              <a:t>all</a:t>
            </a:r>
            <a:r>
              <a:rPr lang="hr-HR" dirty="0"/>
              <a:t> 14 </a:t>
            </a:r>
            <a:r>
              <a:rPr lang="hr-HR" dirty="0" err="1"/>
              <a:t>graves</a:t>
            </a:r>
            <a:r>
              <a:rPr lang="hr-HR" dirty="0"/>
              <a:t>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been</a:t>
            </a:r>
            <a:r>
              <a:rPr lang="hr-HR" dirty="0"/>
              <a:t> </a:t>
            </a:r>
            <a:r>
              <a:rPr lang="hr-HR" dirty="0" err="1"/>
              <a:t>excavated</a:t>
            </a:r>
            <a:endParaRPr lang="sr-Latn-R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A958A-BD28-A14C-8F4B-27215A116828}" type="slidenum">
              <a:rPr lang="sr-Latn-RS" smtClean="0"/>
              <a:t>3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8001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necropolis</a:t>
            </a:r>
            <a:r>
              <a:rPr lang="hr-HR" dirty="0"/>
              <a:t>, </a:t>
            </a:r>
            <a:r>
              <a:rPr lang="hr-HR" dirty="0" err="1"/>
              <a:t>consisting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15 </a:t>
            </a:r>
            <a:r>
              <a:rPr lang="hr-HR" dirty="0" err="1"/>
              <a:t>tumuli</a:t>
            </a:r>
            <a:r>
              <a:rPr lang="hr-HR" dirty="0"/>
              <a:t> </a:t>
            </a:r>
            <a:r>
              <a:rPr lang="hr-HR" dirty="0" err="1"/>
              <a:t>covering</a:t>
            </a:r>
            <a:r>
              <a:rPr lang="hr-HR" dirty="0"/>
              <a:t> </a:t>
            </a:r>
            <a:r>
              <a:rPr lang="hr-HR" dirty="0" err="1"/>
              <a:t>several</a:t>
            </a:r>
            <a:r>
              <a:rPr lang="hr-HR" dirty="0"/>
              <a:t> </a:t>
            </a:r>
            <a:r>
              <a:rPr lang="hr-HR" dirty="0" err="1"/>
              <a:t>hectares</a:t>
            </a:r>
            <a:r>
              <a:rPr lang="hr-HR" dirty="0"/>
              <a:t>, </a:t>
            </a:r>
            <a:r>
              <a:rPr lang="hr-HR" dirty="0" err="1"/>
              <a:t>appears</a:t>
            </a:r>
            <a:r>
              <a:rPr lang="hr-HR" dirty="0"/>
              <a:t> to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been</a:t>
            </a:r>
            <a:r>
              <a:rPr lang="hr-HR" dirty="0"/>
              <a:t> </a:t>
            </a:r>
            <a:r>
              <a:rPr lang="hr-HR" dirty="0" err="1"/>
              <a:t>enclosed</a:t>
            </a:r>
            <a:r>
              <a:rPr lang="hr-HR" dirty="0"/>
              <a:t> </a:t>
            </a:r>
            <a:r>
              <a:rPr lang="hr-HR" dirty="0" err="1"/>
              <a:t>by</a:t>
            </a:r>
            <a:r>
              <a:rPr lang="hr-HR" dirty="0"/>
              <a:t> a </a:t>
            </a:r>
            <a:r>
              <a:rPr lang="hr-HR" dirty="0" err="1"/>
              <a:t>smaller</a:t>
            </a:r>
            <a:r>
              <a:rPr lang="hr-HR" dirty="0"/>
              <a:t> </a:t>
            </a:r>
            <a:r>
              <a:rPr lang="hr-HR" dirty="0" err="1"/>
              <a:t>fortification</a:t>
            </a:r>
            <a:r>
              <a:rPr lang="hr-HR" dirty="0"/>
              <a:t>. </a:t>
            </a:r>
            <a:r>
              <a:rPr lang="hr-HR" dirty="0" err="1"/>
              <a:t>It</a:t>
            </a:r>
            <a:r>
              <a:rPr lang="hr-HR" dirty="0"/>
              <a:t> </a:t>
            </a:r>
            <a:r>
              <a:rPr lang="hr-HR" dirty="0" err="1"/>
              <a:t>seems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all</a:t>
            </a:r>
            <a:r>
              <a:rPr lang="hr-HR" dirty="0"/>
              <a:t> </a:t>
            </a:r>
            <a:r>
              <a:rPr lang="hr-HR" dirty="0" err="1"/>
              <a:t>graves</a:t>
            </a:r>
            <a:r>
              <a:rPr lang="hr-HR" dirty="0"/>
              <a:t> </a:t>
            </a:r>
            <a:r>
              <a:rPr lang="hr-HR" dirty="0" err="1"/>
              <a:t>contained</a:t>
            </a:r>
            <a:r>
              <a:rPr lang="hr-HR" dirty="0"/>
              <a:t> </a:t>
            </a:r>
            <a:r>
              <a:rPr lang="hr-HR" dirty="0" err="1"/>
              <a:t>wooden</a:t>
            </a:r>
            <a:r>
              <a:rPr lang="hr-HR" dirty="0"/>
              <a:t> </a:t>
            </a:r>
            <a:r>
              <a:rPr lang="hr-HR" dirty="0" err="1"/>
              <a:t>chambers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varying</a:t>
            </a:r>
            <a:r>
              <a:rPr lang="hr-HR" dirty="0"/>
              <a:t> </a:t>
            </a:r>
            <a:r>
              <a:rPr lang="hr-HR" dirty="0" err="1"/>
              <a:t>sizes</a:t>
            </a:r>
            <a:r>
              <a:rPr lang="hr-HR"/>
              <a:t>. </a:t>
            </a:r>
            <a:endParaRPr lang="hr-HR" dirty="0"/>
          </a:p>
          <a:p>
            <a:r>
              <a:rPr lang="hr-HR" dirty="0" err="1"/>
              <a:t>These</a:t>
            </a:r>
            <a:r>
              <a:rPr lang="hr-HR" dirty="0"/>
              <a:t> are </a:t>
            </a:r>
            <a:r>
              <a:rPr lang="hr-HR" dirty="0" err="1"/>
              <a:t>cremation</a:t>
            </a:r>
            <a:r>
              <a:rPr lang="hr-HR" dirty="0"/>
              <a:t> </a:t>
            </a:r>
            <a:r>
              <a:rPr lang="hr-HR" dirty="0" err="1"/>
              <a:t>burials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which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deceased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placed</a:t>
            </a:r>
            <a:r>
              <a:rPr lang="hr-HR" dirty="0"/>
              <a:t> </a:t>
            </a:r>
            <a:r>
              <a:rPr lang="hr-HR" dirty="0" err="1"/>
              <a:t>either</a:t>
            </a:r>
            <a:r>
              <a:rPr lang="hr-HR" dirty="0"/>
              <a:t> </a:t>
            </a:r>
            <a:r>
              <a:rPr lang="hr-HR" dirty="0" err="1"/>
              <a:t>inside</a:t>
            </a:r>
            <a:r>
              <a:rPr lang="hr-HR" dirty="0"/>
              <a:t> </a:t>
            </a:r>
            <a:r>
              <a:rPr lang="hr-HR" dirty="0" err="1"/>
              <a:t>urns</a:t>
            </a:r>
            <a:r>
              <a:rPr lang="hr-HR" dirty="0"/>
              <a:t> </a:t>
            </a:r>
            <a:r>
              <a:rPr lang="hr-HR" dirty="0" err="1"/>
              <a:t>or</a:t>
            </a:r>
            <a:r>
              <a:rPr lang="hr-HR" dirty="0"/>
              <a:t> </a:t>
            </a:r>
            <a:r>
              <a:rPr lang="hr-HR" dirty="0" err="1"/>
              <a:t>outside</a:t>
            </a:r>
            <a:r>
              <a:rPr lang="hr-HR" dirty="0"/>
              <a:t> </a:t>
            </a:r>
            <a:r>
              <a:rPr lang="hr-HR" dirty="0" err="1"/>
              <a:t>them</a:t>
            </a:r>
            <a:r>
              <a:rPr lang="hr-HR" dirty="0"/>
              <a:t>. </a:t>
            </a:r>
            <a:r>
              <a:rPr lang="hr-HR" dirty="0" err="1"/>
              <a:t>Two</a:t>
            </a:r>
            <a:r>
              <a:rPr lang="hr-HR" dirty="0"/>
              <a:t> </a:t>
            </a:r>
            <a:r>
              <a:rPr lang="hr-HR" dirty="0" err="1"/>
              <a:t>grave</a:t>
            </a:r>
            <a:r>
              <a:rPr lang="hr-HR" dirty="0"/>
              <a:t> </a:t>
            </a:r>
            <a:r>
              <a:rPr lang="hr-HR" dirty="0" err="1"/>
              <a:t>units</a:t>
            </a:r>
            <a:r>
              <a:rPr lang="hr-HR" dirty="0"/>
              <a:t>, </a:t>
            </a:r>
            <a:r>
              <a:rPr lang="hr-HR" dirty="0" err="1"/>
              <a:t>due</a:t>
            </a:r>
            <a:r>
              <a:rPr lang="hr-HR" dirty="0"/>
              <a:t> to </a:t>
            </a:r>
            <a:r>
              <a:rPr lang="hr-HR" dirty="0" err="1"/>
              <a:t>their</a:t>
            </a:r>
            <a:r>
              <a:rPr lang="hr-HR" dirty="0"/>
              <a:t> </a:t>
            </a:r>
            <a:r>
              <a:rPr lang="hr-HR" dirty="0" err="1"/>
              <a:t>wealth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grave</a:t>
            </a:r>
            <a:r>
              <a:rPr lang="hr-HR" dirty="0"/>
              <a:t> </a:t>
            </a:r>
            <a:r>
              <a:rPr lang="hr-HR" dirty="0" err="1"/>
              <a:t>goods</a:t>
            </a:r>
            <a:r>
              <a:rPr lang="hr-HR" dirty="0"/>
              <a:t>, </a:t>
            </a:r>
            <a:r>
              <a:rPr lang="hr-HR" dirty="0" err="1"/>
              <a:t>can</a:t>
            </a:r>
            <a:r>
              <a:rPr lang="hr-HR" dirty="0"/>
              <a:t>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described</a:t>
            </a:r>
            <a:r>
              <a:rPr lang="hr-HR" dirty="0"/>
              <a:t> as </a:t>
            </a:r>
            <a:r>
              <a:rPr lang="hr-HR" dirty="0" err="1"/>
              <a:t>princely</a:t>
            </a:r>
            <a:r>
              <a:rPr lang="hr-HR" dirty="0"/>
              <a:t> </a:t>
            </a:r>
            <a:r>
              <a:rPr lang="hr-HR" dirty="0" err="1"/>
              <a:t>graves</a:t>
            </a:r>
            <a:r>
              <a:rPr lang="hr-HR" dirty="0"/>
              <a:t>. </a:t>
            </a:r>
            <a:r>
              <a:rPr lang="hr-HR" dirty="0" err="1"/>
              <a:t>The</a:t>
            </a:r>
            <a:r>
              <a:rPr lang="hr-HR" dirty="0"/>
              <a:t> Kaptol </a:t>
            </a:r>
            <a:r>
              <a:rPr lang="hr-HR" dirty="0" err="1"/>
              <a:t>princes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exclusively</a:t>
            </a:r>
            <a:r>
              <a:rPr lang="hr-HR" dirty="0"/>
              <a:t> </a:t>
            </a:r>
            <a:r>
              <a:rPr lang="hr-HR" dirty="0" err="1"/>
              <a:t>warriors</a:t>
            </a:r>
            <a:r>
              <a:rPr lang="hr-HR" dirty="0"/>
              <a:t>, </a:t>
            </a:r>
            <a:r>
              <a:rPr lang="hr-HR" dirty="0" err="1"/>
              <a:t>whose</a:t>
            </a:r>
            <a:r>
              <a:rPr lang="hr-HR" dirty="0"/>
              <a:t> </a:t>
            </a:r>
            <a:r>
              <a:rPr lang="hr-HR" dirty="0" err="1"/>
              <a:t>power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wealth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reflected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their</a:t>
            </a:r>
            <a:r>
              <a:rPr lang="hr-HR" dirty="0"/>
              <a:t> </a:t>
            </a:r>
            <a:r>
              <a:rPr lang="hr-HR" dirty="0" err="1"/>
              <a:t>weapons</a:t>
            </a:r>
            <a:r>
              <a:rPr lang="hr-HR" dirty="0"/>
              <a:t>;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graves</a:t>
            </a:r>
            <a:r>
              <a:rPr lang="hr-HR" dirty="0"/>
              <a:t>, </a:t>
            </a:r>
            <a:r>
              <a:rPr lang="hr-HR" dirty="0" err="1"/>
              <a:t>whetstones</a:t>
            </a:r>
            <a:r>
              <a:rPr lang="hr-HR" dirty="0"/>
              <a:t>–</a:t>
            </a:r>
            <a:r>
              <a:rPr lang="hr-HR" dirty="0" err="1"/>
              <a:t>scepters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decorated</a:t>
            </a:r>
            <a:r>
              <a:rPr lang="hr-HR" dirty="0"/>
              <a:t> </a:t>
            </a:r>
            <a:r>
              <a:rPr lang="hr-HR" dirty="0" err="1"/>
              <a:t>bronze</a:t>
            </a:r>
            <a:r>
              <a:rPr lang="hr-HR" dirty="0"/>
              <a:t> </a:t>
            </a:r>
            <a:r>
              <a:rPr lang="hr-HR" dirty="0" err="1"/>
              <a:t>handles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also</a:t>
            </a:r>
            <a:r>
              <a:rPr lang="hr-HR" dirty="0"/>
              <a:t> </a:t>
            </a:r>
            <a:r>
              <a:rPr lang="hr-HR" dirty="0" err="1"/>
              <a:t>found</a:t>
            </a:r>
            <a:r>
              <a:rPr lang="hr-HR" dirty="0"/>
              <a:t>.
</a:t>
            </a:r>
            <a:r>
              <a:rPr lang="hr-HR" dirty="0" err="1"/>
              <a:t>Two</a:t>
            </a:r>
            <a:r>
              <a:rPr lang="hr-HR" dirty="0"/>
              <a:t> </a:t>
            </a:r>
            <a:r>
              <a:rPr lang="hr-HR" dirty="0" err="1"/>
              <a:t>female</a:t>
            </a:r>
            <a:r>
              <a:rPr lang="hr-HR" dirty="0"/>
              <a:t> </a:t>
            </a:r>
            <a:r>
              <a:rPr lang="hr-HR" dirty="0" err="1"/>
              <a:t>tumuli</a:t>
            </a:r>
            <a:r>
              <a:rPr lang="hr-HR" dirty="0"/>
              <a:t> </a:t>
            </a:r>
            <a:r>
              <a:rPr lang="hr-HR" dirty="0" err="1"/>
              <a:t>contain</a:t>
            </a:r>
            <a:r>
              <a:rPr lang="hr-HR" dirty="0"/>
              <a:t> </a:t>
            </a:r>
            <a:r>
              <a:rPr lang="hr-HR" dirty="0" err="1"/>
              <a:t>central</a:t>
            </a:r>
            <a:r>
              <a:rPr lang="hr-HR" dirty="0"/>
              <a:t> </a:t>
            </a:r>
            <a:r>
              <a:rPr lang="hr-HR" dirty="0" err="1"/>
              <a:t>graves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dirty="0" err="1"/>
              <a:t>female</a:t>
            </a:r>
            <a:r>
              <a:rPr lang="hr-HR" dirty="0"/>
              <a:t> </a:t>
            </a:r>
            <a:r>
              <a:rPr lang="hr-HR" dirty="0" err="1"/>
              <a:t>grave</a:t>
            </a:r>
            <a:r>
              <a:rPr lang="hr-HR" dirty="0"/>
              <a:t> </a:t>
            </a:r>
            <a:r>
              <a:rPr lang="hr-HR" dirty="0" err="1"/>
              <a:t>goods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additional</a:t>
            </a:r>
            <a:r>
              <a:rPr lang="hr-HR" dirty="0"/>
              <a:t> </a:t>
            </a:r>
            <a:r>
              <a:rPr lang="hr-HR" dirty="0" err="1"/>
              <a:t>items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</a:t>
            </a:r>
            <a:r>
              <a:rPr lang="hr-HR" dirty="0" err="1"/>
              <a:t>horse</a:t>
            </a:r>
            <a:r>
              <a:rPr lang="hr-HR" dirty="0"/>
              <a:t> </a:t>
            </a:r>
            <a:r>
              <a:rPr lang="hr-HR" dirty="0" err="1"/>
              <a:t>equipment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wagon</a:t>
            </a:r>
            <a:r>
              <a:rPr lang="hr-HR" dirty="0"/>
              <a:t> </a:t>
            </a:r>
            <a:r>
              <a:rPr lang="hr-HR" dirty="0" err="1"/>
              <a:t>fittings</a:t>
            </a:r>
            <a:endParaRPr lang="hr-HR" dirty="0"/>
          </a:p>
          <a:p>
            <a:r>
              <a:rPr lang="hr-HR" dirty="0"/>
              <a:t>A male </a:t>
            </a:r>
            <a:r>
              <a:rPr lang="hr-HR" dirty="0" err="1"/>
              <a:t>grave</a:t>
            </a:r>
            <a:r>
              <a:rPr lang="hr-HR" dirty="0"/>
              <a:t> </a:t>
            </a:r>
            <a:r>
              <a:rPr lang="hr-HR" dirty="0" err="1"/>
              <a:t>without</a:t>
            </a:r>
            <a:r>
              <a:rPr lang="hr-HR" dirty="0"/>
              <a:t> </a:t>
            </a:r>
            <a:r>
              <a:rPr lang="hr-HR" dirty="0" err="1"/>
              <a:t>weapons</a:t>
            </a:r>
            <a:r>
              <a:rPr lang="hr-HR" dirty="0"/>
              <a:t> </a:t>
            </a:r>
            <a:r>
              <a:rPr lang="hr-HR" dirty="0" err="1"/>
              <a:t>contained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richest</a:t>
            </a:r>
            <a:r>
              <a:rPr lang="hr-HR" dirty="0"/>
              <a:t> set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pottery</a:t>
            </a:r>
            <a:r>
              <a:rPr lang="hr-HR" dirty="0"/>
              <a:t> </a:t>
            </a:r>
            <a:r>
              <a:rPr lang="hr-HR" dirty="0" err="1"/>
              <a:t>found</a:t>
            </a:r>
            <a:r>
              <a:rPr lang="hr-HR" dirty="0"/>
              <a:t> at </a:t>
            </a:r>
            <a:r>
              <a:rPr lang="hr-HR" dirty="0" err="1"/>
              <a:t>Čemernica</a:t>
            </a:r>
            <a:r>
              <a:rPr lang="hr-HR" dirty="0"/>
              <a:t>.</a:t>
            </a:r>
          </a:p>
          <a:p>
            <a:r>
              <a:rPr lang="hr-HR" dirty="0"/>
              <a:t>In a </a:t>
            </a:r>
            <a:r>
              <a:rPr lang="hr-HR" dirty="0" err="1"/>
              <a:t>wooden</a:t>
            </a:r>
            <a:r>
              <a:rPr lang="hr-HR" dirty="0"/>
              <a:t> </a:t>
            </a:r>
            <a:r>
              <a:rPr lang="hr-HR" dirty="0" err="1"/>
              <a:t>chamber</a:t>
            </a:r>
            <a:r>
              <a:rPr lang="hr-HR" dirty="0"/>
              <a:t> </a:t>
            </a:r>
            <a:r>
              <a:rPr lang="hr-HR" dirty="0" err="1"/>
              <a:t>beneath</a:t>
            </a:r>
            <a:r>
              <a:rPr lang="hr-HR" dirty="0"/>
              <a:t> a </a:t>
            </a:r>
            <a:r>
              <a:rPr lang="hr-HR" dirty="0" err="1"/>
              <a:t>massive</a:t>
            </a:r>
            <a:r>
              <a:rPr lang="hr-HR" dirty="0"/>
              <a:t> </a:t>
            </a:r>
            <a:r>
              <a:rPr lang="hr-HR" dirty="0" err="1"/>
              <a:t>stone</a:t>
            </a:r>
            <a:r>
              <a:rPr lang="hr-HR" dirty="0"/>
              <a:t> </a:t>
            </a:r>
            <a:r>
              <a:rPr lang="hr-HR" dirty="0" err="1"/>
              <a:t>structure</a:t>
            </a:r>
            <a:r>
              <a:rPr lang="hr-HR" dirty="0"/>
              <a:t>, </a:t>
            </a:r>
            <a:r>
              <a:rPr lang="hr-HR" dirty="0" err="1"/>
              <a:t>numerous</a:t>
            </a:r>
            <a:r>
              <a:rPr lang="hr-HR" dirty="0"/>
              <a:t> </a:t>
            </a:r>
            <a:r>
              <a:rPr lang="hr-HR" dirty="0" err="1"/>
              <a:t>finds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discovered</a:t>
            </a:r>
            <a:r>
              <a:rPr lang="hr-HR" dirty="0"/>
              <a:t>, </a:t>
            </a:r>
            <a:r>
              <a:rPr lang="hr-HR" dirty="0" err="1"/>
              <a:t>including</a:t>
            </a:r>
            <a:r>
              <a:rPr lang="hr-HR" dirty="0"/>
              <a:t> one </a:t>
            </a:r>
            <a:r>
              <a:rPr lang="hr-HR" dirty="0" err="1"/>
              <a:t>iron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one </a:t>
            </a:r>
            <a:r>
              <a:rPr lang="hr-HR" dirty="0" err="1"/>
              <a:t>bronze</a:t>
            </a:r>
            <a:r>
              <a:rPr lang="hr-HR" dirty="0"/>
              <a:t> </a:t>
            </a:r>
            <a:r>
              <a:rPr lang="hr-HR" dirty="0" err="1"/>
              <a:t>sword</a:t>
            </a:r>
            <a:r>
              <a:rPr lang="hr-HR" dirty="0"/>
              <a:t>. </a:t>
            </a:r>
            <a:endParaRPr lang="sr-Latn-R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A958A-BD28-A14C-8F4B-27215A116828}" type="slidenum">
              <a:rPr lang="sr-Latn-RS" smtClean="0"/>
              <a:t>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40101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One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foundations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their</a:t>
            </a:r>
            <a:r>
              <a:rPr lang="hr-HR" dirty="0"/>
              <a:t> </a:t>
            </a:r>
            <a:r>
              <a:rPr lang="hr-HR" dirty="0" err="1"/>
              <a:t>wealth</a:t>
            </a:r>
            <a:r>
              <a:rPr lang="hr-HR" dirty="0"/>
              <a:t> </a:t>
            </a:r>
            <a:r>
              <a:rPr lang="hr-HR" dirty="0" err="1"/>
              <a:t>was</a:t>
            </a:r>
            <a:r>
              <a:rPr lang="hr-HR" dirty="0"/>
              <a:t> a </a:t>
            </a:r>
            <a:r>
              <a:rPr lang="hr-HR" dirty="0" err="1"/>
              <a:t>graphite</a:t>
            </a:r>
            <a:r>
              <a:rPr lang="hr-HR" dirty="0"/>
              <a:t> mine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remained</a:t>
            </a:r>
            <a:r>
              <a:rPr lang="hr-HR" dirty="0"/>
              <a:t> </a:t>
            </a:r>
            <a:r>
              <a:rPr lang="hr-HR" dirty="0" err="1"/>
              <a:t>active</a:t>
            </a:r>
            <a:r>
              <a:rPr lang="hr-HR" dirty="0"/>
              <a:t> </a:t>
            </a:r>
            <a:r>
              <a:rPr lang="hr-HR" dirty="0" err="1"/>
              <a:t>until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20th </a:t>
            </a:r>
            <a:r>
              <a:rPr lang="hr-HR" dirty="0" err="1"/>
              <a:t>century</a:t>
            </a:r>
            <a:r>
              <a:rPr lang="hr-HR" dirty="0"/>
              <a:t>.(</a:t>
            </a:r>
            <a:r>
              <a:rPr lang="hr-HR" dirty="0" err="1"/>
              <a:t>trade</a:t>
            </a:r>
            <a:r>
              <a:rPr lang="hr-HR" dirty="0"/>
              <a:t>)</a:t>
            </a:r>
          </a:p>
          <a:p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richness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these</a:t>
            </a:r>
            <a:r>
              <a:rPr lang="hr-HR" dirty="0"/>
              <a:t> </a:t>
            </a:r>
            <a:r>
              <a:rPr lang="hr-HR" dirty="0" err="1"/>
              <a:t>burials</a:t>
            </a:r>
            <a:r>
              <a:rPr lang="hr-HR" dirty="0"/>
              <a:t> </a:t>
            </a:r>
            <a:r>
              <a:rPr lang="hr-HR" dirty="0" err="1"/>
              <a:t>indicates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significance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Kaptol as a </a:t>
            </a:r>
            <a:r>
              <a:rPr lang="hr-HR" dirty="0" err="1"/>
              <a:t>princely</a:t>
            </a:r>
            <a:r>
              <a:rPr lang="hr-HR" dirty="0"/>
              <a:t> </a:t>
            </a:r>
            <a:r>
              <a:rPr lang="hr-HR" dirty="0" err="1"/>
              <a:t>center</a:t>
            </a:r>
            <a:r>
              <a:rPr lang="hr-HR" dirty="0"/>
              <a:t> </a:t>
            </a:r>
            <a:r>
              <a:rPr lang="hr-HR" dirty="0" err="1"/>
              <a:t>within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communication</a:t>
            </a:r>
            <a:r>
              <a:rPr lang="hr-HR" dirty="0"/>
              <a:t> network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Early</a:t>
            </a:r>
            <a:r>
              <a:rPr lang="hr-HR" dirty="0"/>
              <a:t> </a:t>
            </a:r>
            <a:r>
              <a:rPr lang="hr-HR" dirty="0" err="1"/>
              <a:t>Iron</a:t>
            </a:r>
            <a:r>
              <a:rPr lang="hr-HR" dirty="0"/>
              <a:t> Age. </a:t>
            </a:r>
            <a:r>
              <a:rPr lang="hr-HR" dirty="0" err="1"/>
              <a:t>Its</a:t>
            </a:r>
            <a:r>
              <a:rPr lang="hr-HR" dirty="0"/>
              <a:t> </a:t>
            </a:r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position</a:t>
            </a:r>
            <a:r>
              <a:rPr lang="hr-HR" dirty="0"/>
              <a:t> </a:t>
            </a:r>
            <a:r>
              <a:rPr lang="hr-HR" dirty="0" err="1"/>
              <a:t>lay</a:t>
            </a:r>
            <a:r>
              <a:rPr lang="hr-HR" dirty="0"/>
              <a:t> at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crossroads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three</a:t>
            </a:r>
            <a:r>
              <a:rPr lang="hr-HR" dirty="0"/>
              <a:t> </a:t>
            </a:r>
            <a:r>
              <a:rPr lang="hr-HR" dirty="0" err="1"/>
              <a:t>cultural</a:t>
            </a:r>
            <a:r>
              <a:rPr lang="hr-HR" dirty="0"/>
              <a:t> </a:t>
            </a:r>
            <a:r>
              <a:rPr lang="hr-HR" dirty="0" err="1"/>
              <a:t>spheres</a:t>
            </a:r>
            <a:r>
              <a:rPr lang="hr-HR" dirty="0"/>
              <a:t>: </a:t>
            </a:r>
            <a:r>
              <a:rPr lang="hr-HR" dirty="0" err="1"/>
              <a:t>Pannonia</a:t>
            </a:r>
            <a:r>
              <a:rPr lang="hr-HR" dirty="0"/>
              <a:t>,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Alps</a:t>
            </a:r>
            <a:r>
              <a:rPr lang="hr-HR" dirty="0"/>
              <a:t>,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the</a:t>
            </a:r>
            <a:r>
              <a:rPr lang="hr-HR" dirty="0"/>
              <a:t> </a:t>
            </a:r>
            <a:r>
              <a:rPr lang="hr-HR" dirty="0" err="1"/>
              <a:t>Balkans</a:t>
            </a:r>
            <a:r>
              <a:rPr lang="hr-HR" dirty="0"/>
              <a:t>.</a:t>
            </a:r>
            <a:endParaRPr lang="sr-Latn-R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A958A-BD28-A14C-8F4B-27215A116828}" type="slidenum">
              <a:rPr lang="sr-Latn-RS" smtClean="0"/>
              <a:t>5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88727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65C5124-82DA-5604-D148-747A11BA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775A541-F007-7349-51A9-8FBCE1644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sr-Latn-R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EA0C15C-417F-A61B-0CD9-D211B7BB7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FDC2E87-EEF9-BE70-6ECE-4463DA8D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A18A9B2-06E8-395B-DB00-025D31BD9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7828314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E85AFF-E051-D62D-B62E-3E709312F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75107316-CEB0-1E34-F43C-AABFF87FE4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62CDABA-CEB3-FBD5-29DC-D684B3E7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3BA32B1-6ADF-4B16-C988-61822708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77EAB8A-215D-B135-5727-7A2491B2A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748828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4D83058B-03DE-9691-FBB1-4F5CC1230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9C77CCEF-FEB5-549B-8DFB-8A0742802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08855CF-0B6E-8A6A-742F-C6D39A0C4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578B6B6-6137-B986-0DE4-9902AEF42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4283F1F-CB7B-6A49-9373-87FF1707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4102450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7FEFA7-F9D1-AFEE-2671-DAC6CBA71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B64D837-3FC0-6F76-8BA6-4DF31BA00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1E89A7F-258B-4B8B-91B1-18A504CD3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15BAB13-394B-6E70-D241-69DA61FF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D2FD05D-C26E-816F-3F50-3386FAFA8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4584160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DBDC93-B297-5F79-2A84-46846942F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8AF7108-6430-77CA-755E-C68625798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7DE0617-2C2F-15E3-BC22-5537A0856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A62E8F2-A02E-5F9C-BEE4-1E6B1113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37D11E5-7271-66EE-C024-A30889376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2892868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3ADEE9-C8AD-3E79-2F53-8992AB86F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68774F5-53D5-7342-31FB-A4BD6CC7E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DDE82CD-004A-DCD0-920D-A99960B84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97494508-23FC-682E-F130-D07C9434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F1BED2E-8167-12BB-14A7-2F829967F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32CED96D-7F4F-47E4-6FB5-C66FE482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0795106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77635E-974C-DB23-B839-C1F885238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CCE338B6-D82E-7EDF-E756-E2ACD3119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488C2A13-42A5-8E2D-FB5E-DEC5314E1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66E24A96-B859-CE68-C098-68BC99178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82D48484-A869-3292-E2EA-94A2E2D11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25D1159F-BA86-4BF0-32F3-4A219F90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1D5E65C8-EFCF-D192-6D42-E9E2CB1C0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2352FC69-BD9E-4F7C-D34E-249BFB24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6822761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C40BC0-FF82-8246-55FD-911A92AA3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5BEE3BC3-5420-F73E-58B4-BF1838F5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8519189C-68FA-C924-E486-8BCA5CDD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88AE791A-4B74-A55A-F00D-3C7C0163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2356028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500D5F0E-9824-4F36-9924-E1EC1A5F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ED97F1EE-AA98-55BB-508A-AFC27382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F4E3BEB0-60B9-32D5-336C-B553F88C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231683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B0729D-E9CB-B7D6-7975-90E07C32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651ACBF-7CDA-2761-1A4D-FB5871366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1327C648-A798-CB07-1F34-70C363858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EA72219-B691-5F52-247F-DD6C5BE8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83FFC3F-E40C-9290-7BF1-9FD98146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1CC5CEC-9468-B0C5-9D55-57E00D0B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7001864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859ABA-DD05-3F8A-6F3C-2EFC1A7A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741F619D-3C51-E16A-8272-BFA7C1262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24988BA-C898-B2B5-DAA5-06D7E2005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99F96050-645B-31A2-0F55-0C0279D24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FDAEF79-3FB0-30DA-1D5C-10A8E1D2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5AF773BB-7E63-8F2D-7E4D-9F7351981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2508750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BAE3EEC4-D17B-22CB-CE35-A46EAD787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sr-Latn-RS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A31FC70-E53D-F8F7-4D6A-AB65CE1F3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RS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2A8A2EC-97F3-7766-86A4-F82002176F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B33814-5768-DF47-AAE9-043944179335}" type="datetimeFigureOut">
              <a:rPr lang="sr-Latn-RS" smtClean="0"/>
              <a:t>11.11.2025.</a:t>
            </a:fld>
            <a:endParaRPr lang="sr-Latn-RS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4F6B187-BBBF-48AA-5F1D-64B43E86F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5AB5B3F-B61A-C395-5AD1-0F6AA74A8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4C567-312F-F140-9317-7E6B87C470EC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15572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802E658-512B-7B66-EF70-A885D4F12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461" y="728663"/>
            <a:ext cx="5499568" cy="3715589"/>
          </a:xfrm>
          <a:noFill/>
        </p:spPr>
        <p:txBody>
          <a:bodyPr>
            <a:normAutofit/>
          </a:bodyPr>
          <a:lstStyle/>
          <a:p>
            <a:pPr algn="l"/>
            <a:r>
              <a:rPr lang="hr-HR" sz="4400" b="0" i="0" dirty="0" err="1">
                <a:solidFill>
                  <a:srgbClr val="1F1F1F"/>
                </a:solidFill>
                <a:effectLst/>
                <a:latin typeface="inherit"/>
              </a:rPr>
              <a:t>Archaeological</a:t>
            </a:r>
            <a:r>
              <a:rPr lang="hr-HR" sz="4400" b="0" i="0" dirty="0">
                <a:solidFill>
                  <a:srgbClr val="1F1F1F"/>
                </a:solidFill>
                <a:effectLst/>
                <a:latin typeface="inherit"/>
              </a:rPr>
              <a:t> site Kaptol, Croatia</a:t>
            </a:r>
            <a:br>
              <a:rPr lang="hr-HR" sz="3600" b="0" i="0" dirty="0">
                <a:solidFill>
                  <a:srgbClr val="1F1F1F"/>
                </a:solidFill>
                <a:effectLst/>
                <a:latin typeface="inherit"/>
              </a:rPr>
            </a:br>
            <a:endParaRPr lang="sr-Latn-RS" sz="36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FC72ECD-D922-F4AA-BF0A-0A4EE21A6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96" y="4444252"/>
            <a:ext cx="4984813" cy="1969995"/>
          </a:xfrm>
          <a:noFill/>
        </p:spPr>
        <p:txBody>
          <a:bodyPr>
            <a:normAutofit/>
          </a:bodyPr>
          <a:lstStyle/>
          <a:p>
            <a:pPr algn="l"/>
            <a:r>
              <a:rPr lang="hr-HR" sz="2000" dirty="0"/>
              <a:t>Barbara </a:t>
            </a:r>
            <a:r>
              <a:rPr lang="hr-HR" sz="2000" dirty="0" err="1"/>
              <a:t>Stepić</a:t>
            </a:r>
            <a:endParaRPr lang="hr-HR" sz="2000" dirty="0"/>
          </a:p>
          <a:p>
            <a:pPr algn="l"/>
            <a:r>
              <a:rPr lang="hr-HR" sz="2000" dirty="0" err="1">
                <a:effectLst/>
              </a:rPr>
              <a:t>Early</a:t>
            </a:r>
            <a:r>
              <a:rPr lang="hr-HR" sz="2000" dirty="0">
                <a:effectLst/>
              </a:rPr>
              <a:t> </a:t>
            </a:r>
            <a:r>
              <a:rPr lang="hr-HR" sz="2000" dirty="0" err="1">
                <a:effectLst/>
              </a:rPr>
              <a:t>Iron</a:t>
            </a:r>
            <a:r>
              <a:rPr lang="hr-HR" sz="2000" dirty="0">
                <a:effectLst/>
              </a:rPr>
              <a:t> Age </a:t>
            </a:r>
            <a:r>
              <a:rPr lang="hr-HR" sz="2000" dirty="0" err="1">
                <a:effectLst/>
              </a:rPr>
              <a:t>in</a:t>
            </a:r>
            <a:r>
              <a:rPr lang="hr-HR" sz="2000" dirty="0">
                <a:effectLst/>
              </a:rPr>
              <a:t> </a:t>
            </a:r>
            <a:r>
              <a:rPr lang="hr-HR" sz="2000" dirty="0" err="1">
                <a:effectLst/>
              </a:rPr>
              <a:t>the</a:t>
            </a:r>
            <a:r>
              <a:rPr lang="hr-HR" sz="2000" dirty="0">
                <a:effectLst/>
              </a:rPr>
              <a:t> Central European </a:t>
            </a:r>
            <a:r>
              <a:rPr lang="hr-HR" sz="2000" dirty="0" err="1">
                <a:effectLst/>
              </a:rPr>
              <a:t>context</a:t>
            </a:r>
            <a:r>
              <a:rPr lang="hr-HR" sz="2000" dirty="0">
                <a:effectLst/>
              </a:rPr>
              <a:t> on </a:t>
            </a:r>
            <a:r>
              <a:rPr lang="hr-HR" sz="2000" dirty="0" err="1">
                <a:effectLst/>
              </a:rPr>
              <a:t>the</a:t>
            </a:r>
            <a:r>
              <a:rPr lang="hr-HR" sz="2000" dirty="0">
                <a:effectLst/>
              </a:rPr>
              <a:t> </a:t>
            </a:r>
            <a:r>
              <a:rPr lang="hr-HR" sz="2000" dirty="0" err="1">
                <a:effectLst/>
              </a:rPr>
              <a:t>example</a:t>
            </a:r>
            <a:r>
              <a:rPr lang="hr-HR" sz="2000" dirty="0">
                <a:effectLst/>
              </a:rPr>
              <a:t> </a:t>
            </a:r>
            <a:r>
              <a:rPr lang="hr-HR" sz="2000" dirty="0" err="1">
                <a:effectLst/>
              </a:rPr>
              <a:t>of</a:t>
            </a:r>
            <a:r>
              <a:rPr lang="hr-HR" sz="2000" dirty="0">
                <a:effectLst/>
              </a:rPr>
              <a:t> </a:t>
            </a:r>
            <a:r>
              <a:rPr lang="hr-HR" sz="2000" dirty="0" err="1">
                <a:effectLst/>
              </a:rPr>
              <a:t>Moravia</a:t>
            </a:r>
            <a:endParaRPr lang="hr-HR" sz="2000" dirty="0">
              <a:effectLst/>
            </a:endParaRPr>
          </a:p>
          <a:p>
            <a:pPr algn="l"/>
            <a:r>
              <a:rPr lang="hr-HR" sz="2000" dirty="0"/>
              <a:t>11.11.2025.</a:t>
            </a:r>
            <a:endParaRPr lang="sr-Latn-RS" sz="2000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0C257C10-C51C-83D6-FF7B-A8A099E39A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79" r="742"/>
          <a:stretch>
            <a:fillRect/>
          </a:stretch>
        </p:blipFill>
        <p:spPr>
          <a:xfrm>
            <a:off x="-51954" y="26904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0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387A0F9-ABFC-0940-940B-3A6F1687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4809" y="493060"/>
            <a:ext cx="4156512" cy="1708244"/>
          </a:xfrm>
        </p:spPr>
        <p:txBody>
          <a:bodyPr anchor="ctr">
            <a:normAutofit/>
          </a:bodyPr>
          <a:lstStyle/>
          <a:p>
            <a:r>
              <a:rPr lang="hr-HR" sz="4000" dirty="0" err="1"/>
              <a:t>Martijanec</a:t>
            </a:r>
            <a:r>
              <a:rPr lang="hr-HR" sz="4000" dirty="0"/>
              <a:t>-Kaptol </a:t>
            </a:r>
            <a:r>
              <a:rPr lang="hr-HR" sz="4000" dirty="0" err="1"/>
              <a:t>group</a:t>
            </a:r>
            <a:endParaRPr lang="sr-Latn-RS" sz="40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8A7FAE7-3348-BF14-F667-415264D05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1021" y="2077569"/>
            <a:ext cx="4156512" cy="4155141"/>
          </a:xfrm>
        </p:spPr>
        <p:txBody>
          <a:bodyPr anchor="ctr">
            <a:normAutofit/>
          </a:bodyPr>
          <a:lstStyle/>
          <a:p>
            <a:pPr marL="0" rtl="0" eaLnBrk="1" fontAlgn="t" latinLnBrk="0" hangingPunct="1">
              <a:buNone/>
            </a:pPr>
            <a:r>
              <a:rPr lang="hr-HR" sz="1800" b="1" dirty="0">
                <a:latin typeface="Avenir Next LT Pro" panose="020B0504020202020204" pitchFamily="34" charset="0"/>
              </a:rPr>
              <a:t>PERIODIZATION:</a:t>
            </a:r>
            <a:endParaRPr lang="hr-HR" sz="1800" b="1" i="0" u="none" strike="noStrike" kern="1200" dirty="0">
              <a:effectLst/>
              <a:latin typeface="Avenir Next LT Pro" panose="020B05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b="1" i="0" u="none" strike="noStrike" kern="1200" dirty="0">
                <a:effectLst/>
                <a:latin typeface="Avenir Next LT Pro" panose="020B0504020202020204" pitchFamily="34" charset="0"/>
              </a:rPr>
              <a:t>HORIZON I</a:t>
            </a:r>
            <a:endParaRPr lang="hr-H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dirty="0" err="1">
                <a:latin typeface="Avenir Next LT Pro" panose="020B0504020202020204" pitchFamily="34" charset="0"/>
              </a:rPr>
              <a:t>Middle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dirty="0" err="1">
                <a:latin typeface="Avenir Next LT Pro" panose="020B0504020202020204" pitchFamily="34" charset="0"/>
              </a:rPr>
              <a:t>of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8.C.BC.-middle </a:t>
            </a:r>
            <a:r>
              <a:rPr lang="hr-HR" sz="1800" b="0" i="0" u="none" strike="noStrike" kern="1200" dirty="0" err="1">
                <a:effectLst/>
                <a:latin typeface="Avenir Next LT Pro" panose="020B0504020202020204" pitchFamily="34" charset="0"/>
              </a:rPr>
              <a:t>of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 7.C.BC</a:t>
            </a:r>
            <a:endParaRPr lang="hr-H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b="1" i="0" u="none" strike="noStrike" kern="1200" dirty="0">
                <a:effectLst/>
                <a:latin typeface="Avenir Next LT Pro" panose="020B0504020202020204" pitchFamily="34" charset="0"/>
              </a:rPr>
              <a:t>HORIZON II</a:t>
            </a:r>
            <a:endParaRPr lang="hr-H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dirty="0" err="1">
                <a:latin typeface="Avenir Next LT Pro" panose="020B0504020202020204" pitchFamily="34" charset="0"/>
              </a:rPr>
              <a:t>Middle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dirty="0" err="1">
                <a:latin typeface="Avenir Next LT Pro" panose="020B0504020202020204" pitchFamily="34" charset="0"/>
              </a:rPr>
              <a:t>of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7.C.BC.-the </a:t>
            </a:r>
            <a:r>
              <a:rPr lang="hr-HR" sz="1800" b="0" i="0" u="none" strike="noStrike" kern="1200" dirty="0" err="1">
                <a:effectLst/>
                <a:latin typeface="Avenir Next LT Pro" panose="020B0504020202020204" pitchFamily="34" charset="0"/>
              </a:rPr>
              <a:t>end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 </a:t>
            </a:r>
            <a:r>
              <a:rPr lang="hr-HR" sz="1800" b="0" i="0" u="none" strike="noStrike" kern="1200" dirty="0" err="1">
                <a:effectLst/>
                <a:latin typeface="Avenir Next LT Pro" panose="020B0504020202020204" pitchFamily="34" charset="0"/>
              </a:rPr>
              <a:t>of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 7.C.BC.</a:t>
            </a:r>
            <a:endParaRPr lang="hr-H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b="1" i="0" u="none" strike="noStrike" kern="1200" dirty="0">
                <a:effectLst/>
                <a:latin typeface="Avenir Next LT Pro" panose="020B0504020202020204" pitchFamily="34" charset="0"/>
              </a:rPr>
              <a:t>HORIZON III</a:t>
            </a:r>
            <a:endParaRPr lang="hr-HR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dirty="0" err="1">
                <a:latin typeface="Avenir Next LT Pro" panose="020B0504020202020204" pitchFamily="34" charset="0"/>
              </a:rPr>
              <a:t>The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dirty="0" err="1">
                <a:latin typeface="Avenir Next LT Pro" panose="020B0504020202020204" pitchFamily="34" charset="0"/>
              </a:rPr>
              <a:t>end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dirty="0" err="1">
                <a:latin typeface="Avenir Next LT Pro" panose="020B0504020202020204" pitchFamily="34" charset="0"/>
              </a:rPr>
              <a:t>of</a:t>
            </a:r>
            <a:r>
              <a:rPr lang="hr-HR" sz="1800" dirty="0">
                <a:latin typeface="Avenir Next LT Pro" panose="020B0504020202020204" pitchFamily="34" charset="0"/>
              </a:rPr>
              <a:t> 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7.C.BC.-middle </a:t>
            </a:r>
            <a:r>
              <a:rPr lang="hr-HR" sz="1800" b="0" i="0" u="none" strike="noStrike" kern="1200" dirty="0" err="1">
                <a:effectLst/>
                <a:latin typeface="Avenir Next LT Pro" panose="020B0504020202020204" pitchFamily="34" charset="0"/>
              </a:rPr>
              <a:t>of</a:t>
            </a:r>
            <a:r>
              <a:rPr lang="hr-HR" sz="1800" b="0" i="0" u="none" strike="noStrike" kern="1200" dirty="0">
                <a:effectLst/>
                <a:latin typeface="Avenir Next LT Pro" panose="020B0504020202020204" pitchFamily="34" charset="0"/>
              </a:rPr>
              <a:t> 6.C.BC.</a:t>
            </a:r>
          </a:p>
          <a:p>
            <a:pPr marL="0" rtl="0" eaLnBrk="1" fontAlgn="t" latinLnBrk="0" hangingPunct="1">
              <a:buNone/>
            </a:pPr>
            <a:endParaRPr lang="hr-HR" sz="1800" dirty="0">
              <a:latin typeface="Avenir Next LT Pro" panose="020B0504020202020204" pitchFamily="34" charset="0"/>
            </a:endParaRPr>
          </a:p>
          <a:p>
            <a:pPr marL="0" rtl="0" eaLnBrk="1" fontAlgn="t" latinLnBrk="0" hangingPunct="1">
              <a:buNone/>
            </a:pPr>
            <a:r>
              <a:rPr lang="hr-HR" sz="1800" b="1" i="0" u="none" strike="noStrike" dirty="0" err="1">
                <a:effectLst/>
                <a:latin typeface="Avenir Next LT Pro" panose="020B0504020202020204" pitchFamily="34" charset="0"/>
              </a:rPr>
              <a:t>Sites</a:t>
            </a:r>
            <a:r>
              <a:rPr lang="hr-HR" sz="1800" b="1" i="0" u="none" strike="noStrike" dirty="0">
                <a:effectLst/>
                <a:latin typeface="Avenir Next LT Pro" panose="020B0504020202020204" pitchFamily="34" charset="0"/>
              </a:rPr>
              <a:t>:</a:t>
            </a:r>
          </a:p>
          <a:p>
            <a:pPr marL="0" rtl="0" eaLnBrk="1" fontAlgn="t" latinLnBrk="0" hangingPunct="1">
              <a:buNone/>
            </a:pPr>
            <a:r>
              <a:rPr lang="hr-HR" sz="1800" b="0" i="0" u="none" strike="noStrike" dirty="0" err="1">
                <a:effectLst/>
                <a:latin typeface="Avenir Next LT Pro Light" panose="020B0304020202020204" pitchFamily="34" charset="0"/>
              </a:rPr>
              <a:t>Martijanec</a:t>
            </a:r>
            <a:r>
              <a:rPr lang="hr-HR" sz="1800" b="0" i="0" u="none" strike="noStrike" dirty="0">
                <a:effectLst/>
                <a:latin typeface="Avenir Next LT Pro Light" panose="020B0304020202020204" pitchFamily="34" charset="0"/>
              </a:rPr>
              <a:t>, Kaptol, </a:t>
            </a:r>
            <a:r>
              <a:rPr lang="hr-HR" sz="1800" b="0" i="0" u="none" strike="noStrike" dirty="0" err="1">
                <a:effectLst/>
                <a:latin typeface="Avenir Next LT Pro Light" panose="020B0304020202020204" pitchFamily="34" charset="0"/>
              </a:rPr>
              <a:t>Sv.Petar</a:t>
            </a:r>
            <a:r>
              <a:rPr lang="hr-HR" sz="1800" b="0" i="0" u="none" strike="noStrike" dirty="0">
                <a:effectLst/>
                <a:latin typeface="Avenir Next LT Pro Light" panose="020B0304020202020204" pitchFamily="34" charset="0"/>
              </a:rPr>
              <a:t> </a:t>
            </a:r>
            <a:r>
              <a:rPr lang="hr-HR" sz="1800" b="0" i="0" u="none" strike="noStrike" dirty="0" err="1">
                <a:effectLst/>
                <a:latin typeface="Avenir Next LT Pro Light" panose="020B0304020202020204" pitchFamily="34" charset="0"/>
              </a:rPr>
              <a:t>Ludbreški</a:t>
            </a:r>
            <a:r>
              <a:rPr lang="hr-HR" sz="1800" dirty="0">
                <a:latin typeface="Avenir Next LT Pro Light" panose="020B0304020202020204" pitchFamily="34" charset="0"/>
              </a:rPr>
              <a:t>…</a:t>
            </a:r>
            <a:endParaRPr lang="hr-HR" sz="1800" b="0" i="0" u="none" strike="noStrike" dirty="0">
              <a:effectLst/>
              <a:latin typeface="Avenir Next LT Pro Light" panose="020B03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8B6F124-A71E-8F53-E7AB-E44F4E3E7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6" y="416858"/>
            <a:ext cx="6149841" cy="6131859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89E4F5FB-3246-488E-E1AC-AF19290E59F8}"/>
              </a:ext>
            </a:extLst>
          </p:cNvPr>
          <p:cNvSpPr txBox="1"/>
          <p:nvPr/>
        </p:nvSpPr>
        <p:spPr>
          <a:xfrm>
            <a:off x="3916456" y="2514599"/>
            <a:ext cx="709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sz="3200" dirty="0"/>
              <a:t>📍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82828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9326DDE-A9ED-8850-5104-BCDE4023D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hr-HR" sz="4000"/>
              <a:t>Kaptol</a:t>
            </a:r>
            <a:endParaRPr lang="sr-Latn-RS" sz="400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17386C2-B76D-CC85-A71D-13507858C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hr-HR" sz="2000"/>
              <a:t>Fortified settlement and two cemeteries</a:t>
            </a:r>
          </a:p>
          <a:p>
            <a:r>
              <a:rPr lang="hr-HR" sz="2000"/>
              <a:t>First excavations: 1965.-1971. ( Vera Vojvoda and Ivana Mirnika)</a:t>
            </a:r>
          </a:p>
          <a:p>
            <a:endParaRPr lang="sr-Latn-RS" sz="200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041F0F4-0802-6A3E-DBB2-A47041600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r="469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46322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BCF92F73-95F2-405A-B97D-D85BFA2A1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E18AC0D4-F32D-4067-9F63-E553F4AFF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3431932"/>
          </a:xfrm>
          <a:prstGeom prst="rect">
            <a:avLst/>
          </a:prstGeom>
          <a:ln>
            <a:noFill/>
          </a:ln>
          <a:effectLst>
            <a:outerShdw blurRad="596900" dist="330200" dir="714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2B5CA4D-7FF4-319B-A473-03124395E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51" y="415636"/>
            <a:ext cx="4033483" cy="2036619"/>
          </a:xfrm>
        </p:spPr>
        <p:txBody>
          <a:bodyPr anchor="ctr">
            <a:normAutofit/>
          </a:bodyPr>
          <a:lstStyle/>
          <a:p>
            <a:r>
              <a:rPr lang="hr-HR" sz="4000" dirty="0"/>
              <a:t>Kaptol</a:t>
            </a:r>
            <a:endParaRPr lang="sr-Latn-RS" sz="4000" dirty="0"/>
          </a:p>
        </p:txBody>
      </p:sp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6232B9A1-CC28-AC65-104D-DD87F5151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1" y="0"/>
            <a:ext cx="6781799" cy="6857999"/>
          </a:xfrm>
          <a:prstGeom prst="rect">
            <a:avLst/>
          </a:prstGeom>
          <a:ln>
            <a:noFill/>
          </a:ln>
          <a:effectLst>
            <a:outerShdw blurRad="635000" dist="254000" dir="72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3F68BF-39EE-CC1A-2158-FE515F730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2006"/>
            <a:ext cx="5302370" cy="1903268"/>
          </a:xfrm>
        </p:spPr>
        <p:txBody>
          <a:bodyPr anchor="ctr">
            <a:normAutofit/>
          </a:bodyPr>
          <a:lstStyle/>
          <a:p>
            <a:r>
              <a:rPr lang="hr-HR" sz="2000" dirty="0" err="1">
                <a:latin typeface="Avenir Next LT Pro Light" panose="020B0504020202020204" pitchFamily="34" charset="0"/>
              </a:rPr>
              <a:t>Cremation</a:t>
            </a:r>
            <a:endParaRPr lang="hr-HR" sz="2000" dirty="0">
              <a:latin typeface="Avenir Next LT Pro Light" panose="020B0504020202020204" pitchFamily="34" charset="0"/>
            </a:endParaRPr>
          </a:p>
          <a:p>
            <a:r>
              <a:rPr lang="hr-HR" sz="2000" dirty="0" err="1">
                <a:latin typeface="Avenir Next LT Pro Light" panose="020B0504020202020204" pitchFamily="34" charset="0"/>
              </a:rPr>
              <a:t>Tumuli</a:t>
            </a:r>
            <a:endParaRPr lang="hr-HR" sz="2000" dirty="0">
              <a:latin typeface="Avenir Next LT Pro Light" panose="020B0504020202020204" pitchFamily="34" charset="0"/>
            </a:endParaRPr>
          </a:p>
          <a:p>
            <a:r>
              <a:rPr lang="hr-HR" sz="2000" dirty="0" err="1">
                <a:latin typeface="Avenir Next LT Pro Light" panose="020B0504020202020204" pitchFamily="34" charset="0"/>
              </a:rPr>
              <a:t>Tumuli</a:t>
            </a:r>
            <a:r>
              <a:rPr lang="hr-HR" sz="2000" dirty="0">
                <a:latin typeface="Avenir Next LT Pro Light" panose="020B0504020202020204" pitchFamily="34" charset="0"/>
              </a:rPr>
              <a:t> IV </a:t>
            </a:r>
            <a:r>
              <a:rPr lang="hr-HR" sz="2000" dirty="0" err="1">
                <a:latin typeface="Avenir Next LT Pro Light" panose="020B0504020202020204" pitchFamily="34" charset="0"/>
              </a:rPr>
              <a:t>and</a:t>
            </a:r>
            <a:r>
              <a:rPr lang="hr-HR" sz="2000" dirty="0">
                <a:latin typeface="Avenir Next LT Pro Light" panose="020B0504020202020204" pitchFamily="34" charset="0"/>
              </a:rPr>
              <a:t> X</a:t>
            </a:r>
          </a:p>
          <a:p>
            <a:r>
              <a:rPr lang="hr-HR" sz="2000" dirty="0" err="1">
                <a:latin typeface="Avenir Next LT Pro Light" panose="020B0504020202020204" pitchFamily="34" charset="0"/>
              </a:rPr>
              <a:t>Tumuli</a:t>
            </a:r>
            <a:r>
              <a:rPr lang="hr-HR" sz="2000" dirty="0">
                <a:latin typeface="Avenir Next LT Pro Light" panose="020B0504020202020204" pitchFamily="34" charset="0"/>
              </a:rPr>
              <a:t> II </a:t>
            </a:r>
            <a:r>
              <a:rPr lang="hr-HR" sz="2000" dirty="0" err="1">
                <a:latin typeface="Avenir Next LT Pro Light" panose="020B0504020202020204" pitchFamily="34" charset="0"/>
              </a:rPr>
              <a:t>and</a:t>
            </a:r>
            <a:r>
              <a:rPr lang="hr-HR" sz="2000" dirty="0">
                <a:latin typeface="Avenir Next LT Pro Light" panose="020B0504020202020204" pitchFamily="34" charset="0"/>
              </a:rPr>
              <a:t> V</a:t>
            </a:r>
            <a:endParaRPr lang="sr-Latn-RS" sz="2000" dirty="0">
              <a:latin typeface="Avenir Next LT Pro Light" panose="020B0504020202020204" pitchFamily="34" charset="0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F72E2E65-A338-E160-524E-E38FB777ACA2}"/>
              </a:ext>
            </a:extLst>
          </p:cNvPr>
          <p:cNvSpPr txBox="1"/>
          <p:nvPr/>
        </p:nvSpPr>
        <p:spPr>
          <a:xfrm>
            <a:off x="98612" y="298643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dirty="0">
                <a:latin typeface="Avenir Next LT Pro Light" panose="020B0504020202020204" pitchFamily="34" charset="0"/>
              </a:rPr>
              <a:t>Tumulus IV</a:t>
            </a:r>
            <a:endParaRPr lang="sr-Latn-RS" dirty="0">
              <a:latin typeface="Avenir Next LT Pro Light" panose="020B0504020202020204" pitchFamily="34" charset="0"/>
            </a:endParaRPr>
          </a:p>
        </p:txBody>
      </p:sp>
      <p:sp>
        <p:nvSpPr>
          <p:cNvPr id="9" name="TekstniOkvir 8">
            <a:extLst>
              <a:ext uri="{FF2B5EF4-FFF2-40B4-BE49-F238E27FC236}">
                <a16:creationId xmlns:a16="http://schemas.microsoft.com/office/drawing/2014/main" id="{55718F39-B062-919C-64FC-E6872B22FCE2}"/>
              </a:ext>
            </a:extLst>
          </p:cNvPr>
          <p:cNvSpPr txBox="1"/>
          <p:nvPr/>
        </p:nvSpPr>
        <p:spPr>
          <a:xfrm>
            <a:off x="10628694" y="245568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r-HR" dirty="0">
                <a:latin typeface="Avenir Next LT Pro Light" panose="020B0504020202020204" pitchFamily="34" charset="0"/>
              </a:rPr>
              <a:t>Tumulus X</a:t>
            </a:r>
            <a:endParaRPr lang="sr-Latn-RS" dirty="0">
              <a:latin typeface="Avenir Next LT Pro Light" panose="020B0504020202020204" pitchFamily="34" charset="0"/>
            </a:endParaRPr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7712D0F4-3581-D1E9-FE93-648029F0C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690" y="2804124"/>
            <a:ext cx="6488819" cy="3649960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C42720DF-E342-8C5F-F36B-CC8F847577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42" y="3434659"/>
            <a:ext cx="51435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4094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BA6D06B-6CC5-D06E-C5F5-B5B89BE5F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hr-HR" sz="5000"/>
              <a:t>Source of wealth</a:t>
            </a:r>
            <a:endParaRPr lang="sr-Latn-RS" sz="500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5A20A97-F197-778A-2BF8-FDDEEDF0A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2" y="640080"/>
            <a:ext cx="5201335" cy="5577840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87BB70-5D70-5504-C09F-7056BC3A1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hr-HR" sz="2200" dirty="0" err="1">
                <a:latin typeface="Avenir Next LT Pro Light" panose="020B0504020202020204" pitchFamily="34" charset="0"/>
              </a:rPr>
              <a:t>Graphite</a:t>
            </a:r>
            <a:r>
              <a:rPr lang="hr-HR" sz="2200" dirty="0">
                <a:latin typeface="Avenir Next LT Pro Light" panose="020B0504020202020204" pitchFamily="34" charset="0"/>
              </a:rPr>
              <a:t> mine</a:t>
            </a:r>
          </a:p>
          <a:p>
            <a:r>
              <a:rPr lang="hr-HR" sz="2200" dirty="0" err="1">
                <a:latin typeface="Avenir Next LT Pro Light" panose="020B0504020202020204" pitchFamily="34" charset="0"/>
              </a:rPr>
              <a:t>Intersection</a:t>
            </a:r>
            <a:r>
              <a:rPr lang="hr-HR" sz="2200" dirty="0">
                <a:latin typeface="Avenir Next LT Pro Light" panose="020B0504020202020204" pitchFamily="34" charset="0"/>
              </a:rPr>
              <a:t> </a:t>
            </a:r>
            <a:r>
              <a:rPr lang="hr-HR" sz="2200" dirty="0" err="1">
                <a:latin typeface="Avenir Next LT Pro Light" panose="020B0504020202020204" pitchFamily="34" charset="0"/>
              </a:rPr>
              <a:t>of</a:t>
            </a:r>
            <a:r>
              <a:rPr lang="hr-HR" sz="2200" dirty="0">
                <a:latin typeface="Avenir Next LT Pro Light" panose="020B0504020202020204" pitchFamily="34" charset="0"/>
              </a:rPr>
              <a:t> </a:t>
            </a:r>
            <a:r>
              <a:rPr lang="hr-HR" sz="2200" dirty="0" err="1">
                <a:latin typeface="Avenir Next LT Pro Light" panose="020B0504020202020204" pitchFamily="34" charset="0"/>
              </a:rPr>
              <a:t>roads</a:t>
            </a:r>
            <a:endParaRPr lang="sr-Latn-RS" sz="2200" dirty="0">
              <a:latin typeface="Avenir Next LT Pro Light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338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9581BBEA-B66B-E3A8-41F4-1D2E698B92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09" r="9091" b="12965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0EE1FB6-6900-D390-5A8B-85F1B8523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Thank you for your attention!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26997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Široki zaslon</PresentationFormat>
  <Slides>6</Slides>
  <Notes>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7" baseType="lpstr">
      <vt:lpstr>Tema sustava Office</vt:lpstr>
      <vt:lpstr>Archaeological site Kaptol, Croatia </vt:lpstr>
      <vt:lpstr>Martijanec-Kaptol group</vt:lpstr>
      <vt:lpstr>Kaptol</vt:lpstr>
      <vt:lpstr>Kaptol</vt:lpstr>
      <vt:lpstr>Source of wealth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Archaeological site Kaptol, Croatia </dc:title>
  <dc:creator>Barbara Stepić</dc:creator>
  <cp:lastModifiedBy>Barbara Stepić</cp:lastModifiedBy>
  <cp:revision>5</cp:revision>
  <dcterms:created xsi:type="dcterms:W3CDTF">2025-11-10T14:21:56Z</dcterms:created>
  <dcterms:modified xsi:type="dcterms:W3CDTF">2025-11-11T14:03:37Z</dcterms:modified>
</cp:coreProperties>
</file>