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744" r:id="rId5"/>
  </p:sldMasterIdLst>
  <p:notesMasterIdLst>
    <p:notesMasterId r:id="rId23"/>
  </p:notesMasterIdLst>
  <p:handoutMasterIdLst>
    <p:handoutMasterId r:id="rId24"/>
  </p:handoutMasterIdLst>
  <p:sldIdLst>
    <p:sldId id="378" r:id="rId6"/>
    <p:sldId id="351" r:id="rId7"/>
    <p:sldId id="360" r:id="rId8"/>
    <p:sldId id="413" r:id="rId9"/>
    <p:sldId id="414" r:id="rId10"/>
    <p:sldId id="415" r:id="rId11"/>
    <p:sldId id="292" r:id="rId12"/>
    <p:sldId id="311" r:id="rId13"/>
    <p:sldId id="419" r:id="rId14"/>
    <p:sldId id="408" r:id="rId15"/>
    <p:sldId id="410" r:id="rId16"/>
    <p:sldId id="409" r:id="rId17"/>
    <p:sldId id="418" r:id="rId18"/>
    <p:sldId id="417" r:id="rId19"/>
    <p:sldId id="416" r:id="rId20"/>
    <p:sldId id="412" r:id="rId21"/>
    <p:sldId id="407" r:id="rId22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66"/>
    <a:srgbClr val="FF3300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F921C-77EA-453D-B531-67C5C3E20FCE}" v="159" dt="2021-01-21T17:49:55.114"/>
    <p1510:client id="{7050B9A5-A8CC-49ED-AA8E-8DF7D4B2D510}" v="325" dt="2020-11-01T17:38:31.547"/>
    <p1510:client id="{E73C2DA6-8195-4FF4-AB92-1C9BBEE113EE}" v="6" dt="2021-12-21T12:30:31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2028" autoAdjust="0"/>
  </p:normalViewPr>
  <p:slideViewPr>
    <p:cSldViewPr>
      <p:cViewPr varScale="1">
        <p:scale>
          <a:sx n="54" d="100"/>
          <a:sy n="54" d="100"/>
        </p:scale>
        <p:origin x="20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14" y="-7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7050B9A5-A8CC-49ED-AA8E-8DF7D4B2D510}"/>
    <pc:docChg chg="addSld modSld">
      <pc:chgData name="Michal Vágner" userId="S::vagner@vojenskyobor.cz::8f38ecf4-166a-48cb-9f9e-f1a40236ef56" providerId="AD" clId="Web-{7050B9A5-A8CC-49ED-AA8E-8DF7D4B2D510}" dt="2020-11-01T17:38:29.172" v="317" actId="20577"/>
      <pc:docMkLst>
        <pc:docMk/>
      </pc:docMkLst>
      <pc:sldChg chg="modSp">
        <pc:chgData name="Michal Vágner" userId="S::vagner@vojenskyobor.cz::8f38ecf4-166a-48cb-9f9e-f1a40236ef56" providerId="AD" clId="Web-{7050B9A5-A8CC-49ED-AA8E-8DF7D4B2D510}" dt="2020-11-01T17:38:29.172" v="317" actId="20577"/>
        <pc:sldMkLst>
          <pc:docMk/>
          <pc:sldMk cId="0" sldId="292"/>
        </pc:sldMkLst>
        <pc:spChg chg="mod">
          <ac:chgData name="Michal Vágner" userId="S::vagner@vojenskyobor.cz::8f38ecf4-166a-48cb-9f9e-f1a40236ef56" providerId="AD" clId="Web-{7050B9A5-A8CC-49ED-AA8E-8DF7D4B2D510}" dt="2020-11-01T17:38:29.172" v="317" actId="20577"/>
          <ac:spMkLst>
            <pc:docMk/>
            <pc:sldMk cId="0" sldId="292"/>
            <ac:spMk id="16387" creationId="{7BB5E28E-0DE6-4A97-8CDF-7B7EC79078D2}"/>
          </ac:spMkLst>
        </pc:spChg>
      </pc:sldChg>
      <pc:sldChg chg="modSp">
        <pc:chgData name="Michal Vágner" userId="S::vagner@vojenskyobor.cz::8f38ecf4-166a-48cb-9f9e-f1a40236ef56" providerId="AD" clId="Web-{7050B9A5-A8CC-49ED-AA8E-8DF7D4B2D510}" dt="2020-11-01T17:30:18.614" v="61" actId="20577"/>
        <pc:sldMkLst>
          <pc:docMk/>
          <pc:sldMk cId="0" sldId="351"/>
        </pc:sldMkLst>
        <pc:spChg chg="mod">
          <ac:chgData name="Michal Vágner" userId="S::vagner@vojenskyobor.cz::8f38ecf4-166a-48cb-9f9e-f1a40236ef56" providerId="AD" clId="Web-{7050B9A5-A8CC-49ED-AA8E-8DF7D4B2D510}" dt="2020-11-01T17:30:18.614" v="61" actId="20577"/>
          <ac:spMkLst>
            <pc:docMk/>
            <pc:sldMk cId="0" sldId="351"/>
            <ac:spMk id="14339" creationId="{58862A35-7189-4F6A-8EE8-6C818AFC67BE}"/>
          </ac:spMkLst>
        </pc:spChg>
      </pc:sldChg>
      <pc:sldChg chg="modSp">
        <pc:chgData name="Michal Vágner" userId="S::vagner@vojenskyobor.cz::8f38ecf4-166a-48cb-9f9e-f1a40236ef56" providerId="AD" clId="Web-{7050B9A5-A8CC-49ED-AA8E-8DF7D4B2D510}" dt="2020-11-01T17:37:43.046" v="313" actId="20577"/>
        <pc:sldMkLst>
          <pc:docMk/>
          <pc:sldMk cId="0" sldId="412"/>
        </pc:sldMkLst>
        <pc:spChg chg="mod">
          <ac:chgData name="Michal Vágner" userId="S::vagner@vojenskyobor.cz::8f38ecf4-166a-48cb-9f9e-f1a40236ef56" providerId="AD" clId="Web-{7050B9A5-A8CC-49ED-AA8E-8DF7D4B2D510}" dt="2020-11-01T17:37:43.046" v="313" actId="20577"/>
          <ac:spMkLst>
            <pc:docMk/>
            <pc:sldMk cId="0" sldId="412"/>
            <ac:spMk id="3" creationId="{FAB86F10-A798-46A6-AF61-E9DF4135281D}"/>
          </ac:spMkLst>
        </pc:spChg>
      </pc:sldChg>
      <pc:sldChg chg="modSp">
        <pc:chgData name="Michal Vágner" userId="S::vagner@vojenskyobor.cz::8f38ecf4-166a-48cb-9f9e-f1a40236ef56" providerId="AD" clId="Web-{7050B9A5-A8CC-49ED-AA8E-8DF7D4B2D510}" dt="2020-11-01T17:28:51.268" v="10" actId="20577"/>
        <pc:sldMkLst>
          <pc:docMk/>
          <pc:sldMk cId="0" sldId="413"/>
        </pc:sldMkLst>
        <pc:spChg chg="mod">
          <ac:chgData name="Michal Vágner" userId="S::vagner@vojenskyobor.cz::8f38ecf4-166a-48cb-9f9e-f1a40236ef56" providerId="AD" clId="Web-{7050B9A5-A8CC-49ED-AA8E-8DF7D4B2D510}" dt="2020-11-01T17:28:51.268" v="10" actId="20577"/>
          <ac:spMkLst>
            <pc:docMk/>
            <pc:sldMk cId="0" sldId="413"/>
            <ac:spMk id="15362" creationId="{A6C26049-7470-4313-BD54-C6CBF3B37127}"/>
          </ac:spMkLst>
        </pc:spChg>
      </pc:sldChg>
      <pc:sldChg chg="modSp">
        <pc:chgData name="Michal Vágner" userId="S::vagner@vojenskyobor.cz::8f38ecf4-166a-48cb-9f9e-f1a40236ef56" providerId="AD" clId="Web-{7050B9A5-A8CC-49ED-AA8E-8DF7D4B2D510}" dt="2020-11-01T17:37:05.326" v="276" actId="20577"/>
        <pc:sldMkLst>
          <pc:docMk/>
          <pc:sldMk cId="0" sldId="416"/>
        </pc:sldMkLst>
        <pc:spChg chg="mod">
          <ac:chgData name="Michal Vágner" userId="S::vagner@vojenskyobor.cz::8f38ecf4-166a-48cb-9f9e-f1a40236ef56" providerId="AD" clId="Web-{7050B9A5-A8CC-49ED-AA8E-8DF7D4B2D510}" dt="2020-11-01T17:37:05.326" v="276" actId="20577"/>
          <ac:spMkLst>
            <pc:docMk/>
            <pc:sldMk cId="0" sldId="416"/>
            <ac:spMk id="16387" creationId="{E161B1B6-E774-4C68-A071-15DEFA7DEB32}"/>
          </ac:spMkLst>
        </pc:spChg>
      </pc:sldChg>
      <pc:sldChg chg="modSp">
        <pc:chgData name="Michal Vágner" userId="S::vagner@vojenskyobor.cz::8f38ecf4-166a-48cb-9f9e-f1a40236ef56" providerId="AD" clId="Web-{7050B9A5-A8CC-49ED-AA8E-8DF7D4B2D510}" dt="2020-11-01T17:32:19.960" v="97" actId="20577"/>
        <pc:sldMkLst>
          <pc:docMk/>
          <pc:sldMk cId="0" sldId="417"/>
        </pc:sldMkLst>
        <pc:spChg chg="mod">
          <ac:chgData name="Michal Vágner" userId="S::vagner@vojenskyobor.cz::8f38ecf4-166a-48cb-9f9e-f1a40236ef56" providerId="AD" clId="Web-{7050B9A5-A8CC-49ED-AA8E-8DF7D4B2D510}" dt="2020-11-01T17:32:19.960" v="97" actId="20577"/>
          <ac:spMkLst>
            <pc:docMk/>
            <pc:sldMk cId="0" sldId="417"/>
            <ac:spMk id="37891" creationId="{B35AC0D3-3BC1-4B76-BEDD-D372EC8CE72F}"/>
          </ac:spMkLst>
        </pc:spChg>
      </pc:sldChg>
      <pc:sldChg chg="addSp modSp new">
        <pc:chgData name="Michal Vágner" userId="S::vagner@vojenskyobor.cz::8f38ecf4-166a-48cb-9f9e-f1a40236ef56" providerId="AD" clId="Web-{7050B9A5-A8CC-49ED-AA8E-8DF7D4B2D510}" dt="2020-11-01T17:35:39.309" v="275"/>
        <pc:sldMkLst>
          <pc:docMk/>
          <pc:sldMk cId="866689527" sldId="419"/>
        </pc:sldMkLst>
        <pc:spChg chg="add mod">
          <ac:chgData name="Michal Vágner" userId="S::vagner@vojenskyobor.cz::8f38ecf4-166a-48cb-9f9e-f1a40236ef56" providerId="AD" clId="Web-{7050B9A5-A8CC-49ED-AA8E-8DF7D4B2D510}" dt="2020-11-01T17:33:35.806" v="110" actId="1076"/>
          <ac:spMkLst>
            <pc:docMk/>
            <pc:sldMk cId="866689527" sldId="419"/>
            <ac:spMk id="2" creationId="{5016D19C-E03A-42B5-89BE-A6F6017FCB7B}"/>
          </ac:spMkLst>
        </pc:spChg>
        <pc:spChg chg="add mod">
          <ac:chgData name="Michal Vágner" userId="S::vagner@vojenskyobor.cz::8f38ecf4-166a-48cb-9f9e-f1a40236ef56" providerId="AD" clId="Web-{7050B9A5-A8CC-49ED-AA8E-8DF7D4B2D510}" dt="2020-11-01T17:34:43.745" v="129" actId="20577"/>
          <ac:spMkLst>
            <pc:docMk/>
            <pc:sldMk cId="866689527" sldId="419"/>
            <ac:spMk id="3" creationId="{879DB863-9497-44C3-9751-125E1EB7D311}"/>
          </ac:spMkLst>
        </pc:spChg>
        <pc:graphicFrameChg chg="add mod modGraphic">
          <ac:chgData name="Michal Vágner" userId="S::vagner@vojenskyobor.cz::8f38ecf4-166a-48cb-9f9e-f1a40236ef56" providerId="AD" clId="Web-{7050B9A5-A8CC-49ED-AA8E-8DF7D4B2D510}" dt="2020-11-01T17:35:39.309" v="275"/>
          <ac:graphicFrameMkLst>
            <pc:docMk/>
            <pc:sldMk cId="866689527" sldId="419"/>
            <ac:graphicFrameMk id="5" creationId="{BB2F5421-399F-4532-AAA9-F1CD7C255907}"/>
          </ac:graphicFrameMkLst>
        </pc:graphicFrameChg>
      </pc:sldChg>
    </pc:docChg>
  </pc:docChgLst>
  <pc:docChgLst>
    <pc:chgData name="Michal Vágner" userId="S::vagner@vojenskyobor.cz::8f38ecf4-166a-48cb-9f9e-f1a40236ef56" providerId="AD" clId="Web-{28CF921C-77EA-453D-B531-67C5C3E20FCE}"/>
    <pc:docChg chg="modSld">
      <pc:chgData name="Michal Vágner" userId="S::vagner@vojenskyobor.cz::8f38ecf4-166a-48cb-9f9e-f1a40236ef56" providerId="AD" clId="Web-{28CF921C-77EA-453D-B531-67C5C3E20FCE}" dt="2021-01-21T17:49:53.035" v="115" actId="20577"/>
      <pc:docMkLst>
        <pc:docMk/>
      </pc:docMkLst>
      <pc:sldChg chg="modSp">
        <pc:chgData name="Michal Vágner" userId="S::vagner@vojenskyobor.cz::8f38ecf4-166a-48cb-9f9e-f1a40236ef56" providerId="AD" clId="Web-{28CF921C-77EA-453D-B531-67C5C3E20FCE}" dt="2021-01-21T17:45:49.934" v="55" actId="20577"/>
        <pc:sldMkLst>
          <pc:docMk/>
          <pc:sldMk cId="0" sldId="410"/>
        </pc:sldMkLst>
        <pc:spChg chg="mod">
          <ac:chgData name="Michal Vágner" userId="S::vagner@vojenskyobor.cz::8f38ecf4-166a-48cb-9f9e-f1a40236ef56" providerId="AD" clId="Web-{28CF921C-77EA-453D-B531-67C5C3E20FCE}" dt="2021-01-21T17:45:49.934" v="55" actId="20577"/>
          <ac:spMkLst>
            <pc:docMk/>
            <pc:sldMk cId="0" sldId="410"/>
            <ac:spMk id="16387" creationId="{08CF531F-8C7C-4B89-98E1-272077C2BF48}"/>
          </ac:spMkLst>
        </pc:spChg>
      </pc:sldChg>
      <pc:sldChg chg="modSp">
        <pc:chgData name="Michal Vágner" userId="S::vagner@vojenskyobor.cz::8f38ecf4-166a-48cb-9f9e-f1a40236ef56" providerId="AD" clId="Web-{28CF921C-77EA-453D-B531-67C5C3E20FCE}" dt="2021-01-21T17:49:53.035" v="115" actId="20577"/>
        <pc:sldMkLst>
          <pc:docMk/>
          <pc:sldMk cId="0" sldId="412"/>
        </pc:sldMkLst>
        <pc:spChg chg="mod">
          <ac:chgData name="Michal Vágner" userId="S::vagner@vojenskyobor.cz::8f38ecf4-166a-48cb-9f9e-f1a40236ef56" providerId="AD" clId="Web-{28CF921C-77EA-453D-B531-67C5C3E20FCE}" dt="2021-01-21T17:49:53.035" v="115" actId="20577"/>
          <ac:spMkLst>
            <pc:docMk/>
            <pc:sldMk cId="0" sldId="412"/>
            <ac:spMk id="3" creationId="{FAB86F10-A798-46A6-AF61-E9DF4135281D}"/>
          </ac:spMkLst>
        </pc:spChg>
      </pc:sldChg>
    </pc:docChg>
  </pc:docChgLst>
  <pc:docChgLst>
    <pc:chgData name="Michal Vágner" userId="S::vagner@vojenskyobor.cz::8f38ecf4-166a-48cb-9f9e-f1a40236ef56" providerId="AD" clId="Web-{E73C2DA6-8195-4FF4-AB92-1C9BBEE113EE}"/>
    <pc:docChg chg="modSld">
      <pc:chgData name="Michal Vágner" userId="S::vagner@vojenskyobor.cz::8f38ecf4-166a-48cb-9f9e-f1a40236ef56" providerId="AD" clId="Web-{E73C2DA6-8195-4FF4-AB92-1C9BBEE113EE}" dt="2021-12-21T12:30:31.367" v="2" actId="20577"/>
      <pc:docMkLst>
        <pc:docMk/>
      </pc:docMkLst>
      <pc:sldChg chg="modSp">
        <pc:chgData name="Michal Vágner" userId="S::vagner@vojenskyobor.cz::8f38ecf4-166a-48cb-9f9e-f1a40236ef56" providerId="AD" clId="Web-{E73C2DA6-8195-4FF4-AB92-1C9BBEE113EE}" dt="2021-12-21T12:30:31.367" v="2" actId="20577"/>
        <pc:sldMkLst>
          <pc:docMk/>
          <pc:sldMk cId="0" sldId="407"/>
        </pc:sldMkLst>
        <pc:spChg chg="mod">
          <ac:chgData name="Michal Vágner" userId="S::vagner@vojenskyobor.cz::8f38ecf4-166a-48cb-9f9e-f1a40236ef56" providerId="AD" clId="Web-{E73C2DA6-8195-4FF4-AB92-1C9BBEE113EE}" dt="2021-12-21T12:30:31.367" v="2" actId="20577"/>
          <ac:spMkLst>
            <pc:docMk/>
            <pc:sldMk cId="0" sldId="407"/>
            <ac:spMk id="28675" creationId="{6DD8303F-8A9D-4817-9720-81DB94E1E70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8CF96CFE-57D5-4172-AD4C-C3A4DB87E4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D06C5C1-F40B-4F15-9BED-0A858A249D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08043325-54E9-4650-8ACB-B19555D6426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D70E8F7F-B285-462F-A4B4-2CC5242660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661B38F-E4C4-4F4B-8D4C-AF05CE1EF3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F8E1D266-D380-4CDE-B35E-57B360283A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4186DFC-DC2F-4CC5-AE7D-1CE6D7531A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1F355859-3636-4D55-9278-4C8ABF4262C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61F5EDFD-D0F1-44C0-B494-5A60A5BE96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514804E0-F916-494C-9295-7CA3DEADE3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686C7A96-E155-4EB9-B11F-8C53F61A9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AFC625-72A5-4ADC-98B2-CC4EF5966E8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1382955-FF13-4056-B2D1-60553B56D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F7EAE1-6737-4265-9DB2-8D7CF7804A87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2A4E61-E06A-4D4F-9D6E-D0499DB1D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3AA3C1C-AF29-4753-B12A-0BD0D40EF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CCEE002-89D2-4D58-9D8D-7B0852908D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2E7E03-21FA-43E8-B858-8719D99095FF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AC7D0FC-3B54-4BC2-A173-7B8D3B070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D86FE14-88C4-4351-B995-DF5CB0288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E7B5286-5FD6-4300-9047-6A1F68AE17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751697-18A5-4D40-A882-8FE44B5D48E4}" type="slidenum">
              <a:rPr lang="cs-CZ" altLang="cs-CZ"/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CE46298D-D64B-48A7-B728-A6F528EC3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754063"/>
            <a:ext cx="254317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2400" u="sng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58A4077-5F32-4089-85D1-6383645DADE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2448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CBB0462-01A0-40E5-8834-AC63268D98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1AF38E-4626-4E3F-9CBF-4ED35CFCEF39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81E2F31-D257-4B4F-98E4-9CA2FB26A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0281ABB-CBA6-4183-B5B5-B4A443BEC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E187B6C1-3C66-44A8-86D1-5A765A594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7431AEF1-DE00-4F43-BDBA-596E622B4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D501981A-DCA4-4900-B2ED-6175DFCA9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E15726-5B7E-405E-87EE-FC4E6FA380B6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E69A564-3DAA-4A6F-97EB-2D3146A8F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D08822-080A-4268-B0A3-00AFB8F754CE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1AE5BBE-2D2C-49E0-B7CD-92A37F7DD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BC54A49-2DEE-4796-B99C-E0F7D9F12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327AA0-B7CC-4AB4-968F-7676FA9746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0891FF-8E86-41A5-BB1B-C6FAAEC43E94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B3CB750-43B9-4B73-8849-20E2A2C90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1F22FF6-7EBF-4F42-987A-19EDFDE62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CD70DBF-21C7-46A4-8749-0F3305766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72E52-9B63-4A6A-B12D-8CA6F4A85408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43C2C8C-DF1F-4BEA-AD3F-19720AF59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EDA1DBB-2CDF-4296-A5CB-A7E5F3769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F52C642-7631-4718-B033-70B191A3E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D76247-7274-4F7E-B0DB-853FE1591300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36D49B1-54B8-422C-95AA-356DD9EB3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833ADEE-5212-47F1-AEB5-82B6A0358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(viz. obrázek v časopise Vojenský profesionál č. 1/1994, str. 17)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(viz. obrázek „Systém služební TV v rezortu MO“)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19A1B9D-D1C4-4FFE-A27B-F29EC8D84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7CD5C4-B66E-408E-AA5B-1D9248AA35FB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0B35640-FA8D-4CF0-ABC1-7D50945CF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47AB10E-5E79-4E8E-9274-1674E2A9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Dosažení kvalitního průběhu a požadované účinnosti procesu STP je vázáno na řadu prvků, podmínek a opatření, které se ve vzájemné funkční propojenosti společně integrují do „systému STP“.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Hlavní funkcí systému je zabezpečení optimálních předpokladů k dosažení cíle a splnění úkolů STP. Optimální předpoklady kvalitního fungování systému jsou vytvářeny souborem funkčních složek různé povahy, vzájemně nenahraditelných, kdy snížená úroveň kterékoliv z nich může vážně narušit funkčnost celého systému.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DB79A17-4FA7-4FDF-9944-44CB70D435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746CEC-A550-4888-8B2D-13FB028F03EA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B35DB3E-9BA2-4772-A6B0-33C844AFA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AC728B9-40CA-4FE3-B687-7FE5EECA3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EDE5198-8719-4B0F-B06D-7F902BAF8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7442D1-D800-4155-91E6-9ACF6713E036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3DFEBC2-D54A-4CED-9BC4-FB45FC3AC1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BC70D19-F3A2-4213-B2A0-46F734F86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13">
            <a:extLst>
              <a:ext uri="{FF2B5EF4-FFF2-40B4-BE49-F238E27FC236}">
                <a16:creationId xmlns:a16="http://schemas.microsoft.com/office/drawing/2014/main" id="{7E4BA950-426C-4B27-A033-7B810A91492A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Volný tvar 14">
            <a:extLst>
              <a:ext uri="{FF2B5EF4-FFF2-40B4-BE49-F238E27FC236}">
                <a16:creationId xmlns:a16="http://schemas.microsoft.com/office/drawing/2014/main" id="{C1308A32-ED91-4513-86C9-EED63C3BFB8D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Volný tvar 12">
            <a:extLst>
              <a:ext uri="{FF2B5EF4-FFF2-40B4-BE49-F238E27FC236}">
                <a16:creationId xmlns:a16="http://schemas.microsoft.com/office/drawing/2014/main" id="{EC59766C-C1A9-453C-B1DC-C2ADE3833435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Volný tvar 15">
            <a:extLst>
              <a:ext uri="{FF2B5EF4-FFF2-40B4-BE49-F238E27FC236}">
                <a16:creationId xmlns:a16="http://schemas.microsoft.com/office/drawing/2014/main" id="{FF7FDF91-E00E-4020-B0FA-5D62B3990AC7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Volný tvar 16">
            <a:extLst>
              <a:ext uri="{FF2B5EF4-FFF2-40B4-BE49-F238E27FC236}">
                <a16:creationId xmlns:a16="http://schemas.microsoft.com/office/drawing/2014/main" id="{24442259-EE9D-426B-8891-5E72ED51F98E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Volný tvar 17">
            <a:extLst>
              <a:ext uri="{FF2B5EF4-FFF2-40B4-BE49-F238E27FC236}">
                <a16:creationId xmlns:a16="http://schemas.microsoft.com/office/drawing/2014/main" id="{B05A2692-C389-4C2D-B5A5-9B540E54D3D2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Volný tvar 18">
            <a:extLst>
              <a:ext uri="{FF2B5EF4-FFF2-40B4-BE49-F238E27FC236}">
                <a16:creationId xmlns:a16="http://schemas.microsoft.com/office/drawing/2014/main" id="{1A7E92A1-E899-480E-8AE8-1709F8EAD17F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Volný tvar 19">
            <a:extLst>
              <a:ext uri="{FF2B5EF4-FFF2-40B4-BE49-F238E27FC236}">
                <a16:creationId xmlns:a16="http://schemas.microsoft.com/office/drawing/2014/main" id="{10307CD2-3633-4F50-B811-ED76F1FA8732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Volný tvar 20">
            <a:extLst>
              <a:ext uri="{FF2B5EF4-FFF2-40B4-BE49-F238E27FC236}">
                <a16:creationId xmlns:a16="http://schemas.microsoft.com/office/drawing/2014/main" id="{8652D358-129E-4BC5-A04D-18A01BDC27E6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Volný tvar 21">
            <a:extLst>
              <a:ext uri="{FF2B5EF4-FFF2-40B4-BE49-F238E27FC236}">
                <a16:creationId xmlns:a16="http://schemas.microsoft.com/office/drawing/2014/main" id="{63851FD2-ADC2-486F-B1B4-702D2BD49229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Volný tvar 22">
            <a:extLst>
              <a:ext uri="{FF2B5EF4-FFF2-40B4-BE49-F238E27FC236}">
                <a16:creationId xmlns:a16="http://schemas.microsoft.com/office/drawing/2014/main" id="{00072EB4-9FCB-408E-AE63-2421B6972EE7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Volný tvar 23">
            <a:extLst>
              <a:ext uri="{FF2B5EF4-FFF2-40B4-BE49-F238E27FC236}">
                <a16:creationId xmlns:a16="http://schemas.microsoft.com/office/drawing/2014/main" id="{6CA123D2-7F56-411B-8BA7-E5737E400697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Volný tvar 24">
            <a:extLst>
              <a:ext uri="{FF2B5EF4-FFF2-40B4-BE49-F238E27FC236}">
                <a16:creationId xmlns:a16="http://schemas.microsoft.com/office/drawing/2014/main" id="{780B3ED5-00BE-4522-A567-9777FF889C53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Volný tvar 25">
            <a:extLst>
              <a:ext uri="{FF2B5EF4-FFF2-40B4-BE49-F238E27FC236}">
                <a16:creationId xmlns:a16="http://schemas.microsoft.com/office/drawing/2014/main" id="{2092396C-1797-4E4A-BBE2-901C216DD3EE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Volný tvar 26">
            <a:extLst>
              <a:ext uri="{FF2B5EF4-FFF2-40B4-BE49-F238E27FC236}">
                <a16:creationId xmlns:a16="http://schemas.microsoft.com/office/drawing/2014/main" id="{34CFB49E-E806-4B4F-A4FF-149D60CF19CB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Obdélník 6">
            <a:extLst>
              <a:ext uri="{FF2B5EF4-FFF2-40B4-BE49-F238E27FC236}">
                <a16:creationId xmlns:a16="http://schemas.microsoft.com/office/drawing/2014/main" id="{DC2A9E3D-F9CB-4958-BEB4-FA56E8D89171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bdélník 7">
            <a:extLst>
              <a:ext uri="{FF2B5EF4-FFF2-40B4-BE49-F238E27FC236}">
                <a16:creationId xmlns:a16="http://schemas.microsoft.com/office/drawing/2014/main" id="{FAAD0C63-D396-4E6D-8318-1DB1ED78D07F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bdélník 8">
            <a:extLst>
              <a:ext uri="{FF2B5EF4-FFF2-40B4-BE49-F238E27FC236}">
                <a16:creationId xmlns:a16="http://schemas.microsoft.com/office/drawing/2014/main" id="{1DE4E475-0A84-4370-80E2-09C4E7F54BCE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Obdélník 9">
            <a:extLst>
              <a:ext uri="{FF2B5EF4-FFF2-40B4-BE49-F238E27FC236}">
                <a16:creationId xmlns:a16="http://schemas.microsoft.com/office/drawing/2014/main" id="{18DAC528-7067-4592-9E82-1DFEA3C219D8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bdélník 10">
            <a:extLst>
              <a:ext uri="{FF2B5EF4-FFF2-40B4-BE49-F238E27FC236}">
                <a16:creationId xmlns:a16="http://schemas.microsoft.com/office/drawing/2014/main" id="{3F48A287-1531-4031-9512-EBC6C4FA803B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Obdélník 11">
            <a:extLst>
              <a:ext uri="{FF2B5EF4-FFF2-40B4-BE49-F238E27FC236}">
                <a16:creationId xmlns:a16="http://schemas.microsoft.com/office/drawing/2014/main" id="{44983268-C525-45DF-83FC-80E77413246F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>
            <a:extLst>
              <a:ext uri="{FF2B5EF4-FFF2-40B4-BE49-F238E27FC236}">
                <a16:creationId xmlns:a16="http://schemas.microsoft.com/office/drawing/2014/main" id="{7CFF8205-954F-4464-AC32-3574FB06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6" name="Zástupný symbol pro zápatí 4">
            <a:extLst>
              <a:ext uri="{FF2B5EF4-FFF2-40B4-BE49-F238E27FC236}">
                <a16:creationId xmlns:a16="http://schemas.microsoft.com/office/drawing/2014/main" id="{2924667C-76D4-415D-8CD0-C84AB352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>
            <a:extLst>
              <a:ext uri="{FF2B5EF4-FFF2-40B4-BE49-F238E27FC236}">
                <a16:creationId xmlns:a16="http://schemas.microsoft.com/office/drawing/2014/main" id="{D6221AC8-8378-4AEB-9E96-2C82F8AD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A4AFB-4C23-4DDC-9E57-67F158AD62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836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31E2AC4-D926-43FB-B074-FDBD46AB0F3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FF35440-6030-401D-BDE1-6EBC4B5A363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97709B0-BB08-4481-8A63-114EBB68BE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D663D07-5F5B-43C3-B5F8-35760BE610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0FB249B-16B6-421A-8F11-5395C5E828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3C611AA-0B56-4E08-A465-10C8F8FA11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DC463F7-A0D2-4F3C-A5BE-EFD97443D6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707E882-2B8C-4A4C-A44C-A9D096127F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24EC30C-DAA1-4200-86E9-78CCF63E7E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8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32BAE07-E961-460D-AD06-70EEFE188D0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F71BB-238A-469C-96A7-72D26739D5CE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634E2D2-501F-49FB-8991-510137D32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AB2FF47-1D94-4B08-9AB3-B6D2097F7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3BEAB3-A2CF-456D-A258-AE0FBE3F1A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4D42F7-856A-449C-868F-BCB288DCA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B00C-9172-4C2A-8B5F-37C53B64762C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3F6C23-C9B9-4BFB-BC7F-2F80742E0B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4FE82-5F6C-49DF-A60E-12C3AB06F1E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36CB6AF-55FA-47C6-B50C-922A60A80E8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72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370282-0731-4633-AB7E-FCD4F7CB8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34BE9-F397-4BEC-921C-E6E30FE04D23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5FD79F-D75D-452A-95B3-78CEEF8864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9B840-D1D8-4924-9836-3DCEB7693A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9C962BF-D5E9-47B8-BDD5-C106C1EBC4D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72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EE4144-A1D6-4117-A094-E1985E136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5116-932D-4291-9BFE-51EF866F10B9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70AB5B-159B-49D0-BEF2-91FB8CBF55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9AC30-7094-4B52-9A44-0D3DCB2DBDF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1A109D8-9E70-4EC0-A700-554681CABFA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52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4E8526-34EF-4EE8-8419-651CC55F7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CFA5-3844-42F3-9FAA-4570D1C937E5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52691DE-0883-4232-889B-F458CC8096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47DE5-6A1B-461C-B14F-A9A7FB5571A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089FC1A-86EF-4572-9F98-6CC0D21E42E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75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A120E-547B-48C5-A083-4F029AD6D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7DD4-CF8B-47F4-8D5E-B7EB1D306761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04C24-2897-4B80-B2CF-96236D0E7E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175B6-1C0F-4E93-AC66-7FE2A98A9FC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E181DD2-C199-4D15-8052-F09024553A6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28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0FFA404-FDFF-4B82-83E0-B697A2E94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91BE3-E1FA-4494-B508-C7611457BC0E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559DDB-B148-40A1-AC75-9FE6B1D7EF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7B4CE-B203-4A35-8A07-7951A890558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180849A-2852-4A46-AE80-44DB06E7E0F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221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7F2EB3-4A05-48F1-9225-C68BC0799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DBEB8-66D5-4B0F-A1F1-5BB2CC96A039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4C5B3B-78B9-4DDB-A279-E19ED99263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05D0A-851A-4CBA-AA89-C377EF3E546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5863FAC-607A-49F1-8637-AF98DBA10E6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24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CD153F-71D7-48B1-9E93-37ED21ADE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F1BA2-10E7-47D9-8BEE-4ACA1F661ECF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DE39D91-706D-432A-8506-63203BC23F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2C9CA-A792-4B53-AB84-1171D34ACB3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22A8B2-AA79-46E0-BEB4-E9E27B8627F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369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59E52E-C840-4A25-8CE5-A126A7B7E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FB5D-5961-4EAC-ABE3-6CA620CD673C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42C5C8-866F-4B7F-AB0B-6E99809BC6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F71-6368-48F3-8F53-64DEC5A6428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09A03EA-90DD-466F-A60D-AD18C8A2B0B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22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6EEFA7-547D-41BC-A99A-88D63963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1752F3-CE4E-4B54-8ADD-45BA5761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689C51-0D2C-4EDA-B783-4D8E8203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B07C-8233-4118-A8D7-1822C16C0F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5979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708608-D448-4E29-93BF-ACF78C1BE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0E23-9E18-4AB4-848E-5DB1EA6A2839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04C2AF-CF64-4516-ABA5-44ABE6E944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CBBB4-6978-48E5-91AA-AF5E798840D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DAAA0CC-CC8E-411E-BAD7-D53C647A17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089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F6C0AD-6B41-46C0-B092-71AF841C7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46B0-883E-49A2-9925-6CB14D7DE790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814E10-465D-4F3D-B9F2-BB2B8726BD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C753A-81DD-4A7B-BB41-4E477D70B2C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D6DDA9E-EFED-4098-BA03-1FDA82EC7E3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2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24">
            <a:extLst>
              <a:ext uri="{FF2B5EF4-FFF2-40B4-BE49-F238E27FC236}">
                <a16:creationId xmlns:a16="http://schemas.microsoft.com/office/drawing/2014/main" id="{5DD7AD22-5576-4C6C-BAE8-85FA30A24738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15">
            <a:extLst>
              <a:ext uri="{FF2B5EF4-FFF2-40B4-BE49-F238E27FC236}">
                <a16:creationId xmlns:a16="http://schemas.microsoft.com/office/drawing/2014/main" id="{14A6AF4E-A9D2-4F2C-A7D4-A1BC19D726AC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Obdélník 16">
            <a:extLst>
              <a:ext uri="{FF2B5EF4-FFF2-40B4-BE49-F238E27FC236}">
                <a16:creationId xmlns:a16="http://schemas.microsoft.com/office/drawing/2014/main" id="{B78A2ED7-5AA5-431A-9D14-47003E8D4E9D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Obdélník 17">
            <a:extLst>
              <a:ext uri="{FF2B5EF4-FFF2-40B4-BE49-F238E27FC236}">
                <a16:creationId xmlns:a16="http://schemas.microsoft.com/office/drawing/2014/main" id="{12F02181-9696-410F-BA97-62BD5A05BE18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8">
            <a:extLst>
              <a:ext uri="{FF2B5EF4-FFF2-40B4-BE49-F238E27FC236}">
                <a16:creationId xmlns:a16="http://schemas.microsoft.com/office/drawing/2014/main" id="{24BB6FBD-E910-46F7-8879-3D67471287E3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bdélník 19">
            <a:extLst>
              <a:ext uri="{FF2B5EF4-FFF2-40B4-BE49-F238E27FC236}">
                <a16:creationId xmlns:a16="http://schemas.microsoft.com/office/drawing/2014/main" id="{B4F97CAD-3402-4F3B-ABC9-79FD4EF93F56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Obdélník 20">
            <a:extLst>
              <a:ext uri="{FF2B5EF4-FFF2-40B4-BE49-F238E27FC236}">
                <a16:creationId xmlns:a16="http://schemas.microsoft.com/office/drawing/2014/main" id="{258D37CF-9C39-475E-91E1-E23DD68FD828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bdélník 21">
            <a:extLst>
              <a:ext uri="{FF2B5EF4-FFF2-40B4-BE49-F238E27FC236}">
                <a16:creationId xmlns:a16="http://schemas.microsoft.com/office/drawing/2014/main" id="{D1213895-0A6A-4EB1-8803-6129021DF464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28">
            <a:extLst>
              <a:ext uri="{FF2B5EF4-FFF2-40B4-BE49-F238E27FC236}">
                <a16:creationId xmlns:a16="http://schemas.microsoft.com/office/drawing/2014/main" id="{21264DC4-5FF2-4042-8051-BCF1E231E9CE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bdélník 29">
            <a:extLst>
              <a:ext uri="{FF2B5EF4-FFF2-40B4-BE49-F238E27FC236}">
                <a16:creationId xmlns:a16="http://schemas.microsoft.com/office/drawing/2014/main" id="{7A0B16C0-4D6E-4FEA-AC58-F9719ADA116F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Zástupný symbol pro datum 6">
            <a:extLst>
              <a:ext uri="{FF2B5EF4-FFF2-40B4-BE49-F238E27FC236}">
                <a16:creationId xmlns:a16="http://schemas.microsoft.com/office/drawing/2014/main" id="{4C5C0F9E-9488-43E5-87F7-3CA0094A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7">
            <a:extLst>
              <a:ext uri="{FF2B5EF4-FFF2-40B4-BE49-F238E27FC236}">
                <a16:creationId xmlns:a16="http://schemas.microsoft.com/office/drawing/2014/main" id="{09BAF538-0704-4F4F-B9D7-1E7A796B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>
            <a:extLst>
              <a:ext uri="{FF2B5EF4-FFF2-40B4-BE49-F238E27FC236}">
                <a16:creationId xmlns:a16="http://schemas.microsoft.com/office/drawing/2014/main" id="{FFABAAD6-C7E0-42A4-8D51-B70F514C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93211-9BC9-496A-ACA5-41FA4995C5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48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A04D56-4D7E-4E37-AAD4-37CA7E1A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502FF8-0EE6-4920-ADC7-9E654468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168066-0A24-484D-84FB-90E3EA5A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4E761-12ED-4D12-9520-BA86BBE38B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034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DAD4BC-E777-4528-A7E1-3FB86466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DDE43E-BF35-4D8F-9D07-78FCDC6F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0584C2-091B-4453-AFFF-14F2F1FE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D36D-DE0B-4E55-8A75-439C7D37EB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222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A116C4-FC74-4C01-B819-7A0A6AEB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90AA94-2234-4562-BB9D-F5C3594C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AD34EC-C7D0-41CD-830E-97E0D878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79A29-8374-4473-A86C-32974E467B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87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>
            <a:extLst>
              <a:ext uri="{FF2B5EF4-FFF2-40B4-BE49-F238E27FC236}">
                <a16:creationId xmlns:a16="http://schemas.microsoft.com/office/drawing/2014/main" id="{68F34F45-4306-4418-A288-8455986FB425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Přímá spojovací čára 8">
            <a:extLst>
              <a:ext uri="{FF2B5EF4-FFF2-40B4-BE49-F238E27FC236}">
                <a16:creationId xmlns:a16="http://schemas.microsoft.com/office/drawing/2014/main" id="{9566EB91-EA69-4C3C-976F-2978724AEB7E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22D62F61-BF51-43CD-B628-13A5308C677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Přímá spojovací čára 14">
              <a:extLst>
                <a:ext uri="{FF2B5EF4-FFF2-40B4-BE49-F238E27FC236}">
                  <a16:creationId xmlns:a16="http://schemas.microsoft.com/office/drawing/2014/main" id="{DECDDBBE-6FCC-4CA7-8767-2E475E1E5902}"/>
                </a:ext>
              </a:extLst>
            </p:cNvPr>
            <p:cNvCxnSpPr/>
            <p:nvPr/>
          </p:nvCxnSpPr>
          <p:spPr>
            <a:xfrm rot="16200000">
              <a:off x="6663593" y="12693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15">
              <a:extLst>
                <a:ext uri="{FF2B5EF4-FFF2-40B4-BE49-F238E27FC236}">
                  <a16:creationId xmlns:a16="http://schemas.microsoft.com/office/drawing/2014/main" id="{9AC32565-BE70-4CD5-8BFE-C2F74EC18023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16">
              <a:extLst>
                <a:ext uri="{FF2B5EF4-FFF2-40B4-BE49-F238E27FC236}">
                  <a16:creationId xmlns:a16="http://schemas.microsoft.com/office/drawing/2014/main" id="{F389C46B-0D0D-47CE-ADEE-29463D6679C6}"/>
                </a:ext>
              </a:extLst>
            </p:cNvPr>
            <p:cNvCxnSpPr/>
            <p:nvPr/>
          </p:nvCxnSpPr>
          <p:spPr>
            <a:xfrm rot="5400000" flipH="1">
              <a:off x="6744513" y="12683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7909F801-6664-480B-AE9D-43813AFA17C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Přímá spojovací čára 10">
              <a:extLst>
                <a:ext uri="{FF2B5EF4-FFF2-40B4-BE49-F238E27FC236}">
                  <a16:creationId xmlns:a16="http://schemas.microsoft.com/office/drawing/2014/main" id="{42B87EF9-4A7C-4856-97F8-3D20C2001B36}"/>
                </a:ext>
              </a:extLst>
            </p:cNvPr>
            <p:cNvCxnSpPr/>
            <p:nvPr/>
          </p:nvCxnSpPr>
          <p:spPr>
            <a:xfrm rot="16200000">
              <a:off x="6663593" y="12693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1">
              <a:extLst>
                <a:ext uri="{FF2B5EF4-FFF2-40B4-BE49-F238E27FC236}">
                  <a16:creationId xmlns:a16="http://schemas.microsoft.com/office/drawing/2014/main" id="{0A41B8CA-05F1-4971-8CCC-8093262FA1BC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2">
              <a:extLst>
                <a:ext uri="{FF2B5EF4-FFF2-40B4-BE49-F238E27FC236}">
                  <a16:creationId xmlns:a16="http://schemas.microsoft.com/office/drawing/2014/main" id="{95FAE7C0-1156-4103-9A1C-4A5D98DA13A7}"/>
                </a:ext>
              </a:extLst>
            </p:cNvPr>
            <p:cNvCxnSpPr/>
            <p:nvPr/>
          </p:nvCxnSpPr>
          <p:spPr>
            <a:xfrm rot="5400000" flipH="1">
              <a:off x="6744513" y="12683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302EF479-9945-4F1A-9135-A15390CFA50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Přímá spojovací čára 18">
              <a:extLst>
                <a:ext uri="{FF2B5EF4-FFF2-40B4-BE49-F238E27FC236}">
                  <a16:creationId xmlns:a16="http://schemas.microsoft.com/office/drawing/2014/main" id="{B2421DF5-F79E-43FD-82E2-76EA134543C0}"/>
                </a:ext>
              </a:extLst>
            </p:cNvPr>
            <p:cNvCxnSpPr/>
            <p:nvPr/>
          </p:nvCxnSpPr>
          <p:spPr>
            <a:xfrm rot="16200000">
              <a:off x="6663592" y="1269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9">
              <a:extLst>
                <a:ext uri="{FF2B5EF4-FFF2-40B4-BE49-F238E27FC236}">
                  <a16:creationId xmlns:a16="http://schemas.microsoft.com/office/drawing/2014/main" id="{BD119DAA-8533-4770-810B-12D7BBD76CB9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20">
              <a:extLst>
                <a:ext uri="{FF2B5EF4-FFF2-40B4-BE49-F238E27FC236}">
                  <a16:creationId xmlns:a16="http://schemas.microsoft.com/office/drawing/2014/main" id="{7C7D3B60-6799-47E8-938C-1C2081C07527}"/>
                </a:ext>
              </a:extLst>
            </p:cNvPr>
            <p:cNvCxnSpPr/>
            <p:nvPr/>
          </p:nvCxnSpPr>
          <p:spPr>
            <a:xfrm rot="5400000" flipH="1">
              <a:off x="6744512" y="12683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datum 4">
            <a:extLst>
              <a:ext uri="{FF2B5EF4-FFF2-40B4-BE49-F238E27FC236}">
                <a16:creationId xmlns:a16="http://schemas.microsoft.com/office/drawing/2014/main" id="{0EEEC022-C313-4A05-93C7-8BD5D3A1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zápatí 5">
            <a:extLst>
              <a:ext uri="{FF2B5EF4-FFF2-40B4-BE49-F238E27FC236}">
                <a16:creationId xmlns:a16="http://schemas.microsoft.com/office/drawing/2014/main" id="{9954B012-92A7-4E87-B611-F08AF493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>
            <a:extLst>
              <a:ext uri="{FF2B5EF4-FFF2-40B4-BE49-F238E27FC236}">
                <a16:creationId xmlns:a16="http://schemas.microsoft.com/office/drawing/2014/main" id="{7F98C358-B8A5-4E4D-9FDC-CE6F7E0C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C9CB4D08-E290-41EF-A277-A9A06D2ACF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017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2431F1-05A5-4C52-BA95-EAD9F6AE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19F76E-0021-4405-A4B9-331A5383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D81E81-56D0-43FC-9C97-C2714A16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40A1-5096-4084-8B2C-0E24FADB21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6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0CB77B-1324-4D96-B19E-57AF12A4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8E31B5-1DA8-4097-8DB2-D063F0D2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434F6F-8131-4669-A6C9-98DE1D81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9A6B9-DC52-4011-86EF-6AEA760788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832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7A1224F-DA12-442D-8747-1444F55D9303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6A34BEF-94DE-4895-9EE3-3D8B428D508F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E356859-90B6-47E3-9371-BE1EC2505447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ED664C1-C000-41BC-AD20-0FE29D7978A4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AFEB950-A941-4703-9BAE-48D64064DD00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1A548D7-54C6-4B01-9529-C558CC2FA018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E624295-6F48-4FFA-AAD3-C77578482735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2DC2788F-28ED-4F8D-B949-A76301EE387D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1F3EFA3-52AF-49ED-9E72-15CAE617AB8E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7C4540C0-D0E2-4F7B-87EA-EAD84B8A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6" name="Zástupný symbol pro text 12">
            <a:extLst>
              <a:ext uri="{FF2B5EF4-FFF2-40B4-BE49-F238E27FC236}">
                <a16:creationId xmlns:a16="http://schemas.microsoft.com/office/drawing/2014/main" id="{D7B07590-EFA9-40C0-BBF3-6BC10DFFAF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CFDB1C7F-6FCB-4C1E-854C-A7067D642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7F6EA8-7DA6-45D8-9675-24B0B95BA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63BF7E12-A01A-4A6D-847C-F26523698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708DC5EA-E904-4D77-8D44-53ECEFAB26B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A86CEC9-2EFA-4931-A85D-2E06434EDD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71341F-CCDC-49F3-89E1-195CC2C7ACE7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2069D71-70A6-4432-A225-4FE2E4ABB2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C52447B-88C8-4B88-B8DC-7ED18A3C8E87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E45B7153-5855-47CF-87D9-67D0971AAE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56B3981E-4A5A-4877-8B74-948E1A8FFF3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7526" name="Freeform 6">
                <a:extLst>
                  <a:ext uri="{FF2B5EF4-FFF2-40B4-BE49-F238E27FC236}">
                    <a16:creationId xmlns:a16="http://schemas.microsoft.com/office/drawing/2014/main" id="{CE56B103-D23A-4C59-8580-C0661C0C69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527" name="Freeform 7">
                <a:extLst>
                  <a:ext uri="{FF2B5EF4-FFF2-40B4-BE49-F238E27FC236}">
                    <a16:creationId xmlns:a16="http://schemas.microsoft.com/office/drawing/2014/main" id="{BAF9961C-86F3-45A6-B2D1-717DAC73AB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528" name="Freeform 8">
                <a:extLst>
                  <a:ext uri="{FF2B5EF4-FFF2-40B4-BE49-F238E27FC236}">
                    <a16:creationId xmlns:a16="http://schemas.microsoft.com/office/drawing/2014/main" id="{A3A803F1-8DEF-4E2E-AD8E-D558B7433D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00B9C234-6C90-4BE3-8536-AA320996F8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530" name="Freeform 10">
                <a:extLst>
                  <a:ext uri="{FF2B5EF4-FFF2-40B4-BE49-F238E27FC236}">
                    <a16:creationId xmlns:a16="http://schemas.microsoft.com/office/drawing/2014/main" id="{AC984DED-867F-4FF6-93AA-EA95875592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07531" name="Freeform 11">
              <a:extLst>
                <a:ext uri="{FF2B5EF4-FFF2-40B4-BE49-F238E27FC236}">
                  <a16:creationId xmlns:a16="http://schemas.microsoft.com/office/drawing/2014/main" id="{7147935E-DD09-495E-974D-C847988D07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058" name="Freeform 12">
              <a:extLst>
                <a:ext uri="{FF2B5EF4-FFF2-40B4-BE49-F238E27FC236}">
                  <a16:creationId xmlns:a16="http://schemas.microsoft.com/office/drawing/2014/main" id="{C5D952FB-5CEE-43F3-B59D-520A650364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3" name="Rectangle 13">
            <a:extLst>
              <a:ext uri="{FF2B5EF4-FFF2-40B4-BE49-F238E27FC236}">
                <a16:creationId xmlns:a16="http://schemas.microsoft.com/office/drawing/2014/main" id="{089A14BF-D560-4B10-BE43-5485D44746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7534" name="Rectangle 14">
            <a:extLst>
              <a:ext uri="{FF2B5EF4-FFF2-40B4-BE49-F238E27FC236}">
                <a16:creationId xmlns:a16="http://schemas.microsoft.com/office/drawing/2014/main" id="{45DF3BF5-4143-4217-998A-582153A803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35" name="Rectangle 15">
            <a:extLst>
              <a:ext uri="{FF2B5EF4-FFF2-40B4-BE49-F238E27FC236}">
                <a16:creationId xmlns:a16="http://schemas.microsoft.com/office/drawing/2014/main" id="{B52CD4B2-7AD9-4E29-B140-66C87CC7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7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B45DC40-49E6-4033-BAD1-25B2857B4D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Fyzická příprava vojsk II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206143A-3495-41AD-9302-E907DD4A0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3316" name="Picture 4" descr="27">
            <a:extLst>
              <a:ext uri="{FF2B5EF4-FFF2-40B4-BE49-F238E27FC236}">
                <a16:creationId xmlns:a16="http://schemas.microsoft.com/office/drawing/2014/main" id="{1B3E5A42-7937-4D73-8978-A7B59B65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66960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21">
            <a:extLst>
              <a:ext uri="{FF2B5EF4-FFF2-40B4-BE49-F238E27FC236}">
                <a16:creationId xmlns:a16="http://schemas.microsoft.com/office/drawing/2014/main" id="{AD0A6654-84AC-4E38-9747-993AEE89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18240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2">
            <a:extLst>
              <a:ext uri="{FF2B5EF4-FFF2-40B4-BE49-F238E27FC236}">
                <a16:creationId xmlns:a16="http://schemas.microsoft.com/office/drawing/2014/main" id="{9016DF8F-E2AD-498C-92C9-CCA6C305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2254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B9A45FBA-CE7A-4DF6-AADC-DE9550CE9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329363"/>
            <a:ext cx="353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pplk. PhDr. Michal Vágner, Ph.D.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899A92-2543-45BB-A807-C8A76FC06810}"/>
              </a:ext>
            </a:extLst>
          </p:cNvPr>
          <p:cNvSpPr/>
          <p:nvPr/>
        </p:nvSpPr>
        <p:spPr>
          <a:xfrm>
            <a:off x="6443663" y="2149475"/>
            <a:ext cx="7207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1DB6C-998E-43D2-9B89-F3CDDB0C0B75}"/>
              </a:ext>
            </a:extLst>
          </p:cNvPr>
          <p:cNvSpPr/>
          <p:nvPr/>
        </p:nvSpPr>
        <p:spPr>
          <a:xfrm>
            <a:off x="2644775" y="2149475"/>
            <a:ext cx="312738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AB8BD3-EC45-41F2-9DCC-D2734CB94302}"/>
              </a:ext>
            </a:extLst>
          </p:cNvPr>
          <p:cNvSpPr/>
          <p:nvPr/>
        </p:nvSpPr>
        <p:spPr>
          <a:xfrm>
            <a:off x="1187450" y="4005263"/>
            <a:ext cx="1920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20AE50CC-57BB-4153-A5BE-B8C0EDAD93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5750"/>
            <a:ext cx="78486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>
                <a:latin typeface="Arial Black" pitchFamily="34" charset="0"/>
              </a:rPr>
              <a:t>Fáze fyzické přípravy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96A45AE-88B4-4EB0-AD77-FEF543600A5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844675"/>
            <a:ext cx="7693025" cy="3286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3300" b="1" dirty="0">
                <a:latin typeface="Tw Cen MT Condensed Extra Bold" panose="020B0803020202020204" pitchFamily="34" charset="-18"/>
              </a:rPr>
              <a:t>Přípravná fáze – periodizace tréninku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3300" b="1" dirty="0">
              <a:latin typeface="Tw Cen MT Condensed Extra Bold" panose="020B0803020202020204" pitchFamily="34" charset="-18"/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3300" b="1" dirty="0">
                <a:solidFill>
                  <a:srgbClr val="FFC000"/>
                </a:solidFill>
                <a:latin typeface="Tw Cen MT Condensed Extra Bold" panose="020B0803020202020204" pitchFamily="34" charset="-18"/>
              </a:rPr>
              <a:t>Příprava organismu k pohybovým činnostem </a:t>
            </a:r>
            <a:r>
              <a:rPr lang="cs-CZ" altLang="cs-CZ" sz="3300" b="1" dirty="0">
                <a:latin typeface="Tw Cen MT Condensed Extra Bold" panose="020B0803020202020204" pitchFamily="34" charset="-18"/>
              </a:rPr>
              <a:t>(věk, zkušenosti, zdraví)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3300" b="1" dirty="0">
                <a:solidFill>
                  <a:srgbClr val="FFC000"/>
                </a:solidFill>
                <a:latin typeface="Tw Cen MT Condensed Extra Bold" panose="020B0803020202020204" pitchFamily="34" charset="-18"/>
              </a:rPr>
              <a:t>Kardiovaskulární úroveň </a:t>
            </a:r>
            <a:r>
              <a:rPr lang="cs-CZ" altLang="cs-CZ" sz="3300" b="1" dirty="0">
                <a:latin typeface="Tw Cen MT Condensed Extra Bold" panose="020B0803020202020204" pitchFamily="34" charset="-18"/>
              </a:rPr>
              <a:t>(souvislá, intervalová)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3300" b="1" dirty="0">
                <a:solidFill>
                  <a:srgbClr val="FFC000"/>
                </a:solidFill>
                <a:latin typeface="Tw Cen MT Condensed Extra Bold" panose="020B0803020202020204" pitchFamily="34" charset="-18"/>
              </a:rPr>
              <a:t>Silová úroveň </a:t>
            </a:r>
            <a:r>
              <a:rPr lang="cs-CZ" altLang="cs-CZ" sz="3300" b="1" dirty="0">
                <a:latin typeface="Tw Cen MT Condensed Extra Bold" panose="020B0803020202020204" pitchFamily="34" charset="-18"/>
              </a:rPr>
              <a:t>(trup, končetiny, klouby)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3300" b="1" dirty="0">
                <a:solidFill>
                  <a:srgbClr val="FFC000"/>
                </a:solidFill>
                <a:latin typeface="Tw Cen MT Condensed Extra Bold" panose="020B0803020202020204" pitchFamily="34" charset="-18"/>
              </a:rPr>
              <a:t>Pohyblivostní úroveň </a:t>
            </a:r>
            <a:r>
              <a:rPr lang="cs-CZ" altLang="cs-CZ" sz="3300" b="1" dirty="0">
                <a:latin typeface="Tw Cen MT Condensed Extra Bold" panose="020B0803020202020204" pitchFamily="34" charset="-18"/>
              </a:rPr>
              <a:t>(lokální, celková)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A23CC6D4-806A-4A81-A87D-3405DE324C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5750"/>
            <a:ext cx="78486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>
                <a:latin typeface="Arial Black" pitchFamily="34" charset="0"/>
              </a:rPr>
              <a:t>Fáze fyzické přípravy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8CF531F-8C7C-4B89-98E1-272077C2BF4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9388" y="1268413"/>
            <a:ext cx="8785225" cy="3286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3300" b="1" dirty="0" err="1">
                <a:solidFill>
                  <a:srgbClr val="FFC000"/>
                </a:solidFill>
                <a:latin typeface="Tw Cen MT Condensed Extra Bold"/>
              </a:rPr>
              <a:t>Muscle</a:t>
            </a:r>
            <a:r>
              <a:rPr lang="cs-CZ" altLang="cs-CZ" sz="3300" b="1" dirty="0">
                <a:solidFill>
                  <a:srgbClr val="FFC000"/>
                </a:solidFill>
                <a:latin typeface="Tw Cen MT Condensed Extra Bold"/>
              </a:rPr>
              <a:t> </a:t>
            </a:r>
            <a:r>
              <a:rPr lang="cs-CZ" altLang="cs-CZ" sz="3300" b="1" dirty="0" err="1">
                <a:solidFill>
                  <a:srgbClr val="FFC000"/>
                </a:solidFill>
                <a:latin typeface="Tw Cen MT Condensed Extra Bold"/>
              </a:rPr>
              <a:t>action</a:t>
            </a:r>
            <a:r>
              <a:rPr lang="cs-CZ" altLang="cs-CZ" sz="3300" b="1" dirty="0">
                <a:solidFill>
                  <a:srgbClr val="FFC000"/>
                </a:solidFill>
                <a:latin typeface="Tw Cen MT Condensed Extra Bold"/>
              </a:rPr>
              <a:t> - </a:t>
            </a:r>
            <a:r>
              <a:rPr lang="cs-CZ" altLang="cs-CZ" sz="3300" b="1" dirty="0" err="1">
                <a:latin typeface="Tw Cen MT Condensed Extra Bold"/>
              </a:rPr>
              <a:t>concentric</a:t>
            </a:r>
            <a:r>
              <a:rPr lang="cs-CZ" altLang="cs-CZ" sz="3300" b="1" dirty="0">
                <a:latin typeface="Tw Cen MT Condensed Extra Bold"/>
              </a:rPr>
              <a:t>, </a:t>
            </a:r>
            <a:r>
              <a:rPr lang="cs-CZ" altLang="cs-CZ" sz="3300" b="1" dirty="0" err="1">
                <a:latin typeface="Tw Cen MT Condensed Extra Bold"/>
              </a:rPr>
              <a:t>excentric</a:t>
            </a:r>
            <a:r>
              <a:rPr lang="cs-CZ" altLang="cs-CZ" sz="3300" b="1" dirty="0">
                <a:latin typeface="Tw Cen MT Condensed Extra Bold"/>
              </a:rPr>
              <a:t>, </a:t>
            </a:r>
            <a:r>
              <a:rPr lang="cs-CZ" altLang="cs-CZ" sz="3300" b="1" dirty="0" err="1">
                <a:latin typeface="Tw Cen MT Condensed Extra Bold"/>
              </a:rPr>
              <a:t>izometric</a:t>
            </a:r>
            <a:r>
              <a:rPr lang="cs-CZ" altLang="cs-CZ" sz="3300" b="1" dirty="0">
                <a:latin typeface="Tw Cen MT Condensed Extra Bold"/>
              </a:rPr>
              <a:t> (</a:t>
            </a:r>
            <a:r>
              <a:rPr lang="cs-CZ" altLang="cs-CZ" sz="3300" b="1" dirty="0" err="1">
                <a:latin typeface="Tw Cen MT Condensed Extra Bold"/>
              </a:rPr>
              <a:t>upper</a:t>
            </a:r>
            <a:r>
              <a:rPr lang="cs-CZ" altLang="cs-CZ" sz="3300" b="1" dirty="0">
                <a:latin typeface="Tw Cen MT Condensed Extra Bold"/>
              </a:rPr>
              <a:t> and </a:t>
            </a:r>
            <a:r>
              <a:rPr lang="cs-CZ" altLang="cs-CZ" sz="3300" b="1" dirty="0" err="1">
                <a:latin typeface="Tw Cen MT Condensed Extra Bold"/>
              </a:rPr>
              <a:t>lower</a:t>
            </a:r>
            <a:r>
              <a:rPr lang="cs-CZ" altLang="cs-CZ" sz="3300" b="1" dirty="0">
                <a:latin typeface="Tw Cen MT Condensed Extra Bold"/>
              </a:rPr>
              <a:t> body) </a:t>
            </a:r>
            <a:endParaRPr lang="cs-CZ" altLang="cs-CZ" sz="3300" b="1" dirty="0">
              <a:latin typeface="Tw Cen MT Condensed Extra Bold" panose="020B0803020202020204" pitchFamily="34" charset="-18"/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cs-CZ" altLang="cs-CZ" sz="3300" b="1" dirty="0">
                <a:latin typeface="Tw Cen MT Condensed Extra Bold"/>
              </a:rPr>
              <a:t>(</a:t>
            </a:r>
            <a:r>
              <a:rPr lang="cs-CZ" altLang="cs-CZ" sz="3300" b="1" dirty="0" err="1">
                <a:latin typeface="Tw Cen MT Condensed Extra Bold"/>
              </a:rPr>
              <a:t>maximal</a:t>
            </a:r>
            <a:r>
              <a:rPr lang="cs-CZ" altLang="cs-CZ" sz="3300" b="1" dirty="0">
                <a:latin typeface="Tw Cen MT Condensed Extra Bold"/>
              </a:rPr>
              <a:t>, </a:t>
            </a:r>
            <a:r>
              <a:rPr lang="cs-CZ" altLang="cs-CZ" sz="3300" b="1" dirty="0" err="1">
                <a:latin typeface="Tw Cen MT Condensed Extra Bold"/>
              </a:rPr>
              <a:t>explosive</a:t>
            </a:r>
            <a:r>
              <a:rPr lang="cs-CZ" altLang="cs-CZ" sz="3300" b="1" dirty="0">
                <a:latin typeface="Tw Cen MT Condensed Extra Bold"/>
              </a:rPr>
              <a:t>, speed, </a:t>
            </a:r>
            <a:r>
              <a:rPr lang="cs-CZ" altLang="cs-CZ" sz="3300" b="1" dirty="0" err="1">
                <a:latin typeface="Tw Cen MT Condensed Extra Bold"/>
              </a:rPr>
              <a:t>hypertrophy</a:t>
            </a:r>
            <a:r>
              <a:rPr lang="cs-CZ" altLang="cs-CZ" sz="3300" b="1" dirty="0">
                <a:latin typeface="Tw Cen MT Condensed Extra Bold"/>
              </a:rPr>
              <a:t>)</a:t>
            </a:r>
            <a:endParaRPr lang="cs-CZ" altLang="cs-CZ" sz="3300" b="1">
              <a:latin typeface="Tw Cen MT Condensed Extra Bold" panose="020B0803020202020204" pitchFamily="34" charset="-18"/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endParaRPr lang="cs-CZ" altLang="cs-CZ" sz="3300" b="1" dirty="0">
              <a:solidFill>
                <a:srgbClr val="FFFFFF"/>
              </a:solidFill>
              <a:latin typeface="Tw Cen MT Condensed Extra Bold"/>
              <a:ea typeface="+mn-lt"/>
              <a:cs typeface="Arial"/>
            </a:endParaRPr>
          </a:p>
          <a:p>
            <a:pPr lvl="1">
              <a:lnSpc>
                <a:spcPct val="90000"/>
              </a:lnSpc>
              <a:buFont typeface="Wingdings"/>
              <a:buChar char="n"/>
              <a:defRPr/>
            </a:pPr>
            <a:r>
              <a:rPr lang="cs-CZ" sz="3300" b="1" dirty="0" err="1">
                <a:solidFill>
                  <a:srgbClr val="FFC000"/>
                </a:solidFill>
                <a:ea typeface="+mn-lt"/>
                <a:cs typeface="+mn-lt"/>
              </a:rPr>
              <a:t>Energy</a:t>
            </a:r>
            <a:r>
              <a:rPr lang="cs-CZ" sz="3300" b="1" dirty="0">
                <a:solidFill>
                  <a:srgbClr val="FFC000"/>
                </a:solidFill>
                <a:ea typeface="+mn-lt"/>
                <a:cs typeface="+mn-lt"/>
              </a:rPr>
              <a:t> Source </a:t>
            </a:r>
            <a:r>
              <a:rPr lang="cs-CZ" sz="3300" b="1" dirty="0">
                <a:ea typeface="+mn-lt"/>
                <a:cs typeface="+mn-lt"/>
              </a:rPr>
              <a:t>(</a:t>
            </a:r>
            <a:r>
              <a:rPr lang="cs-CZ" sz="3300" b="1" dirty="0" err="1">
                <a:ea typeface="+mn-lt"/>
                <a:cs typeface="+mn-lt"/>
              </a:rPr>
              <a:t>phosphates</a:t>
            </a:r>
            <a:r>
              <a:rPr lang="cs-CZ" sz="3300" b="1" dirty="0">
                <a:ea typeface="+mn-lt"/>
                <a:cs typeface="+mn-lt"/>
              </a:rPr>
              <a:t>, </a:t>
            </a:r>
            <a:r>
              <a:rPr lang="cs-CZ" sz="3300" b="1" dirty="0" err="1">
                <a:ea typeface="+mn-lt"/>
                <a:cs typeface="+mn-lt"/>
              </a:rPr>
              <a:t>lactic</a:t>
            </a:r>
            <a:r>
              <a:rPr lang="cs-CZ" sz="3300" b="1" dirty="0">
                <a:ea typeface="+mn-lt"/>
                <a:cs typeface="+mn-lt"/>
              </a:rPr>
              <a:t> acid)</a:t>
            </a:r>
            <a:endParaRPr lang="cs-CZ" sz="33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Font typeface="Wingdings"/>
              <a:buChar char="n"/>
              <a:defRPr/>
            </a:pPr>
            <a:r>
              <a:rPr lang="cs-CZ" sz="3300" b="1" dirty="0" err="1">
                <a:solidFill>
                  <a:srgbClr val="FFC000"/>
                </a:solidFill>
                <a:ea typeface="+mn-lt"/>
                <a:cs typeface="+mn-lt"/>
              </a:rPr>
              <a:t>Cardiorespiratory</a:t>
            </a:r>
            <a:r>
              <a:rPr lang="cs-CZ" sz="3300" b="1" dirty="0">
                <a:solidFill>
                  <a:srgbClr val="FFC000"/>
                </a:solidFill>
                <a:ea typeface="+mn-lt"/>
                <a:cs typeface="+mn-lt"/>
              </a:rPr>
              <a:t> </a:t>
            </a:r>
            <a:r>
              <a:rPr lang="cs-CZ" sz="3300" b="1" dirty="0" err="1">
                <a:solidFill>
                  <a:srgbClr val="FFC000"/>
                </a:solidFill>
                <a:ea typeface="+mn-lt"/>
                <a:cs typeface="+mn-lt"/>
              </a:rPr>
              <a:t>endurance</a:t>
            </a:r>
            <a:r>
              <a:rPr lang="cs-CZ" sz="3300" b="1" dirty="0">
                <a:solidFill>
                  <a:srgbClr val="FFC000"/>
                </a:solidFill>
                <a:ea typeface="+mn-lt"/>
                <a:cs typeface="+mn-lt"/>
              </a:rPr>
              <a:t> </a:t>
            </a:r>
            <a:r>
              <a:rPr lang="cs-CZ" sz="3300" b="1" dirty="0">
                <a:ea typeface="+mn-lt"/>
                <a:cs typeface="+mn-lt"/>
              </a:rPr>
              <a:t>(</a:t>
            </a:r>
            <a:r>
              <a:rPr lang="cs-CZ" sz="3300" b="1" dirty="0" err="1">
                <a:ea typeface="+mn-lt"/>
                <a:cs typeface="+mn-lt"/>
              </a:rPr>
              <a:t>metabolic</a:t>
            </a:r>
            <a:r>
              <a:rPr lang="cs-CZ" sz="3300" b="1" dirty="0">
                <a:ea typeface="+mn-lt"/>
                <a:cs typeface="+mn-lt"/>
              </a:rPr>
              <a:t> </a:t>
            </a:r>
            <a:r>
              <a:rPr lang="cs-CZ" sz="3300" b="1" dirty="0" err="1">
                <a:ea typeface="+mn-lt"/>
                <a:cs typeface="+mn-lt"/>
              </a:rPr>
              <a:t>efficiency</a:t>
            </a:r>
            <a:r>
              <a:rPr lang="cs-CZ" sz="3300" b="1" dirty="0">
                <a:ea typeface="+mn-lt"/>
                <a:cs typeface="+mn-lt"/>
              </a:rPr>
              <a:t>)</a:t>
            </a:r>
            <a:endParaRPr lang="cs-CZ" sz="33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endParaRPr lang="cs-CZ" altLang="cs-CZ" sz="3300" b="1" dirty="0">
              <a:solidFill>
                <a:srgbClr val="FFFFFF"/>
              </a:solidFill>
              <a:latin typeface="Tw Cen MT Condensed Extra Bold"/>
              <a:ea typeface="+mn-lt"/>
              <a:cs typeface="Arial"/>
            </a:endParaRPr>
          </a:p>
          <a:p>
            <a:pPr lvl="1">
              <a:lnSpc>
                <a:spcPct val="90000"/>
              </a:lnSpc>
              <a:buFont typeface="Wingdings"/>
              <a:buChar char="n"/>
              <a:defRPr/>
            </a:pPr>
            <a:r>
              <a:rPr lang="cs-CZ" sz="3300" b="1" dirty="0" err="1">
                <a:solidFill>
                  <a:srgbClr val="FFC000"/>
                </a:solidFill>
                <a:ea typeface="+mn-lt"/>
                <a:cs typeface="+mn-lt"/>
              </a:rPr>
              <a:t>Range</a:t>
            </a:r>
            <a:r>
              <a:rPr lang="cs-CZ" sz="3300" b="1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cs-CZ" sz="3300" b="1" dirty="0" err="1">
                <a:solidFill>
                  <a:srgbClr val="FFC000"/>
                </a:solidFill>
                <a:ea typeface="+mn-lt"/>
                <a:cs typeface="+mn-lt"/>
              </a:rPr>
              <a:t>of</a:t>
            </a:r>
            <a:r>
              <a:rPr lang="cs-CZ" sz="3300" b="1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cs-CZ" sz="3300" b="1" dirty="0" err="1">
                <a:solidFill>
                  <a:srgbClr val="FFC000"/>
                </a:solidFill>
                <a:ea typeface="+mn-lt"/>
                <a:cs typeface="+mn-lt"/>
              </a:rPr>
              <a:t>motion</a:t>
            </a:r>
            <a:r>
              <a:rPr lang="cs-CZ" sz="3300" b="1" dirty="0">
                <a:solidFill>
                  <a:srgbClr val="FFC000"/>
                </a:solidFill>
                <a:ea typeface="+mn-lt"/>
                <a:cs typeface="+mn-lt"/>
              </a:rPr>
              <a:t> </a:t>
            </a:r>
            <a:r>
              <a:rPr lang="cs-CZ" sz="3300" b="1" dirty="0">
                <a:ea typeface="+mn-lt"/>
                <a:cs typeface="+mn-lt"/>
              </a:rPr>
              <a:t>(body </a:t>
            </a:r>
            <a:r>
              <a:rPr lang="cs-CZ" sz="3300" b="1" dirty="0" err="1">
                <a:ea typeface="+mn-lt"/>
                <a:cs typeface="+mn-lt"/>
              </a:rPr>
              <a:t>position</a:t>
            </a:r>
            <a:r>
              <a:rPr lang="cs-CZ" sz="3300" b="1" dirty="0">
                <a:ea typeface="+mn-lt"/>
                <a:cs typeface="+mn-lt"/>
              </a:rPr>
              <a:t> and joint </a:t>
            </a:r>
            <a:r>
              <a:rPr lang="cs-CZ" sz="3300" b="1" dirty="0" err="1">
                <a:ea typeface="+mn-lt"/>
                <a:cs typeface="+mn-lt"/>
              </a:rPr>
              <a:t>angles</a:t>
            </a:r>
            <a:r>
              <a:rPr lang="cs-CZ" sz="3300" b="1" dirty="0">
                <a:ea typeface="+mn-lt"/>
                <a:cs typeface="+mn-lt"/>
              </a:rPr>
              <a:t>)</a:t>
            </a:r>
            <a:endParaRPr lang="cs-CZ" sz="33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endParaRPr lang="cs-CZ" altLang="cs-CZ" sz="3300" b="1" dirty="0">
              <a:latin typeface="Tw Cen MT Condensed Extra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4C5EC75F-3F11-43A0-8E2B-5D8A47399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60350"/>
            <a:ext cx="90265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D66C26F2-C213-4A5A-8BDC-23C62E9A6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049963"/>
            <a:ext cx="4572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Kraemer, JW., Fleck, SJ. Optimazing Strength Trainng. Human Kinetics: 2007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36CDABE-7E70-47DC-A0ED-5FC766492E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32775" cy="12954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dirty="0">
                <a:solidFill>
                  <a:srgbClr val="FFC000"/>
                </a:solidFill>
              </a:rPr>
              <a:t>STIMULACE SÍLY - příklad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0EE51C2-D079-4F65-BD02-B64A07FE8B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85938"/>
            <a:ext cx="8229600" cy="4972050"/>
          </a:xfrm>
        </p:spPr>
        <p:txBody>
          <a:bodyPr lIns="90000" tIns="46800" rIns="90000" bIns="46800"/>
          <a:lstStyle/>
          <a:p>
            <a:pPr marL="339725" indent="-339725" defTabSz="449263" eaLnBrk="1" hangingPunct="1">
              <a:spcBef>
                <a:spcPts val="600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/>
              <a:t>  </a:t>
            </a:r>
            <a:r>
              <a:rPr lang="en-GB"/>
              <a:t> </a:t>
            </a:r>
            <a:endParaRPr lang="en-GB" sz="2400"/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2BB70210-8F37-4DD6-9AD7-85304B05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t="30112" r="5731" b="7529"/>
          <a:stretch>
            <a:fillRect/>
          </a:stretch>
        </p:blipFill>
        <p:spPr bwMode="auto">
          <a:xfrm>
            <a:off x="468313" y="1700213"/>
            <a:ext cx="8280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AE43987-3EDB-44EB-A67B-C2CBAF48F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Části tréninkové jednotky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35AC0D3-3BC1-4B76-BEDD-D372EC8CE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868363"/>
            <a:ext cx="8443912" cy="5989637"/>
          </a:xfrm>
        </p:spPr>
        <p:txBody>
          <a:bodyPr/>
          <a:lstStyle/>
          <a:p>
            <a:pPr algn="just" eaLnBrk="1" hangingPunct="1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rgbClr val="FFFF00"/>
                </a:solidFill>
              </a:rPr>
              <a:t>Úvodní část</a:t>
            </a:r>
          </a:p>
          <a:p>
            <a:pPr lvl="1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2000" b="1" dirty="0"/>
              <a:t>psychologická stránka</a:t>
            </a:r>
          </a:p>
          <a:p>
            <a:pPr lvl="1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2000" b="1" dirty="0"/>
              <a:t>příprava organizmu (rozcvičení)</a:t>
            </a:r>
          </a:p>
          <a:p>
            <a:pPr lvl="2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1600" b="1" dirty="0"/>
              <a:t>Zahřátí</a:t>
            </a:r>
          </a:p>
          <a:p>
            <a:pPr lvl="2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1600" b="1" dirty="0"/>
              <a:t>Aktivace (tonizace)</a:t>
            </a:r>
          </a:p>
          <a:p>
            <a:pPr lvl="2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1600" b="1" dirty="0"/>
              <a:t>Zapracování</a:t>
            </a:r>
          </a:p>
          <a:p>
            <a:pPr lvl="1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2000" b="1" dirty="0"/>
              <a:t>průprava k hlavní části</a:t>
            </a:r>
          </a:p>
          <a:p>
            <a:pPr algn="just" eaLnBrk="1" hangingPunct="1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rgbClr val="FFFF00"/>
                </a:solidFill>
              </a:rPr>
              <a:t>Hlavní část</a:t>
            </a:r>
          </a:p>
          <a:p>
            <a:pPr lvl="1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2000" b="1" dirty="0"/>
              <a:t>Koordinační cvičení</a:t>
            </a:r>
          </a:p>
          <a:p>
            <a:pPr lvl="1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2000" b="1" dirty="0"/>
              <a:t>Cvičení na rozvoj rychlosti</a:t>
            </a:r>
          </a:p>
          <a:p>
            <a:pPr lvl="1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2000" b="1" dirty="0"/>
              <a:t>Cvičení na rozvoj síly</a:t>
            </a:r>
          </a:p>
          <a:p>
            <a:pPr lvl="1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2000" b="1" dirty="0"/>
              <a:t>Cvičení na rozvoj vytrvalosti</a:t>
            </a:r>
          </a:p>
          <a:p>
            <a:pPr algn="just" eaLnBrk="1" hangingPunct="1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rgbClr val="FFFF00"/>
                </a:solidFill>
              </a:rPr>
              <a:t>Závěrečná část</a:t>
            </a:r>
          </a:p>
          <a:p>
            <a:pPr lvl="1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2000" b="1" dirty="0"/>
              <a:t>Uklidnění organismu</a:t>
            </a:r>
          </a:p>
          <a:p>
            <a:pPr lvl="1" algn="just" eaLnBrk="1" hangingPunct="1">
              <a:spcBef>
                <a:spcPts val="500"/>
              </a:spcBef>
              <a:buFontTx/>
              <a:buChar char="-"/>
              <a:defRPr/>
            </a:pPr>
            <a:r>
              <a:rPr lang="cs-CZ" altLang="cs-CZ" sz="2000" b="1" dirty="0"/>
              <a:t>Protažení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57E6EF3E-3398-467E-A16D-A518E6EEAB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5750"/>
            <a:ext cx="78486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>
                <a:latin typeface="Arial Black" pitchFamily="34" charset="0"/>
              </a:rPr>
              <a:t>Fáze fyzické přípravy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61B1B6-E774-4C68-A071-15DEFA7DEB3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125538"/>
            <a:ext cx="7693025" cy="3286125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300" b="1" dirty="0">
                <a:solidFill>
                  <a:srgbClr val="FFFFFF"/>
                </a:solidFill>
                <a:latin typeface="Tw Cen MT Condensed Extra Bold"/>
              </a:rPr>
              <a:t>Úvodní část „Přípravné fáze“ – tréninkové jednotky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3300" b="1" dirty="0">
              <a:solidFill>
                <a:srgbClr val="FFC000"/>
              </a:solidFill>
              <a:latin typeface="Tw Cen MT Condensed Extra Bold" panose="020B0803020202020204" pitchFamily="34" charset="-18"/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3300" b="1" dirty="0">
                <a:solidFill>
                  <a:srgbClr val="FFFF00"/>
                </a:solidFill>
                <a:latin typeface="Tw Cen MT Condensed Extra Bold" panose="020B0803020202020204" pitchFamily="34" charset="-18"/>
              </a:rPr>
              <a:t>Aktivita</a:t>
            </a:r>
            <a:r>
              <a:rPr lang="cs-CZ" altLang="cs-CZ" sz="3300" b="1" dirty="0">
                <a:latin typeface="Tw Cen MT Condensed Extra Bold" panose="020B0803020202020204" pitchFamily="34" charset="-18"/>
              </a:rPr>
              <a:t> pro zvýšení tepové frekvence, zahřátí svalů a dechové frekvence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3300" b="1" dirty="0">
                <a:solidFill>
                  <a:srgbClr val="FFFF00"/>
                </a:solidFill>
                <a:latin typeface="Tw Cen MT Condensed Extra Bold" panose="020B0803020202020204" pitchFamily="34" charset="-18"/>
              </a:rPr>
              <a:t>Uvolnění</a:t>
            </a:r>
            <a:r>
              <a:rPr lang="cs-CZ" altLang="cs-CZ" sz="3300" b="1" dirty="0">
                <a:latin typeface="Tw Cen MT Condensed Extra Bold" panose="020B0803020202020204" pitchFamily="34" charset="-18"/>
              </a:rPr>
              <a:t> kloubních spojení (</a:t>
            </a:r>
            <a:r>
              <a:rPr lang="cs-CZ" altLang="cs-CZ" sz="3300" dirty="0">
                <a:latin typeface="Tw Cen MT Condensed Extra Bold" panose="020B0803020202020204" pitchFamily="34" charset="-18"/>
              </a:rPr>
              <a:t>mobilizace kloubů)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3300" b="1" dirty="0">
                <a:solidFill>
                  <a:srgbClr val="FFFF00"/>
                </a:solidFill>
                <a:latin typeface="Tw Cen MT Condensed Extra Bold" panose="020B0803020202020204" pitchFamily="34" charset="-18"/>
              </a:rPr>
              <a:t>Protažení</a:t>
            </a:r>
            <a:r>
              <a:rPr lang="cs-CZ" altLang="cs-CZ" sz="3300" b="1" dirty="0">
                <a:latin typeface="Tw Cen MT Condensed Extra Bold" panose="020B0803020202020204" pitchFamily="34" charset="-18"/>
              </a:rPr>
              <a:t> svalového aparátu </a:t>
            </a:r>
            <a:r>
              <a:rPr lang="cs-CZ" altLang="cs-CZ" sz="3300" dirty="0">
                <a:latin typeface="Tw Cen MT Condensed Extra Bold" panose="020B0803020202020204" pitchFamily="34" charset="-18"/>
              </a:rPr>
              <a:t>(s cílem přípravy na hlavní část výcviku)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3300" b="1" dirty="0">
                <a:solidFill>
                  <a:srgbClr val="FFFF00"/>
                </a:solidFill>
                <a:latin typeface="Tw Cen MT Condensed Extra Bold" panose="020B0803020202020204" pitchFamily="34" charset="-18"/>
              </a:rPr>
              <a:t>Přechod</a:t>
            </a:r>
            <a:r>
              <a:rPr lang="cs-CZ" altLang="cs-CZ" sz="3300" b="1" dirty="0">
                <a:latin typeface="Tw Cen MT Condensed Extra Bold" panose="020B0803020202020204" pitchFamily="34" charset="-18"/>
              </a:rPr>
              <a:t> do hlavní fáze </a:t>
            </a:r>
            <a:r>
              <a:rPr lang="cs-CZ" altLang="cs-CZ" sz="3300" dirty="0">
                <a:latin typeface="Tw Cen MT Condensed Extra Bold" panose="020B0803020202020204" pitchFamily="34" charset="-18"/>
              </a:rPr>
              <a:t>(zvýšení tepové frekvence apod.)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542065C-0928-40D0-9A79-C41CD16B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 dirty="0">
                <a:latin typeface="Arial Black" pitchFamily="34" charset="0"/>
              </a:rPr>
              <a:t>Otázky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86F10-A798-46A6-AF61-E9DF4135281D}"/>
              </a:ext>
            </a:extLst>
          </p:cNvPr>
          <p:cNvSpPr txBox="1"/>
          <p:nvPr/>
        </p:nvSpPr>
        <p:spPr>
          <a:xfrm>
            <a:off x="179388" y="1773238"/>
            <a:ext cx="8785225" cy="5816977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Arial"/>
              </a:rPr>
              <a:t>Vyjmenujte speciální typy cvičebních programů? (str. 6)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Arial"/>
              </a:rPr>
              <a:t>Jak rozdělujeme fáze fyzické přípravy výcviku? (str. 7)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>
                <a:latin typeface="Arial"/>
              </a:rPr>
              <a:t>Co obsahuje </a:t>
            </a:r>
            <a:r>
              <a:rPr lang="cs-CZ" sz="2800" dirty="0">
                <a:latin typeface="Arial"/>
              </a:rPr>
              <a:t>přípravná fáze výcviku v rámci periodizace tréninku? (str.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Arial"/>
              </a:rPr>
              <a:t>Z čeho se skládá úvodní část tréninkové jednotky? (str. 14)</a:t>
            </a:r>
            <a:endParaRPr lang="cs-CZ" sz="2800" dirty="0"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>
              <a:latin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</a:rPr>
              <a:t> </a:t>
            </a:r>
          </a:p>
          <a:p>
            <a:pPr>
              <a:defRPr/>
            </a:pP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B2A39-EE12-4106-8483-7D7E6F26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Literatura</a:t>
            </a:r>
          </a:p>
        </p:txBody>
      </p:sp>
      <p:sp>
        <p:nvSpPr>
          <p:cNvPr id="28675" name="Obdélník 2">
            <a:extLst>
              <a:ext uri="{FF2B5EF4-FFF2-40B4-BE49-F238E27FC236}">
                <a16:creationId xmlns:a16="http://schemas.microsoft.com/office/drawing/2014/main" id="{6DD8303F-8A9D-4817-9720-81DB94E1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1557338"/>
            <a:ext cx="82137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VĚSTNÍK MO. (2011). Služební tělesná výchova v rezortu Ministerstva obrany (NVMO č.12/2011). Praha: MO.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FM 20-21. (1996) Physical Fitness Training . Washington: Depatment of the Army.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Army Fitness Manual. (2005). Toronto. Canadian Forces Personnel Support Agency.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Army Physical Readiness Training. (2010). Washington: Depatment of the Army.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Petr, M., Šťastný, P. Funkční silový trénink. Praha: 2012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dirty="0" err="1">
                <a:latin typeface="Arial"/>
                <a:cs typeface="Times New Roman"/>
              </a:rPr>
              <a:t>Kraemer</a:t>
            </a:r>
            <a:r>
              <a:rPr lang="cs-CZ" altLang="cs-CZ" sz="1800" dirty="0">
                <a:latin typeface="Arial"/>
                <a:cs typeface="Times New Roman"/>
              </a:rPr>
              <a:t>, JW., </a:t>
            </a:r>
            <a:r>
              <a:rPr lang="cs-CZ" altLang="cs-CZ" sz="1800" dirty="0" err="1">
                <a:latin typeface="Arial"/>
                <a:cs typeface="Times New Roman"/>
              </a:rPr>
              <a:t>Fleck</a:t>
            </a:r>
            <a:r>
              <a:rPr lang="cs-CZ" altLang="cs-CZ" sz="1800" dirty="0">
                <a:latin typeface="Arial"/>
                <a:cs typeface="Times New Roman"/>
              </a:rPr>
              <a:t>, SJ. </a:t>
            </a:r>
            <a:r>
              <a:rPr lang="cs-CZ" altLang="cs-CZ" sz="1800" dirty="0" err="1">
                <a:latin typeface="Arial"/>
                <a:cs typeface="Times New Roman"/>
              </a:rPr>
              <a:t>Optimizing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Strength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>
                <a:latin typeface="Arial"/>
                <a:cs typeface="Times New Roman"/>
              </a:rPr>
              <a:t>Training</a:t>
            </a:r>
            <a:r>
              <a:rPr lang="cs-CZ" altLang="cs-CZ" sz="1800" dirty="0">
                <a:latin typeface="Arial"/>
                <a:cs typeface="Times New Roman"/>
              </a:rPr>
              <a:t>. </a:t>
            </a:r>
            <a:r>
              <a:rPr lang="cs-CZ" altLang="cs-CZ" sz="1800" dirty="0" err="1">
                <a:latin typeface="Arial"/>
                <a:cs typeface="Times New Roman"/>
              </a:rPr>
              <a:t>Human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Kinetics</a:t>
            </a:r>
            <a:r>
              <a:rPr lang="cs-CZ" altLang="cs-CZ" sz="1800" dirty="0">
                <a:latin typeface="Arial"/>
                <a:cs typeface="Times New Roman"/>
              </a:rPr>
              <a:t>: 2007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33BE3D6F-A3DD-43DA-8E1F-2A1B1036F5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214313"/>
            <a:ext cx="6384925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/>
              <a:t>Fyzická příprava vojsk II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58862A35-7189-4F6A-8EE8-6C818AFC6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73188"/>
            <a:ext cx="87852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Cíle: </a:t>
            </a:r>
            <a:r>
              <a:rPr lang="cs-CZ" altLang="cs-CZ" sz="2400" dirty="0">
                <a:latin typeface="Arial"/>
                <a:cs typeface="Arial"/>
              </a:rPr>
              <a:t>programy fyzické přípravy, periodizace, fáze fyzické přípravy, typy cvičebních programů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Průběh: </a:t>
            </a:r>
            <a:r>
              <a:rPr lang="cs-CZ" altLang="cs-CZ" sz="2400" dirty="0">
                <a:latin typeface="Arial"/>
                <a:cs typeface="Arial"/>
              </a:rPr>
              <a:t>zopakování typů cvičebních programů (individuální a speciální programy</a:t>
            </a:r>
            <a:r>
              <a:rPr lang="cs-CZ" altLang="cs-CZ" sz="2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, </a:t>
            </a:r>
            <a:r>
              <a:rPr lang="cs-CZ" altLang="cs-CZ" sz="2400" dirty="0">
                <a:latin typeface="Arial"/>
                <a:cs typeface="Arial"/>
              </a:rPr>
              <a:t>popis průběhu lineární a nelineární periodizace přípravy, vysvětlení přípravné fáze a rozvíjející fáze fyzické přípravy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Přezkoušení: </a:t>
            </a:r>
            <a:r>
              <a:rPr lang="cs-CZ" altLang="cs-CZ" sz="2400" dirty="0">
                <a:latin typeface="Arial"/>
                <a:cs typeface="Arial"/>
              </a:rPr>
              <a:t>otázky směřující na prověření programů fyzické přípravy a na pochopení lineární periodizace a rozdělení rozvíjející fáze přípravy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15449CD0-F12A-4FB9-977B-49CAA46100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>
                <a:latin typeface="Arial Black" pitchFamily="34" charset="0"/>
              </a:rPr>
              <a:t>Cíl fyzické přípravy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7590409-73B5-4AF9-BE74-7748B041D0B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14375" y="1716088"/>
            <a:ext cx="7693025" cy="406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/>
              <a:t>The goal of the Army Physical Fitness Training Program is to develop Soldiers who are physically capable and ready to perform their duty assignments or combat roles.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A6C26049-7470-4313-BD54-C6CBF3B371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85750"/>
            <a:ext cx="84963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>
                <a:latin typeface="Arial Black"/>
              </a:rPr>
              <a:t>Typy cvičebních programů 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930890A-F7EC-4ADF-9490-9BC86CABD0E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989138"/>
            <a:ext cx="7693025" cy="3286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Základní tělesný výcvik</a:t>
            </a:r>
            <a:endParaRPr lang="cs-CZ" sz="36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Základní bojový výcvik </a:t>
            </a:r>
            <a:endParaRPr lang="cs-CZ" sz="36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Pokročilý tělesný výcvik</a:t>
            </a:r>
            <a:endParaRPr lang="cs-CZ" sz="36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Speciální tělesný výcvik</a:t>
            </a:r>
            <a:endParaRPr lang="cs-CZ" sz="36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Pokročilí bojový výcvik</a:t>
            </a:r>
            <a:endParaRPr lang="cs-CZ" sz="3600" dirty="0">
              <a:effectLst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3300" b="1" dirty="0">
              <a:latin typeface="Tw Cen MT Condensed Extra Bold" panose="020B0803020202020204" pitchFamily="34" charset="-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24FFDF91-B67F-4EC6-9B14-777846CF50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85750"/>
            <a:ext cx="84963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>
                <a:latin typeface="Arial Black" pitchFamily="34" charset="0"/>
              </a:rPr>
              <a:t>Individuální programy fyzické přípravy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BE182F6-0128-4587-9DB8-99EBA57FD38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2492375"/>
            <a:ext cx="7693025" cy="3286125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3600" dirty="0">
                <a:effectLst/>
              </a:rPr>
              <a:t>různé stupně velení, nemocnice, vojenské školy, zabezpečovací útvary a zařízení apod.) nebo pokud jejich výkon funkce vyžaduje vysokou úroveň fyzické připravenosti a pohybových dovedností, tak je vhodné praktikovat individuální cvičební program.</a:t>
            </a:r>
            <a:endParaRPr lang="cs-CZ" altLang="cs-CZ" sz="3300" b="1" dirty="0">
              <a:latin typeface="Tw Cen MT Condensed Extra Bold" panose="020B0803020202020204" pitchFamily="34" charset="-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2C675D1B-9A73-441F-8183-0FBFF5AECB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85750"/>
            <a:ext cx="84963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>
                <a:latin typeface="Arial Black" pitchFamily="34" charset="0"/>
              </a:rPr>
              <a:t>Speciální programy fyzické přípravy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068D712-B64D-4EC6-BA00-347F7C8C6D1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9388" y="2492375"/>
            <a:ext cx="8713787" cy="38893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Selhání v přezkoušení z tělesné přípravy</a:t>
            </a:r>
            <a:endParaRPr lang="cs-CZ" sz="36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Vojáci po zranění</a:t>
            </a:r>
            <a:endParaRPr lang="cs-CZ" sz="36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Vojákyně po mateřské dovolené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Vojáci s nadváhou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Vojáci s profilem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3600" b="1" dirty="0">
                <a:effectLst/>
              </a:rPr>
              <a:t>Vojáci ve vyšší věkové skupině</a:t>
            </a:r>
            <a:endParaRPr lang="cs-CZ" sz="3600" u="sng" dirty="0">
              <a:effectLst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3600" dirty="0">
              <a:effectLst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3300" b="1" dirty="0">
              <a:latin typeface="Tw Cen MT Condensed Extra Bold" panose="020B0803020202020204" pitchFamily="34" charset="-1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E3F4A2A8-B24D-45ED-BBF7-9908CD598E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5750"/>
            <a:ext cx="78486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>
                <a:latin typeface="Arial Black" pitchFamily="34" charset="0"/>
              </a:rPr>
              <a:t>Fáze fyzické přípravy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BB5E28E-0DE6-4A97-8CDF-7B7EC79078D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844675"/>
            <a:ext cx="7693025" cy="3286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3300" dirty="0"/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 dirty="0">
                <a:latin typeface="Tw Cen MT Condensed Extra Bold" panose="020B0803020202020204" pitchFamily="34" charset="-18"/>
              </a:rPr>
              <a:t>- </a:t>
            </a:r>
            <a:r>
              <a:rPr lang="cs-CZ" altLang="cs-CZ" sz="3300" b="1" dirty="0">
                <a:solidFill>
                  <a:srgbClr val="FFFF00"/>
                </a:solidFill>
                <a:latin typeface="Tw Cen MT Condensed Extra Bold" panose="020B0803020202020204" pitchFamily="34" charset="-18"/>
              </a:rPr>
              <a:t>Přípravná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 dirty="0">
                <a:latin typeface="Tw Cen MT Condensed Extra Bold"/>
              </a:rPr>
              <a:t>- Rozvíjející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 dirty="0">
                <a:latin typeface="Tw Cen MT Condensed Extra Bold"/>
              </a:rPr>
              <a:t>- Udržovací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 dirty="0">
                <a:latin typeface="Tw Cen MT Condensed Extra Bold" panose="020B0803020202020204" pitchFamily="34" charset="-18"/>
              </a:rPr>
              <a:t>- Rekondiční fáze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>
            <a:extLst>
              <a:ext uri="{FF2B5EF4-FFF2-40B4-BE49-F238E27FC236}">
                <a16:creationId xmlns:a16="http://schemas.microsoft.com/office/drawing/2014/main" id="{C3666BCF-CD75-46D4-94F1-01BE0D45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t="28078" r="46368" b="29512"/>
          <a:stretch>
            <a:fillRect/>
          </a:stretch>
        </p:blipFill>
        <p:spPr bwMode="auto">
          <a:xfrm>
            <a:off x="755650" y="692150"/>
            <a:ext cx="76327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016D19C-E03A-42B5-89BE-A6F6017FCB7B}"/>
              </a:ext>
            </a:extLst>
          </p:cNvPr>
          <p:cNvSpPr txBox="1"/>
          <p:nvPr/>
        </p:nvSpPr>
        <p:spPr>
          <a:xfrm>
            <a:off x="1319213" y="581025"/>
            <a:ext cx="79819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>
                <a:latin typeface="Times New Roman"/>
              </a:rPr>
              <a:t>KOMPONENTY TĚLESNÉ PŘIPRAVENOSTI </a:t>
            </a:r>
            <a:endParaRPr lang="cs-CZ" sz="24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79DB863-9497-44C3-9751-125E1EB7D311}"/>
              </a:ext>
            </a:extLst>
          </p:cNvPr>
          <p:cNvSpPr txBox="1"/>
          <p:nvPr/>
        </p:nvSpPr>
        <p:spPr>
          <a:xfrm>
            <a:off x="307182" y="1533525"/>
            <a:ext cx="782716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000" dirty="0">
                <a:latin typeface="Arial"/>
              </a:rPr>
              <a:t>Zvyšování fyzické připravenosti běžně užívané jako rozvoj pohybových schopností.  </a:t>
            </a:r>
            <a:endParaRPr lang="cs-CZ" sz="2000"/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FFFF00"/>
                </a:solidFill>
                <a:latin typeface="Arial"/>
              </a:rPr>
              <a:t>Udržení fyzické připravenosti během výcvikového roku a připravenosti v různém prostředí za různých podmínek. </a:t>
            </a:r>
            <a:endParaRPr lang="cs-CZ" sz="200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latin typeface="Arial"/>
              </a:rPr>
              <a:t>Prevence proti úrazům a urychlení návratu po úrazech a různých problémech se zdravím. </a:t>
            </a:r>
            <a:endParaRPr lang="cs-CZ" sz="200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B2F5421-399F-4532-AAA9-F1CD7C255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791682"/>
              </p:ext>
            </p:extLst>
          </p:nvPr>
        </p:nvGraphicFramePr>
        <p:xfrm>
          <a:off x="563742" y="3704272"/>
          <a:ext cx="7834252" cy="3012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1804">
                  <a:extLst>
                    <a:ext uri="{9D8B030D-6E8A-4147-A177-3AD203B41FA5}">
                      <a16:colId xmlns:a16="http://schemas.microsoft.com/office/drawing/2014/main" val="268167105"/>
                    </a:ext>
                  </a:extLst>
                </a:gridCol>
                <a:gridCol w="356514">
                  <a:extLst>
                    <a:ext uri="{9D8B030D-6E8A-4147-A177-3AD203B41FA5}">
                      <a16:colId xmlns:a16="http://schemas.microsoft.com/office/drawing/2014/main" val="167601177"/>
                    </a:ext>
                  </a:extLst>
                </a:gridCol>
                <a:gridCol w="356514">
                  <a:extLst>
                    <a:ext uri="{9D8B030D-6E8A-4147-A177-3AD203B41FA5}">
                      <a16:colId xmlns:a16="http://schemas.microsoft.com/office/drawing/2014/main" val="3662438915"/>
                    </a:ext>
                  </a:extLst>
                </a:gridCol>
                <a:gridCol w="356514">
                  <a:extLst>
                    <a:ext uri="{9D8B030D-6E8A-4147-A177-3AD203B41FA5}">
                      <a16:colId xmlns:a16="http://schemas.microsoft.com/office/drawing/2014/main" val="143205791"/>
                    </a:ext>
                  </a:extLst>
                </a:gridCol>
                <a:gridCol w="3382906">
                  <a:extLst>
                    <a:ext uri="{9D8B030D-6E8A-4147-A177-3AD203B41FA5}">
                      <a16:colId xmlns:a16="http://schemas.microsoft.com/office/drawing/2014/main" val="4115666589"/>
                    </a:ext>
                  </a:extLst>
                </a:gridCol>
              </a:tblGrid>
              <a:tr h="242750">
                <a:tc gridSpan="5"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effectLst/>
                        </a:rPr>
                        <a:t>Zdravotní komponenty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96514"/>
                  </a:ext>
                </a:extLst>
              </a:tr>
              <a:tr h="373462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Životospráva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Tělesné složení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41136"/>
                  </a:ext>
                </a:extLst>
              </a:tr>
              <a:tr h="410808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Svalová odolnost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Kardiorespirační odolnost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99106"/>
                  </a:ext>
                </a:extLst>
              </a:tr>
              <a:tr h="560193">
                <a:tc gridSpan="5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Mobilita 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(funkční kloubní rozsah při pohybové činnosti)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13219"/>
                  </a:ext>
                </a:extLst>
              </a:tr>
              <a:tr h="242750">
                <a:tc gridSpan="5"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effectLst/>
                        </a:rPr>
                        <a:t>Fyzické komponenty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59105"/>
                  </a:ext>
                </a:extLst>
              </a:tr>
              <a:tr h="33611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Síla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Rychlost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Vytrvalost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0523004"/>
                  </a:ext>
                </a:extLst>
              </a:tr>
              <a:tr h="429481">
                <a:tc gridSpan="3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Koordinace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</a:rPr>
                        <a:t>Pohyblivost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37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689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2182ec3ddecf41b0afdc471c58791184">
  <xsd:schema xmlns:xsd="http://www.w3.org/2001/XMLSchema" xmlns:xs="http://www.w3.org/2001/XMLSchema" xmlns:p="http://schemas.microsoft.com/office/2006/metadata/properties" xmlns:ns2="e2285f5f-a0f1-4742-bd8a-8c092caa1a6e" xmlns:ns3="786dd7ff-425c-4d0d-8299-61bc4fece3fc" targetNamespace="http://schemas.microsoft.com/office/2006/metadata/properties" ma:root="true" ma:fieldsID="cf2bf133cf7a19d2b5a69bd4a55658b9" ns2:_="" ns3:_="">
    <xsd:import namespace="e2285f5f-a0f1-4742-bd8a-8c092caa1a6e"/>
    <xsd:import namespace="786dd7ff-425c-4d0d-8299-61bc4fece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dd7ff-425c-4d0d-8299-61bc4fece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1385E7-6A0A-428F-84E9-670095AEBD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BEF820-11A6-40AA-A304-13BEFA9BC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AF722-0877-4B75-A2FD-4CE920CB2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786dd7ff-425c-4d0d-8299-61bc4fece3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</TotalTime>
  <Words>778</Words>
  <Application>Microsoft Office PowerPoint</Application>
  <PresentationFormat>Předvádění na obrazovce (4:3)</PresentationFormat>
  <Paragraphs>125</Paragraphs>
  <Slides>17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Consolas</vt:lpstr>
      <vt:lpstr>Corbel</vt:lpstr>
      <vt:lpstr>Garamond</vt:lpstr>
      <vt:lpstr>Times New Roman</vt:lpstr>
      <vt:lpstr>Tw Cen MT Condensed Extra Bold</vt:lpstr>
      <vt:lpstr>Wingdings</vt:lpstr>
      <vt:lpstr>Wingdings 2</vt:lpstr>
      <vt:lpstr>Wingdings 3</vt:lpstr>
      <vt:lpstr>Metro</vt:lpstr>
      <vt:lpstr>Proudění</vt:lpstr>
      <vt:lpstr>Fyzická příprava vojsk II</vt:lpstr>
      <vt:lpstr>Fyzická příprava vojsk II</vt:lpstr>
      <vt:lpstr>Cíl fyzické přípravy</vt:lpstr>
      <vt:lpstr>Typy cvičebních programů </vt:lpstr>
      <vt:lpstr>Individuální programy fyzické přípravy</vt:lpstr>
      <vt:lpstr>Speciální programy fyzické přípravy</vt:lpstr>
      <vt:lpstr>Fáze fyzické přípravy</vt:lpstr>
      <vt:lpstr>Prezentace aplikace PowerPoint</vt:lpstr>
      <vt:lpstr>Prezentace aplikace PowerPoint</vt:lpstr>
      <vt:lpstr>Fáze fyzické přípravy</vt:lpstr>
      <vt:lpstr>Fáze fyzické přípravy</vt:lpstr>
      <vt:lpstr>Prezentace aplikace PowerPoint</vt:lpstr>
      <vt:lpstr>STIMULACE SÍLY - příklad</vt:lpstr>
      <vt:lpstr>Části tréninkové jednotky</vt:lpstr>
      <vt:lpstr>Fáze fyzické přípravy</vt:lpstr>
      <vt:lpstr>Prezentace aplikace PowerPoint</vt:lpstr>
      <vt:lpstr>Literatura</vt:lpstr>
    </vt:vector>
  </TitlesOfParts>
  <Company>VÚ 8297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tělesná příprava</dc:title>
  <dc:creator>dolezel</dc:creator>
  <cp:lastModifiedBy>Michal Vágner</cp:lastModifiedBy>
  <cp:revision>175</cp:revision>
  <dcterms:created xsi:type="dcterms:W3CDTF">2007-05-28T18:49:48Z</dcterms:created>
  <dcterms:modified xsi:type="dcterms:W3CDTF">2022-10-08T07:56:56Z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