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400" r:id="rId2"/>
    <p:sldId id="416" r:id="rId3"/>
    <p:sldId id="410" r:id="rId4"/>
    <p:sldId id="421" r:id="rId5"/>
    <p:sldId id="422" r:id="rId6"/>
    <p:sldId id="411" r:id="rId7"/>
    <p:sldId id="412" r:id="rId8"/>
    <p:sldId id="413" r:id="rId9"/>
    <p:sldId id="414" r:id="rId10"/>
    <p:sldId id="415" r:id="rId11"/>
    <p:sldId id="417" r:id="rId12"/>
    <p:sldId id="418" r:id="rId13"/>
    <p:sldId id="420" r:id="rId14"/>
    <p:sldId id="419" r:id="rId15"/>
    <p:sldId id="278" r:id="rId16"/>
    <p:sldId id="275" r:id="rId17"/>
    <p:sldId id="277" r:id="rId18"/>
    <p:sldId id="316" r:id="rId19"/>
    <p:sldId id="341" r:id="rId20"/>
    <p:sldId id="342" r:id="rId21"/>
    <p:sldId id="343" r:id="rId22"/>
    <p:sldId id="344" r:id="rId23"/>
    <p:sldId id="345" r:id="rId24"/>
    <p:sldId id="280"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2B7DB-962B-48CB-8C63-FEFE5577B7DE}" type="datetimeFigureOut">
              <a:rPr lang="en-CA" smtClean="0"/>
              <a:t>2023-01-16</a:t>
            </a:fld>
            <a:endParaRPr lang="en-CA"/>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CA"/>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92E58-82BF-46DD-B6EB-80EA4C671384}" type="slidenum">
              <a:rPr lang="en-CA" smtClean="0"/>
              <a:t>‹#›</a:t>
            </a:fld>
            <a:endParaRPr lang="en-CA"/>
          </a:p>
        </p:txBody>
      </p:sp>
    </p:spTree>
    <p:extLst>
      <p:ext uri="{BB962C8B-B14F-4D97-AF65-F5344CB8AC3E}">
        <p14:creationId xmlns:p14="http://schemas.microsoft.com/office/powerpoint/2010/main" val="1014741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EC34ED1-A595-45DC-9047-14FB714A7FBE}" type="slidenum">
              <a:rPr lang="cs-CZ" smtClean="0"/>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EC34ED1-A595-45DC-9047-14FB714A7FBE}" type="slidenum">
              <a:rPr lang="cs-CZ" smtClean="0"/>
              <a:pPr/>
              <a:t>20</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EC34ED1-A595-45DC-9047-14FB714A7FBE}" type="slidenum">
              <a:rPr lang="cs-CZ" smtClean="0"/>
              <a:pPr/>
              <a:t>21</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EC34ED1-A595-45DC-9047-14FB714A7FBE}" type="slidenum">
              <a:rPr lang="cs-CZ" smtClean="0"/>
              <a:pPr/>
              <a:t>22</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EC34ED1-A595-45DC-9047-14FB714A7FBE}" type="slidenum">
              <a:rPr lang="cs-CZ" smtClean="0"/>
              <a:pPr/>
              <a:t>23</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179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6780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1139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7369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1/16/2023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93698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9308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197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71504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1/16/2023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272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9155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1/16/2023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727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2369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0" y="3132666"/>
            <a:ext cx="5311775"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132666"/>
            <a:ext cx="5334000"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808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7345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83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1007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7376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1/16/2023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36603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e.int/en/web/compass/human-rights-calend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e.int/en/web/compass/let-every-voice-be-heard" TargetMode="External"/><Relationship Id="rId2" Type="http://schemas.openxmlformats.org/officeDocument/2006/relationships/hyperlink" Target="https://www.coe.int/en/web/compass/synoptic-table-of-activiti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oe.int/en/web/compass/citizenship-and-participation#Hart's%20ladd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youtu.be/HnweBU8UOOE" TargetMode="External"/><Relationship Id="rId13" Type="http://schemas.openxmlformats.org/officeDocument/2006/relationships/hyperlink" Target="https://youtu.be/VT5nsIAyCuI" TargetMode="External"/><Relationship Id="rId3" Type="http://schemas.openxmlformats.org/officeDocument/2006/relationships/hyperlink" Target="https://fxb.harvard.edu/" TargetMode="External"/><Relationship Id="rId7" Type="http://schemas.openxmlformats.org/officeDocument/2006/relationships/hyperlink" Target="https://youtu.be/0L2NVFcYqkM" TargetMode="External"/><Relationship Id="rId12" Type="http://schemas.openxmlformats.org/officeDocument/2006/relationships/hyperlink" Target="https://www.youtube.com/user/MSF" TargetMode="External"/><Relationship Id="rId2" Type="http://schemas.openxmlformats.org/officeDocument/2006/relationships/hyperlink" Target="http://www.un.org/en/universal-declaration-human-rights/index.html" TargetMode="External"/><Relationship Id="rId1" Type="http://schemas.openxmlformats.org/officeDocument/2006/relationships/slideLayout" Target="../slideLayouts/slideLayout2.xml"/><Relationship Id="rId6" Type="http://schemas.openxmlformats.org/officeDocument/2006/relationships/hyperlink" Target="http://www.peopleandperspectives.org/story/interview/annas" TargetMode="External"/><Relationship Id="rId11" Type="http://schemas.openxmlformats.org/officeDocument/2006/relationships/hyperlink" Target="https://youtu.be/PFHg3jjjsEM" TargetMode="External"/><Relationship Id="rId5" Type="http://schemas.openxmlformats.org/officeDocument/2006/relationships/hyperlink" Target="https://cdn2.sph.harvard.edu/wp-content/uploads/sites/13/2016/12/HHRJ-18.2-full-content.pdf" TargetMode="External"/><Relationship Id="rId10" Type="http://schemas.openxmlformats.org/officeDocument/2006/relationships/hyperlink" Target="https://youtu.be/aKallbyio8Q" TargetMode="External"/><Relationship Id="rId4" Type="http://schemas.openxmlformats.org/officeDocument/2006/relationships/hyperlink" Target="https://www.hhrjournal.org/" TargetMode="External"/><Relationship Id="rId9" Type="http://schemas.openxmlformats.org/officeDocument/2006/relationships/hyperlink" Target="https://www.youtube.com/channel/UC03ebjP6rE96fKVfb4GBxnA"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wma.net/en/30publications/10policies/o3/" TargetMode="External"/><Relationship Id="rId3" Type="http://schemas.openxmlformats.org/officeDocument/2006/relationships/hyperlink" Target="http://www.wma.net/en/20activities/10ethics/index.html" TargetMode="External"/><Relationship Id="rId7" Type="http://schemas.openxmlformats.org/officeDocument/2006/relationships/hyperlink" Target="http://www.wma.net/en/30publications/10policies/d2/index.html" TargetMode="External"/><Relationship Id="rId2" Type="http://schemas.openxmlformats.org/officeDocument/2006/relationships/hyperlink" Target="http://www.wma.net/en/20activities/20humanrights/index.html" TargetMode="External"/><Relationship Id="rId1" Type="http://schemas.openxmlformats.org/officeDocument/2006/relationships/slideLayout" Target="../slideLayouts/slideLayout2.xml"/><Relationship Id="rId6" Type="http://schemas.openxmlformats.org/officeDocument/2006/relationships/hyperlink" Target="http://unesdoc.unesco.org/images/0014/001428/142825e.pdf" TargetMode="External"/><Relationship Id="rId5" Type="http://schemas.openxmlformats.org/officeDocument/2006/relationships/hyperlink" Target="http://www.unesco.org/new/en/social-and-human-sciences/themes/bioethics/human-genome-and-human-rights/" TargetMode="External"/><Relationship Id="rId4" Type="http://schemas.openxmlformats.org/officeDocument/2006/relationships/hyperlink" Target="http://www.unesco.org/new/en/social-and-human-sciences/themes/bioethics/ethics-education-programme/" TargetMode="External"/><Relationship Id="rId9" Type="http://schemas.openxmlformats.org/officeDocument/2006/relationships/hyperlink" Target="http://www3.nd.edu/~undpress/excerpts/P01307-ex.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ncbi.nlm.nih.gov/pmc/articles/PMC300789/pdf/32701419.pdf" TargetMode="External"/><Relationship Id="rId7" Type="http://schemas.openxmlformats.org/officeDocument/2006/relationships/hyperlink" Target="https://www.hrw.org/" TargetMode="External"/><Relationship Id="rId2" Type="http://schemas.openxmlformats.org/officeDocument/2006/relationships/hyperlink" Target="http://www.thenewatlantis.com/docLib/20091130_human_dignity.pdf" TargetMode="External"/><Relationship Id="rId1" Type="http://schemas.openxmlformats.org/officeDocument/2006/relationships/slideLayout" Target="../slideLayouts/slideLayout2.xml"/><Relationship Id="rId6" Type="http://schemas.openxmlformats.org/officeDocument/2006/relationships/hyperlink" Target="https://www.amnesty.org/en/" TargetMode="External"/><Relationship Id="rId5" Type="http://schemas.openxmlformats.org/officeDocument/2006/relationships/hyperlink" Target="https://www.ncbi.nlm.nih.gov/pmc/articles/PMC300789/citedby/" TargetMode="External"/><Relationship Id="rId4" Type="http://schemas.openxmlformats.org/officeDocument/2006/relationships/hyperlink" Target="http://bmcmedethics.biomedcentral.com/articles/10.1186/1472-6939-7-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virtualmentor.ama-assn.org/site/cases.html" TargetMode="External"/><Relationship Id="rId2" Type="http://schemas.openxmlformats.org/officeDocument/2006/relationships/hyperlink" Target="http://conventions.coe.int/Treaty/en/Treaties/Html/164.htm" TargetMode="External"/><Relationship Id="rId1" Type="http://schemas.openxmlformats.org/officeDocument/2006/relationships/slideLayout" Target="../slideLayouts/slideLayout2.xml"/><Relationship Id="rId4" Type="http://schemas.openxmlformats.org/officeDocument/2006/relationships/hyperlink" Target="http://www.ama-assn.org/ama/pub/about-ama/our-history/history-ama-ethics.pag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3wfNl2L0Gf8" TargetMode="External"/><Relationship Id="rId7" Type="http://schemas.openxmlformats.org/officeDocument/2006/relationships/hyperlink" Target="http://www.animal-rights-library.com/texts-m/midgley01.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youtube.com/watch?v=FuL6HlLSzyc&amp;feature=related" TargetMode="External"/><Relationship Id="rId5" Type="http://schemas.openxmlformats.org/officeDocument/2006/relationships/hyperlink" Target="http://www.youtube.com/watch?v=Z2bPTs8fspk&amp;feature=related" TargetMode="External"/><Relationship Id="rId4" Type="http://schemas.openxmlformats.org/officeDocument/2006/relationships/hyperlink" Target="http://www.youtube.com/watch?v=CtcpwJCC6Co"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ite.ebrary.com/lib/natl/Doc?id=1006523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youtube.com/watch?v=YhAbGqp7VE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ite.ebrary.com/lib/natl/Doc?id=10284020"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te.ebrary.com/lib/natl/Doc?id=1051890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ite.ebrary.com/lib/natl/Doc?id=10596959"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te.ebrary.com/lib/natl/Doc?id=1061482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ite.ebrary.com/lib/natl/Doc?id=10151255"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vyuka-data.lf3.cuni.cz/CVOL0076/human%20rights%20-%20justifications(58adfaa2022e7).rtf" TargetMode="External"/><Relationship Id="rId13" Type="http://schemas.openxmlformats.org/officeDocument/2006/relationships/hyperlink" Target="http://www.ohchr.org/Documents/Publications/Reproductiveen.pdf" TargetMode="External"/><Relationship Id="rId3" Type="http://schemas.openxmlformats.org/officeDocument/2006/relationships/hyperlink" Target="http://lib.tcu.edu/staff/bellinger/rights/Schaefer-vs-Rorty.pdf" TargetMode="External"/><Relationship Id="rId7" Type="http://schemas.openxmlformats.org/officeDocument/2006/relationships/hyperlink" Target="http://lib.tcu.edu/staff/bellinger/rights/Poovey-on-rights.pdf" TargetMode="External"/><Relationship Id="rId12" Type="http://schemas.openxmlformats.org/officeDocument/2006/relationships/hyperlink" Target="http://www.ohchr.org/Documents/Publications/BornFreeAndEqualLowRes.pdf" TargetMode="External"/><Relationship Id="rId2" Type="http://schemas.openxmlformats.org/officeDocument/2006/relationships/hyperlink" Target="http://lib.tcu.edu/staff/bellinger/rights/Rorty-on-rights.pdf" TargetMode="External"/><Relationship Id="rId1" Type="http://schemas.openxmlformats.org/officeDocument/2006/relationships/slideLayout" Target="../slideLayouts/slideLayout2.xml"/><Relationship Id="rId6" Type="http://schemas.openxmlformats.org/officeDocument/2006/relationships/hyperlink" Target="http://lib.tcu.edu/staff/bellinger/rights/Primus-ch1.pdf" TargetMode="External"/><Relationship Id="rId11" Type="http://schemas.openxmlformats.org/officeDocument/2006/relationships/hyperlink" Target="http://www.ohchr.org/Documents/Publications/LivingFreeAndEqual.pdf" TargetMode="External"/><Relationship Id="rId5" Type="http://schemas.openxmlformats.org/officeDocument/2006/relationships/hyperlink" Target="http://filcasop.flu.cas.cz/uploaded/Dvorak/Machula.pdf" TargetMode="External"/><Relationship Id="rId10" Type="http://schemas.openxmlformats.org/officeDocument/2006/relationships/hyperlink" Target="http://www.ohchr.org/Documents/Publications/NHRIHandbook.pdf" TargetMode="External"/><Relationship Id="rId4" Type="http://schemas.openxmlformats.org/officeDocument/2006/relationships/hyperlink" Target="http://lib.tcu.edu/staff/bellinger/rights/Macdonald-on-rights.pdf" TargetMode="External"/><Relationship Id="rId9" Type="http://schemas.openxmlformats.org/officeDocument/2006/relationships/hyperlink" Target="http://www.ohchr.org/en/issues/Pages/WhatareHumanRights.aspx" TargetMode="External"/><Relationship Id="rId14" Type="http://schemas.openxmlformats.org/officeDocument/2006/relationships/hyperlink" Target="http://www.ohchr.org/Documents/Publications/HRDisabilityen.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oe.int/en/web/compass/home" TargetMode="External"/><Relationship Id="rId2" Type="http://schemas.openxmlformats.org/officeDocument/2006/relationships/hyperlink" Target="http://www.coe.int/en/web/compass/where-do-you-stand-?p_p_id=49&amp;p_p_lifecycle=1&amp;p_p_state=normal&amp;p_p_mode=view&amp;_49_struts_action=/my_sites/view&amp;_49_groupId=1155634&amp;_49_privateLayout=fal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e.int/en/web/compass/where-do-you-stand-?p_p_id=49&amp;p_p_lifecycle=1&amp;p_p_state=normal&amp;p_p_mode=view&amp;_49_struts_action=/my_sites/view&amp;_49_groupId=1155634&amp;_49_privateLayout=false" TargetMode="External"/><Relationship Id="rId1" Type="http://schemas.openxmlformats.org/officeDocument/2006/relationships/slideLayout" Target="../slideLayouts/slideLayout2.xml"/><Relationship Id="rId4" Type="http://schemas.openxmlformats.org/officeDocument/2006/relationships/hyperlink" Target="https://www.coe.int/en/web/compass/human-rights-them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oe.int/en/web/compass/chapter-4" TargetMode="External"/><Relationship Id="rId2" Type="http://schemas.openxmlformats.org/officeDocument/2006/relationships/hyperlink" Target="http://www.coe.int/en/web/compass/where-do-you-stand-?p_p_id=49&amp;p_p_lifecycle=1&amp;p_p_state=normal&amp;p_p_mode=view&amp;_49_struts_action=/my_sites/view&amp;_49_groupId=1155634&amp;_49_privateLayout=fal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ycb.coe.int/compasito/chapter_3/1.html" TargetMode="External"/><Relationship Id="rId2" Type="http://schemas.openxmlformats.org/officeDocument/2006/relationships/hyperlink" Target="http://www.eycb.coe.int/compasit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38CCF-C4A9-1238-388A-32A7F85F1CC5}"/>
              </a:ext>
            </a:extLst>
          </p:cNvPr>
          <p:cNvSpPr>
            <a:spLocks noGrp="1"/>
          </p:cNvSpPr>
          <p:nvPr>
            <p:ph type="ctrTitle"/>
          </p:nvPr>
        </p:nvSpPr>
        <p:spPr>
          <a:xfrm>
            <a:off x="203200" y="719667"/>
            <a:ext cx="11827933" cy="3636968"/>
          </a:xfrm>
        </p:spPr>
        <p:txBody>
          <a:bodyPr>
            <a:normAutofit/>
          </a:bodyPr>
          <a:lstStyle/>
          <a:p>
            <a:pPr algn="ctr"/>
            <a:r>
              <a:rPr lang="en-US" sz="5400" dirty="0"/>
              <a:t>Human Rights: Justice,</a:t>
            </a:r>
            <a:r>
              <a:rPr lang="cs-CZ" sz="5400" dirty="0"/>
              <a:t> </a:t>
            </a:r>
            <a:r>
              <a:rPr lang="en-US" sz="5400" dirty="0"/>
              <a:t>Reason, Intellect and Participation</a:t>
            </a:r>
            <a:br>
              <a:rPr lang="cs-CZ" sz="5400" dirty="0"/>
            </a:br>
            <a:r>
              <a:rPr lang="cs-CZ" sz="5400" dirty="0"/>
              <a:t>6</a:t>
            </a:r>
            <a:br>
              <a:rPr lang="cs-CZ" dirty="0"/>
            </a:br>
            <a:br>
              <a:rPr lang="cs-CZ" sz="2000" dirty="0"/>
            </a:br>
            <a:r>
              <a:rPr kumimoji="0" lang="en-US" sz="3600" b="1" i="0" u="none" strike="noStrike" kern="1200" cap="all" spc="0" normalizeH="0" baseline="0" noProof="0" dirty="0">
                <a:ln>
                  <a:noFill/>
                </a:ln>
                <a:solidFill>
                  <a:prstClr val="white"/>
                </a:solidFill>
                <a:effectLst/>
                <a:uLnTx/>
                <a:uFillTx/>
                <a:latin typeface="Century Gothic" panose="020B0502020202020204"/>
                <a:ea typeface="+mj-ea"/>
                <a:cs typeface="+mj-cs"/>
              </a:rPr>
              <a:t>Teaching human rights</a:t>
            </a:r>
            <a:endParaRPr lang="cs-CZ" sz="2800" dirty="0"/>
          </a:p>
        </p:txBody>
      </p:sp>
      <p:sp>
        <p:nvSpPr>
          <p:cNvPr id="3" name="Podnadpis 2">
            <a:extLst>
              <a:ext uri="{FF2B5EF4-FFF2-40B4-BE49-F238E27FC236}">
                <a16:creationId xmlns:a16="http://schemas.microsoft.com/office/drawing/2014/main" id="{874324A7-1928-7D4E-D71B-2E874936D4E8}"/>
              </a:ext>
            </a:extLst>
          </p:cNvPr>
          <p:cNvSpPr>
            <a:spLocks noGrp="1"/>
          </p:cNvSpPr>
          <p:nvPr>
            <p:ph type="subTitle" idx="1"/>
          </p:nvPr>
        </p:nvSpPr>
        <p:spPr>
          <a:xfrm>
            <a:off x="2658532" y="5596468"/>
            <a:ext cx="2777067" cy="685800"/>
          </a:xfrm>
        </p:spPr>
        <p:txBody>
          <a:bodyPr/>
          <a:lstStyle/>
          <a:p>
            <a:pPr algn="r"/>
            <a:r>
              <a:rPr lang="cs-CZ" dirty="0"/>
              <a:t>Zuzana Svobodová</a:t>
            </a:r>
          </a:p>
        </p:txBody>
      </p:sp>
    </p:spTree>
    <p:extLst>
      <p:ext uri="{BB962C8B-B14F-4D97-AF65-F5344CB8AC3E}">
        <p14:creationId xmlns:p14="http://schemas.microsoft.com/office/powerpoint/2010/main" val="129340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33927" y="585927"/>
            <a:ext cx="8558073" cy="772357"/>
          </a:xfrm>
        </p:spPr>
        <p:txBody>
          <a:bodyPr>
            <a:normAutofit fontScale="90000"/>
          </a:bodyPr>
          <a:lstStyle/>
          <a:p>
            <a:r>
              <a:rPr lang="en-US" dirty="0"/>
              <a:t>Children’s developmental level</a:t>
            </a:r>
            <a:r>
              <a:rPr lang="cs-CZ" dirty="0"/>
              <a:t>:</a:t>
            </a:r>
            <a:br>
              <a:rPr lang="cs-CZ" dirty="0"/>
            </a:br>
            <a:r>
              <a:rPr lang="en-US" dirty="0"/>
              <a:t>11 to 13 years </a:t>
            </a:r>
            <a:r>
              <a:rPr lang="en-US" dirty="0" err="1"/>
              <a:t>olds</a:t>
            </a:r>
            <a:r>
              <a:rPr lang="en-US" dirty="0"/>
              <a:t>:</a:t>
            </a:r>
            <a:endParaRPr lang="cs-CZ" dirty="0"/>
          </a:p>
        </p:txBody>
      </p:sp>
      <p:sp>
        <p:nvSpPr>
          <p:cNvPr id="3" name="Zástupný symbol pro obsah 2"/>
          <p:cNvSpPr>
            <a:spLocks noGrp="1"/>
          </p:cNvSpPr>
          <p:nvPr>
            <p:ph idx="1"/>
          </p:nvPr>
        </p:nvSpPr>
        <p:spPr>
          <a:xfrm>
            <a:off x="213064" y="1358284"/>
            <a:ext cx="11913833" cy="5472608"/>
          </a:xfrm>
        </p:spPr>
        <p:txBody>
          <a:bodyPr>
            <a:normAutofit fontScale="70000" lnSpcReduction="20000"/>
          </a:bodyPr>
          <a:lstStyle/>
          <a:p>
            <a:pPr>
              <a:buNone/>
            </a:pPr>
            <a:r>
              <a:rPr lang="en-US" b="1" dirty="0"/>
              <a:t>Physical development</a:t>
            </a:r>
          </a:p>
          <a:p>
            <a:r>
              <a:rPr lang="en-US" dirty="0"/>
              <a:t>mature a lot physically although these changes vary greatly among children and may cause self-consciousness and uncomfortable feelings </a:t>
            </a:r>
          </a:p>
          <a:p>
            <a:pPr>
              <a:buNone/>
            </a:pPr>
            <a:r>
              <a:rPr lang="en-US" b="1" dirty="0"/>
              <a:t>Cognitive and emotional development</a:t>
            </a:r>
          </a:p>
          <a:p>
            <a:r>
              <a:rPr lang="en-US" dirty="0">
                <a:solidFill>
                  <a:srgbClr val="00B050"/>
                </a:solidFill>
              </a:rPr>
              <a:t>mature greatly in their ability to think in a more abstract way</a:t>
            </a:r>
          </a:p>
          <a:p>
            <a:r>
              <a:rPr lang="en-US" dirty="0">
                <a:solidFill>
                  <a:srgbClr val="00B050"/>
                </a:solidFill>
              </a:rPr>
              <a:t>enjoy arguing and discussing </a:t>
            </a:r>
          </a:p>
          <a:p>
            <a:r>
              <a:rPr lang="en-US" dirty="0"/>
              <a:t>find some games predictable and boring; prefer complex activities that involve creating unique strategies and products</a:t>
            </a:r>
          </a:p>
          <a:p>
            <a:r>
              <a:rPr lang="en-US" dirty="0">
                <a:solidFill>
                  <a:srgbClr val="00B050"/>
                </a:solidFill>
              </a:rPr>
              <a:t>tend toward perfectionism in what they do</a:t>
            </a:r>
          </a:p>
          <a:p>
            <a:r>
              <a:rPr lang="en-US" dirty="0">
                <a:solidFill>
                  <a:srgbClr val="00B050"/>
                </a:solidFill>
              </a:rPr>
              <a:t>begin to perceive that a story or event can be seen from more than one perspective</a:t>
            </a:r>
          </a:p>
          <a:p>
            <a:r>
              <a:rPr lang="en-US" dirty="0">
                <a:solidFill>
                  <a:srgbClr val="00B050"/>
                </a:solidFill>
              </a:rPr>
              <a:t>show an increasing interest in social and current events </a:t>
            </a:r>
          </a:p>
          <a:p>
            <a:pPr>
              <a:buNone/>
            </a:pPr>
            <a:r>
              <a:rPr lang="en-US" b="1" dirty="0"/>
              <a:t>Social development</a:t>
            </a:r>
          </a:p>
          <a:p>
            <a:r>
              <a:rPr lang="en-US" dirty="0">
                <a:solidFill>
                  <a:srgbClr val="00B050"/>
                </a:solidFill>
              </a:rPr>
              <a:t>have a growing interest in a wider social and physical environment</a:t>
            </a:r>
          </a:p>
          <a:p>
            <a:r>
              <a:rPr lang="en-US" dirty="0"/>
              <a:t>enjoy testing the limits of self and others</a:t>
            </a:r>
          </a:p>
          <a:p>
            <a:r>
              <a:rPr lang="en-US" dirty="0"/>
              <a:t>can combine playfulness and seriousness at the same time</a:t>
            </a:r>
          </a:p>
          <a:p>
            <a:r>
              <a:rPr lang="en-US" dirty="0">
                <a:solidFill>
                  <a:srgbClr val="00B050"/>
                </a:solidFill>
              </a:rPr>
              <a:t>get more concerned about how they appear to others</a:t>
            </a:r>
          </a:p>
          <a:p>
            <a:r>
              <a:rPr lang="en-US" dirty="0"/>
              <a:t>like to learn from role models</a:t>
            </a:r>
          </a:p>
          <a:p>
            <a:r>
              <a:rPr lang="en-US" dirty="0">
                <a:solidFill>
                  <a:srgbClr val="00B050"/>
                </a:solidFill>
              </a:rPr>
              <a:t>start developing more advanced play in groups and teams</a:t>
            </a:r>
          </a:p>
          <a:p>
            <a:r>
              <a:rPr lang="en-US" dirty="0">
                <a:solidFill>
                  <a:srgbClr val="00B050"/>
                </a:solidFill>
              </a:rPr>
              <a:t>like to cooperate for common goals</a:t>
            </a:r>
          </a:p>
          <a:p>
            <a:r>
              <a:rPr lang="en-US" dirty="0">
                <a:solidFill>
                  <a:srgbClr val="00B050"/>
                </a:solidFill>
              </a:rPr>
              <a:t>are strongly influenced by attitudes and </a:t>
            </a:r>
            <a:r>
              <a:rPr lang="en-US" dirty="0" err="1">
                <a:solidFill>
                  <a:srgbClr val="00B050"/>
                </a:solidFill>
              </a:rPr>
              <a:t>behaviour</a:t>
            </a:r>
            <a:r>
              <a:rPr lang="en-US" dirty="0">
                <a:solidFill>
                  <a:srgbClr val="00B050"/>
                </a:solidFill>
              </a:rPr>
              <a:t> of peers.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03799-2F5F-2CA3-FF5F-35A996C46860}"/>
              </a:ext>
            </a:extLst>
          </p:cNvPr>
          <p:cNvSpPr>
            <a:spLocks noGrp="1"/>
          </p:cNvSpPr>
          <p:nvPr>
            <p:ph type="title"/>
          </p:nvPr>
        </p:nvSpPr>
        <p:spPr/>
        <p:txBody>
          <a:bodyPr/>
          <a:lstStyle/>
          <a:p>
            <a:r>
              <a:rPr lang="cs-CZ" dirty="0"/>
              <a:t>HR </a:t>
            </a:r>
            <a:r>
              <a:rPr lang="cs-CZ" dirty="0" err="1"/>
              <a:t>calendar</a:t>
            </a:r>
            <a:endParaRPr lang="en-CA" dirty="0"/>
          </a:p>
        </p:txBody>
      </p:sp>
      <p:sp>
        <p:nvSpPr>
          <p:cNvPr id="3" name="Zástupný obsah 2">
            <a:extLst>
              <a:ext uri="{FF2B5EF4-FFF2-40B4-BE49-F238E27FC236}">
                <a16:creationId xmlns:a16="http://schemas.microsoft.com/office/drawing/2014/main" id="{7C918CA4-B351-8794-B8B6-F2F4CAF81DD8}"/>
              </a:ext>
            </a:extLst>
          </p:cNvPr>
          <p:cNvSpPr>
            <a:spLocks noGrp="1"/>
          </p:cNvSpPr>
          <p:nvPr>
            <p:ph idx="1"/>
          </p:nvPr>
        </p:nvSpPr>
        <p:spPr/>
        <p:txBody>
          <a:bodyPr/>
          <a:lstStyle/>
          <a:p>
            <a:r>
              <a:rPr lang="en-US" dirty="0">
                <a:hlinkClick r:id="rId2"/>
              </a:rPr>
              <a:t>Human Rights Calendar - Manual for Human Rights Education with Young people (coe.int)</a:t>
            </a:r>
            <a:endParaRPr lang="en-CA" dirty="0"/>
          </a:p>
        </p:txBody>
      </p:sp>
    </p:spTree>
    <p:extLst>
      <p:ext uri="{BB962C8B-B14F-4D97-AF65-F5344CB8AC3E}">
        <p14:creationId xmlns:p14="http://schemas.microsoft.com/office/powerpoint/2010/main" val="608892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22D14-1707-6390-B69E-DA1125C63C96}"/>
              </a:ext>
            </a:extLst>
          </p:cNvPr>
          <p:cNvSpPr>
            <a:spLocks noGrp="1"/>
          </p:cNvSpPr>
          <p:nvPr>
            <p:ph type="title"/>
          </p:nvPr>
        </p:nvSpPr>
        <p:spPr/>
        <p:txBody>
          <a:bodyPr/>
          <a:lstStyle/>
          <a:p>
            <a:r>
              <a:rPr lang="cs-CZ" dirty="0"/>
              <a:t>HR </a:t>
            </a:r>
            <a:r>
              <a:rPr lang="cs-CZ" dirty="0" err="1"/>
              <a:t>teaching</a:t>
            </a:r>
            <a:r>
              <a:rPr lang="cs-CZ" dirty="0"/>
              <a:t> &amp;learning </a:t>
            </a:r>
            <a:r>
              <a:rPr lang="cs-CZ" dirty="0" err="1"/>
              <a:t>activities</a:t>
            </a:r>
            <a:endParaRPr lang="en-CA" dirty="0"/>
          </a:p>
        </p:txBody>
      </p:sp>
      <p:sp>
        <p:nvSpPr>
          <p:cNvPr id="3" name="Zástupný obsah 2">
            <a:extLst>
              <a:ext uri="{FF2B5EF4-FFF2-40B4-BE49-F238E27FC236}">
                <a16:creationId xmlns:a16="http://schemas.microsoft.com/office/drawing/2014/main" id="{2F18FE40-6226-496F-C151-00F5873090E5}"/>
              </a:ext>
            </a:extLst>
          </p:cNvPr>
          <p:cNvSpPr>
            <a:spLocks noGrp="1"/>
          </p:cNvSpPr>
          <p:nvPr>
            <p:ph idx="1"/>
          </p:nvPr>
        </p:nvSpPr>
        <p:spPr/>
        <p:txBody>
          <a:bodyPr/>
          <a:lstStyle/>
          <a:p>
            <a:r>
              <a:rPr lang="en-US" dirty="0">
                <a:hlinkClick r:id="rId2"/>
              </a:rPr>
              <a:t>Synoptic table of activities - Manual for Human Rights Education with Young people (coe.int)</a:t>
            </a:r>
            <a:endParaRPr lang="cs-CZ" dirty="0"/>
          </a:p>
          <a:p>
            <a:endParaRPr lang="cs-CZ" dirty="0"/>
          </a:p>
          <a:p>
            <a:pPr marL="0" indent="0">
              <a:buNone/>
            </a:pPr>
            <a:r>
              <a:rPr lang="cs-CZ" dirty="0" err="1"/>
              <a:t>Example</a:t>
            </a:r>
            <a:r>
              <a:rPr lang="cs-CZ" dirty="0"/>
              <a:t>:</a:t>
            </a:r>
          </a:p>
          <a:p>
            <a:r>
              <a:rPr lang="en-US" dirty="0">
                <a:hlinkClick r:id="rId3"/>
              </a:rPr>
              <a:t>Let every voice be heard - Manual for Human Rights Education with Young people (coe.int)</a:t>
            </a:r>
            <a:endParaRPr lang="cs-CZ" dirty="0"/>
          </a:p>
        </p:txBody>
      </p:sp>
    </p:spTree>
    <p:extLst>
      <p:ext uri="{BB962C8B-B14F-4D97-AF65-F5344CB8AC3E}">
        <p14:creationId xmlns:p14="http://schemas.microsoft.com/office/powerpoint/2010/main" val="4170822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D35613-AF83-54B2-1B7E-149A390E5B89}"/>
              </a:ext>
            </a:extLst>
          </p:cNvPr>
          <p:cNvSpPr>
            <a:spLocks noGrp="1"/>
          </p:cNvSpPr>
          <p:nvPr>
            <p:ph type="title"/>
          </p:nvPr>
        </p:nvSpPr>
        <p:spPr>
          <a:xfrm>
            <a:off x="100614" y="173115"/>
            <a:ext cx="11648242" cy="1293028"/>
          </a:xfrm>
        </p:spPr>
        <p:txBody>
          <a:bodyPr>
            <a:normAutofit/>
          </a:bodyPr>
          <a:lstStyle/>
          <a:p>
            <a:r>
              <a:rPr lang="cs-CZ" dirty="0" err="1"/>
              <a:t>Participation</a:t>
            </a:r>
            <a:br>
              <a:rPr lang="cs-CZ" dirty="0"/>
            </a:br>
            <a:r>
              <a:rPr lang="cs-CZ" dirty="0" err="1"/>
              <a:t>the</a:t>
            </a:r>
            <a:r>
              <a:rPr lang="cs-CZ" dirty="0"/>
              <a:t> </a:t>
            </a:r>
            <a:r>
              <a:rPr lang="cs-CZ" dirty="0" err="1"/>
              <a:t>ladder</a:t>
            </a:r>
            <a:r>
              <a:rPr lang="cs-CZ" dirty="0"/>
              <a:t> </a:t>
            </a:r>
            <a:r>
              <a:rPr lang="cs-CZ" dirty="0" err="1"/>
              <a:t>of</a:t>
            </a:r>
            <a:r>
              <a:rPr lang="cs-CZ" dirty="0"/>
              <a:t> </a:t>
            </a:r>
            <a:r>
              <a:rPr lang="cs-CZ" dirty="0" err="1"/>
              <a:t>participation</a:t>
            </a:r>
            <a:r>
              <a:rPr lang="cs-CZ" dirty="0"/>
              <a:t> (</a:t>
            </a:r>
            <a:r>
              <a:rPr lang="cs-CZ" dirty="0" err="1"/>
              <a:t>Arnstein</a:t>
            </a:r>
            <a:r>
              <a:rPr lang="cs-CZ" dirty="0"/>
              <a:t>)</a:t>
            </a:r>
            <a:endParaRPr lang="en-CA" dirty="0"/>
          </a:p>
        </p:txBody>
      </p:sp>
      <p:sp>
        <p:nvSpPr>
          <p:cNvPr id="3" name="Zástupný obsah 2">
            <a:extLst>
              <a:ext uri="{FF2B5EF4-FFF2-40B4-BE49-F238E27FC236}">
                <a16:creationId xmlns:a16="http://schemas.microsoft.com/office/drawing/2014/main" id="{96D3527D-C639-263E-0C64-793E88D4C2C7}"/>
              </a:ext>
            </a:extLst>
          </p:cNvPr>
          <p:cNvSpPr>
            <a:spLocks noGrp="1"/>
          </p:cNvSpPr>
          <p:nvPr>
            <p:ph idx="1"/>
          </p:nvPr>
        </p:nvSpPr>
        <p:spPr>
          <a:xfrm>
            <a:off x="177553" y="1429305"/>
            <a:ext cx="11913833" cy="5273335"/>
          </a:xfrm>
        </p:spPr>
        <p:txBody>
          <a:bodyPr>
            <a:normAutofit/>
          </a:bodyPr>
          <a:lstStyle/>
          <a:p>
            <a:r>
              <a:rPr lang="cs-CZ" sz="1400" dirty="0"/>
              <a:t>Source: </a:t>
            </a:r>
            <a:r>
              <a:rPr lang="en-US" sz="1400" dirty="0"/>
              <a:t>Sherry R. </a:t>
            </a:r>
            <a:r>
              <a:rPr lang="en-US" sz="1400" dirty="0" err="1"/>
              <a:t>Arnstein</a:t>
            </a:r>
            <a:r>
              <a:rPr lang="en-US" sz="1400" dirty="0"/>
              <a:t> (1969) A Ladder Of Citizen Participation, Journal of the</a:t>
            </a:r>
            <a:r>
              <a:rPr lang="cs-CZ" sz="1400" dirty="0"/>
              <a:t> </a:t>
            </a:r>
            <a:r>
              <a:rPr lang="en-US" sz="1400" dirty="0"/>
              <a:t>American Institute of Planners, 35:4, 216-224, DOI: 10.1080/01944366908977225</a:t>
            </a:r>
            <a:r>
              <a:rPr lang="cs-CZ" sz="1400" dirty="0"/>
              <a:t> (https://www.tandfonline.com/</a:t>
            </a:r>
            <a:r>
              <a:rPr lang="cs-CZ" sz="1400" dirty="0" err="1"/>
              <a:t>doi</a:t>
            </a:r>
            <a:r>
              <a:rPr lang="cs-CZ" sz="1400" dirty="0"/>
              <a:t>/</a:t>
            </a:r>
            <a:r>
              <a:rPr lang="cs-CZ" sz="1400" dirty="0" err="1"/>
              <a:t>epdf</a:t>
            </a:r>
            <a:r>
              <a:rPr lang="cs-CZ" sz="1400" dirty="0"/>
              <a:t>/10.1080/</a:t>
            </a:r>
            <a:r>
              <a:rPr lang="cs-CZ" sz="1400" dirty="0" err="1"/>
              <a:t>01944366908977225?needAccess</a:t>
            </a:r>
            <a:r>
              <a:rPr lang="cs-CZ" sz="1400" dirty="0"/>
              <a:t>=</a:t>
            </a:r>
            <a:r>
              <a:rPr lang="cs-CZ" sz="1400" dirty="0" err="1"/>
              <a:t>true&amp;role</a:t>
            </a:r>
            <a:r>
              <a:rPr lang="cs-CZ" sz="1400" dirty="0"/>
              <a:t>=</a:t>
            </a:r>
            <a:r>
              <a:rPr lang="cs-CZ" sz="1400" dirty="0" err="1"/>
              <a:t>button</a:t>
            </a:r>
            <a:r>
              <a:rPr lang="cs-CZ" sz="1400" dirty="0"/>
              <a:t>).</a:t>
            </a:r>
            <a:endParaRPr lang="en-US" sz="1400" dirty="0"/>
          </a:p>
          <a:p>
            <a:endParaRPr lang="en-CA" dirty="0"/>
          </a:p>
        </p:txBody>
      </p:sp>
      <p:pic>
        <p:nvPicPr>
          <p:cNvPr id="4" name="Obrázek 3">
            <a:extLst>
              <a:ext uri="{FF2B5EF4-FFF2-40B4-BE49-F238E27FC236}">
                <a16:creationId xmlns:a16="http://schemas.microsoft.com/office/drawing/2014/main" id="{5CB35162-E191-68DE-7B01-EBE3BF0695A5}"/>
              </a:ext>
            </a:extLst>
          </p:cNvPr>
          <p:cNvPicPr>
            <a:picLocks noChangeAspect="1"/>
          </p:cNvPicPr>
          <p:nvPr/>
        </p:nvPicPr>
        <p:blipFill rotWithShape="1">
          <a:blip r:embed="rId2"/>
          <a:srcRect t="3671" b="7567"/>
          <a:stretch/>
        </p:blipFill>
        <p:spPr>
          <a:xfrm>
            <a:off x="3832194" y="1933080"/>
            <a:ext cx="4527611" cy="4924920"/>
          </a:xfrm>
          <a:prstGeom prst="rect">
            <a:avLst/>
          </a:prstGeom>
        </p:spPr>
      </p:pic>
      <p:sp>
        <p:nvSpPr>
          <p:cNvPr id="5" name="TextovéPole 4">
            <a:extLst>
              <a:ext uri="{FF2B5EF4-FFF2-40B4-BE49-F238E27FC236}">
                <a16:creationId xmlns:a16="http://schemas.microsoft.com/office/drawing/2014/main" id="{D687937E-1D91-092A-0EE1-261C727DB129}"/>
              </a:ext>
            </a:extLst>
          </p:cNvPr>
          <p:cNvSpPr txBox="1"/>
          <p:nvPr/>
        </p:nvSpPr>
        <p:spPr>
          <a:xfrm>
            <a:off x="8495930" y="2840854"/>
            <a:ext cx="3320249" cy="923330"/>
          </a:xfrm>
          <a:prstGeom prst="rect">
            <a:avLst/>
          </a:prstGeom>
          <a:noFill/>
        </p:spPr>
        <p:txBody>
          <a:bodyPr wrap="square" rtlCol="0">
            <a:spAutoFit/>
          </a:bodyPr>
          <a:lstStyle/>
          <a:p>
            <a:r>
              <a:rPr lang="cs-CZ" dirty="0"/>
              <a:t>8 </a:t>
            </a:r>
            <a:r>
              <a:rPr lang="cs-CZ" dirty="0" err="1"/>
              <a:t>rungs</a:t>
            </a:r>
            <a:r>
              <a:rPr lang="cs-CZ" dirty="0"/>
              <a:t> on a </a:t>
            </a:r>
            <a:r>
              <a:rPr lang="cs-CZ" dirty="0" err="1"/>
              <a:t>ladder</a:t>
            </a:r>
            <a:r>
              <a:rPr lang="cs-CZ" dirty="0"/>
              <a:t> </a:t>
            </a:r>
            <a:r>
              <a:rPr lang="cs-CZ" dirty="0" err="1"/>
              <a:t>of</a:t>
            </a:r>
            <a:r>
              <a:rPr lang="cs-CZ" dirty="0"/>
              <a:t> </a:t>
            </a:r>
            <a:r>
              <a:rPr lang="cs-CZ" dirty="0" err="1"/>
              <a:t>citizen</a:t>
            </a:r>
            <a:r>
              <a:rPr lang="cs-CZ" dirty="0"/>
              <a:t> </a:t>
            </a:r>
            <a:r>
              <a:rPr lang="cs-CZ" dirty="0" err="1"/>
              <a:t>participation</a:t>
            </a:r>
            <a:r>
              <a:rPr lang="cs-CZ" dirty="0"/>
              <a:t> by Sherry R. </a:t>
            </a:r>
            <a:r>
              <a:rPr lang="cs-CZ" dirty="0" err="1"/>
              <a:t>Arnstein</a:t>
            </a:r>
            <a:endParaRPr lang="en-CA" dirty="0"/>
          </a:p>
        </p:txBody>
      </p:sp>
    </p:spTree>
    <p:extLst>
      <p:ext uri="{BB962C8B-B14F-4D97-AF65-F5344CB8AC3E}">
        <p14:creationId xmlns:p14="http://schemas.microsoft.com/office/powerpoint/2010/main" val="382406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D35613-AF83-54B2-1B7E-149A390E5B89}"/>
              </a:ext>
            </a:extLst>
          </p:cNvPr>
          <p:cNvSpPr>
            <a:spLocks noGrp="1"/>
          </p:cNvSpPr>
          <p:nvPr>
            <p:ph type="title"/>
          </p:nvPr>
        </p:nvSpPr>
        <p:spPr>
          <a:xfrm>
            <a:off x="1064581" y="221942"/>
            <a:ext cx="11026805" cy="1293028"/>
          </a:xfrm>
        </p:spPr>
        <p:txBody>
          <a:bodyPr>
            <a:normAutofit fontScale="90000"/>
          </a:bodyPr>
          <a:lstStyle/>
          <a:p>
            <a:r>
              <a:rPr lang="cs-CZ" dirty="0" err="1"/>
              <a:t>Participation</a:t>
            </a:r>
            <a:br>
              <a:rPr lang="cs-CZ" dirty="0"/>
            </a:br>
            <a:r>
              <a:rPr lang="cs-CZ" dirty="0" err="1"/>
              <a:t>the</a:t>
            </a:r>
            <a:r>
              <a:rPr lang="cs-CZ" dirty="0"/>
              <a:t> </a:t>
            </a:r>
            <a:r>
              <a:rPr lang="cs-CZ" dirty="0" err="1"/>
              <a:t>ladder</a:t>
            </a:r>
            <a:r>
              <a:rPr lang="cs-CZ" dirty="0"/>
              <a:t> </a:t>
            </a:r>
            <a:r>
              <a:rPr lang="cs-CZ" dirty="0" err="1"/>
              <a:t>of</a:t>
            </a:r>
            <a:r>
              <a:rPr lang="cs-CZ" dirty="0"/>
              <a:t> </a:t>
            </a:r>
            <a:r>
              <a:rPr lang="cs-CZ" dirty="0" err="1"/>
              <a:t>participation</a:t>
            </a:r>
            <a:r>
              <a:rPr lang="cs-CZ" dirty="0"/>
              <a:t> (</a:t>
            </a:r>
            <a:r>
              <a:rPr lang="cs-CZ" dirty="0" err="1"/>
              <a:t>Arnstein</a:t>
            </a:r>
            <a:r>
              <a:rPr lang="cs-CZ" dirty="0"/>
              <a:t>, Hart)</a:t>
            </a:r>
            <a:endParaRPr lang="en-CA" dirty="0"/>
          </a:p>
        </p:txBody>
      </p:sp>
      <p:sp>
        <p:nvSpPr>
          <p:cNvPr id="3" name="Zástupný obsah 2">
            <a:extLst>
              <a:ext uri="{FF2B5EF4-FFF2-40B4-BE49-F238E27FC236}">
                <a16:creationId xmlns:a16="http://schemas.microsoft.com/office/drawing/2014/main" id="{96D3527D-C639-263E-0C64-793E88D4C2C7}"/>
              </a:ext>
            </a:extLst>
          </p:cNvPr>
          <p:cNvSpPr>
            <a:spLocks noGrp="1"/>
          </p:cNvSpPr>
          <p:nvPr>
            <p:ph idx="1"/>
          </p:nvPr>
        </p:nvSpPr>
        <p:spPr>
          <a:xfrm>
            <a:off x="177553" y="1429305"/>
            <a:ext cx="11913833" cy="5273335"/>
          </a:xfrm>
        </p:spPr>
        <p:txBody>
          <a:bodyPr>
            <a:normAutofit fontScale="55000" lnSpcReduction="20000"/>
          </a:bodyPr>
          <a:lstStyle/>
          <a:p>
            <a:pPr>
              <a:lnSpc>
                <a:spcPct val="120000"/>
              </a:lnSpc>
              <a:spcBef>
                <a:spcPts val="0"/>
              </a:spcBef>
            </a:pPr>
            <a:r>
              <a:rPr lang="cs-CZ" dirty="0"/>
              <a:t>To </a:t>
            </a:r>
            <a:r>
              <a:rPr lang="cs-CZ" dirty="0" err="1"/>
              <a:t>participate</a:t>
            </a:r>
            <a:r>
              <a:rPr lang="cs-CZ" dirty="0"/>
              <a:t>: </a:t>
            </a:r>
            <a:r>
              <a:rPr lang="en-US" dirty="0"/>
              <a:t>to be involved, have tasks</a:t>
            </a:r>
            <a:r>
              <a:rPr lang="cs-CZ" dirty="0"/>
              <a:t>¨, </a:t>
            </a:r>
            <a:r>
              <a:rPr lang="en-US" dirty="0"/>
              <a:t>share and take over responsibility</a:t>
            </a:r>
            <a:r>
              <a:rPr lang="cs-CZ" dirty="0"/>
              <a:t>, </a:t>
            </a:r>
            <a:r>
              <a:rPr lang="en-US" dirty="0"/>
              <a:t>have access </a:t>
            </a:r>
            <a:r>
              <a:rPr lang="cs-CZ" dirty="0"/>
              <a:t>, </a:t>
            </a:r>
            <a:r>
              <a:rPr lang="en-US" dirty="0"/>
              <a:t>be included</a:t>
            </a:r>
            <a:r>
              <a:rPr lang="cs-CZ" dirty="0"/>
              <a:t>. </a:t>
            </a:r>
            <a:r>
              <a:rPr lang="en-US" dirty="0"/>
              <a:t>There are different degrees to which youth can be involved or take over the responsibility, depending on the local situation, resources, needs and level of experience. Hart's ladder of participation illustrates different degrees of involvement of children and young people in projects, </a:t>
            </a:r>
            <a:r>
              <a:rPr lang="en-US" dirty="0" err="1"/>
              <a:t>organisations</a:t>
            </a:r>
            <a:r>
              <a:rPr lang="en-US" dirty="0"/>
              <a:t> or communities. These are the eight levels of youth involvement:</a:t>
            </a:r>
          </a:p>
          <a:p>
            <a:pPr>
              <a:lnSpc>
                <a:spcPct val="120000"/>
              </a:lnSpc>
              <a:spcBef>
                <a:spcPts val="0"/>
              </a:spcBef>
            </a:pPr>
            <a:r>
              <a:rPr lang="en-US" dirty="0"/>
              <a:t>Rung </a:t>
            </a:r>
            <a:r>
              <a:rPr lang="en-US" b="1" dirty="0"/>
              <a:t>8</a:t>
            </a:r>
            <a:r>
              <a:rPr lang="en-US" dirty="0"/>
              <a:t>: </a:t>
            </a:r>
            <a:r>
              <a:rPr lang="en-US" b="1" dirty="0"/>
              <a:t>Shared decision making</a:t>
            </a:r>
            <a:r>
              <a:rPr lang="cs-CZ" dirty="0"/>
              <a:t>: </a:t>
            </a:r>
            <a:r>
              <a:rPr lang="en-US" dirty="0"/>
              <a:t>Projects or ideas are </a:t>
            </a:r>
            <a:r>
              <a:rPr lang="en-US" b="1" dirty="0"/>
              <a:t>initiated by young people</a:t>
            </a:r>
            <a:r>
              <a:rPr lang="en-US" dirty="0"/>
              <a:t>, who invite the adults to take part in the</a:t>
            </a:r>
            <a:r>
              <a:rPr lang="cs-CZ" dirty="0"/>
              <a:t> </a:t>
            </a:r>
            <a:r>
              <a:rPr lang="en-US" dirty="0"/>
              <a:t>decision-making process as partners.</a:t>
            </a:r>
          </a:p>
          <a:p>
            <a:pPr>
              <a:lnSpc>
                <a:spcPct val="120000"/>
              </a:lnSpc>
              <a:spcBef>
                <a:spcPts val="0"/>
              </a:spcBef>
            </a:pPr>
            <a:r>
              <a:rPr lang="en-US" dirty="0"/>
              <a:t>Rung </a:t>
            </a:r>
            <a:r>
              <a:rPr lang="en-US" b="1" dirty="0"/>
              <a:t>7</a:t>
            </a:r>
            <a:r>
              <a:rPr lang="en-US" dirty="0"/>
              <a:t>: Young-people </a:t>
            </a:r>
            <a:r>
              <a:rPr lang="en-US" b="1" dirty="0"/>
              <a:t>led and initiated</a:t>
            </a:r>
            <a:r>
              <a:rPr lang="cs-CZ" dirty="0"/>
              <a:t>: </a:t>
            </a:r>
            <a:r>
              <a:rPr lang="en-US" dirty="0"/>
              <a:t>Projects or ideas are </a:t>
            </a:r>
            <a:r>
              <a:rPr lang="en-US" b="1" dirty="0"/>
              <a:t>initiated and directed by young people</a:t>
            </a:r>
            <a:r>
              <a:rPr lang="en-US" dirty="0"/>
              <a:t>; the adults might be invited to provide necessary support, but a project can be carried out without their intervention.</a:t>
            </a:r>
          </a:p>
          <a:p>
            <a:pPr>
              <a:lnSpc>
                <a:spcPct val="120000"/>
              </a:lnSpc>
              <a:spcBef>
                <a:spcPts val="0"/>
              </a:spcBef>
            </a:pPr>
            <a:r>
              <a:rPr lang="en-US" dirty="0"/>
              <a:t>Rung </a:t>
            </a:r>
            <a:r>
              <a:rPr lang="en-US" b="1" dirty="0"/>
              <a:t>6</a:t>
            </a:r>
            <a:r>
              <a:rPr lang="en-US" dirty="0"/>
              <a:t>: Adult initiated, </a:t>
            </a:r>
            <a:r>
              <a:rPr lang="en-US" b="1" dirty="0"/>
              <a:t>shared</a:t>
            </a:r>
            <a:r>
              <a:rPr lang="en-US" dirty="0"/>
              <a:t> decisions with young people</a:t>
            </a:r>
            <a:r>
              <a:rPr lang="cs-CZ" dirty="0"/>
              <a:t>: </a:t>
            </a:r>
            <a:r>
              <a:rPr lang="en-US" dirty="0"/>
              <a:t>Projects are </a:t>
            </a:r>
            <a:r>
              <a:rPr lang="en-US" b="1" dirty="0"/>
              <a:t>initiated by adults </a:t>
            </a:r>
            <a:r>
              <a:rPr lang="en-US" dirty="0"/>
              <a:t>but young people are </a:t>
            </a:r>
            <a:r>
              <a:rPr lang="en-US" b="1" dirty="0"/>
              <a:t>invited to share the decision-making power and responsibilities </a:t>
            </a:r>
            <a:r>
              <a:rPr lang="en-US" dirty="0"/>
              <a:t>as equal partners.</a:t>
            </a:r>
          </a:p>
          <a:p>
            <a:pPr>
              <a:lnSpc>
                <a:spcPct val="120000"/>
              </a:lnSpc>
              <a:spcBef>
                <a:spcPts val="0"/>
              </a:spcBef>
            </a:pPr>
            <a:r>
              <a:rPr lang="en-US" dirty="0"/>
              <a:t>Rung </a:t>
            </a:r>
            <a:r>
              <a:rPr lang="en-US" b="1" dirty="0"/>
              <a:t>5</a:t>
            </a:r>
            <a:r>
              <a:rPr lang="en-US" dirty="0"/>
              <a:t>: Young people </a:t>
            </a:r>
            <a:r>
              <a:rPr lang="en-US" b="1" dirty="0"/>
              <a:t>consulted and informed</a:t>
            </a:r>
            <a:r>
              <a:rPr lang="cs-CZ" dirty="0"/>
              <a:t>: </a:t>
            </a:r>
            <a:r>
              <a:rPr lang="en-US" dirty="0"/>
              <a:t>Projects are </a:t>
            </a:r>
            <a:r>
              <a:rPr lang="en-US" b="1" dirty="0"/>
              <a:t>initiated and run by adults</a:t>
            </a:r>
            <a:r>
              <a:rPr lang="en-US" dirty="0"/>
              <a:t>, but young people provide </a:t>
            </a:r>
            <a:r>
              <a:rPr lang="en-US" b="1" dirty="0"/>
              <a:t>advice</a:t>
            </a:r>
            <a:r>
              <a:rPr lang="en-US" dirty="0"/>
              <a:t> and </a:t>
            </a:r>
            <a:r>
              <a:rPr lang="en-US" b="1" dirty="0"/>
              <a:t>suggestions</a:t>
            </a:r>
            <a:r>
              <a:rPr lang="en-US" dirty="0"/>
              <a:t> and are informed as to how these suggestions contribute to the final decisions or results.</a:t>
            </a:r>
          </a:p>
          <a:p>
            <a:pPr>
              <a:lnSpc>
                <a:spcPct val="120000"/>
              </a:lnSpc>
              <a:spcBef>
                <a:spcPts val="0"/>
              </a:spcBef>
            </a:pPr>
            <a:r>
              <a:rPr lang="en-US" dirty="0"/>
              <a:t>Rung </a:t>
            </a:r>
            <a:r>
              <a:rPr lang="en-US" b="1" dirty="0"/>
              <a:t>4</a:t>
            </a:r>
            <a:r>
              <a:rPr lang="en-US" dirty="0"/>
              <a:t>: Young people </a:t>
            </a:r>
            <a:r>
              <a:rPr lang="en-US" b="1" dirty="0"/>
              <a:t>assigned but informed</a:t>
            </a:r>
            <a:r>
              <a:rPr lang="cs-CZ" dirty="0"/>
              <a:t>: </a:t>
            </a:r>
            <a:r>
              <a:rPr lang="en-US" dirty="0"/>
              <a:t>Projects are </a:t>
            </a:r>
            <a:r>
              <a:rPr lang="en-US" b="1" dirty="0"/>
              <a:t>initiated and run by adults</a:t>
            </a:r>
            <a:r>
              <a:rPr lang="en-US" dirty="0"/>
              <a:t>; young people are invited to take some specific roles or tasks within the project, but they are aware of what influence they have in reality.</a:t>
            </a:r>
          </a:p>
          <a:p>
            <a:pPr>
              <a:lnSpc>
                <a:spcPct val="120000"/>
              </a:lnSpc>
              <a:spcBef>
                <a:spcPts val="0"/>
              </a:spcBef>
            </a:pPr>
            <a:r>
              <a:rPr lang="en-US" dirty="0"/>
              <a:t>Rung </a:t>
            </a:r>
            <a:r>
              <a:rPr lang="en-US" b="1" dirty="0"/>
              <a:t>3</a:t>
            </a:r>
            <a:r>
              <a:rPr lang="en-US" dirty="0"/>
              <a:t>: </a:t>
            </a:r>
            <a:r>
              <a:rPr lang="en-US" b="1" dirty="0"/>
              <a:t>Tokenism</a:t>
            </a:r>
            <a:r>
              <a:rPr lang="cs-CZ" dirty="0"/>
              <a:t>: </a:t>
            </a:r>
            <a:r>
              <a:rPr lang="en-US" dirty="0"/>
              <a:t>Young people are given </a:t>
            </a:r>
            <a:r>
              <a:rPr lang="en-US" b="1" dirty="0"/>
              <a:t>some roles </a:t>
            </a:r>
            <a:r>
              <a:rPr lang="en-US" dirty="0"/>
              <a:t>within projects but they have </a:t>
            </a:r>
            <a:r>
              <a:rPr lang="en-US" b="1" dirty="0"/>
              <a:t>no real influence on any decisions</a:t>
            </a:r>
            <a:r>
              <a:rPr lang="en-US" dirty="0"/>
              <a:t>. There is a false appearance created (on purpose or unintentionally) that young people participate, when in fact </a:t>
            </a:r>
            <a:r>
              <a:rPr lang="en-US" b="1" dirty="0"/>
              <a:t>they do not have any choice about what is being done and how</a:t>
            </a:r>
            <a:r>
              <a:rPr lang="en-US" dirty="0"/>
              <a:t>.</a:t>
            </a:r>
          </a:p>
          <a:p>
            <a:pPr>
              <a:lnSpc>
                <a:spcPct val="120000"/>
              </a:lnSpc>
              <a:spcBef>
                <a:spcPts val="0"/>
              </a:spcBef>
            </a:pPr>
            <a:r>
              <a:rPr lang="en-US" dirty="0"/>
              <a:t>Rung </a:t>
            </a:r>
            <a:r>
              <a:rPr lang="en-US" b="1" dirty="0"/>
              <a:t>2</a:t>
            </a:r>
            <a:r>
              <a:rPr lang="en-US" dirty="0"/>
              <a:t>: </a:t>
            </a:r>
            <a:r>
              <a:rPr lang="en-US" b="1" dirty="0"/>
              <a:t>Decoration</a:t>
            </a:r>
            <a:r>
              <a:rPr lang="cs-CZ" dirty="0"/>
              <a:t>: </a:t>
            </a:r>
            <a:r>
              <a:rPr lang="en-US" dirty="0"/>
              <a:t>Young people are needed in the project </a:t>
            </a:r>
            <a:r>
              <a:rPr lang="en-US" b="1" dirty="0"/>
              <a:t>to represent </a:t>
            </a:r>
            <a:r>
              <a:rPr lang="en-US" dirty="0"/>
              <a:t>youth as an underprivileged group. They have no meaningful role (except from being present) and, as with decorations, they are put in a visible position within a project or </a:t>
            </a:r>
            <a:r>
              <a:rPr lang="en-US" dirty="0" err="1"/>
              <a:t>organisation</a:t>
            </a:r>
            <a:r>
              <a:rPr lang="en-US" dirty="0"/>
              <a:t>, so that they can be easy for outsiders to spot.</a:t>
            </a:r>
          </a:p>
          <a:p>
            <a:pPr>
              <a:lnSpc>
                <a:spcPct val="120000"/>
              </a:lnSpc>
              <a:spcBef>
                <a:spcPts val="0"/>
              </a:spcBef>
            </a:pPr>
            <a:r>
              <a:rPr lang="en-US" dirty="0"/>
              <a:t>Rung </a:t>
            </a:r>
            <a:r>
              <a:rPr lang="en-US" b="1" dirty="0"/>
              <a:t>1</a:t>
            </a:r>
            <a:r>
              <a:rPr lang="en-US" dirty="0"/>
              <a:t>: </a:t>
            </a:r>
            <a:r>
              <a:rPr lang="en-US" b="1" dirty="0"/>
              <a:t>Manipulation</a:t>
            </a:r>
            <a:r>
              <a:rPr lang="cs-CZ" dirty="0"/>
              <a:t>: </a:t>
            </a:r>
            <a:r>
              <a:rPr lang="en-US" dirty="0"/>
              <a:t>Young people are </a:t>
            </a:r>
            <a:r>
              <a:rPr lang="en-US" b="1" dirty="0"/>
              <a:t>invited</a:t>
            </a:r>
            <a:r>
              <a:rPr lang="en-US" dirty="0"/>
              <a:t> to take part in the project, but they have </a:t>
            </a:r>
            <a:r>
              <a:rPr lang="en-US" b="1" dirty="0"/>
              <a:t>no real influence </a:t>
            </a:r>
            <a:r>
              <a:rPr lang="en-US" dirty="0"/>
              <a:t>on decisions and the outcomes. In fact, their presence is used to achieve some other goals, such as winning local elections, creating a better picture of an institution or securing some extra funds from institutions supporting youth participation.</a:t>
            </a:r>
            <a:endParaRPr lang="cs-CZ" dirty="0"/>
          </a:p>
          <a:p>
            <a:pPr marL="0" indent="0">
              <a:lnSpc>
                <a:spcPct val="120000"/>
              </a:lnSpc>
              <a:spcBef>
                <a:spcPts val="0"/>
              </a:spcBef>
              <a:buNone/>
            </a:pPr>
            <a:r>
              <a:rPr lang="cs-CZ" dirty="0"/>
              <a:t>Source: </a:t>
            </a:r>
            <a:r>
              <a:rPr lang="en-US" dirty="0">
                <a:hlinkClick r:id="rId2"/>
              </a:rPr>
              <a:t>Citizenship and Participation - Manual for Human Rights Education with Young people (coe.int)</a:t>
            </a:r>
            <a:endParaRPr lang="cs-CZ" dirty="0"/>
          </a:p>
          <a:p>
            <a:pPr marL="0" indent="0">
              <a:lnSpc>
                <a:spcPct val="120000"/>
              </a:lnSpc>
              <a:spcBef>
                <a:spcPts val="0"/>
              </a:spcBef>
              <a:buNone/>
            </a:pPr>
            <a:r>
              <a:rPr lang="en-US" dirty="0"/>
              <a:t>Sherry R. </a:t>
            </a:r>
            <a:r>
              <a:rPr lang="en-US" dirty="0" err="1"/>
              <a:t>Arnstein</a:t>
            </a:r>
            <a:r>
              <a:rPr lang="en-US" dirty="0"/>
              <a:t>, "A Ladder of Citizen Participation", </a:t>
            </a:r>
            <a:r>
              <a:rPr lang="en-US" dirty="0" err="1"/>
              <a:t>JAIP</a:t>
            </a:r>
            <a:r>
              <a:rPr lang="en-US" dirty="0"/>
              <a:t>, Vol. 35, No. 4, July 1969, p</a:t>
            </a:r>
            <a:r>
              <a:rPr lang="cs-CZ" dirty="0"/>
              <a:t>.</a:t>
            </a:r>
            <a:r>
              <a:rPr lang="en-US" dirty="0"/>
              <a:t> 216.</a:t>
            </a:r>
            <a:r>
              <a:rPr lang="cs-CZ" dirty="0"/>
              <a:t> https://www.tandfonline.com/</a:t>
            </a:r>
            <a:r>
              <a:rPr lang="cs-CZ" dirty="0" err="1"/>
              <a:t>doi</a:t>
            </a:r>
            <a:r>
              <a:rPr lang="cs-CZ" dirty="0"/>
              <a:t>/</a:t>
            </a:r>
            <a:r>
              <a:rPr lang="cs-CZ" dirty="0" err="1"/>
              <a:t>epdf</a:t>
            </a:r>
            <a:r>
              <a:rPr lang="cs-CZ" dirty="0"/>
              <a:t>/10.1080/</a:t>
            </a:r>
            <a:r>
              <a:rPr lang="cs-CZ" dirty="0" err="1"/>
              <a:t>01944366908977225?needAccess</a:t>
            </a:r>
            <a:r>
              <a:rPr lang="cs-CZ" dirty="0"/>
              <a:t>=</a:t>
            </a:r>
            <a:r>
              <a:rPr lang="cs-CZ" dirty="0" err="1"/>
              <a:t>true&amp;role</a:t>
            </a:r>
            <a:r>
              <a:rPr lang="cs-CZ" dirty="0"/>
              <a:t>=</a:t>
            </a:r>
            <a:r>
              <a:rPr lang="cs-CZ" dirty="0" err="1"/>
              <a:t>button</a:t>
            </a:r>
            <a:r>
              <a:rPr lang="cs-CZ" dirty="0"/>
              <a:t>.</a:t>
            </a:r>
            <a:endParaRPr lang="en-US" dirty="0"/>
          </a:p>
          <a:p>
            <a:pPr marL="0" indent="0">
              <a:lnSpc>
                <a:spcPct val="120000"/>
              </a:lnSpc>
              <a:spcBef>
                <a:spcPts val="0"/>
              </a:spcBef>
              <a:buNone/>
            </a:pPr>
            <a:r>
              <a:rPr lang="en-US" dirty="0"/>
              <a:t>Roger Hart, Children's Participation: from Tokenism to Citizenship, UNICEF </a:t>
            </a:r>
            <a:r>
              <a:rPr lang="en-US" dirty="0" err="1"/>
              <a:t>Innocenti</a:t>
            </a:r>
            <a:r>
              <a:rPr lang="en-US" dirty="0"/>
              <a:t> Research Centre, Florence, 1992</a:t>
            </a:r>
            <a:endParaRPr lang="en-CA" dirty="0"/>
          </a:p>
        </p:txBody>
      </p:sp>
    </p:spTree>
    <p:extLst>
      <p:ext uri="{BB962C8B-B14F-4D97-AF65-F5344CB8AC3E}">
        <p14:creationId xmlns:p14="http://schemas.microsoft.com/office/powerpoint/2010/main" val="2151264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hlinkClick r:id="rId2"/>
              </a:rPr>
              <a:t>https://vimeo.com/133805771</a:t>
            </a:r>
          </a:p>
          <a:p>
            <a:r>
              <a:rPr lang="cs-CZ" dirty="0">
                <a:hlinkClick r:id="rId2"/>
              </a:rPr>
              <a:t>https://www.amnesty.org/en/latest/education/</a:t>
            </a:r>
          </a:p>
          <a:p>
            <a:r>
              <a:rPr lang="cs-CZ" dirty="0">
                <a:hlinkClick r:id="rId2"/>
              </a:rPr>
              <a:t>http://www.</a:t>
            </a:r>
            <a:r>
              <a:rPr lang="cs-CZ" dirty="0" err="1">
                <a:hlinkClick r:id="rId2"/>
              </a:rPr>
              <a:t>coe.int</a:t>
            </a:r>
            <a:r>
              <a:rPr lang="cs-CZ" dirty="0">
                <a:hlinkClick r:id="rId2"/>
              </a:rPr>
              <a:t>/</a:t>
            </a:r>
            <a:r>
              <a:rPr lang="cs-CZ" dirty="0" err="1">
                <a:hlinkClick r:id="rId2"/>
              </a:rPr>
              <a:t>en</a:t>
            </a:r>
            <a:r>
              <a:rPr lang="cs-CZ" dirty="0">
                <a:hlinkClick r:id="rId2"/>
              </a:rPr>
              <a:t>/web/</a:t>
            </a:r>
            <a:r>
              <a:rPr lang="cs-CZ" dirty="0" err="1">
                <a:hlinkClick r:id="rId2"/>
              </a:rPr>
              <a:t>compass</a:t>
            </a:r>
            <a:endParaRPr lang="cs-CZ" dirty="0">
              <a:hlinkClick r:id="rId2"/>
            </a:endParaRPr>
          </a:p>
          <a:p>
            <a:r>
              <a:rPr lang="cs-CZ" dirty="0">
                <a:hlinkClick r:id="rId2"/>
              </a:rPr>
              <a:t>http://www.</a:t>
            </a:r>
            <a:r>
              <a:rPr lang="cs-CZ" dirty="0" err="1">
                <a:hlinkClick r:id="rId2"/>
              </a:rPr>
              <a:t>eycb.coe.int</a:t>
            </a:r>
            <a:r>
              <a:rPr lang="cs-CZ" dirty="0">
                <a:hlinkClick r:id="rId2"/>
              </a:rPr>
              <a:t>/</a:t>
            </a:r>
            <a:r>
              <a:rPr lang="cs-CZ" dirty="0" err="1">
                <a:hlinkClick r:id="rId2"/>
              </a:rPr>
              <a:t>compasito</a:t>
            </a:r>
            <a:r>
              <a:rPr lang="cs-CZ" dirty="0">
                <a:hlinkClick r:id="rId2"/>
              </a:rPr>
              <a:t>/</a:t>
            </a:r>
          </a:p>
          <a:p>
            <a:r>
              <a:rPr lang="cs-CZ" dirty="0">
                <a:hlinkClick r:id="rId2"/>
              </a:rPr>
              <a:t>http://www.</a:t>
            </a:r>
            <a:r>
              <a:rPr lang="cs-CZ" dirty="0" err="1">
                <a:hlinkClick r:id="rId2"/>
              </a:rPr>
              <a:t>un.org</a:t>
            </a:r>
            <a:r>
              <a:rPr lang="cs-CZ" dirty="0">
                <a:hlinkClick r:id="rId2"/>
              </a:rPr>
              <a:t>/</a:t>
            </a:r>
            <a:r>
              <a:rPr lang="cs-CZ" dirty="0" err="1">
                <a:hlinkClick r:id="rId2"/>
              </a:rPr>
              <a:t>en</a:t>
            </a:r>
            <a:r>
              <a:rPr lang="cs-CZ" dirty="0">
                <a:hlinkClick r:id="rId2"/>
              </a:rPr>
              <a:t>/</a:t>
            </a:r>
            <a:r>
              <a:rPr lang="cs-CZ" dirty="0" err="1">
                <a:hlinkClick r:id="rId2"/>
              </a:rPr>
              <a:t>universal</a:t>
            </a:r>
            <a:r>
              <a:rPr lang="cs-CZ" dirty="0">
                <a:hlinkClick r:id="rId2"/>
              </a:rPr>
              <a:t>-</a:t>
            </a:r>
            <a:r>
              <a:rPr lang="cs-CZ" dirty="0" err="1">
                <a:hlinkClick r:id="rId2"/>
              </a:rPr>
              <a:t>declaration</a:t>
            </a:r>
            <a:r>
              <a:rPr lang="cs-CZ" dirty="0">
                <a:hlinkClick r:id="rId2"/>
              </a:rPr>
              <a:t>-</a:t>
            </a:r>
            <a:r>
              <a:rPr lang="cs-CZ" dirty="0" err="1">
                <a:hlinkClick r:id="rId2"/>
              </a:rPr>
              <a:t>human</a:t>
            </a:r>
            <a:r>
              <a:rPr lang="cs-CZ" dirty="0">
                <a:hlinkClick r:id="rId2"/>
              </a:rPr>
              <a:t>-</a:t>
            </a:r>
            <a:r>
              <a:rPr lang="cs-CZ" dirty="0" err="1">
                <a:hlinkClick r:id="rId2"/>
              </a:rPr>
              <a:t>rights</a:t>
            </a:r>
            <a:r>
              <a:rPr lang="cs-CZ" dirty="0">
                <a:hlinkClick r:id="rId2"/>
              </a:rPr>
              <a:t>/index.</a:t>
            </a:r>
            <a:r>
              <a:rPr lang="cs-CZ" dirty="0" err="1">
                <a:hlinkClick r:id="rId2"/>
              </a:rPr>
              <a:t>html</a:t>
            </a:r>
            <a:endParaRPr lang="cs-CZ" dirty="0"/>
          </a:p>
          <a:p>
            <a:r>
              <a:rPr lang="en-US" dirty="0"/>
              <a:t>FRANÇOIS-XAVIER BAGNOUD CENTER FOR HEALTH AND HUMAN RIGHTS</a:t>
            </a:r>
            <a:r>
              <a:rPr lang="cs-CZ" dirty="0"/>
              <a:t>: </a:t>
            </a:r>
            <a:r>
              <a:rPr lang="cs-CZ" dirty="0">
                <a:hlinkClick r:id="rId3"/>
              </a:rPr>
              <a:t>https://fxb.harvard.edu/</a:t>
            </a:r>
            <a:endParaRPr lang="cs-CZ" dirty="0"/>
          </a:p>
          <a:p>
            <a:r>
              <a:rPr lang="cs-CZ" i="1" dirty="0" err="1"/>
              <a:t>Health</a:t>
            </a:r>
            <a:r>
              <a:rPr lang="cs-CZ" i="1" dirty="0"/>
              <a:t> </a:t>
            </a:r>
            <a:r>
              <a:rPr lang="cs-CZ" i="1" dirty="0" err="1"/>
              <a:t>and</a:t>
            </a:r>
            <a:r>
              <a:rPr lang="cs-CZ" i="1" dirty="0"/>
              <a:t> </a:t>
            </a:r>
            <a:r>
              <a:rPr lang="cs-CZ" i="1" dirty="0" err="1"/>
              <a:t>Human</a:t>
            </a:r>
            <a:r>
              <a:rPr lang="cs-CZ" i="1" dirty="0"/>
              <a:t> </a:t>
            </a:r>
            <a:r>
              <a:rPr lang="cs-CZ" i="1" dirty="0" err="1"/>
              <a:t>Rights</a:t>
            </a:r>
            <a:r>
              <a:rPr lang="cs-CZ" i="1" dirty="0"/>
              <a:t> </a:t>
            </a:r>
            <a:r>
              <a:rPr lang="cs-CZ" i="1" dirty="0" err="1"/>
              <a:t>Journal</a:t>
            </a:r>
            <a:r>
              <a:rPr lang="cs-CZ" i="1" dirty="0"/>
              <a:t>: </a:t>
            </a:r>
            <a:r>
              <a:rPr lang="cs-CZ" dirty="0">
                <a:hlinkClick r:id="rId4"/>
              </a:rPr>
              <a:t>https://www.hhrjournal.org/</a:t>
            </a:r>
            <a:endParaRPr lang="cs-CZ" dirty="0"/>
          </a:p>
          <a:p>
            <a:pPr>
              <a:buNone/>
            </a:pPr>
            <a:r>
              <a:rPr lang="cs-CZ" dirty="0">
                <a:hlinkClick r:id="rId5"/>
              </a:rPr>
              <a:t>https://cdn2.sph.harvard.edu/wp-content/uploads/sites/13/2016/12/HHRJ-18.2-full-content.pdf</a:t>
            </a:r>
            <a:endParaRPr lang="cs-CZ" dirty="0"/>
          </a:p>
          <a:p>
            <a:r>
              <a:rPr lang="en-US" dirty="0">
                <a:hlinkClick r:id="rId6"/>
              </a:rPr>
              <a:t>Public Responsibility in Medicine and Research</a:t>
            </a:r>
            <a:r>
              <a:rPr lang="cs-CZ" dirty="0"/>
              <a:t>: </a:t>
            </a:r>
            <a:r>
              <a:rPr lang="en-US" dirty="0"/>
              <a:t>People &amp; Perspectives: George </a:t>
            </a:r>
            <a:r>
              <a:rPr lang="en-US" dirty="0" err="1"/>
              <a:t>Annas</a:t>
            </a:r>
            <a:r>
              <a:rPr lang="en-US" dirty="0"/>
              <a:t> - Human Rights</a:t>
            </a:r>
            <a:r>
              <a:rPr lang="cs-CZ" dirty="0"/>
              <a:t>: </a:t>
            </a:r>
            <a:r>
              <a:rPr lang="cs-CZ" dirty="0">
                <a:hlinkClick r:id="rId7"/>
              </a:rPr>
              <a:t>https://youtu.be/0L2NVFcYqkM</a:t>
            </a:r>
            <a:endParaRPr lang="cs-CZ" dirty="0"/>
          </a:p>
          <a:p>
            <a:r>
              <a:rPr lang="cs-CZ" dirty="0" err="1"/>
              <a:t>Islamic</a:t>
            </a:r>
            <a:r>
              <a:rPr lang="cs-CZ" dirty="0"/>
              <a:t> </a:t>
            </a:r>
            <a:r>
              <a:rPr lang="cs-CZ" dirty="0" err="1"/>
              <a:t>Bioethics</a:t>
            </a:r>
            <a:r>
              <a:rPr lang="cs-CZ" dirty="0"/>
              <a:t>: </a:t>
            </a:r>
            <a:r>
              <a:rPr lang="cs-CZ" dirty="0">
                <a:hlinkClick r:id="rId8"/>
              </a:rPr>
              <a:t>https://youtu.be/HnweBU8UOOE</a:t>
            </a:r>
            <a:endParaRPr lang="cs-CZ" dirty="0"/>
          </a:p>
          <a:p>
            <a:r>
              <a:rPr lang="cs-CZ" dirty="0" err="1">
                <a:hlinkClick r:id="rId9"/>
              </a:rPr>
              <a:t>Physicians</a:t>
            </a:r>
            <a:r>
              <a:rPr lang="cs-CZ" dirty="0">
                <a:hlinkClick r:id="rId9"/>
              </a:rPr>
              <a:t> </a:t>
            </a:r>
            <a:r>
              <a:rPr lang="cs-CZ" dirty="0" err="1">
                <a:hlinkClick r:id="rId9"/>
              </a:rPr>
              <a:t>for</a:t>
            </a:r>
            <a:r>
              <a:rPr lang="cs-CZ" dirty="0">
                <a:hlinkClick r:id="rId9"/>
              </a:rPr>
              <a:t> </a:t>
            </a:r>
            <a:r>
              <a:rPr lang="cs-CZ" dirty="0" err="1">
                <a:hlinkClick r:id="rId9"/>
              </a:rPr>
              <a:t>Human</a:t>
            </a:r>
            <a:r>
              <a:rPr lang="cs-CZ" dirty="0">
                <a:hlinkClick r:id="rId9"/>
              </a:rPr>
              <a:t> </a:t>
            </a:r>
            <a:r>
              <a:rPr lang="cs-CZ" dirty="0" err="1">
                <a:hlinkClick r:id="rId9"/>
              </a:rPr>
              <a:t>Rights</a:t>
            </a:r>
            <a:r>
              <a:rPr lang="cs-CZ" dirty="0">
                <a:hlinkClick r:id="rId9"/>
              </a:rPr>
              <a:t> </a:t>
            </a:r>
            <a:r>
              <a:rPr lang="en-US" dirty="0"/>
              <a:t>:</a:t>
            </a:r>
            <a:endParaRPr lang="cs-CZ" dirty="0"/>
          </a:p>
          <a:p>
            <a:pPr lvl="1">
              <a:buNone/>
            </a:pPr>
            <a:r>
              <a:rPr lang="en-US" dirty="0"/>
              <a:t>A Snapshot of Our Work Around the World</a:t>
            </a:r>
            <a:r>
              <a:rPr lang="cs-CZ" dirty="0"/>
              <a:t>: </a:t>
            </a:r>
            <a:r>
              <a:rPr lang="cs-CZ" dirty="0">
                <a:hlinkClick r:id="rId10"/>
              </a:rPr>
              <a:t>https://youtu.be/aKallbyio8Q</a:t>
            </a:r>
            <a:endParaRPr lang="cs-CZ" dirty="0"/>
          </a:p>
          <a:p>
            <a:pPr lvl="1">
              <a:buNone/>
            </a:pPr>
            <a:r>
              <a:rPr lang="en-US" dirty="0"/>
              <a:t>The Principle</a:t>
            </a:r>
            <a:r>
              <a:rPr lang="cs-CZ" dirty="0"/>
              <a:t> </a:t>
            </a:r>
            <a:r>
              <a:rPr lang="en-US" dirty="0"/>
              <a:t>of Medical Neutrality</a:t>
            </a:r>
            <a:r>
              <a:rPr lang="cs-CZ" dirty="0"/>
              <a:t>: </a:t>
            </a:r>
            <a:r>
              <a:rPr lang="cs-CZ" dirty="0">
                <a:hlinkClick r:id="rId11"/>
              </a:rPr>
              <a:t>https://youtu.be/PFHg3jjjsEM</a:t>
            </a:r>
            <a:endParaRPr lang="cs-CZ" dirty="0"/>
          </a:p>
          <a:p>
            <a:r>
              <a:rPr lang="cs-CZ" dirty="0" err="1">
                <a:hlinkClick r:id="rId12"/>
              </a:rPr>
              <a:t>Doctors</a:t>
            </a:r>
            <a:r>
              <a:rPr lang="cs-CZ" dirty="0">
                <a:hlinkClick r:id="rId12"/>
              </a:rPr>
              <a:t> </a:t>
            </a:r>
            <a:r>
              <a:rPr lang="cs-CZ" dirty="0" err="1">
                <a:hlinkClick r:id="rId12"/>
              </a:rPr>
              <a:t>Without</a:t>
            </a:r>
            <a:r>
              <a:rPr lang="cs-CZ" dirty="0">
                <a:hlinkClick r:id="rId12"/>
              </a:rPr>
              <a:t> </a:t>
            </a:r>
            <a:r>
              <a:rPr lang="cs-CZ" dirty="0" err="1">
                <a:hlinkClick r:id="rId12"/>
              </a:rPr>
              <a:t>Borders</a:t>
            </a:r>
            <a:r>
              <a:rPr lang="cs-CZ" dirty="0"/>
              <a:t> (MSF)</a:t>
            </a:r>
          </a:p>
          <a:p>
            <a:r>
              <a:rPr lang="cs-CZ" dirty="0" err="1"/>
              <a:t>About</a:t>
            </a:r>
            <a:r>
              <a:rPr lang="cs-CZ" dirty="0"/>
              <a:t> </a:t>
            </a:r>
            <a:r>
              <a:rPr lang="en-US" dirty="0"/>
              <a:t>Dr. Denis </a:t>
            </a:r>
            <a:r>
              <a:rPr lang="en-US" dirty="0" err="1"/>
              <a:t>Mukwege</a:t>
            </a:r>
            <a:r>
              <a:rPr lang="cs-CZ" dirty="0"/>
              <a:t> (</a:t>
            </a:r>
            <a:r>
              <a:rPr lang="en-US" dirty="0"/>
              <a:t>2013 Human Rights First Award</a:t>
            </a:r>
            <a:r>
              <a:rPr lang="cs-CZ" dirty="0"/>
              <a:t>): </a:t>
            </a:r>
            <a:r>
              <a:rPr lang="en-US" dirty="0">
                <a:hlinkClick r:id="rId13"/>
              </a:rPr>
              <a:t>https://youtu.be/VT5nsIAyCuI</a:t>
            </a:r>
            <a:endParaRPr lang="cs-CZ" dirty="0"/>
          </a:p>
          <a:p>
            <a:endParaRPr lang="cs-CZ" dirty="0"/>
          </a:p>
          <a:p>
            <a:endParaRPr lang="cs-CZ" dirty="0"/>
          </a:p>
          <a:p>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hlinkClick r:id="rId2"/>
              </a:rPr>
              <a:t>http://www.</a:t>
            </a:r>
            <a:r>
              <a:rPr lang="cs-CZ" dirty="0" err="1">
                <a:hlinkClick r:id="rId2"/>
              </a:rPr>
              <a:t>wma.net</a:t>
            </a:r>
            <a:r>
              <a:rPr lang="cs-CZ" dirty="0">
                <a:hlinkClick r:id="rId2"/>
              </a:rPr>
              <a:t>/</a:t>
            </a:r>
            <a:r>
              <a:rPr lang="cs-CZ" dirty="0" err="1">
                <a:hlinkClick r:id="rId2"/>
              </a:rPr>
              <a:t>en</a:t>
            </a:r>
            <a:r>
              <a:rPr lang="cs-CZ" dirty="0">
                <a:hlinkClick r:id="rId2"/>
              </a:rPr>
              <a:t>/20activities/20humanrights/index.</a:t>
            </a:r>
            <a:r>
              <a:rPr lang="cs-CZ" dirty="0" err="1">
                <a:hlinkClick r:id="rId2"/>
              </a:rPr>
              <a:t>html</a:t>
            </a:r>
            <a:endParaRPr lang="cs-CZ" dirty="0"/>
          </a:p>
          <a:p>
            <a:r>
              <a:rPr lang="cs-CZ" dirty="0">
                <a:hlinkClick r:id="rId3"/>
              </a:rPr>
              <a:t>http://www.</a:t>
            </a:r>
            <a:r>
              <a:rPr lang="cs-CZ" dirty="0" err="1">
                <a:hlinkClick r:id="rId3"/>
              </a:rPr>
              <a:t>wma.net</a:t>
            </a:r>
            <a:r>
              <a:rPr lang="cs-CZ" dirty="0">
                <a:hlinkClick r:id="rId3"/>
              </a:rPr>
              <a:t>/</a:t>
            </a:r>
            <a:r>
              <a:rPr lang="cs-CZ" dirty="0" err="1">
                <a:hlinkClick r:id="rId3"/>
              </a:rPr>
              <a:t>en</a:t>
            </a:r>
            <a:r>
              <a:rPr lang="cs-CZ" dirty="0">
                <a:hlinkClick r:id="rId3"/>
              </a:rPr>
              <a:t>/20activities/10ethics/index.</a:t>
            </a:r>
            <a:r>
              <a:rPr lang="cs-CZ" dirty="0" err="1">
                <a:hlinkClick r:id="rId3"/>
              </a:rPr>
              <a:t>html</a:t>
            </a:r>
            <a:endParaRPr lang="cs-CZ" dirty="0"/>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p>
          <a:p>
            <a:r>
              <a:rPr lang="cs-CZ" dirty="0">
                <a:hlinkClick r:id="rId4"/>
              </a:rPr>
              <a:t>http://www.</a:t>
            </a:r>
            <a:r>
              <a:rPr lang="cs-CZ" dirty="0" err="1">
                <a:hlinkClick r:id="rId4"/>
              </a:rPr>
              <a:t>unesco.org</a:t>
            </a:r>
            <a:r>
              <a:rPr lang="cs-CZ" dirty="0">
                <a:hlinkClick r:id="rId4"/>
              </a:rPr>
              <a:t>/</a:t>
            </a:r>
            <a:r>
              <a:rPr lang="cs-CZ" dirty="0" err="1">
                <a:hlinkClick r:id="rId4"/>
              </a:rPr>
              <a:t>new</a:t>
            </a:r>
            <a:r>
              <a:rPr lang="cs-CZ" dirty="0">
                <a:hlinkClick r:id="rId4"/>
              </a:rPr>
              <a:t>/</a:t>
            </a:r>
            <a:r>
              <a:rPr lang="cs-CZ" dirty="0" err="1">
                <a:hlinkClick r:id="rId4"/>
              </a:rPr>
              <a:t>en</a:t>
            </a:r>
            <a:r>
              <a:rPr lang="cs-CZ" dirty="0">
                <a:hlinkClick r:id="rId4"/>
              </a:rPr>
              <a:t>/</a:t>
            </a:r>
            <a:r>
              <a:rPr lang="cs-CZ" dirty="0" err="1">
                <a:hlinkClick r:id="rId4"/>
              </a:rPr>
              <a:t>social</a:t>
            </a:r>
            <a:r>
              <a:rPr lang="cs-CZ" dirty="0">
                <a:hlinkClick r:id="rId4"/>
              </a:rPr>
              <a:t>-</a:t>
            </a:r>
            <a:r>
              <a:rPr lang="cs-CZ" dirty="0" err="1">
                <a:hlinkClick r:id="rId4"/>
              </a:rPr>
              <a:t>and</a:t>
            </a:r>
            <a:r>
              <a:rPr lang="cs-CZ" dirty="0">
                <a:hlinkClick r:id="rId4"/>
              </a:rPr>
              <a:t>-</a:t>
            </a:r>
            <a:r>
              <a:rPr lang="cs-CZ" dirty="0" err="1">
                <a:hlinkClick r:id="rId4"/>
              </a:rPr>
              <a:t>human</a:t>
            </a:r>
            <a:r>
              <a:rPr lang="cs-CZ" dirty="0">
                <a:hlinkClick r:id="rId4"/>
              </a:rPr>
              <a:t>-</a:t>
            </a:r>
            <a:r>
              <a:rPr lang="cs-CZ" dirty="0" err="1">
                <a:hlinkClick r:id="rId4"/>
              </a:rPr>
              <a:t>sciences</a:t>
            </a:r>
            <a:r>
              <a:rPr lang="cs-CZ" dirty="0">
                <a:hlinkClick r:id="rId4"/>
              </a:rPr>
              <a:t>/</a:t>
            </a:r>
            <a:r>
              <a:rPr lang="cs-CZ" dirty="0" err="1">
                <a:hlinkClick r:id="rId4"/>
              </a:rPr>
              <a:t>themes</a:t>
            </a:r>
            <a:r>
              <a:rPr lang="cs-CZ" dirty="0">
                <a:hlinkClick r:id="rId4"/>
              </a:rPr>
              <a:t>/</a:t>
            </a:r>
            <a:r>
              <a:rPr lang="cs-CZ" dirty="0" err="1">
                <a:hlinkClick r:id="rId4"/>
              </a:rPr>
              <a:t>bioethics</a:t>
            </a:r>
            <a:r>
              <a:rPr lang="cs-CZ" dirty="0">
                <a:hlinkClick r:id="rId4"/>
              </a:rPr>
              <a:t>/</a:t>
            </a:r>
            <a:r>
              <a:rPr lang="cs-CZ" dirty="0" err="1">
                <a:hlinkClick r:id="rId4"/>
              </a:rPr>
              <a:t>ethics</a:t>
            </a:r>
            <a:r>
              <a:rPr lang="cs-CZ" dirty="0">
                <a:hlinkClick r:id="rId4"/>
              </a:rPr>
              <a:t>-</a:t>
            </a:r>
            <a:r>
              <a:rPr lang="cs-CZ" dirty="0" err="1">
                <a:hlinkClick r:id="rId4"/>
              </a:rPr>
              <a:t>education</a:t>
            </a:r>
            <a:r>
              <a:rPr lang="cs-CZ" dirty="0">
                <a:hlinkClick r:id="rId4"/>
              </a:rPr>
              <a:t>-</a:t>
            </a:r>
            <a:r>
              <a:rPr lang="cs-CZ" dirty="0" err="1">
                <a:hlinkClick r:id="rId4"/>
              </a:rPr>
              <a:t>programme</a:t>
            </a:r>
            <a:r>
              <a:rPr lang="cs-CZ" dirty="0">
                <a:hlinkClick r:id="rId4"/>
              </a:rPr>
              <a:t>/</a:t>
            </a:r>
            <a:endParaRPr lang="cs-CZ" dirty="0"/>
          </a:p>
          <a:p>
            <a:r>
              <a:rPr lang="cs-CZ" dirty="0">
                <a:hlinkClick r:id="rId5"/>
              </a:rPr>
              <a:t>http://www.</a:t>
            </a:r>
            <a:r>
              <a:rPr lang="cs-CZ" dirty="0" err="1">
                <a:hlinkClick r:id="rId5"/>
              </a:rPr>
              <a:t>unesco.org</a:t>
            </a:r>
            <a:r>
              <a:rPr lang="cs-CZ" dirty="0">
                <a:hlinkClick r:id="rId5"/>
              </a:rPr>
              <a:t>/</a:t>
            </a:r>
            <a:r>
              <a:rPr lang="cs-CZ" dirty="0" err="1">
                <a:hlinkClick r:id="rId5"/>
              </a:rPr>
              <a:t>new</a:t>
            </a:r>
            <a:r>
              <a:rPr lang="cs-CZ" dirty="0">
                <a:hlinkClick r:id="rId5"/>
              </a:rPr>
              <a:t>/</a:t>
            </a:r>
            <a:r>
              <a:rPr lang="cs-CZ" dirty="0" err="1">
                <a:hlinkClick r:id="rId5"/>
              </a:rPr>
              <a:t>en</a:t>
            </a:r>
            <a:r>
              <a:rPr lang="cs-CZ" dirty="0">
                <a:hlinkClick r:id="rId5"/>
              </a:rPr>
              <a:t>/</a:t>
            </a:r>
            <a:r>
              <a:rPr lang="cs-CZ" dirty="0" err="1">
                <a:hlinkClick r:id="rId5"/>
              </a:rPr>
              <a:t>social</a:t>
            </a:r>
            <a:r>
              <a:rPr lang="cs-CZ" dirty="0">
                <a:hlinkClick r:id="rId5"/>
              </a:rPr>
              <a:t>-</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sciences</a:t>
            </a:r>
            <a:r>
              <a:rPr lang="cs-CZ" dirty="0">
                <a:hlinkClick r:id="rId5"/>
              </a:rPr>
              <a:t>/</a:t>
            </a:r>
            <a:r>
              <a:rPr lang="cs-CZ" dirty="0" err="1">
                <a:hlinkClick r:id="rId5"/>
              </a:rPr>
              <a:t>themes</a:t>
            </a:r>
            <a:r>
              <a:rPr lang="cs-CZ" dirty="0">
                <a:hlinkClick r:id="rId5"/>
              </a:rPr>
              <a:t>/</a:t>
            </a:r>
            <a:r>
              <a:rPr lang="cs-CZ" dirty="0" err="1">
                <a:hlinkClick r:id="rId5"/>
              </a:rPr>
              <a:t>bioethics</a:t>
            </a:r>
            <a:r>
              <a:rPr lang="cs-CZ" dirty="0">
                <a:hlinkClick r:id="rId5"/>
              </a:rPr>
              <a:t>/</a:t>
            </a:r>
            <a:r>
              <a:rPr lang="cs-CZ" dirty="0" err="1">
                <a:hlinkClick r:id="rId5"/>
              </a:rPr>
              <a:t>human</a:t>
            </a:r>
            <a:r>
              <a:rPr lang="cs-CZ" dirty="0">
                <a:hlinkClick r:id="rId5"/>
              </a:rPr>
              <a:t>-genome-</a:t>
            </a:r>
            <a:r>
              <a:rPr lang="cs-CZ" dirty="0" err="1">
                <a:hlinkClick r:id="rId5"/>
              </a:rPr>
              <a:t>and</a:t>
            </a:r>
            <a:r>
              <a:rPr lang="cs-CZ" dirty="0">
                <a:hlinkClick r:id="rId5"/>
              </a:rPr>
              <a:t>-</a:t>
            </a:r>
            <a:r>
              <a:rPr lang="cs-CZ" dirty="0" err="1">
                <a:hlinkClick r:id="rId5"/>
              </a:rPr>
              <a:t>human</a:t>
            </a:r>
            <a:r>
              <a:rPr lang="cs-CZ" dirty="0">
                <a:hlinkClick r:id="rId5"/>
              </a:rPr>
              <a:t>-</a:t>
            </a:r>
            <a:r>
              <a:rPr lang="cs-CZ" dirty="0" err="1">
                <a:hlinkClick r:id="rId5"/>
              </a:rPr>
              <a:t>rights</a:t>
            </a:r>
            <a:r>
              <a:rPr lang="cs-CZ" dirty="0">
                <a:hlinkClick r:id="rId5"/>
              </a:rPr>
              <a:t>/</a:t>
            </a:r>
            <a:endParaRPr lang="cs-CZ" dirty="0"/>
          </a:p>
          <a:p>
            <a:r>
              <a:rPr lang="cs-CZ" dirty="0" err="1"/>
              <a:t>Universal</a:t>
            </a:r>
            <a:r>
              <a:rPr lang="cs-CZ" dirty="0"/>
              <a:t> </a:t>
            </a:r>
            <a:r>
              <a:rPr lang="cs-CZ" dirty="0" err="1"/>
              <a:t>Declaration</a:t>
            </a:r>
            <a:r>
              <a:rPr lang="cs-CZ" dirty="0"/>
              <a:t> on </a:t>
            </a:r>
            <a:r>
              <a:rPr lang="cs-CZ" dirty="0" err="1"/>
              <a:t>Bioethics</a:t>
            </a:r>
            <a:r>
              <a:rPr lang="cs-CZ" dirty="0"/>
              <a:t> </a:t>
            </a:r>
            <a:r>
              <a:rPr lang="cs-CZ" dirty="0" err="1"/>
              <a:t>and</a:t>
            </a:r>
            <a:r>
              <a:rPr lang="cs-CZ" dirty="0"/>
              <a:t> </a:t>
            </a:r>
            <a:r>
              <a:rPr lang="cs-CZ" dirty="0" err="1"/>
              <a:t>Human</a:t>
            </a:r>
            <a:r>
              <a:rPr lang="cs-CZ" dirty="0"/>
              <a:t> </a:t>
            </a:r>
            <a:r>
              <a:rPr lang="cs-CZ" dirty="0" err="1"/>
              <a:t>Rights</a:t>
            </a:r>
            <a:r>
              <a:rPr lang="cs-CZ" dirty="0"/>
              <a:t>. 19 </a:t>
            </a:r>
            <a:r>
              <a:rPr lang="cs-CZ" dirty="0" err="1"/>
              <a:t>October</a:t>
            </a:r>
            <a:r>
              <a:rPr lang="cs-CZ" dirty="0"/>
              <a:t> 2005: </a:t>
            </a:r>
            <a:r>
              <a:rPr lang="cs-CZ" dirty="0">
                <a:hlinkClick r:id="rId6"/>
              </a:rPr>
              <a:t>http://unesdoc.unesco.org/images/0014/001428/142825e.pdf#page=80</a:t>
            </a:r>
            <a:endParaRPr lang="cs-CZ" dirty="0"/>
          </a:p>
          <a:p>
            <a:r>
              <a:rPr lang="en-US" dirty="0"/>
              <a:t>WMA Declaration of Sydney on the Determination of Death and the Recovery of Organs</a:t>
            </a:r>
            <a:r>
              <a:rPr lang="cs-CZ" dirty="0"/>
              <a:t>:</a:t>
            </a:r>
          </a:p>
          <a:p>
            <a:pPr lvl="1"/>
            <a:r>
              <a:rPr lang="cs-CZ" dirty="0"/>
              <a:t> </a:t>
            </a:r>
            <a:r>
              <a:rPr lang="cs-CZ" dirty="0">
                <a:hlinkClick r:id="rId7"/>
              </a:rPr>
              <a:t>http://www.</a:t>
            </a:r>
            <a:r>
              <a:rPr lang="cs-CZ" dirty="0" err="1">
                <a:hlinkClick r:id="rId7"/>
              </a:rPr>
              <a:t>wma.net</a:t>
            </a:r>
            <a:r>
              <a:rPr lang="cs-CZ" dirty="0">
                <a:hlinkClick r:id="rId7"/>
              </a:rPr>
              <a:t>/</a:t>
            </a:r>
            <a:r>
              <a:rPr lang="cs-CZ" dirty="0" err="1">
                <a:hlinkClick r:id="rId7"/>
              </a:rPr>
              <a:t>en</a:t>
            </a:r>
            <a:r>
              <a:rPr lang="cs-CZ" dirty="0">
                <a:hlinkClick r:id="rId7"/>
              </a:rPr>
              <a:t>/30publications/10policies/d2/index.</a:t>
            </a:r>
            <a:r>
              <a:rPr lang="cs-CZ" dirty="0" err="1">
                <a:hlinkClick r:id="rId7"/>
              </a:rPr>
              <a:t>html</a:t>
            </a:r>
            <a:endParaRPr lang="cs-CZ" dirty="0"/>
          </a:p>
          <a:p>
            <a:pPr lvl="1"/>
            <a:r>
              <a:rPr lang="cs-CZ" dirty="0">
                <a:hlinkClick r:id="rId8"/>
              </a:rPr>
              <a:t>http://www.</a:t>
            </a:r>
            <a:r>
              <a:rPr lang="cs-CZ" dirty="0" err="1">
                <a:hlinkClick r:id="rId8"/>
              </a:rPr>
              <a:t>wma.net</a:t>
            </a:r>
            <a:r>
              <a:rPr lang="cs-CZ" dirty="0">
                <a:hlinkClick r:id="rId8"/>
              </a:rPr>
              <a:t>/</a:t>
            </a:r>
            <a:r>
              <a:rPr lang="cs-CZ" dirty="0" err="1">
                <a:hlinkClick r:id="rId8"/>
              </a:rPr>
              <a:t>en</a:t>
            </a:r>
            <a:r>
              <a:rPr lang="cs-CZ" dirty="0">
                <a:hlinkClick r:id="rId8"/>
              </a:rPr>
              <a:t>/30publications/10policies/o3/</a:t>
            </a:r>
            <a:endParaRPr lang="cs-CZ" dirty="0"/>
          </a:p>
          <a:p>
            <a:r>
              <a:rPr lang="cs-CZ" dirty="0" err="1"/>
              <a:t>Bioethics</a:t>
            </a:r>
            <a:r>
              <a:rPr lang="cs-CZ" dirty="0"/>
              <a:t> </a:t>
            </a:r>
            <a:r>
              <a:rPr lang="cs-CZ" dirty="0" err="1"/>
              <a:t>and</a:t>
            </a:r>
            <a:r>
              <a:rPr lang="cs-CZ" dirty="0"/>
              <a:t> </a:t>
            </a:r>
            <a:r>
              <a:rPr lang="cs-CZ" dirty="0" err="1"/>
              <a:t>Human</a:t>
            </a:r>
            <a:r>
              <a:rPr lang="cs-CZ" dirty="0"/>
              <a:t> Dignity: </a:t>
            </a:r>
            <a:r>
              <a:rPr lang="cs-CZ" dirty="0">
                <a:hlinkClick r:id="rId9"/>
              </a:rPr>
              <a:t>http://www3.nd.edu/~</a:t>
            </a:r>
            <a:r>
              <a:rPr lang="cs-CZ" dirty="0" err="1">
                <a:hlinkClick r:id="rId9"/>
              </a:rPr>
              <a:t>undpress</a:t>
            </a:r>
            <a:r>
              <a:rPr lang="cs-CZ" dirty="0">
                <a:hlinkClick r:id="rId9"/>
              </a:rPr>
              <a:t>/</a:t>
            </a:r>
            <a:r>
              <a:rPr lang="cs-CZ" dirty="0" err="1">
                <a:hlinkClick r:id="rId9"/>
              </a:rPr>
              <a:t>excerpts</a:t>
            </a:r>
            <a:r>
              <a:rPr lang="cs-CZ" dirty="0">
                <a:hlinkClick r:id="rId9"/>
              </a:rPr>
              <a:t>/P01307-ex.</a:t>
            </a:r>
            <a:r>
              <a:rPr lang="cs-CZ" dirty="0" err="1">
                <a:hlinkClick r:id="rId9"/>
              </a:rPr>
              <a:t>pdf</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a:t>Human</a:t>
            </a:r>
            <a:r>
              <a:rPr lang="cs-CZ" dirty="0"/>
              <a:t> Dignity </a:t>
            </a:r>
            <a:r>
              <a:rPr lang="cs-CZ" dirty="0" err="1"/>
              <a:t>and</a:t>
            </a:r>
            <a:r>
              <a:rPr lang="cs-CZ" dirty="0"/>
              <a:t> </a:t>
            </a:r>
            <a:r>
              <a:rPr lang="cs-CZ" dirty="0" err="1"/>
              <a:t>Bioethics</a:t>
            </a:r>
            <a:r>
              <a:rPr lang="cs-CZ" dirty="0"/>
              <a:t>: </a:t>
            </a:r>
            <a:r>
              <a:rPr lang="cs-CZ" dirty="0">
                <a:hlinkClick r:id="rId2"/>
              </a:rPr>
              <a:t>http://www.</a:t>
            </a:r>
            <a:r>
              <a:rPr lang="cs-CZ" dirty="0" err="1">
                <a:hlinkClick r:id="rId2"/>
              </a:rPr>
              <a:t>thenewatlantis.com</a:t>
            </a:r>
            <a:r>
              <a:rPr lang="cs-CZ" dirty="0">
                <a:hlinkClick r:id="rId2"/>
              </a:rPr>
              <a:t>/</a:t>
            </a:r>
            <a:r>
              <a:rPr lang="cs-CZ" dirty="0" err="1">
                <a:hlinkClick r:id="rId2"/>
              </a:rPr>
              <a:t>docLib</a:t>
            </a:r>
            <a:r>
              <a:rPr lang="cs-CZ" dirty="0">
                <a:hlinkClick r:id="rId2"/>
              </a:rPr>
              <a:t>/20091130_</a:t>
            </a:r>
            <a:r>
              <a:rPr lang="cs-CZ" dirty="0" err="1">
                <a:hlinkClick r:id="rId2"/>
              </a:rPr>
              <a:t>human</a:t>
            </a:r>
            <a:r>
              <a:rPr lang="cs-CZ" dirty="0">
                <a:hlinkClick r:id="rId2"/>
              </a:rPr>
              <a:t>_dignity.</a:t>
            </a:r>
            <a:r>
              <a:rPr lang="cs-CZ" dirty="0" err="1">
                <a:hlinkClick r:id="rId2"/>
              </a:rPr>
              <a:t>pdf</a:t>
            </a:r>
            <a:endParaRPr lang="cs-CZ" dirty="0"/>
          </a:p>
          <a:p>
            <a:r>
              <a:rPr lang="cs-CZ" dirty="0">
                <a:hlinkClick r:id="rId3"/>
              </a:rPr>
              <a:t>https://www.ncbi.nlm.nih.gov/pmc/articles/PMC300789/pdf/32701419.pdf</a:t>
            </a:r>
            <a:endParaRPr lang="cs-CZ" dirty="0"/>
          </a:p>
          <a:p>
            <a:r>
              <a:rPr lang="cs-CZ" dirty="0">
                <a:hlinkClick r:id="rId4"/>
              </a:rPr>
              <a:t>http://bmcmedethics.biomedcentral.com/articles/10.1186/1472-6939-7-2</a:t>
            </a:r>
            <a:endParaRPr lang="cs-CZ" dirty="0"/>
          </a:p>
          <a:p>
            <a:r>
              <a:rPr lang="cs-CZ" dirty="0" err="1"/>
              <a:t>About</a:t>
            </a:r>
            <a:r>
              <a:rPr lang="cs-CZ" dirty="0"/>
              <a:t> dignity: </a:t>
            </a:r>
            <a:r>
              <a:rPr lang="cs-CZ" dirty="0">
                <a:hlinkClick r:id="rId5"/>
              </a:rPr>
              <a:t>https://www.ncbi.nlm.nih.gov/pmc/articles/PMC300789/citedby/</a:t>
            </a:r>
            <a:endParaRPr lang="cs-CZ" dirty="0"/>
          </a:p>
          <a:p>
            <a:r>
              <a:rPr lang="en-US" dirty="0"/>
              <a:t>Peel, Michael. “Human Rights and Medical Ethics.” </a:t>
            </a:r>
            <a:r>
              <a:rPr lang="en-US" i="1" dirty="0"/>
              <a:t>Journal of the Royal Society of Medicine</a:t>
            </a:r>
            <a:r>
              <a:rPr lang="en-US" dirty="0"/>
              <a:t> 98.4 (2005): 171–173. Print.</a:t>
            </a:r>
            <a:endParaRPr lang="cs-CZ" dirty="0"/>
          </a:p>
          <a:p>
            <a:r>
              <a:rPr lang="en-US" dirty="0" err="1"/>
              <a:t>Mohanti</a:t>
            </a:r>
            <a:r>
              <a:rPr lang="en-US" dirty="0"/>
              <a:t>, </a:t>
            </a:r>
            <a:r>
              <a:rPr lang="en-US" dirty="0" err="1"/>
              <a:t>Bidhu</a:t>
            </a:r>
            <a:r>
              <a:rPr lang="en-US" dirty="0"/>
              <a:t> K. “Ethics in Palliative Care.” </a:t>
            </a:r>
            <a:r>
              <a:rPr lang="en-US" i="1" dirty="0"/>
              <a:t>Indian Journal of Palliative Care</a:t>
            </a:r>
            <a:r>
              <a:rPr lang="en-US" dirty="0"/>
              <a:t> 15.2 (2009): 89–92. </a:t>
            </a:r>
            <a:r>
              <a:rPr lang="en-US" i="1" dirty="0"/>
              <a:t>PMC</a:t>
            </a:r>
            <a:r>
              <a:rPr lang="en-US" dirty="0"/>
              <a:t>. Web. 17 Feb. 2017.</a:t>
            </a:r>
            <a:endParaRPr lang="cs-CZ" dirty="0"/>
          </a:p>
          <a:p>
            <a:r>
              <a:rPr lang="en-US" dirty="0"/>
              <a:t>Sharma, </a:t>
            </a:r>
            <a:r>
              <a:rPr lang="en-US" dirty="0" err="1"/>
              <a:t>Himanshu</a:t>
            </a:r>
            <a:r>
              <a:rPr lang="en-US" dirty="0"/>
              <a:t> et al. “End-of-Life Care: Indian Perspective.” </a:t>
            </a:r>
            <a:r>
              <a:rPr lang="en-US" i="1" dirty="0"/>
              <a:t>Indian Journal of Psychiatry</a:t>
            </a:r>
            <a:r>
              <a:rPr lang="en-US" dirty="0"/>
              <a:t> 55.Suppl 2 (2013): S293–S298. </a:t>
            </a:r>
            <a:r>
              <a:rPr lang="en-US" i="1" dirty="0"/>
              <a:t>PMC</a:t>
            </a:r>
            <a:r>
              <a:rPr lang="en-US" dirty="0"/>
              <a:t>. Web. 17 Feb. 2017.</a:t>
            </a:r>
            <a:endParaRPr lang="cs-CZ" dirty="0"/>
          </a:p>
          <a:p>
            <a:r>
              <a:rPr lang="cs-CZ" dirty="0">
                <a:hlinkClick r:id="rId6"/>
              </a:rPr>
              <a:t>https://www.amnesty.org/en/</a:t>
            </a:r>
            <a:endParaRPr lang="cs-CZ" dirty="0">
              <a:hlinkClick r:id="rId7"/>
            </a:endParaRPr>
          </a:p>
          <a:p>
            <a:r>
              <a:rPr lang="cs-CZ" dirty="0">
                <a:hlinkClick r:id="rId7"/>
              </a:rPr>
              <a:t>https://www.hrw.org/</a:t>
            </a:r>
            <a:endParaRPr lang="cs-CZ" dirty="0"/>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Sources</a:t>
            </a:r>
            <a:endParaRPr lang="cs-CZ" dirty="0"/>
          </a:p>
        </p:txBody>
      </p:sp>
      <p:sp>
        <p:nvSpPr>
          <p:cNvPr id="3" name="Zástupný symbol pro obsah 2"/>
          <p:cNvSpPr>
            <a:spLocks noGrp="1"/>
          </p:cNvSpPr>
          <p:nvPr>
            <p:ph idx="1"/>
          </p:nvPr>
        </p:nvSpPr>
        <p:spPr/>
        <p:txBody>
          <a:bodyPr>
            <a:normAutofit lnSpcReduction="10000"/>
          </a:bodyPr>
          <a:lstStyle/>
          <a:p>
            <a:r>
              <a:rPr lang="cs-CZ" dirty="0" err="1"/>
              <a:t>Banks</a:t>
            </a:r>
            <a:r>
              <a:rPr lang="cs-CZ" dirty="0"/>
              <a:t>, A., </a:t>
            </a:r>
            <a:r>
              <a:rPr lang="cs-CZ" dirty="0" err="1"/>
              <a:t>Gallagher</a:t>
            </a:r>
            <a:r>
              <a:rPr lang="cs-CZ" dirty="0"/>
              <a:t>, A. </a:t>
            </a:r>
            <a:r>
              <a:rPr lang="cs-CZ" i="1" dirty="0" err="1"/>
              <a:t>Ethics</a:t>
            </a:r>
            <a:r>
              <a:rPr lang="cs-CZ" i="1" dirty="0"/>
              <a:t> in </a:t>
            </a:r>
            <a:r>
              <a:rPr lang="cs-CZ" i="1" dirty="0" err="1"/>
              <a:t>professional</a:t>
            </a:r>
            <a:r>
              <a:rPr lang="cs-CZ" i="1" dirty="0"/>
              <a:t> </a:t>
            </a:r>
            <a:r>
              <a:rPr lang="cs-CZ" i="1" dirty="0" err="1"/>
              <a:t>life</a:t>
            </a:r>
            <a:r>
              <a:rPr lang="cs-CZ" i="1" dirty="0"/>
              <a:t>: </a:t>
            </a:r>
            <a:r>
              <a:rPr lang="cs-CZ" i="1" dirty="0" err="1"/>
              <a:t>Virtues</a:t>
            </a:r>
            <a:r>
              <a:rPr lang="cs-CZ" i="1" dirty="0"/>
              <a:t> </a:t>
            </a:r>
            <a:r>
              <a:rPr lang="cs-CZ" i="1" dirty="0" err="1"/>
              <a:t>for</a:t>
            </a:r>
            <a:r>
              <a:rPr lang="cs-CZ" i="1" dirty="0"/>
              <a:t> </a:t>
            </a:r>
            <a:r>
              <a:rPr lang="cs-CZ" i="1" dirty="0" err="1"/>
              <a:t>health</a:t>
            </a:r>
            <a:r>
              <a:rPr lang="cs-CZ" i="1" dirty="0"/>
              <a:t> </a:t>
            </a:r>
            <a:r>
              <a:rPr lang="cs-CZ" i="1" dirty="0" err="1"/>
              <a:t>and</a:t>
            </a:r>
            <a:r>
              <a:rPr lang="cs-CZ" i="1" dirty="0"/>
              <a:t> </a:t>
            </a:r>
            <a:r>
              <a:rPr lang="cs-CZ" i="1" dirty="0" err="1"/>
              <a:t>social</a:t>
            </a:r>
            <a:r>
              <a:rPr lang="cs-CZ" i="1" dirty="0"/>
              <a:t> care</a:t>
            </a:r>
            <a:r>
              <a:rPr lang="cs-CZ" dirty="0"/>
              <a:t>. London 2009. ISBN 978-0-230-507-19-7.</a:t>
            </a:r>
          </a:p>
          <a:p>
            <a:r>
              <a:rPr lang="cs-CZ" dirty="0" err="1"/>
              <a:t>Beauchamp</a:t>
            </a:r>
            <a:r>
              <a:rPr lang="cs-CZ" dirty="0"/>
              <a:t>, T.L., </a:t>
            </a:r>
            <a:r>
              <a:rPr lang="cs-CZ" dirty="0" err="1"/>
              <a:t>Childress</a:t>
            </a:r>
            <a:r>
              <a:rPr lang="cs-CZ" dirty="0"/>
              <a:t>, J.F. </a:t>
            </a:r>
            <a:r>
              <a:rPr lang="cs-CZ" i="1" dirty="0" err="1"/>
              <a:t>Principles</a:t>
            </a:r>
            <a:r>
              <a:rPr lang="cs-CZ" i="1" dirty="0"/>
              <a:t> </a:t>
            </a:r>
            <a:r>
              <a:rPr lang="cs-CZ" i="1" dirty="0" err="1"/>
              <a:t>of</a:t>
            </a:r>
            <a:r>
              <a:rPr lang="cs-CZ" i="1" dirty="0"/>
              <a:t> </a:t>
            </a:r>
            <a:r>
              <a:rPr lang="cs-CZ" i="1" dirty="0" err="1"/>
              <a:t>Biomedical</a:t>
            </a:r>
            <a:r>
              <a:rPr lang="cs-CZ" i="1" dirty="0"/>
              <a:t> </a:t>
            </a:r>
            <a:r>
              <a:rPr lang="cs-CZ" i="1" dirty="0" err="1"/>
              <a:t>Ethics</a:t>
            </a:r>
            <a:r>
              <a:rPr lang="cs-CZ" dirty="0"/>
              <a:t>. Oxford 2009. ISBN 978-0-19-533570-5.</a:t>
            </a:r>
          </a:p>
          <a:p>
            <a:r>
              <a:rPr lang="cs-CZ" dirty="0" err="1"/>
              <a:t>Hugman</a:t>
            </a:r>
            <a:r>
              <a:rPr lang="cs-CZ" dirty="0"/>
              <a:t>, R. </a:t>
            </a:r>
            <a:r>
              <a:rPr lang="cs-CZ" i="1" dirty="0"/>
              <a:t>New </a:t>
            </a:r>
            <a:r>
              <a:rPr lang="cs-CZ" i="1" dirty="0" err="1"/>
              <a:t>Approaches</a:t>
            </a:r>
            <a:r>
              <a:rPr lang="cs-CZ" i="1" dirty="0"/>
              <a:t> in </a:t>
            </a:r>
            <a:r>
              <a:rPr lang="cs-CZ" i="1" dirty="0" err="1"/>
              <a:t>Ethics</a:t>
            </a:r>
            <a:r>
              <a:rPr lang="cs-CZ" i="1" dirty="0"/>
              <a:t> </a:t>
            </a:r>
            <a:r>
              <a:rPr lang="cs-CZ" i="1" dirty="0" err="1"/>
              <a:t>for</a:t>
            </a:r>
            <a:r>
              <a:rPr lang="cs-CZ" i="1" dirty="0"/>
              <a:t> </a:t>
            </a:r>
            <a:r>
              <a:rPr lang="cs-CZ" i="1" dirty="0" err="1"/>
              <a:t>the</a:t>
            </a:r>
            <a:r>
              <a:rPr lang="cs-CZ" i="1" dirty="0"/>
              <a:t> </a:t>
            </a:r>
            <a:r>
              <a:rPr lang="cs-CZ" i="1" dirty="0" err="1"/>
              <a:t>Caring</a:t>
            </a:r>
            <a:r>
              <a:rPr lang="cs-CZ" i="1" dirty="0"/>
              <a:t> </a:t>
            </a:r>
            <a:r>
              <a:rPr lang="cs-CZ" i="1" dirty="0" err="1"/>
              <a:t>Professions</a:t>
            </a:r>
            <a:r>
              <a:rPr lang="cs-CZ" dirty="0"/>
              <a:t>. London 2005. ISBN 978-14039-1471-2.</a:t>
            </a:r>
          </a:p>
          <a:p>
            <a:r>
              <a:rPr lang="cs-CZ" dirty="0" err="1"/>
              <a:t>Rowson</a:t>
            </a:r>
            <a:r>
              <a:rPr lang="cs-CZ" dirty="0"/>
              <a:t>, R. </a:t>
            </a:r>
            <a:r>
              <a:rPr lang="cs-CZ" i="1" dirty="0" err="1"/>
              <a:t>Working</a:t>
            </a:r>
            <a:r>
              <a:rPr lang="cs-CZ" i="1" dirty="0"/>
              <a:t> </a:t>
            </a:r>
            <a:r>
              <a:rPr lang="cs-CZ" i="1" dirty="0" err="1"/>
              <a:t>Ethics</a:t>
            </a:r>
            <a:r>
              <a:rPr lang="cs-CZ" i="1" dirty="0"/>
              <a:t>: </a:t>
            </a:r>
            <a:r>
              <a:rPr lang="cs-CZ" i="1" dirty="0" err="1"/>
              <a:t>How</a:t>
            </a:r>
            <a:r>
              <a:rPr lang="cs-CZ" i="1" dirty="0"/>
              <a:t> to </a:t>
            </a:r>
            <a:r>
              <a:rPr lang="cs-CZ" i="1" dirty="0" err="1"/>
              <a:t>be</a:t>
            </a:r>
            <a:r>
              <a:rPr lang="cs-CZ" i="1" dirty="0"/>
              <a:t> Fair in a </a:t>
            </a:r>
            <a:r>
              <a:rPr lang="cs-CZ" i="1" dirty="0" err="1"/>
              <a:t>Culturally</a:t>
            </a:r>
            <a:r>
              <a:rPr lang="cs-CZ" i="1" dirty="0"/>
              <a:t> </a:t>
            </a:r>
            <a:r>
              <a:rPr lang="cs-CZ" i="1" dirty="0" err="1"/>
              <a:t>Complex</a:t>
            </a:r>
            <a:r>
              <a:rPr lang="cs-CZ" i="1" dirty="0"/>
              <a:t> </a:t>
            </a:r>
            <a:r>
              <a:rPr lang="cs-CZ" i="1" dirty="0" err="1"/>
              <a:t>World</a:t>
            </a:r>
            <a:r>
              <a:rPr lang="cs-CZ" dirty="0"/>
              <a:t>. London 2006. ISBN 978-1-85302-750-5.</a:t>
            </a:r>
          </a:p>
          <a:p>
            <a:pPr>
              <a:buNone/>
            </a:pPr>
            <a:r>
              <a:rPr lang="en-US" b="1" dirty="0">
                <a:hlinkClick r:id="rId2"/>
              </a:rPr>
              <a:t>Convention on Human Rights and Biomedicine</a:t>
            </a:r>
            <a:endParaRPr lang="en-US" b="1" dirty="0"/>
          </a:p>
          <a:p>
            <a:pPr>
              <a:buNone/>
            </a:pPr>
            <a:r>
              <a:rPr lang="cs-CZ" b="1" dirty="0" err="1">
                <a:hlinkClick r:id="rId3"/>
              </a:rPr>
              <a:t>Ethics</a:t>
            </a:r>
            <a:r>
              <a:rPr lang="cs-CZ" b="1" dirty="0">
                <a:hlinkClick r:id="rId3"/>
              </a:rPr>
              <a:t> </a:t>
            </a:r>
            <a:r>
              <a:rPr lang="cs-CZ" b="1" dirty="0" err="1">
                <a:hlinkClick r:id="rId3"/>
              </a:rPr>
              <a:t>Cases</a:t>
            </a:r>
            <a:r>
              <a:rPr lang="cs-CZ" b="1" dirty="0">
                <a:hlinkClick r:id="rId3"/>
              </a:rPr>
              <a:t> Index</a:t>
            </a:r>
            <a:endParaRPr lang="cs-CZ" b="1" dirty="0"/>
          </a:p>
          <a:p>
            <a:pPr>
              <a:buNone/>
            </a:pPr>
            <a:r>
              <a:rPr lang="cs-CZ" b="1" dirty="0" err="1">
                <a:hlinkClick r:id="rId4"/>
              </a:rPr>
              <a:t>History</a:t>
            </a:r>
            <a:r>
              <a:rPr lang="cs-CZ" b="1" dirty="0">
                <a:hlinkClick r:id="rId4"/>
              </a:rPr>
              <a:t> </a:t>
            </a:r>
            <a:r>
              <a:rPr lang="cs-CZ" b="1" dirty="0" err="1">
                <a:hlinkClick r:id="rId4"/>
              </a:rPr>
              <a:t>of</a:t>
            </a:r>
            <a:r>
              <a:rPr lang="cs-CZ" b="1" dirty="0">
                <a:hlinkClick r:id="rId4"/>
              </a:rPr>
              <a:t> AMA </a:t>
            </a:r>
            <a:r>
              <a:rPr lang="cs-CZ" b="1" dirty="0" err="1">
                <a:hlinkClick r:id="rId4"/>
              </a:rPr>
              <a:t>Ethics</a:t>
            </a:r>
            <a:endParaRPr lang="cs-CZ"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922114"/>
          </a:xfrm>
        </p:spPr>
        <p:txBody>
          <a:bodyPr/>
          <a:lstStyle/>
          <a:p>
            <a:pPr algn="l"/>
            <a:r>
              <a:rPr lang="cs-CZ" dirty="0" err="1"/>
              <a:t>Bibliography</a:t>
            </a:r>
            <a:endParaRPr lang="cs-CZ" dirty="0"/>
          </a:p>
        </p:txBody>
      </p:sp>
      <p:sp>
        <p:nvSpPr>
          <p:cNvPr id="3" name="Zástupný symbol pro obsah 2"/>
          <p:cNvSpPr>
            <a:spLocks noGrp="1"/>
          </p:cNvSpPr>
          <p:nvPr>
            <p:ph idx="1"/>
          </p:nvPr>
        </p:nvSpPr>
        <p:spPr/>
        <p:txBody>
          <a:bodyPr>
            <a:normAutofit/>
          </a:bodyPr>
          <a:lstStyle/>
          <a:p>
            <a:r>
              <a:rPr lang="en-US" dirty="0">
                <a:hlinkClick r:id="rId3"/>
              </a:rPr>
              <a:t>Debate Noam Chomsky &amp; Michel Foucault - On human nature [</a:t>
            </a:r>
            <a:r>
              <a:rPr lang="cs-CZ" dirty="0" err="1">
                <a:hlinkClick r:id="rId3"/>
              </a:rPr>
              <a:t>English</a:t>
            </a:r>
            <a:r>
              <a:rPr lang="cs-CZ" dirty="0">
                <a:hlinkClick r:id="rId3"/>
              </a:rPr>
              <a:t> s</a:t>
            </a:r>
            <a:r>
              <a:rPr lang="en-US" dirty="0" err="1">
                <a:hlinkClick r:id="rId3"/>
              </a:rPr>
              <a:t>ubtitled</a:t>
            </a:r>
            <a:r>
              <a:rPr lang="en-US" dirty="0">
                <a:hlinkClick r:id="rId3"/>
              </a:rPr>
              <a:t>] </a:t>
            </a:r>
            <a:endParaRPr lang="cs-CZ" dirty="0"/>
          </a:p>
          <a:p>
            <a:r>
              <a:rPr lang="cs-CZ" dirty="0">
                <a:hlinkClick r:id="rId4"/>
              </a:rPr>
              <a:t>A</a:t>
            </a:r>
            <a:r>
              <a:rPr lang="fr-FR" dirty="0">
                <a:hlinkClick r:id="rId4"/>
              </a:rPr>
              <a:t> biographical portrait of Jacques Derrida</a:t>
            </a:r>
            <a:r>
              <a:rPr lang="cs-CZ" dirty="0">
                <a:hlinkClick r:id="rId4"/>
              </a:rPr>
              <a:t>. </a:t>
            </a:r>
            <a:r>
              <a:rPr lang="en-US" dirty="0">
                <a:hlinkClick r:id="rId4"/>
              </a:rPr>
              <a:t>The film also follows Derrida during a trip to South Africa where he visits Nelson Mandela's former prison cell and discusses forgiveness with university students. Derrida states that his own childhood experiences with anti-Semitism have heightened his sensitivity to racial issues.</a:t>
            </a:r>
            <a:endParaRPr lang="cs-CZ" dirty="0"/>
          </a:p>
          <a:p>
            <a:r>
              <a:rPr lang="cs-CZ" dirty="0" err="1">
                <a:hlinkClick r:id="rId5"/>
              </a:rPr>
              <a:t>Jacques</a:t>
            </a:r>
            <a:r>
              <a:rPr lang="cs-CZ" dirty="0">
                <a:hlinkClick r:id="rId5"/>
              </a:rPr>
              <a:t> </a:t>
            </a:r>
            <a:r>
              <a:rPr lang="cs-CZ" dirty="0" err="1">
                <a:hlinkClick r:id="rId5"/>
              </a:rPr>
              <a:t>Derrida</a:t>
            </a:r>
            <a:r>
              <a:rPr lang="cs-CZ" dirty="0">
                <a:hlinkClick r:id="rId5"/>
              </a:rPr>
              <a:t>: "</a:t>
            </a:r>
            <a:r>
              <a:rPr lang="cs-CZ" dirty="0" err="1">
                <a:hlinkClick r:id="rId5"/>
              </a:rPr>
              <a:t>What</a:t>
            </a:r>
            <a:r>
              <a:rPr lang="cs-CZ" dirty="0">
                <a:hlinkClick r:id="rId5"/>
              </a:rPr>
              <a:t> </a:t>
            </a:r>
            <a:r>
              <a:rPr lang="cs-CZ" dirty="0" err="1">
                <a:hlinkClick r:id="rId5"/>
              </a:rPr>
              <a:t>Comes</a:t>
            </a:r>
            <a:r>
              <a:rPr lang="cs-CZ" dirty="0">
                <a:hlinkClick r:id="rId5"/>
              </a:rPr>
              <a:t> </a:t>
            </a:r>
            <a:r>
              <a:rPr lang="cs-CZ" dirty="0" err="1">
                <a:hlinkClick r:id="rId5"/>
              </a:rPr>
              <a:t>Before</a:t>
            </a:r>
            <a:r>
              <a:rPr lang="cs-CZ" dirty="0">
                <a:hlinkClick r:id="rId5"/>
              </a:rPr>
              <a:t> </a:t>
            </a:r>
            <a:r>
              <a:rPr lang="cs-CZ" dirty="0" err="1">
                <a:hlinkClick r:id="rId5"/>
              </a:rPr>
              <a:t>The</a:t>
            </a:r>
            <a:r>
              <a:rPr lang="cs-CZ" dirty="0">
                <a:hlinkClick r:id="rId5"/>
              </a:rPr>
              <a:t> </a:t>
            </a:r>
            <a:r>
              <a:rPr lang="cs-CZ" dirty="0" err="1">
                <a:hlinkClick r:id="rId5"/>
              </a:rPr>
              <a:t>Question</a:t>
            </a:r>
            <a:r>
              <a:rPr lang="cs-CZ" dirty="0">
                <a:hlinkClick r:id="rId5"/>
              </a:rPr>
              <a:t>?"</a:t>
            </a:r>
            <a:r>
              <a:rPr lang="cs-CZ" b="1" dirty="0">
                <a:hlinkClick r:id="rId5"/>
              </a:rPr>
              <a:t> </a:t>
            </a:r>
            <a:r>
              <a:rPr lang="cs-CZ" dirty="0">
                <a:hlinkClick r:id="rId5"/>
              </a:rPr>
              <a:t>– video</a:t>
            </a:r>
            <a:endParaRPr lang="cs-CZ" dirty="0"/>
          </a:p>
          <a:p>
            <a:r>
              <a:rPr lang="en-US" dirty="0">
                <a:hlinkClick r:id="rId6"/>
              </a:rPr>
              <a:t>Jacques Derrida On "Forgiving The Unforgivable" </a:t>
            </a:r>
            <a:endParaRPr lang="cs-CZ" dirty="0"/>
          </a:p>
          <a:p>
            <a:r>
              <a:rPr lang="cs-CZ" dirty="0" err="1"/>
              <a:t>Persons</a:t>
            </a:r>
            <a:r>
              <a:rPr lang="cs-CZ" dirty="0"/>
              <a:t> </a:t>
            </a:r>
            <a:r>
              <a:rPr lang="cs-CZ" dirty="0" err="1"/>
              <a:t>and</a:t>
            </a:r>
            <a:r>
              <a:rPr lang="cs-CZ" dirty="0"/>
              <a:t> Non-</a:t>
            </a:r>
            <a:r>
              <a:rPr lang="cs-CZ" dirty="0" err="1"/>
              <a:t>Persons</a:t>
            </a:r>
            <a:r>
              <a:rPr lang="cs-CZ" dirty="0"/>
              <a:t>: </a:t>
            </a:r>
            <a:r>
              <a:rPr lang="cs-CZ" dirty="0">
                <a:hlinkClick r:id="rId7"/>
              </a:rPr>
              <a:t>http://www.</a:t>
            </a:r>
            <a:r>
              <a:rPr lang="cs-CZ" dirty="0" err="1">
                <a:hlinkClick r:id="rId7"/>
              </a:rPr>
              <a:t>animal</a:t>
            </a:r>
            <a:r>
              <a:rPr lang="cs-CZ" dirty="0">
                <a:hlinkClick r:id="rId7"/>
              </a:rPr>
              <a:t>-</a:t>
            </a:r>
            <a:r>
              <a:rPr lang="cs-CZ" dirty="0" err="1">
                <a:hlinkClick r:id="rId7"/>
              </a:rPr>
              <a:t>rights</a:t>
            </a:r>
            <a:r>
              <a:rPr lang="cs-CZ" dirty="0">
                <a:hlinkClick r:id="rId7"/>
              </a:rPr>
              <a:t>-</a:t>
            </a:r>
            <a:r>
              <a:rPr lang="cs-CZ" dirty="0" err="1">
                <a:hlinkClick r:id="rId7"/>
              </a:rPr>
              <a:t>library.com</a:t>
            </a:r>
            <a:r>
              <a:rPr lang="cs-CZ" dirty="0">
                <a:hlinkClick r:id="rId7"/>
              </a:rPr>
              <a:t>/</a:t>
            </a:r>
            <a:r>
              <a:rPr lang="cs-CZ" dirty="0" err="1">
                <a:hlinkClick r:id="rId7"/>
              </a:rPr>
              <a:t>texts</a:t>
            </a:r>
            <a:r>
              <a:rPr lang="cs-CZ" dirty="0">
                <a:hlinkClick r:id="rId7"/>
              </a:rPr>
              <a:t>-m/midgley01.htm</a:t>
            </a:r>
            <a:endParaRPr lang="cs-CZ" dirty="0"/>
          </a:p>
          <a:p>
            <a:endParaRPr lang="cs-CZ" dirty="0"/>
          </a:p>
          <a:p>
            <a:endParaRPr lang="cs-CZ" dirty="0"/>
          </a:p>
          <a:p>
            <a:endParaRPr lang="cs-CZ" dirty="0"/>
          </a:p>
          <a:p>
            <a:pPr>
              <a:buNone/>
            </a:pPr>
            <a:endParaRPr lang="en-US" b="1"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981200" y="908720"/>
            <a:ext cx="8229600" cy="3384376"/>
          </a:xfrm>
        </p:spPr>
        <p:txBody>
          <a:bodyPr>
            <a:normAutofit fontScale="90000"/>
          </a:bodyPr>
          <a:lstStyle/>
          <a:p>
            <a:r>
              <a:rPr lang="en-US" b="1" dirty="0"/>
              <a:t>Teaching human rights</a:t>
            </a:r>
            <a:r>
              <a:rPr lang="cs-CZ" b="1" dirty="0"/>
              <a:t> – </a:t>
            </a:r>
            <a:r>
              <a:rPr lang="en-US" b="1" dirty="0"/>
              <a:t>support </a:t>
            </a:r>
            <a:r>
              <a:rPr lang="en-US" b="1" dirty="0" err="1"/>
              <a:t>fr</a:t>
            </a:r>
            <a:r>
              <a:rPr lang="cs-CZ" b="1" dirty="0" err="1"/>
              <a:t>om</a:t>
            </a:r>
            <a:r>
              <a:rPr lang="en-US" b="1" dirty="0"/>
              <a:t> the EU</a:t>
            </a:r>
            <a:r>
              <a:rPr lang="cs-CZ" b="1" dirty="0"/>
              <a:t> –</a:t>
            </a:r>
            <a:r>
              <a:rPr lang="en-US" b="1" dirty="0"/>
              <a:t> basic materials for teaching human rights issues in schools</a:t>
            </a:r>
            <a:br>
              <a:rPr lang="cs-CZ" b="1" dirty="0"/>
            </a:br>
            <a:br>
              <a:rPr lang="cs-CZ" b="1" dirty="0"/>
            </a:br>
            <a:r>
              <a:rPr lang="cs-CZ" b="1" dirty="0" err="1"/>
              <a:t>Compass</a:t>
            </a:r>
            <a:br>
              <a:rPr lang="cs-CZ" b="1" dirty="0"/>
            </a:br>
            <a:r>
              <a:rPr lang="cs-CZ" b="1" dirty="0" err="1"/>
              <a:t>Compasito</a:t>
            </a:r>
            <a:br>
              <a:rPr lang="cs-CZ" b="1" dirty="0"/>
            </a:b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Bibliography</a:t>
            </a:r>
            <a:endParaRPr lang="cs-CZ" dirty="0"/>
          </a:p>
        </p:txBody>
      </p:sp>
      <p:sp>
        <p:nvSpPr>
          <p:cNvPr id="3" name="Zástupný symbol pro obsah 2"/>
          <p:cNvSpPr>
            <a:spLocks noGrp="1"/>
          </p:cNvSpPr>
          <p:nvPr>
            <p:ph idx="1"/>
          </p:nvPr>
        </p:nvSpPr>
        <p:spPr/>
        <p:txBody>
          <a:bodyPr>
            <a:normAutofit/>
          </a:bodyPr>
          <a:lstStyle/>
          <a:p>
            <a:r>
              <a:rPr lang="en-US" cap="all" dirty="0"/>
              <a:t>Archer</a:t>
            </a:r>
            <a:r>
              <a:rPr lang="en-US" dirty="0"/>
              <a:t>, Margaret </a:t>
            </a:r>
            <a:r>
              <a:rPr lang="en-US" dirty="0" err="1"/>
              <a:t>Scotford</a:t>
            </a:r>
            <a:r>
              <a:rPr lang="en-US" dirty="0"/>
              <a:t>. </a:t>
            </a:r>
            <a:r>
              <a:rPr lang="en-US" i="1" dirty="0"/>
              <a:t>Being human: the problem of agency</a:t>
            </a:r>
            <a:r>
              <a:rPr lang="en-US" dirty="0"/>
              <a:t> [online]. Cambridge, U.K.: Cambridge University Press, 2000 [cit. 2014-03-06]. </a:t>
            </a:r>
            <a:r>
              <a:rPr lang="en-US" dirty="0" err="1"/>
              <a:t>Dostupné</a:t>
            </a:r>
            <a:r>
              <a:rPr lang="en-US" dirty="0"/>
              <a:t> z: </a:t>
            </a:r>
            <a:r>
              <a:rPr lang="en-US" dirty="0">
                <a:hlinkClick r:id="rId3"/>
              </a:rPr>
              <a:t>http://site.ebrary.com/lib/natl/Doc?id=10065232</a:t>
            </a:r>
            <a:r>
              <a:rPr lang="en-US" dirty="0"/>
              <a:t>.</a:t>
            </a:r>
            <a:endParaRPr lang="cs-CZ" dirty="0"/>
          </a:p>
          <a:p>
            <a:r>
              <a:rPr lang="de-DE" cap="all" dirty="0"/>
              <a:t>Buber</a:t>
            </a:r>
            <a:r>
              <a:rPr lang="de-DE" dirty="0"/>
              <a:t>, Martin. </a:t>
            </a:r>
            <a:r>
              <a:rPr lang="de-DE" i="1" dirty="0"/>
              <a:t>Urdistanz und Beziehung</a:t>
            </a:r>
            <a:r>
              <a:rPr lang="de-DE" dirty="0"/>
              <a:t>. 4., verb. Aufl. Heidelberg: Schneider, ©1978. 57 s. Beiträge zu einer philosophischen Anthropologie / Martin Buber; I. ISBN 3-7953-0019-3.</a:t>
            </a:r>
            <a:endParaRPr lang="cs-CZ" dirty="0"/>
          </a:p>
          <a:p>
            <a:r>
              <a:rPr lang="en-US" cap="all" dirty="0" err="1"/>
              <a:t>Carruthers</a:t>
            </a:r>
            <a:r>
              <a:rPr lang="en-US" dirty="0"/>
              <a:t>, Peter. </a:t>
            </a:r>
            <a:r>
              <a:rPr lang="en-US" i="1" dirty="0"/>
              <a:t>Introducing persons: theories and arguments in the philosophy of mind</a:t>
            </a:r>
            <a:r>
              <a:rPr lang="en-US" dirty="0"/>
              <a:t> [online]. London: </a:t>
            </a:r>
            <a:r>
              <a:rPr lang="en-US" dirty="0" err="1"/>
              <a:t>Routledge</a:t>
            </a:r>
            <a:r>
              <a:rPr lang="en-US" dirty="0"/>
              <a:t>, 1995, ©1986 [cit. 2014-03-06]. </a:t>
            </a:r>
            <a:r>
              <a:rPr lang="en-US" dirty="0" err="1"/>
              <a:t>Dostupné</a:t>
            </a:r>
            <a:r>
              <a:rPr lang="en-US" dirty="0"/>
              <a:t> z: http://site.ebrary.com/lib/natl/Doc?id=10017096.</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Bibliography</a:t>
            </a:r>
            <a:endParaRPr lang="cs-CZ" dirty="0"/>
          </a:p>
        </p:txBody>
      </p:sp>
      <p:sp>
        <p:nvSpPr>
          <p:cNvPr id="3" name="Zástupný symbol pro obsah 2"/>
          <p:cNvSpPr>
            <a:spLocks noGrp="1"/>
          </p:cNvSpPr>
          <p:nvPr>
            <p:ph idx="1"/>
          </p:nvPr>
        </p:nvSpPr>
        <p:spPr/>
        <p:txBody>
          <a:bodyPr>
            <a:normAutofit/>
          </a:bodyPr>
          <a:lstStyle/>
          <a:p>
            <a:r>
              <a:rPr lang="en-US" cap="all" dirty="0" err="1"/>
              <a:t>Egonsson</a:t>
            </a:r>
            <a:r>
              <a:rPr lang="en-US" dirty="0"/>
              <a:t>, Dan. </a:t>
            </a:r>
            <a:r>
              <a:rPr lang="en-US" i="1" dirty="0"/>
              <a:t>Dimensions of dignity: the moral importance of being human</a:t>
            </a:r>
            <a:r>
              <a:rPr lang="en-US" dirty="0"/>
              <a:t>. Dordrecht: </a:t>
            </a:r>
            <a:r>
              <a:rPr lang="en-US" dirty="0" err="1"/>
              <a:t>Kluwer</a:t>
            </a:r>
            <a:r>
              <a:rPr lang="en-US" dirty="0"/>
              <a:t> Academic Publishers, 1998. x, 256 s. ISBN 0-7923-5068-5.</a:t>
            </a:r>
            <a:endParaRPr lang="cs-CZ" dirty="0"/>
          </a:p>
          <a:p>
            <a:r>
              <a:rPr lang="cs-CZ" u="sng" dirty="0">
                <a:hlinkClick r:id="rId3"/>
              </a:rPr>
              <a:t>MARCEL, Gabriel. </a:t>
            </a:r>
            <a:r>
              <a:rPr lang="cs-CZ" u="sng" dirty="0" err="1"/>
              <a:t>Who</a:t>
            </a:r>
            <a:r>
              <a:rPr lang="cs-CZ" u="sng" dirty="0"/>
              <a:t> are </a:t>
            </a:r>
            <a:r>
              <a:rPr lang="cs-CZ" u="sng" dirty="0" err="1"/>
              <a:t>you</a:t>
            </a:r>
            <a:r>
              <a:rPr lang="cs-CZ" u="sng" dirty="0"/>
              <a:t>?</a:t>
            </a:r>
            <a:endParaRPr lang="cs-CZ" dirty="0"/>
          </a:p>
          <a:p>
            <a:r>
              <a:rPr lang="en-US" cap="all" dirty="0"/>
              <a:t>Mitchell</a:t>
            </a:r>
            <a:r>
              <a:rPr lang="en-US" dirty="0"/>
              <a:t>, Joshua. </a:t>
            </a:r>
            <a:r>
              <a:rPr lang="en-US" i="1" dirty="0"/>
              <a:t>Plato's fable: on the mortal condition in shadowy times</a:t>
            </a:r>
            <a:r>
              <a:rPr lang="en-US" dirty="0"/>
              <a:t> [online]. Princeton: Princeton University Press, ©2006. New forum books [cit. 2014-03-06]. </a:t>
            </a:r>
            <a:r>
              <a:rPr lang="en-US" dirty="0" err="1"/>
              <a:t>Dostupné</a:t>
            </a:r>
            <a:r>
              <a:rPr lang="en-US" dirty="0"/>
              <a:t> z: </a:t>
            </a:r>
            <a:r>
              <a:rPr lang="en-US" dirty="0">
                <a:hlinkClick r:id="rId4"/>
              </a:rPr>
              <a:t>http://site.ebrary.com/lib/natl/Doc?id=10284020</a:t>
            </a:r>
            <a:endParaRPr lang="cs-CZ" dirty="0"/>
          </a:p>
          <a:p>
            <a:r>
              <a:rPr lang="de-DE" cap="all" dirty="0"/>
              <a:t>Haupt</a:t>
            </a:r>
            <a:r>
              <a:rPr lang="de-DE" dirty="0"/>
              <a:t>, Andreas. </a:t>
            </a:r>
            <a:r>
              <a:rPr lang="de-DE" i="1" dirty="0"/>
              <a:t>Der dritte Weg: Martin Bubers Spätwerk im Spannungsfeld von philosophischer Anthropologie und gläubigem Humanismus</a:t>
            </a:r>
            <a:r>
              <a:rPr lang="de-DE" dirty="0"/>
              <a:t>. München: Utz, ©2001. 228 s. ISBN 3-8316-0068-6.</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Bibliography</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a:t>Ich denke, also bin ich </a:t>
            </a:r>
            <a:r>
              <a:rPr lang="de-DE" i="1" dirty="0" err="1"/>
              <a:t>Ich</a:t>
            </a:r>
            <a:r>
              <a:rPr lang="de-DE" i="1" dirty="0"/>
              <a:t>?: das Selbst zwischen Neurobiologie, Philosophie und Religion</a:t>
            </a:r>
            <a:r>
              <a:rPr lang="de-DE" dirty="0"/>
              <a:t>. Göttingen: </a:t>
            </a:r>
            <a:r>
              <a:rPr lang="de-DE" dirty="0" err="1"/>
              <a:t>Vandenhoeck</a:t>
            </a:r>
            <a:r>
              <a:rPr lang="de-DE" dirty="0"/>
              <a:t> &amp; Ruprecht, [2011]. 221 s. Religion, Theologie und Naturwissenschaft = Religion, </a:t>
            </a:r>
            <a:r>
              <a:rPr lang="de-DE" dirty="0" err="1"/>
              <a:t>theology</a:t>
            </a:r>
            <a:r>
              <a:rPr lang="de-DE" dirty="0"/>
              <a:t>, </a:t>
            </a:r>
            <a:r>
              <a:rPr lang="de-DE" dirty="0" err="1"/>
              <a:t>and</a:t>
            </a:r>
            <a:r>
              <a:rPr lang="de-DE" dirty="0"/>
              <a:t> </a:t>
            </a:r>
            <a:r>
              <a:rPr lang="de-DE" dirty="0" err="1"/>
              <a:t>natural</a:t>
            </a:r>
            <a:r>
              <a:rPr lang="de-DE" dirty="0"/>
              <a:t> </a:t>
            </a:r>
            <a:r>
              <a:rPr lang="de-DE" dirty="0" err="1"/>
              <a:t>science</a:t>
            </a:r>
            <a:r>
              <a:rPr lang="de-DE" dirty="0"/>
              <a:t>; Band 14. ISBN 978-3-525-56963-4.</a:t>
            </a:r>
            <a:endParaRPr lang="cs-CZ" b="1" dirty="0"/>
          </a:p>
          <a:p>
            <a:r>
              <a:rPr lang="en-US" cap="all" dirty="0"/>
              <a:t>Jackson</a:t>
            </a:r>
            <a:r>
              <a:rPr lang="en-US" dirty="0"/>
              <a:t>, Michael. </a:t>
            </a:r>
            <a:r>
              <a:rPr lang="en-US" i="1" dirty="0"/>
              <a:t>Between one and one another</a:t>
            </a:r>
            <a:r>
              <a:rPr lang="en-US" dirty="0"/>
              <a:t> [online]. Berkeley: University of California Press, ©2012 [cit. 2014-03-06]. </a:t>
            </a:r>
            <a:r>
              <a:rPr lang="en-US" dirty="0" err="1"/>
              <a:t>Dostupné</a:t>
            </a:r>
            <a:r>
              <a:rPr lang="en-US" dirty="0"/>
              <a:t> z: </a:t>
            </a:r>
            <a:r>
              <a:rPr lang="en-US" dirty="0">
                <a:hlinkClick r:id="rId3"/>
              </a:rPr>
              <a:t>http://site.ebrary.com/lib/natl/Doc?id=10518903</a:t>
            </a:r>
            <a:r>
              <a:rPr lang="en-US" dirty="0"/>
              <a:t>.</a:t>
            </a:r>
            <a:endParaRPr lang="cs-CZ" dirty="0"/>
          </a:p>
          <a:p>
            <a:r>
              <a:rPr lang="en-US" cap="all" dirty="0"/>
              <a:t>Klein</a:t>
            </a:r>
            <a:r>
              <a:rPr lang="en-US" dirty="0"/>
              <a:t>, Terrance W. </a:t>
            </a:r>
            <a:r>
              <a:rPr lang="en-US" i="1" dirty="0"/>
              <a:t>The nature of the soul: the soul as narrative</a:t>
            </a:r>
            <a:r>
              <a:rPr lang="en-US" dirty="0"/>
              <a:t> [online]. </a:t>
            </a:r>
            <a:r>
              <a:rPr lang="en-US" dirty="0" err="1"/>
              <a:t>Farnham</a:t>
            </a:r>
            <a:r>
              <a:rPr lang="en-US" dirty="0"/>
              <a:t>, Surrey, England: </a:t>
            </a:r>
            <a:r>
              <a:rPr lang="en-US" dirty="0" err="1"/>
              <a:t>Ashgate</a:t>
            </a:r>
            <a:r>
              <a:rPr lang="en-US" dirty="0"/>
              <a:t>, 2012. </a:t>
            </a:r>
            <a:r>
              <a:rPr lang="en-US" dirty="0" err="1"/>
              <a:t>Ashgate</a:t>
            </a:r>
            <a:r>
              <a:rPr lang="en-US" dirty="0"/>
              <a:t> new critical thinking in religion, theology, and biblical studies [cit. 2014-03-06]. </a:t>
            </a:r>
            <a:r>
              <a:rPr lang="en-US" dirty="0" err="1"/>
              <a:t>Dostupné</a:t>
            </a:r>
            <a:r>
              <a:rPr lang="en-US" dirty="0"/>
              <a:t> z: </a:t>
            </a:r>
            <a:r>
              <a:rPr lang="en-US" dirty="0">
                <a:hlinkClick r:id="rId4"/>
              </a:rPr>
              <a:t>http://site.ebrary.com/lib/natl/Doc?id=10596959</a:t>
            </a:r>
            <a:endParaRPr lang="cs-CZ" dirty="0"/>
          </a:p>
          <a:p>
            <a:r>
              <a:rPr lang="fr-FR" cap="all" dirty="0"/>
              <a:t>Lévinas</a:t>
            </a:r>
            <a:r>
              <a:rPr lang="fr-FR" dirty="0"/>
              <a:t>, Emmanuel. </a:t>
            </a:r>
            <a:r>
              <a:rPr lang="fr-FR" i="1" dirty="0"/>
              <a:t>Hors sujet</a:t>
            </a:r>
            <a:r>
              <a:rPr lang="fr-FR" dirty="0"/>
              <a:t>. Paris: Librairie générale française, 1997, ©1987. 220 s. Biblio essays. ISBN 2-253-94246-4.</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Bibliography</a:t>
            </a:r>
            <a:endParaRPr lang="cs-CZ" dirty="0"/>
          </a:p>
        </p:txBody>
      </p:sp>
      <p:sp>
        <p:nvSpPr>
          <p:cNvPr id="3" name="Zástupný symbol pro obsah 2"/>
          <p:cNvSpPr>
            <a:spLocks noGrp="1"/>
          </p:cNvSpPr>
          <p:nvPr>
            <p:ph idx="1"/>
          </p:nvPr>
        </p:nvSpPr>
        <p:spPr/>
        <p:txBody>
          <a:bodyPr>
            <a:normAutofit lnSpcReduction="10000"/>
          </a:bodyPr>
          <a:lstStyle/>
          <a:p>
            <a:r>
              <a:rPr lang="en-US" cap="all" dirty="0"/>
              <a:t>Stables</a:t>
            </a:r>
            <a:r>
              <a:rPr lang="en-US" dirty="0"/>
              <a:t>, Andrew. </a:t>
            </a:r>
            <a:r>
              <a:rPr lang="en-US" i="1" dirty="0"/>
              <a:t>Be(com)</a:t>
            </a:r>
            <a:r>
              <a:rPr lang="en-US" i="1" dirty="0" err="1"/>
              <a:t>ing</a:t>
            </a:r>
            <a:r>
              <a:rPr lang="en-US" i="1" dirty="0"/>
              <a:t> human: </a:t>
            </a:r>
            <a:r>
              <a:rPr lang="en-US" i="1" dirty="0" err="1"/>
              <a:t>semiosis</a:t>
            </a:r>
            <a:r>
              <a:rPr lang="en-US" i="1" dirty="0"/>
              <a:t> and the myth of reason</a:t>
            </a:r>
            <a:r>
              <a:rPr lang="en-US" dirty="0"/>
              <a:t> [online]. Rotterdam: Sense Publishers, 2012. Educational futures: rethinking theory and practice; v. 56 [cit. 2014-03-06]. </a:t>
            </a:r>
            <a:r>
              <a:rPr lang="en-US" dirty="0" err="1"/>
              <a:t>Dostupné</a:t>
            </a:r>
            <a:r>
              <a:rPr lang="en-US" dirty="0"/>
              <a:t> z: </a:t>
            </a:r>
            <a:r>
              <a:rPr lang="en-US" dirty="0">
                <a:hlinkClick r:id="rId3"/>
              </a:rPr>
              <a:t>http://site.ebrary.com/lib/natl/Doc?id=10614828</a:t>
            </a:r>
            <a:r>
              <a:rPr lang="en-US" dirty="0"/>
              <a:t>.</a:t>
            </a:r>
            <a:endParaRPr lang="cs-CZ" dirty="0"/>
          </a:p>
          <a:p>
            <a:r>
              <a:rPr lang="cs-CZ" cap="all" dirty="0" err="1"/>
              <a:t>Weinstone</a:t>
            </a:r>
            <a:r>
              <a:rPr lang="cs-CZ" dirty="0"/>
              <a:t>, </a:t>
            </a:r>
            <a:r>
              <a:rPr lang="cs-CZ" dirty="0" err="1"/>
              <a:t>Ann</a:t>
            </a:r>
            <a:r>
              <a:rPr lang="cs-CZ" dirty="0"/>
              <a:t>. </a:t>
            </a:r>
            <a:r>
              <a:rPr lang="cs-CZ" i="1" dirty="0" err="1"/>
              <a:t>Avatar</a:t>
            </a:r>
            <a:r>
              <a:rPr lang="cs-CZ" i="1" dirty="0"/>
              <a:t> </a:t>
            </a:r>
            <a:r>
              <a:rPr lang="cs-CZ" i="1" dirty="0" err="1"/>
              <a:t>bodies</a:t>
            </a:r>
            <a:r>
              <a:rPr lang="cs-CZ" i="1" dirty="0"/>
              <a:t>: a tantra </a:t>
            </a:r>
            <a:r>
              <a:rPr lang="cs-CZ" i="1" dirty="0" err="1"/>
              <a:t>for</a:t>
            </a:r>
            <a:r>
              <a:rPr lang="cs-CZ" i="1" dirty="0"/>
              <a:t> </a:t>
            </a:r>
            <a:r>
              <a:rPr lang="cs-CZ" i="1" dirty="0" err="1"/>
              <a:t>posthumanism</a:t>
            </a:r>
            <a:r>
              <a:rPr lang="cs-CZ" dirty="0"/>
              <a:t> [online]. Minneapolis, MN: University </a:t>
            </a:r>
            <a:r>
              <a:rPr lang="cs-CZ" dirty="0" err="1"/>
              <a:t>of</a:t>
            </a:r>
            <a:r>
              <a:rPr lang="cs-CZ" dirty="0"/>
              <a:t> Minnesota </a:t>
            </a:r>
            <a:r>
              <a:rPr lang="cs-CZ" dirty="0" err="1"/>
              <a:t>Press</a:t>
            </a:r>
            <a:r>
              <a:rPr lang="cs-CZ" dirty="0"/>
              <a:t>, ©2004. </a:t>
            </a:r>
            <a:r>
              <a:rPr lang="cs-CZ" dirty="0" err="1"/>
              <a:t>Electronic</a:t>
            </a:r>
            <a:r>
              <a:rPr lang="cs-CZ" dirty="0"/>
              <a:t> </a:t>
            </a:r>
            <a:r>
              <a:rPr lang="cs-CZ" dirty="0" err="1"/>
              <a:t>mediations</a:t>
            </a:r>
            <a:r>
              <a:rPr lang="cs-CZ" dirty="0"/>
              <a:t>; v. 10 [cit. 2014-03-06]. Dostupné z: </a:t>
            </a:r>
            <a:r>
              <a:rPr lang="cs-CZ" dirty="0">
                <a:hlinkClick r:id="rId4"/>
              </a:rPr>
              <a:t>http://site.ebrary.com/lib/natl/Doc?id=10151255</a:t>
            </a:r>
            <a:r>
              <a:rPr lang="cs-CZ" dirty="0"/>
              <a:t>.</a:t>
            </a:r>
          </a:p>
          <a:p>
            <a:r>
              <a:rPr lang="de-DE" cap="all" dirty="0" err="1"/>
              <a:t>Wilwert</a:t>
            </a:r>
            <a:r>
              <a:rPr lang="de-DE" dirty="0"/>
              <a:t>, Patrick. </a:t>
            </a:r>
            <a:r>
              <a:rPr lang="de-DE" i="1" dirty="0"/>
              <a:t>Philosophische Anthropologie als Grundlagenwissenschaft?: Studien zu Max Scheler und Helmuth Plessner</a:t>
            </a:r>
            <a:r>
              <a:rPr lang="de-DE" dirty="0"/>
              <a:t>. Würzburg: Königshausen &amp; Neumann, ©2009. 199 s. Trierer Studien zur Kulturphilosophie. Paradigmen menschlicher Orientierung; Bd. 17. ISBN 978-3-8260-4066-5.</a:t>
            </a:r>
            <a:endParaRPr lang="cs-CZ" dirty="0"/>
          </a:p>
          <a:p>
            <a:endParaRPr lang="cs-CZ" dirty="0"/>
          </a:p>
          <a:p>
            <a:endParaRPr lang="cs-CZ" dirty="0"/>
          </a:p>
          <a:p>
            <a:pPr>
              <a:buNone/>
            </a:pPr>
            <a:endParaRPr lang="cs-CZ" dirty="0"/>
          </a:p>
          <a:p>
            <a:pPr>
              <a:buNone/>
            </a:pPr>
            <a:endParaRPr lang="en-US" b="1" dirty="0"/>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Bibliography</a:t>
            </a:r>
            <a:endParaRPr lang="cs-CZ" dirty="0"/>
          </a:p>
        </p:txBody>
      </p:sp>
      <p:sp>
        <p:nvSpPr>
          <p:cNvPr id="3" name="Zástupný symbol pro obsah 2"/>
          <p:cNvSpPr>
            <a:spLocks noGrp="1"/>
          </p:cNvSpPr>
          <p:nvPr>
            <p:ph idx="1"/>
          </p:nvPr>
        </p:nvSpPr>
        <p:spPr>
          <a:xfrm>
            <a:off x="1775520" y="1268760"/>
            <a:ext cx="8640960" cy="5328592"/>
          </a:xfrm>
        </p:spPr>
        <p:txBody>
          <a:bodyPr>
            <a:normAutofit fontScale="92500" lnSpcReduction="10000"/>
          </a:bodyPr>
          <a:lstStyle/>
          <a:p>
            <a:endParaRPr lang="en-US" dirty="0"/>
          </a:p>
          <a:p>
            <a:r>
              <a:rPr lang="en-US" dirty="0">
                <a:hlinkClick r:id="rId2"/>
              </a:rPr>
              <a:t>R. </a:t>
            </a:r>
            <a:r>
              <a:rPr lang="en-US" dirty="0" err="1">
                <a:hlinkClick r:id="rId2"/>
              </a:rPr>
              <a:t>Rorty</a:t>
            </a:r>
            <a:r>
              <a:rPr lang="en-US" dirty="0">
                <a:hlinkClick r:id="rId2"/>
              </a:rPr>
              <a:t>: On Human Rights </a:t>
            </a:r>
            <a:endParaRPr lang="en-US" dirty="0"/>
          </a:p>
          <a:p>
            <a:r>
              <a:rPr lang="en-US" dirty="0">
                <a:hlinkClick r:id="rId3"/>
              </a:rPr>
              <a:t>B. Schaefer: Foundations of HR </a:t>
            </a:r>
            <a:endParaRPr lang="en-US" dirty="0"/>
          </a:p>
          <a:p>
            <a:r>
              <a:rPr lang="en-US" dirty="0">
                <a:hlinkClick r:id="rId4"/>
              </a:rPr>
              <a:t>M. Macdonald: Natural Rights </a:t>
            </a:r>
            <a:endParaRPr lang="en-US" dirty="0"/>
          </a:p>
          <a:p>
            <a:r>
              <a:rPr lang="en-US" dirty="0">
                <a:hlinkClick r:id="rId5"/>
              </a:rPr>
              <a:t>T. </a:t>
            </a:r>
            <a:r>
              <a:rPr lang="en-US" dirty="0" err="1">
                <a:hlinkClick r:id="rId5"/>
              </a:rPr>
              <a:t>Machula</a:t>
            </a:r>
            <a:r>
              <a:rPr lang="en-US" dirty="0">
                <a:hlinkClick r:id="rId5"/>
              </a:rPr>
              <a:t>: Natural Law </a:t>
            </a:r>
            <a:endParaRPr lang="en-US" dirty="0"/>
          </a:p>
          <a:p>
            <a:r>
              <a:rPr lang="en-US" dirty="0">
                <a:hlinkClick r:id="rId6"/>
              </a:rPr>
              <a:t>R. A. Primus: Rights Theory and Practice </a:t>
            </a:r>
            <a:endParaRPr lang="en-US" dirty="0"/>
          </a:p>
          <a:p>
            <a:r>
              <a:rPr lang="en-US" dirty="0">
                <a:hlinkClick r:id="rId7"/>
              </a:rPr>
              <a:t>M. </a:t>
            </a:r>
            <a:r>
              <a:rPr lang="en-US" dirty="0" err="1">
                <a:hlinkClick r:id="rId7"/>
              </a:rPr>
              <a:t>Poovery</a:t>
            </a:r>
            <a:r>
              <a:rPr lang="en-US" dirty="0">
                <a:hlinkClick r:id="rId7"/>
              </a:rPr>
              <a:t>: Abortion and Death </a:t>
            </a:r>
            <a:endParaRPr lang="en-US" dirty="0"/>
          </a:p>
          <a:p>
            <a:r>
              <a:rPr lang="en-US" dirty="0" err="1">
                <a:hlinkClick r:id="rId8"/>
              </a:rPr>
              <a:t>HR_Justifications</a:t>
            </a:r>
            <a:r>
              <a:rPr lang="en-US" dirty="0">
                <a:hlinkClick r:id="rId8"/>
              </a:rPr>
              <a:t> </a:t>
            </a:r>
            <a:endParaRPr lang="en-US" dirty="0"/>
          </a:p>
          <a:p>
            <a:r>
              <a:rPr lang="en-US" dirty="0">
                <a:hlinkClick r:id="rId9"/>
              </a:rPr>
              <a:t>United </a:t>
            </a:r>
            <a:r>
              <a:rPr lang="en-US" dirty="0" err="1">
                <a:hlinkClick r:id="rId9"/>
              </a:rPr>
              <a:t>Nations_HR</a:t>
            </a:r>
            <a:r>
              <a:rPr lang="en-US" dirty="0">
                <a:hlinkClick r:id="rId9"/>
              </a:rPr>
              <a:t> </a:t>
            </a:r>
            <a:endParaRPr lang="en-US" dirty="0"/>
          </a:p>
          <a:p>
            <a:r>
              <a:rPr lang="en-US" dirty="0">
                <a:hlinkClick r:id="rId10"/>
              </a:rPr>
              <a:t>Reproductive Rights </a:t>
            </a:r>
            <a:endParaRPr lang="en-US" dirty="0"/>
          </a:p>
          <a:p>
            <a:r>
              <a:rPr lang="en-US" dirty="0">
                <a:hlinkClick r:id="rId11"/>
              </a:rPr>
              <a:t>Gender </a:t>
            </a:r>
            <a:endParaRPr lang="en-US" dirty="0"/>
          </a:p>
          <a:p>
            <a:r>
              <a:rPr lang="en-US" dirty="0">
                <a:hlinkClick r:id="rId12"/>
              </a:rPr>
              <a:t>Sexual Orientation </a:t>
            </a:r>
            <a:endParaRPr lang="en-US" dirty="0"/>
          </a:p>
          <a:p>
            <a:r>
              <a:rPr lang="en-US" dirty="0">
                <a:hlinkClick r:id="rId13"/>
              </a:rPr>
              <a:t>Sexual Health </a:t>
            </a:r>
            <a:endParaRPr lang="en-US" dirty="0"/>
          </a:p>
          <a:p>
            <a:r>
              <a:rPr lang="en-US" dirty="0">
                <a:hlinkClick r:id="rId14"/>
              </a:rPr>
              <a:t>Disability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6555" y="700766"/>
            <a:ext cx="10210801" cy="1642194"/>
          </a:xfrm>
        </p:spPr>
        <p:txBody>
          <a:bodyPr>
            <a:noAutofit/>
          </a:bodyPr>
          <a:lstStyle/>
          <a:p>
            <a:r>
              <a:rPr lang="en-US" sz="3600" dirty="0">
                <a:hlinkClick r:id="rId2"/>
              </a:rPr>
              <a:t>Compass: Manual for Human Rights Education with Young people </a:t>
            </a:r>
            <a:br>
              <a:rPr lang="cs-CZ" sz="3600" dirty="0"/>
            </a:br>
            <a:r>
              <a:rPr lang="cs-CZ" sz="3600" dirty="0"/>
              <a:t>(</a:t>
            </a:r>
            <a:r>
              <a:rPr lang="cs-CZ" sz="3600" dirty="0" err="1"/>
              <a:t>Council</a:t>
            </a:r>
            <a:r>
              <a:rPr lang="cs-CZ" sz="3600" dirty="0"/>
              <a:t> </a:t>
            </a:r>
            <a:r>
              <a:rPr lang="cs-CZ" sz="3600" dirty="0" err="1"/>
              <a:t>of</a:t>
            </a:r>
            <a:r>
              <a:rPr lang="cs-CZ" sz="3600" dirty="0"/>
              <a:t> </a:t>
            </a:r>
            <a:r>
              <a:rPr lang="cs-CZ" sz="3600" dirty="0" err="1"/>
              <a:t>Europe</a:t>
            </a:r>
            <a:r>
              <a:rPr lang="cs-CZ" sz="3600" dirty="0"/>
              <a:t>)</a:t>
            </a:r>
          </a:p>
        </p:txBody>
      </p:sp>
      <p:sp>
        <p:nvSpPr>
          <p:cNvPr id="3" name="Zástupný symbol pro obsah 2"/>
          <p:cNvSpPr>
            <a:spLocks noGrp="1"/>
          </p:cNvSpPr>
          <p:nvPr>
            <p:ph idx="1"/>
          </p:nvPr>
        </p:nvSpPr>
        <p:spPr>
          <a:xfrm>
            <a:off x="551384" y="2996952"/>
            <a:ext cx="11089232" cy="3384376"/>
          </a:xfrm>
        </p:spPr>
        <p:txBody>
          <a:bodyPr>
            <a:normAutofit/>
          </a:bodyPr>
          <a:lstStyle/>
          <a:p>
            <a:r>
              <a:rPr lang="cs-CZ" dirty="0">
                <a:hlinkClick r:id="rId3"/>
              </a:rPr>
              <a:t>http://www.</a:t>
            </a:r>
            <a:r>
              <a:rPr lang="cs-CZ" dirty="0" err="1">
                <a:hlinkClick r:id="rId3"/>
              </a:rPr>
              <a:t>coe.int</a:t>
            </a:r>
            <a:r>
              <a:rPr lang="cs-CZ" dirty="0">
                <a:hlinkClick r:id="rId3"/>
              </a:rPr>
              <a:t>/</a:t>
            </a:r>
            <a:r>
              <a:rPr lang="cs-CZ" dirty="0" err="1">
                <a:hlinkClick r:id="rId3"/>
              </a:rPr>
              <a:t>en</a:t>
            </a:r>
            <a:r>
              <a:rPr lang="cs-CZ" dirty="0">
                <a:hlinkClick r:id="rId3"/>
              </a:rPr>
              <a:t>/web/</a:t>
            </a:r>
            <a:r>
              <a:rPr lang="cs-CZ" dirty="0" err="1">
                <a:hlinkClick r:id="rId3"/>
              </a:rPr>
              <a:t>compass</a:t>
            </a:r>
            <a:r>
              <a:rPr lang="cs-CZ" dirty="0">
                <a:hlinkClick r:id="rId3"/>
              </a:rPr>
              <a:t>/</a:t>
            </a:r>
            <a:r>
              <a:rPr lang="cs-CZ" dirty="0" err="1">
                <a:hlinkClick r:id="rId3"/>
              </a:rPr>
              <a:t>home</a:t>
            </a:r>
            <a:endParaRPr lang="cs-CZ" dirty="0"/>
          </a:p>
          <a:p>
            <a:endParaRPr lang="cs-CZ" dirty="0"/>
          </a:p>
          <a:p>
            <a:r>
              <a:rPr lang="en-US" dirty="0"/>
              <a:t>differences between civil and political rights, and social and economic rights</a:t>
            </a:r>
            <a:endParaRPr lang="cs-CZ" dirty="0"/>
          </a:p>
          <a:p>
            <a:endParaRPr lang="cs-CZ" dirty="0"/>
          </a:p>
          <a:p>
            <a:pPr marL="0" indent="0">
              <a:buNone/>
            </a:pPr>
            <a:endParaRPr lang="cs-CZ" dirty="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6555" y="700766"/>
            <a:ext cx="10210801" cy="1642194"/>
          </a:xfrm>
        </p:spPr>
        <p:txBody>
          <a:bodyPr>
            <a:noAutofit/>
          </a:bodyPr>
          <a:lstStyle/>
          <a:p>
            <a:r>
              <a:rPr lang="en-US" sz="3600" dirty="0">
                <a:hlinkClick r:id="rId2"/>
              </a:rPr>
              <a:t>Compass: Manual for Human Rights Education with Young people </a:t>
            </a:r>
            <a:br>
              <a:rPr lang="cs-CZ" sz="3600" dirty="0"/>
            </a:br>
            <a:r>
              <a:rPr lang="cs-CZ" sz="3600" dirty="0"/>
              <a:t>(</a:t>
            </a:r>
            <a:r>
              <a:rPr lang="cs-CZ" sz="3600" dirty="0" err="1"/>
              <a:t>Council</a:t>
            </a:r>
            <a:r>
              <a:rPr lang="cs-CZ" sz="3600" dirty="0"/>
              <a:t> </a:t>
            </a:r>
            <a:r>
              <a:rPr lang="cs-CZ" sz="3600" dirty="0" err="1"/>
              <a:t>of</a:t>
            </a:r>
            <a:r>
              <a:rPr lang="cs-CZ" sz="3600" dirty="0"/>
              <a:t> </a:t>
            </a:r>
            <a:r>
              <a:rPr lang="cs-CZ" sz="3600" dirty="0" err="1"/>
              <a:t>Europe</a:t>
            </a:r>
            <a:r>
              <a:rPr lang="cs-CZ" sz="3600" dirty="0"/>
              <a:t>)</a:t>
            </a:r>
          </a:p>
        </p:txBody>
      </p:sp>
      <p:sp>
        <p:nvSpPr>
          <p:cNvPr id="3" name="Zástupný symbol pro obsah 2"/>
          <p:cNvSpPr>
            <a:spLocks noGrp="1"/>
          </p:cNvSpPr>
          <p:nvPr>
            <p:ph idx="1"/>
          </p:nvPr>
        </p:nvSpPr>
        <p:spPr>
          <a:xfrm>
            <a:off x="551384" y="2996952"/>
            <a:ext cx="11089232" cy="3384376"/>
          </a:xfrm>
        </p:spPr>
        <p:txBody>
          <a:bodyPr>
            <a:normAutofit/>
          </a:bodyPr>
          <a:lstStyle/>
          <a:p>
            <a:pPr marL="0" indent="0">
              <a:buNone/>
            </a:pPr>
            <a:endParaRPr lang="cs-CZ" dirty="0"/>
          </a:p>
          <a:p>
            <a:endParaRPr lang="cs-CZ" dirty="0"/>
          </a:p>
        </p:txBody>
      </p:sp>
      <p:pic>
        <p:nvPicPr>
          <p:cNvPr id="4" name="Obrázek 3">
            <a:extLst>
              <a:ext uri="{FF2B5EF4-FFF2-40B4-BE49-F238E27FC236}">
                <a16:creationId xmlns:a16="http://schemas.microsoft.com/office/drawing/2014/main" id="{5D72D11C-907B-A7B1-E6A8-E181537DA9E6}"/>
              </a:ext>
            </a:extLst>
          </p:cNvPr>
          <p:cNvPicPr>
            <a:picLocks noChangeAspect="1"/>
          </p:cNvPicPr>
          <p:nvPr/>
        </p:nvPicPr>
        <p:blipFill>
          <a:blip r:embed="rId3"/>
          <a:stretch>
            <a:fillRect/>
          </a:stretch>
        </p:blipFill>
        <p:spPr>
          <a:xfrm>
            <a:off x="457622" y="1765399"/>
            <a:ext cx="6494333" cy="4959873"/>
          </a:xfrm>
          <a:prstGeom prst="rect">
            <a:avLst/>
          </a:prstGeom>
        </p:spPr>
      </p:pic>
      <p:sp>
        <p:nvSpPr>
          <p:cNvPr id="5" name="TextovéPole 4">
            <a:extLst>
              <a:ext uri="{FF2B5EF4-FFF2-40B4-BE49-F238E27FC236}">
                <a16:creationId xmlns:a16="http://schemas.microsoft.com/office/drawing/2014/main" id="{323814F7-5A85-AD2C-D4C9-863B16011573}"/>
              </a:ext>
            </a:extLst>
          </p:cNvPr>
          <p:cNvSpPr txBox="1"/>
          <p:nvPr/>
        </p:nvSpPr>
        <p:spPr>
          <a:xfrm>
            <a:off x="7060676" y="2498103"/>
            <a:ext cx="4673702" cy="923330"/>
          </a:xfrm>
          <a:prstGeom prst="rect">
            <a:avLst/>
          </a:prstGeom>
          <a:noFill/>
        </p:spPr>
        <p:txBody>
          <a:bodyPr wrap="square" rtlCol="0">
            <a:spAutoFit/>
          </a:bodyPr>
          <a:lstStyle/>
          <a:p>
            <a:r>
              <a:rPr lang="en-US">
                <a:hlinkClick r:id="rId4"/>
              </a:rPr>
              <a:t>Summary of themes - Manual for Human Rights Education with Young people (coe.int)</a:t>
            </a:r>
            <a:endParaRPr lang="en-CA" dirty="0"/>
          </a:p>
        </p:txBody>
      </p:sp>
    </p:spTree>
    <p:extLst>
      <p:ext uri="{BB962C8B-B14F-4D97-AF65-F5344CB8AC3E}">
        <p14:creationId xmlns:p14="http://schemas.microsoft.com/office/powerpoint/2010/main" val="4163512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6555" y="700766"/>
            <a:ext cx="10210801" cy="1642194"/>
          </a:xfrm>
        </p:spPr>
        <p:txBody>
          <a:bodyPr>
            <a:noAutofit/>
          </a:bodyPr>
          <a:lstStyle/>
          <a:p>
            <a:r>
              <a:rPr lang="en-US" sz="3600" dirty="0">
                <a:hlinkClick r:id="rId2"/>
              </a:rPr>
              <a:t>Compass: Manual for Human Rights Education with Young people </a:t>
            </a:r>
            <a:br>
              <a:rPr lang="cs-CZ" sz="3600" dirty="0"/>
            </a:br>
            <a:r>
              <a:rPr lang="cs-CZ" sz="3600" dirty="0"/>
              <a:t>(</a:t>
            </a:r>
            <a:r>
              <a:rPr lang="cs-CZ" sz="3600" dirty="0" err="1"/>
              <a:t>Council</a:t>
            </a:r>
            <a:r>
              <a:rPr lang="cs-CZ" sz="3600" dirty="0"/>
              <a:t> </a:t>
            </a:r>
            <a:r>
              <a:rPr lang="cs-CZ" sz="3600" dirty="0" err="1"/>
              <a:t>of</a:t>
            </a:r>
            <a:r>
              <a:rPr lang="cs-CZ" sz="3600" dirty="0"/>
              <a:t> </a:t>
            </a:r>
            <a:r>
              <a:rPr lang="cs-CZ" sz="3600" dirty="0" err="1"/>
              <a:t>Europe</a:t>
            </a:r>
            <a:r>
              <a:rPr lang="cs-CZ" sz="3600" dirty="0"/>
              <a:t>)</a:t>
            </a:r>
          </a:p>
        </p:txBody>
      </p:sp>
      <p:sp>
        <p:nvSpPr>
          <p:cNvPr id="3" name="Zástupný symbol pro obsah 2"/>
          <p:cNvSpPr>
            <a:spLocks noGrp="1"/>
          </p:cNvSpPr>
          <p:nvPr>
            <p:ph idx="1"/>
          </p:nvPr>
        </p:nvSpPr>
        <p:spPr>
          <a:xfrm>
            <a:off x="551384" y="2996952"/>
            <a:ext cx="11089232" cy="3384376"/>
          </a:xfrm>
        </p:spPr>
        <p:txBody>
          <a:bodyPr>
            <a:normAutofit/>
          </a:bodyPr>
          <a:lstStyle/>
          <a:p>
            <a:r>
              <a:rPr lang="en-US" dirty="0">
                <a:hlinkClick r:id="rId3"/>
              </a:rPr>
              <a:t>Chapter 4 - Manual for Human Rights Education with Young people (coe.int)</a:t>
            </a:r>
            <a:endParaRPr lang="cs-CZ" dirty="0"/>
          </a:p>
          <a:p>
            <a:pPr marL="0" indent="0">
              <a:buNone/>
            </a:pPr>
            <a:r>
              <a:rPr lang="cs-CZ" dirty="0" err="1"/>
              <a:t>Understanding</a:t>
            </a:r>
            <a:r>
              <a:rPr lang="cs-CZ" dirty="0"/>
              <a:t> </a:t>
            </a:r>
            <a:r>
              <a:rPr lang="cs-CZ" dirty="0" err="1"/>
              <a:t>Human</a:t>
            </a:r>
            <a:r>
              <a:rPr lang="cs-CZ" dirty="0"/>
              <a:t> </a:t>
            </a:r>
            <a:r>
              <a:rPr lang="cs-CZ" dirty="0" err="1"/>
              <a:t>Rights</a:t>
            </a:r>
            <a:endParaRPr lang="cs-CZ" dirty="0"/>
          </a:p>
          <a:p>
            <a:endParaRPr lang="cs-CZ" dirty="0"/>
          </a:p>
          <a:p>
            <a:pPr marL="0" indent="0">
              <a:buNone/>
            </a:pPr>
            <a:endParaRPr lang="cs-CZ" dirty="0"/>
          </a:p>
          <a:p>
            <a:endParaRPr lang="cs-CZ" dirty="0"/>
          </a:p>
        </p:txBody>
      </p:sp>
    </p:spTree>
    <p:extLst>
      <p:ext uri="{BB962C8B-B14F-4D97-AF65-F5344CB8AC3E}">
        <p14:creationId xmlns:p14="http://schemas.microsoft.com/office/powerpoint/2010/main" val="203277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2434282"/>
          </a:xfrm>
        </p:spPr>
        <p:txBody>
          <a:bodyPr>
            <a:normAutofit/>
          </a:bodyPr>
          <a:lstStyle/>
          <a:p>
            <a:r>
              <a:rPr lang="en-US" b="1" dirty="0" err="1"/>
              <a:t>Compasito</a:t>
            </a:r>
            <a:br>
              <a:rPr lang="en-US" b="1" dirty="0"/>
            </a:br>
            <a:r>
              <a:rPr lang="en-US" b="1" dirty="0"/>
              <a:t>Manual on human rights education for children</a:t>
            </a:r>
            <a:endParaRPr lang="cs-CZ" dirty="0"/>
          </a:p>
        </p:txBody>
      </p:sp>
      <p:sp>
        <p:nvSpPr>
          <p:cNvPr id="3" name="Zástupný symbol pro obsah 2"/>
          <p:cNvSpPr>
            <a:spLocks noGrp="1"/>
          </p:cNvSpPr>
          <p:nvPr>
            <p:ph idx="1"/>
          </p:nvPr>
        </p:nvSpPr>
        <p:spPr>
          <a:xfrm>
            <a:off x="695400" y="2852937"/>
            <a:ext cx="10945216" cy="3273227"/>
          </a:xfrm>
        </p:spPr>
        <p:txBody>
          <a:bodyPr>
            <a:normAutofit/>
          </a:bodyPr>
          <a:lstStyle/>
          <a:p>
            <a:r>
              <a:rPr lang="cs-CZ" dirty="0">
                <a:hlinkClick r:id="rId2"/>
              </a:rPr>
              <a:t>http://www.</a:t>
            </a:r>
            <a:r>
              <a:rPr lang="cs-CZ" dirty="0" err="1">
                <a:hlinkClick r:id="rId2"/>
              </a:rPr>
              <a:t>eycb.coe.int</a:t>
            </a:r>
            <a:r>
              <a:rPr lang="cs-CZ" dirty="0">
                <a:hlinkClick r:id="rId2"/>
              </a:rPr>
              <a:t>/</a:t>
            </a:r>
            <a:r>
              <a:rPr lang="cs-CZ" dirty="0" err="1">
                <a:hlinkClick r:id="rId2"/>
              </a:rPr>
              <a:t>compasito</a:t>
            </a:r>
            <a:r>
              <a:rPr lang="cs-CZ" dirty="0">
                <a:hlinkClick r:id="rId2"/>
              </a:rPr>
              <a:t>/</a:t>
            </a:r>
            <a:endParaRPr lang="cs-CZ" dirty="0"/>
          </a:p>
          <a:p>
            <a:endParaRPr lang="cs-CZ" dirty="0"/>
          </a:p>
          <a:p>
            <a:endParaRPr lang="cs-CZ" dirty="0"/>
          </a:p>
          <a:p>
            <a:r>
              <a:rPr lang="en-US" dirty="0">
                <a:hlinkClick r:id="rId3"/>
              </a:rPr>
              <a:t>Thinking and learning styles</a:t>
            </a:r>
            <a:endParaRPr lang="en-US" dirty="0"/>
          </a:p>
          <a:p>
            <a:r>
              <a:rPr lang="en-US" dirty="0">
                <a:hlinkClick r:id="rId3"/>
              </a:rPr>
              <a:t>Which is your thinking style?</a:t>
            </a:r>
            <a:endParaRPr lang="en-US" dirty="0"/>
          </a:p>
          <a:p>
            <a:r>
              <a:rPr lang="en-US" dirty="0">
                <a:hlinkClick r:id="rId3"/>
              </a:rPr>
              <a:t>Which is your favorite or dominant learning style?</a:t>
            </a:r>
            <a:endParaRPr lang="en-US" dirty="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a:t>Compasito</a:t>
            </a:r>
            <a:r>
              <a:rPr lang="cs-CZ" dirty="0"/>
              <a:t>:</a:t>
            </a:r>
            <a:br>
              <a:rPr lang="cs-CZ" dirty="0"/>
            </a:br>
            <a:r>
              <a:rPr lang="en-US" dirty="0"/>
              <a:t>Children’s developmental levels</a:t>
            </a:r>
            <a:endParaRPr lang="cs-CZ" dirty="0"/>
          </a:p>
        </p:txBody>
      </p:sp>
      <p:sp>
        <p:nvSpPr>
          <p:cNvPr id="3" name="Zástupný symbol pro obsah 2"/>
          <p:cNvSpPr>
            <a:spLocks noGrp="1"/>
          </p:cNvSpPr>
          <p:nvPr>
            <p:ph idx="1"/>
          </p:nvPr>
        </p:nvSpPr>
        <p:spPr>
          <a:xfrm>
            <a:off x="533400" y="2308196"/>
            <a:ext cx="10972800" cy="3488924"/>
          </a:xfrm>
        </p:spPr>
        <p:txBody>
          <a:bodyPr>
            <a:normAutofit/>
          </a:bodyPr>
          <a:lstStyle/>
          <a:p>
            <a:r>
              <a:rPr lang="en-US" dirty="0"/>
              <a:t>The activities in </a:t>
            </a:r>
            <a:r>
              <a:rPr lang="en-US" dirty="0" err="1"/>
              <a:t>Compasito</a:t>
            </a:r>
            <a:r>
              <a:rPr lang="en-US" dirty="0"/>
              <a:t> are developed for children between the ages of six and thirteen, although many can be easily adapted to younger and older children as well as adults.</a:t>
            </a:r>
            <a:r>
              <a:rPr lang="en-US" b="1" dirty="0"/>
              <a:t> Childhood is the ideal time to introduce human rights education</a:t>
            </a:r>
            <a:r>
              <a:rPr lang="en-US" dirty="0"/>
              <a:t>, for although young children already hold strong values and attitudes, they are also receptive to new perspectives and experiences. </a:t>
            </a:r>
            <a:r>
              <a:rPr lang="en-US" b="1" dirty="0"/>
              <a:t>Developing values like respect for others and tolerance of difference or skills like empathy and critical thinking requires years. It is never too early to begin! </a:t>
            </a:r>
          </a:p>
          <a:p>
            <a:r>
              <a:rPr lang="cs-CZ" dirty="0"/>
              <a:t>F</a:t>
            </a:r>
            <a:r>
              <a:rPr lang="en-US" dirty="0" err="1"/>
              <a:t>acilitator</a:t>
            </a:r>
            <a:r>
              <a:rPr lang="en-US" dirty="0"/>
              <a:t> needs to understand the developmental level of the group and select and/or adapt activities to match their physical, cognitive, emotional and social development.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Children’s developmental level</a:t>
            </a:r>
            <a:r>
              <a:rPr lang="cs-CZ" dirty="0"/>
              <a:t>:</a:t>
            </a:r>
            <a:br>
              <a:rPr lang="cs-CZ" dirty="0"/>
            </a:br>
            <a:r>
              <a:rPr lang="en-US" dirty="0"/>
              <a:t>6 to 7 years olds:</a:t>
            </a:r>
            <a:br>
              <a:rPr lang="en-US" dirty="0"/>
            </a:br>
            <a:endParaRPr lang="cs-CZ" dirty="0"/>
          </a:p>
        </p:txBody>
      </p:sp>
      <p:sp>
        <p:nvSpPr>
          <p:cNvPr id="3" name="Zástupný symbol pro obsah 2"/>
          <p:cNvSpPr>
            <a:spLocks noGrp="1"/>
          </p:cNvSpPr>
          <p:nvPr>
            <p:ph idx="1"/>
          </p:nvPr>
        </p:nvSpPr>
        <p:spPr>
          <a:xfrm>
            <a:off x="695400" y="1268760"/>
            <a:ext cx="10887000" cy="5400600"/>
          </a:xfrm>
        </p:spPr>
        <p:txBody>
          <a:bodyPr>
            <a:normAutofit fontScale="85000" lnSpcReduction="20000"/>
          </a:bodyPr>
          <a:lstStyle/>
          <a:p>
            <a:pPr>
              <a:buNone/>
            </a:pPr>
            <a:r>
              <a:rPr lang="en-US" b="1" dirty="0"/>
              <a:t>Physical development</a:t>
            </a:r>
          </a:p>
          <a:p>
            <a:r>
              <a:rPr lang="en-US" dirty="0"/>
              <a:t>enjoy outdoor activities with brief but energetic spurts of activity</a:t>
            </a:r>
          </a:p>
          <a:p>
            <a:r>
              <a:rPr lang="en-US" dirty="0"/>
              <a:t>prefer simple manual tasks, especially combined with developing a particular physical skill</a:t>
            </a:r>
          </a:p>
          <a:p>
            <a:pPr>
              <a:buNone/>
            </a:pPr>
            <a:r>
              <a:rPr lang="en-US" b="1" dirty="0"/>
              <a:t>Cognitive and emotional development</a:t>
            </a:r>
          </a:p>
          <a:p>
            <a:r>
              <a:rPr lang="en-US" dirty="0"/>
              <a:t>like to talk but have a short attention span and have difficulties listening to others</a:t>
            </a:r>
          </a:p>
          <a:p>
            <a:r>
              <a:rPr lang="en-US" dirty="0"/>
              <a:t>are very curious</a:t>
            </a:r>
          </a:p>
          <a:p>
            <a:r>
              <a:rPr lang="en-US" dirty="0">
                <a:solidFill>
                  <a:srgbClr val="00B050"/>
                </a:solidFill>
              </a:rPr>
              <a:t>learn best through physical experiences</a:t>
            </a:r>
          </a:p>
          <a:p>
            <a:r>
              <a:rPr lang="en-US" dirty="0">
                <a:solidFill>
                  <a:srgbClr val="FF0000"/>
                </a:solidFill>
              </a:rPr>
              <a:t>have difficulty making decisions</a:t>
            </a:r>
          </a:p>
          <a:p>
            <a:r>
              <a:rPr lang="en-US" dirty="0"/>
              <a:t>can read and write, but these skills are still in the emergent stages</a:t>
            </a:r>
          </a:p>
          <a:p>
            <a:r>
              <a:rPr lang="en-US" dirty="0"/>
              <a:t>are highly imaginative and easily become involved in role games and fantasy play</a:t>
            </a:r>
          </a:p>
          <a:p>
            <a:r>
              <a:rPr lang="en-US" dirty="0">
                <a:solidFill>
                  <a:srgbClr val="00B050"/>
                </a:solidFill>
              </a:rPr>
              <a:t>like stories about friendship and superheroes</a:t>
            </a:r>
          </a:p>
          <a:p>
            <a:r>
              <a:rPr lang="en-US" dirty="0"/>
              <a:t>enjoy cartoon figures</a:t>
            </a:r>
          </a:p>
          <a:p>
            <a:pPr>
              <a:buNone/>
            </a:pPr>
            <a:r>
              <a:rPr lang="en-US" b="1" dirty="0"/>
              <a:t>Social development</a:t>
            </a:r>
          </a:p>
          <a:p>
            <a:r>
              <a:rPr lang="en-US" dirty="0">
                <a:solidFill>
                  <a:srgbClr val="FF0000"/>
                </a:solidFill>
              </a:rPr>
              <a:t>are very competitive</a:t>
            </a:r>
          </a:p>
          <a:p>
            <a:r>
              <a:rPr lang="en-US" dirty="0">
                <a:solidFill>
                  <a:srgbClr val="FF0000"/>
                </a:solidFill>
              </a:rPr>
              <a:t>sometimes find cooperation difficult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Children’s developmental level</a:t>
            </a:r>
            <a:r>
              <a:rPr lang="cs-CZ" dirty="0"/>
              <a:t>:</a:t>
            </a:r>
            <a:br>
              <a:rPr lang="cs-CZ" dirty="0"/>
            </a:br>
            <a:r>
              <a:rPr lang="en-US" dirty="0"/>
              <a:t>8 to 10 years olds:</a:t>
            </a:r>
            <a:br>
              <a:rPr lang="en-US" dirty="0"/>
            </a:br>
            <a:endParaRPr lang="cs-CZ" dirty="0"/>
          </a:p>
        </p:txBody>
      </p:sp>
      <p:sp>
        <p:nvSpPr>
          <p:cNvPr id="3" name="Zástupný symbol pro obsah 2"/>
          <p:cNvSpPr>
            <a:spLocks noGrp="1"/>
          </p:cNvSpPr>
          <p:nvPr>
            <p:ph idx="1"/>
          </p:nvPr>
        </p:nvSpPr>
        <p:spPr>
          <a:xfrm>
            <a:off x="609600" y="1268760"/>
            <a:ext cx="10972800" cy="5400600"/>
          </a:xfrm>
        </p:spPr>
        <p:txBody>
          <a:bodyPr>
            <a:normAutofit fontScale="92500" lnSpcReduction="20000"/>
          </a:bodyPr>
          <a:lstStyle/>
          <a:p>
            <a:pPr>
              <a:buNone/>
            </a:pPr>
            <a:r>
              <a:rPr lang="en-US" b="1" dirty="0"/>
              <a:t>Physical development</a:t>
            </a:r>
          </a:p>
          <a:p>
            <a:r>
              <a:rPr lang="en-US" dirty="0"/>
              <a:t>seem to have endless physical energy </a:t>
            </a:r>
          </a:p>
          <a:p>
            <a:pPr>
              <a:buNone/>
            </a:pPr>
            <a:r>
              <a:rPr lang="en-US" b="1" dirty="0"/>
              <a:t>Cognitive and emotional development</a:t>
            </a:r>
          </a:p>
          <a:p>
            <a:r>
              <a:rPr lang="en-US" dirty="0"/>
              <a:t>like to learn new things, but not necessarily in-depth</a:t>
            </a:r>
          </a:p>
          <a:p>
            <a:r>
              <a:rPr lang="en-US" dirty="0">
                <a:solidFill>
                  <a:srgbClr val="00B050"/>
                </a:solidFill>
              </a:rPr>
              <a:t>become more aware of differences and inequalities among others</a:t>
            </a:r>
          </a:p>
          <a:p>
            <a:r>
              <a:rPr lang="en-US" dirty="0">
                <a:solidFill>
                  <a:srgbClr val="00B050"/>
                </a:solidFill>
              </a:rPr>
              <a:t>enjoy problem solving </a:t>
            </a:r>
          </a:p>
          <a:p>
            <a:r>
              <a:rPr lang="en-US" dirty="0"/>
              <a:t>enjoy question-answer games</a:t>
            </a:r>
          </a:p>
          <a:p>
            <a:r>
              <a:rPr lang="en-US" dirty="0"/>
              <a:t>can be very frustrated if their work does not meet their expectations</a:t>
            </a:r>
          </a:p>
          <a:p>
            <a:pPr>
              <a:buNone/>
            </a:pPr>
            <a:r>
              <a:rPr lang="en-US" b="1" dirty="0"/>
              <a:t>Social development</a:t>
            </a:r>
          </a:p>
          <a:p>
            <a:r>
              <a:rPr lang="en-US" dirty="0"/>
              <a:t>enjoy more independence but still need support</a:t>
            </a:r>
          </a:p>
          <a:p>
            <a:r>
              <a:rPr lang="en-US" dirty="0"/>
              <a:t>like to talk and discuss things with peers</a:t>
            </a:r>
          </a:p>
          <a:p>
            <a:r>
              <a:rPr lang="en-US" dirty="0">
                <a:solidFill>
                  <a:srgbClr val="FF0000"/>
                </a:solidFill>
              </a:rPr>
              <a:t>can be very critical of both self and others</a:t>
            </a:r>
          </a:p>
          <a:p>
            <a:r>
              <a:rPr lang="en-US" dirty="0">
                <a:solidFill>
                  <a:srgbClr val="00B050"/>
                </a:solidFill>
              </a:rPr>
              <a:t>are better able to cooperate</a:t>
            </a:r>
          </a:p>
          <a:p>
            <a:r>
              <a:rPr lang="en-US" dirty="0">
                <a:solidFill>
                  <a:srgbClr val="00B050"/>
                </a:solidFill>
              </a:rPr>
              <a:t>like to belong to a group</a:t>
            </a:r>
          </a:p>
          <a:p>
            <a:r>
              <a:rPr lang="en-US" dirty="0"/>
              <a:t>start to idolize real heroes, TV stars and sport figures instead of cartoon figures.</a:t>
            </a:r>
          </a:p>
          <a:p>
            <a:pPr>
              <a:buNone/>
            </a:pPr>
            <a:endParaRPr lang="cs-CZ" dirty="0"/>
          </a:p>
          <a:p>
            <a:endParaRPr lang="en-US" dirty="0"/>
          </a:p>
          <a:p>
            <a:pPr>
              <a:buNone/>
            </a:pPr>
            <a:endParaRPr lang="en-US" dirty="0"/>
          </a:p>
        </p:txBody>
      </p:sp>
    </p:spTree>
  </p:cSld>
  <p:clrMapOvr>
    <a:masterClrMapping/>
  </p:clrMapOvr>
</p:sld>
</file>

<file path=ppt/theme/theme1.xml><?xml version="1.0" encoding="utf-8"?>
<a:theme xmlns:a="http://schemas.openxmlformats.org/drawingml/2006/main" name="Kondenzační stopa">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2901</Words>
  <Application>Microsoft Office PowerPoint</Application>
  <PresentationFormat>Širokoúhlá obrazovka</PresentationFormat>
  <Paragraphs>196</Paragraphs>
  <Slides>24</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Century Gothic</vt:lpstr>
      <vt:lpstr>Kondenzační stopa</vt:lpstr>
      <vt:lpstr>Human Rights: Justice, Reason, Intellect and Participation 6  Teaching human rights</vt:lpstr>
      <vt:lpstr>Teaching human rights – support from the EU – basic materials for teaching human rights issues in schools  Compass Compasito </vt:lpstr>
      <vt:lpstr>Compass: Manual for Human Rights Education with Young people  (Council of Europe)</vt:lpstr>
      <vt:lpstr>Compass: Manual for Human Rights Education with Young people  (Council of Europe)</vt:lpstr>
      <vt:lpstr>Compass: Manual for Human Rights Education with Young people  (Council of Europe)</vt:lpstr>
      <vt:lpstr>Compasito Manual on human rights education for children</vt:lpstr>
      <vt:lpstr>Compasito: Children’s developmental levels</vt:lpstr>
      <vt:lpstr>Children’s developmental level: 6 to 7 years olds: </vt:lpstr>
      <vt:lpstr>Children’s developmental level: 8 to 10 years olds: </vt:lpstr>
      <vt:lpstr>Children’s developmental level: 11 to 13 years olds:</vt:lpstr>
      <vt:lpstr>HR calendar</vt:lpstr>
      <vt:lpstr>HR teaching &amp;learning activities</vt:lpstr>
      <vt:lpstr>Participation the ladder of participation (Arnstein)</vt:lpstr>
      <vt:lpstr>Participation the ladder of participation (Arnstein, Hart)</vt:lpstr>
      <vt:lpstr>Bibliography</vt:lpstr>
      <vt:lpstr>Bibliography</vt:lpstr>
      <vt:lpstr>Bibliography</vt:lpstr>
      <vt:lpstr>Sources</vt:lpstr>
      <vt:lpstr>Bibliography</vt:lpstr>
      <vt:lpstr>Bibliography</vt:lpstr>
      <vt:lpstr>Bibliography</vt:lpstr>
      <vt:lpstr>Bibliography</vt:lpstr>
      <vt:lpstr>Bibliography</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Justice, Reason, Intellect and Participation 2  Human rights. Principles, Justice, values</dc:title>
  <dc:creator>Svobodová Zuzana PhDr. Ph.D.</dc:creator>
  <cp:lastModifiedBy>Svobodová Zuzana PhDr. Ph.D.</cp:lastModifiedBy>
  <cp:revision>9</cp:revision>
  <dcterms:created xsi:type="dcterms:W3CDTF">2022-11-21T14:07:16Z</dcterms:created>
  <dcterms:modified xsi:type="dcterms:W3CDTF">2023-01-16T11:39:53Z</dcterms:modified>
</cp:coreProperties>
</file>