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67" r:id="rId4"/>
    <p:sldId id="283" r:id="rId5"/>
    <p:sldId id="268" r:id="rId6"/>
    <p:sldId id="284" r:id="rId7"/>
    <p:sldId id="269" r:id="rId8"/>
    <p:sldId id="270" r:id="rId9"/>
    <p:sldId id="271" r:id="rId10"/>
    <p:sldId id="272" r:id="rId11"/>
    <p:sldId id="273" r:id="rId12"/>
    <p:sldId id="274" r:id="rId13"/>
    <p:sldId id="285" r:id="rId14"/>
    <p:sldId id="275" r:id="rId15"/>
    <p:sldId id="276" r:id="rId16"/>
    <p:sldId id="277" r:id="rId17"/>
    <p:sldId id="278" r:id="rId18"/>
    <p:sldId id="279" r:id="rId19"/>
    <p:sldId id="286" r:id="rId20"/>
    <p:sldId id="28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4FE15-E7DD-41A8-9817-CA3EAEC6F290}" type="datetimeFigureOut">
              <a:rPr lang="cs-CZ" smtClean="0"/>
              <a:pPr/>
              <a:t>05.11.2018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AD49-4D47-41CF-B53F-D17C4D0EB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61386" cy="6021288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987824" y="616530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Raffael</a:t>
            </a:r>
            <a:r>
              <a:rPr lang="cs-CZ" b="1" dirty="0" smtClean="0"/>
              <a:t> </a:t>
            </a:r>
            <a:r>
              <a:rPr lang="cs-CZ" b="1" dirty="0" err="1" smtClean="0"/>
              <a:t>Santi</a:t>
            </a:r>
            <a:r>
              <a:rPr lang="cs-CZ" b="1" dirty="0" smtClean="0"/>
              <a:t>, </a:t>
            </a:r>
            <a:r>
              <a:rPr lang="cs-CZ" b="1" i="1" dirty="0"/>
              <a:t>La </a:t>
            </a:r>
            <a:r>
              <a:rPr lang="cs-CZ" b="1" i="1" dirty="0" err="1"/>
              <a:t>scuola</a:t>
            </a:r>
            <a:r>
              <a:rPr lang="cs-CZ" b="1" i="1" dirty="0"/>
              <a:t> di </a:t>
            </a:r>
            <a:r>
              <a:rPr lang="cs-CZ" b="1" i="1" dirty="0" err="1"/>
              <a:t>Atene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052736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II, 6, 418a17-20 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Takové předměty se tudíž nazývají vlastními každému jednotlivému smyslu, společnými pak jsou pohyb, klid, číslo, tvar, velikost. Neboť ty nejsou žádnému smyslu vlastní, nýbrž všem jsou společné.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892899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III, 2, 426b9 – 427a6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 smysl tedy, který jest ve svém čidle jako takovém, má svůj příslušný předmět a rozeznává různé vlastnosti tohoto předmětu, jako například zrak bílé a černé, chuť sladké a hořké. Podobně je tomu i u ostatních smyslů. Ježto však rozeznáváme bílé nebo sladké a vůbec všechny předměty smyslů navzájem, je otázka, čím vlastně pociťujeme, že se od sebe liší. Zajisté nutně smyslem; neboť jsou to smyslové předměty. [...] Jest tedy třeba, aby jeden smysl řekl, že se oboje různí, že se totiž různí sladké od bílého. [...] Jest tedy to, co toto všechno rozeznává, jednotné a nedílné dobou i počtem, pojmem však jest rozdělené? Pak by snad jednak jako předmět rozdělený, jednak jako nerozdělený vnímal různé předměty; totiž co do pojmu by byl rozdělený, co do místa a počtu však nerozdělený. Či to není možno?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268760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9512" y="548680"/>
            <a:ext cx="8856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III, 3,427b15 – 429a1</a:t>
            </a:r>
          </a:p>
          <a:p>
            <a:endParaRPr lang="cs-CZ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Obrazivost totiž jest něco jiného než vnímání a myšlení, ačkoli není bez vnímání a bez ní zase není mínění. Že to však není stejný projev myslící mohutnosti jako mínění, jest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zřejmo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Projev obrazivosti totiž jest v naší moci a nastává, kdykoli chceme – neboť jest možno něco si před oči postaviti, jako činí ti, kdo si sestavují určité obrazce, aby si něco vštípili v paměť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–,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kdežto mínění není v naší moci; jest totiž buď správné nebo nesprávné. Mimoto, kdykoli míníme, že něco jest hrozné nebo strašné, ihned jsme vzrušeni, a podobně, je-li něco odvážné. Co se však týče obrazivosti, tu se chováme tak, jako když něco hrozného nebo odvážného pozorujeme na obraze.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908720"/>
            <a:ext cx="84249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„životů“ / projevy duše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dianoetikon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mínění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(ř.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doxá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obrazivost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fantasia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lat.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imaginatio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paměť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smyslové vnímání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aisthetikon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žádostivost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horektikon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vznětlivost, odvaha, vůle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pohyb a klid z hlediska místa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kinesis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pohyb ve smyslu vyživování, tj. ubývání a růst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threptikon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971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764704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III, 4, 429a14 – 430a5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Je-li myšlení jako vnímání, pak je to asi jakési dráždění tím, co je myslitelné, nebo něčím jiným takovým. Jest tedy nutno, aby rozum byl neměnný, ale pro tvar vnímavý, a v možnosti aby byl takový a takový, ale aby nebyl určité toto a k myslitelnému jsoucnu aby se měl tak, jako se má smyslová mohutnost k vnímatelným předmětům. Je tudíž nutně, ježto myslí všechno, nesmíchaný, aby to, jak praví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Anaxagorás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ovládal, to jest, aby poznával. [...]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12474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Rozum duše – a rozumem nazývám to, čím duše myslí a soudí – není z hlediska skutečnosti ničím, dokud nemyslí. Tím je také odůvodněno, že není smíchán s tělem; neboť tak by nabýval též nějaké takové vlastnosti, buď by byl studený nebo teplý, anebo by měl také nějaké ústrojí, jako je ústrojí smyslové. Než takového tu nic není. A proto mají pravdu ti, kdo prohlásili, že duše jest místem tvarů, ovšem nikoli celá, nýbrž jenom myslící, a tvary v ní nejsou ve skutečnosti, nýbrž v možnosti.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620688"/>
            <a:ext cx="892899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 však neměnnost mohutnosti smyslové a rozumové není stejná, dosvědčují čidla a vnímání: Smysl totiž nedovede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vnímati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 příliš silných dojmech, například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slyšeti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zvuk po velikém hluku ani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viděti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čichati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 ostrých barvách nebo vůních; ale rozum, kdykoli myslil o něčem, co vyžadovalo úporného myšlení, o nic hůře nechápe věci snadnější, ba chápe je ještě lépe, ježto smyslová mohutnost není bez těla, kdežto rozum je od něho oddělen. [...] Rozum v možnosti jest v jisté míře myslitelnými předměty, ale ve skutečnosti není ničím, dokud nemyslí. Jest třeba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to tak jako u desky, na které ve skutečnosti není nic napsáno. Tak je tomu i s rozumem. Též on je myslitelný tak jako myslitelné vůbec. Neboť u bytostí nehmotných myslící a myšlené je totéž; vědění, získané zkoumáním toho, co vidíme, a předmět tohoto vědění jsou totiž totožné. Ovšem jest třeba ještě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zkoumati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proč rozum nemyslí stále.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332656"/>
            <a:ext cx="892899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III, 5, 430a10 – 25</a:t>
            </a:r>
          </a:p>
          <a:p>
            <a:pPr algn="just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Poněvadž v celé přírodě u každého druhu bytostí jedno jest látkou – ta pak u všeho jest možností –, a druhé jest příčinou a působícím činitelem, poněvadž všechno působí, jako jest například v poměru umění k jeho látce, nutně také v duši jsou tyto rozdíly. Rozum je vskutku jednak takový, že se stává vším, jednak takový, že jako jakási zdatnost všechno působí, jako například světlo. Neboť i světlo jistým způsobem činí barvy jen možné barvami skutečnými. A tento činný rozum jest oddělen od těla, je neměnný a nesmíchaný, jeho podstatou jest skutečná činnost. Činná stránky jest totiž vždy vyšší než stránka trpná a hybná příčina hodnotnější než látka. Skutečné vědění je pak totožné se svým předmětem; vědění možné jest sice v jednotlivci časově dříve, ale vůbec ani ne časově; neboť nelze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předpokládati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že rozum někdy myslí, někdy nemyslí. Ale jen, je-li oddělen, jest činný rozum tím, čím jest, a jen tento jest nesmrtelný a věčný. Přesto však si na nic nevzpomínáme, ježto tento rozum jest sice nepřístupný změně, ale rozum trpný jest pomíjivý a bez něho duše nemyslí nic.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5" y="260648"/>
            <a:ext cx="8928991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III, 8, 431b20 – 432a3</a:t>
            </a:r>
          </a:p>
          <a:p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Nyní tedy v hlavních rysech shrňme to, co bylo o duši řečeno, a opakujme, že duše jest nějak vším, co jest. Veškeré jsoucno jest totiž buď předmětem vnímání nebo předmětem myšlení. Vědění pak v jisté míře obsahuje všechno to, co je možné věděti, a vjem obsahuje to, co lze vnímati.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Vnímavá a poznávací mohutnost duše jest v možnosti totožná s předměty, tato s předmětem poznání čili vědění, ona s předmětem vnímání. To pak jsou nutně buď věci samy nebo jejich tvary. Ale věci samy to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nemohou; neboť v duši není kámen, nýbrž jen jeho tvar. Duše je tedy jako ruka; neboť jako ruka jest nástrojem nástrojů, tak rozum jest tvarem tvarů a smysl jest tvarem toho, co je přístupno vnímání.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476672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„životů“ / projevy duše</a:t>
            </a:r>
          </a:p>
          <a:p>
            <a:pPr lvl="0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nepotřebuje smyslová data, pracuje s čirými formami, tj. takovými, které neabstrahuje z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látky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mínění – potřebuje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smyslové vnímání, může být správné nebo nesprávné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obrazivost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představivost – potřebuje smyslové vnímání, nemůže být správná nebo nesprávná;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paměť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smyslové vnímání,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pociťování –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žádostivost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vznětlivost, odvaha, vůle,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pět smyslů, společný smysl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pohyb z místa na místo – odlišný od pohybu na nebi</a:t>
            </a:r>
          </a:p>
          <a:p>
            <a:pPr algn="just">
              <a:spcAft>
                <a:spcPts val="6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vyživování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vegetativní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– zabezpečuje růst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výživu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jednotlivce a plození jedinců stejného druhu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51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836712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Aristotelés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knihy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duši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Definice: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Tudíž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duše je nutně podstatou přírodního těla, které má v možnosti život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Má-li se tedy stanoviti obecný pojem, který se hodí pro každou duši, jest asi duše první skutečností přírodního ústrojného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těla.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3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1124744"/>
            <a:ext cx="7435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literatura: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Jonathan Lear,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Touha rozumět.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Aristotelés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Oikoymenh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Praha: 2016. Zvláště s. 115 – 120.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8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764704"/>
            <a:ext cx="88569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II, 2, 413a 21 – 413b2 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 pokračování svého zkoumání tedy pravíme, že oduševnělá bytost se liší od neoduševnělé věci životem. Ježto však slovo „život“ má různé významy, nazýváme živým také to, v čem je i jeden druh života, jako myšlení, smyslové vnímání, pohyb a klid z hlediska místa, dále pohyb ve smyslu vyživování, ubývání a růstu. [...] To je zřejmé u rostlin, které nemají žádné jiné duševní mohutnosti. A tak skrze tento počátek mají živé bytosti život.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908720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Druhy „životů“ / projevy duše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dirty="0" smtClean="0"/>
              <a:t>●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 (ř.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dianoetikon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●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smyslové vnímání (ř.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aisthetikon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●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 a klid z hlediska místa (ř.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kinesis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●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pohyb ve smyslu vyživování, tj. ubývání a růst (ř.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threptikon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8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764704"/>
            <a:ext cx="892899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II, 3, 414a30 – 414b19</a:t>
            </a:r>
          </a:p>
          <a:p>
            <a:endParaRPr lang="cs-CZ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Jedny bytosti, jak jsme řekli, mají všechny uvedené mohutnosti duše, druhé mají jen některé, ale některé mají jen jednu. Těmi mohutnostmi jsme jmenovali vyživování, žádostivost, vnímavost, schopnost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měniti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místo, myšlení. Rostliny mají jen mohutnost vyživovací, jiné bytosti mají tuto a ještě vnímavost. Mají-li však vnímavost, tedy i žádostivost; neboť žádostivost je žádost, vznětlivost neboli odvaha a vůle. Živočichové pak mají vesměs aspoň jeden smysl, totiž hmat. [...] Otázka obrazivosti není ještě vysvětlena,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prozkoumati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ji bude nutno později. Některé bytosti kromě toho mají ještě schopnost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měniti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místo, jiné mají také myšlení a rozum, například lidé a snad ještě jiné bytosti téhož druhu nebo vyššího.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836712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„životů“ / projevy duše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myšlení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dianoetikon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obrazivost (ř. </a:t>
            </a:r>
            <a:r>
              <a:rPr lang="cs-CZ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fantasia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lat. </a:t>
            </a:r>
            <a:r>
              <a:rPr lang="cs-CZ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maginatio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smyslové vnímání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aisthetikon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žádostivost (ř. </a:t>
            </a:r>
            <a:r>
              <a:rPr lang="cs-CZ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horektikon</a:t>
            </a:r>
            <a:r>
              <a:rPr 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vznětlivost, odvaha, vůle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pohyb a klid z hlediska místa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kinesis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 pohyb ve smyslu vyživování, tj. ubývání a růst (ř.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threptikon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3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92696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II, 4, 415a15 – 416a1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tak je nutno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pojednati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nejdříve o výživě a o plození. Neboť vyživovací duši mají také ostatní bytosti, a jest to první a nejobecnější mohutnost duše, jíž se všem bytostem dostává života. Její činnost se projevuje plozením a vyživováním; neboť u živých bytostí, které jsou dokonale vyvinuty a nejsou zakrnělé nebo nevznikly prvoplozením, jest nejpřirozenější činností, že plodí jinou bytost svého druhu, tedy zvíře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zvíře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rostlina rostlinu, aby byly účastny toho, co je věčné a božské, pokud mohou. [...]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052736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Ježto však tyto bytosti svým trváním nemohou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býti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účastny toho, co je věčné a božské, poněvadž nic, co je pomíjivé, nemůže, bereme-li v úvahu počet, dále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žíti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jako jedna a tatáž bytost, účastní se toho tak, jak je každé možno, jedna ve větší míře, druhá v menší; i žije dále nikoli sama, nýbrž jakoby sama; počtem to sice není jedna bytost, ale jest jedna druhem. [...] Mimoto potrava bývá měněna od toho, co je živeno, a nikoli toto od potravy, jako ani stavitel od látky, nýbrž tato od onoho; stavitel jen přechází z nečinnosti v činnost.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548680"/>
            <a:ext cx="88569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II, 5, 416b33 – 418a5 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Vnímání čili pociťování záleží, jak jsme řekli, v trpném pohybu a dráždění; zdá se totiž, že jest jakýmsi druhem změny vlastnosti. [...] Činnost vnímání směřuje k jednotlivinám, vědění však k obecninám, které jsou jaksi v duši samé. Proto můžeme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mysliti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kdykoli chceme,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vnímati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však nikoli; neboť k tomu potřebujeme vnímatelného předmětu. [...] To, co je schopné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vnímati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jak jsme řekli, jest v možnosti takové, jaké jest již v skutečnosti to, co je předmětem vnímání. A tak dokud je v stavu trpění, není mu podobné, ale jakmile zakusilo jejich působení, zpodobňuje se mu a jest takové jako on.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</TotalTime>
  <Words>935</Words>
  <Application>Microsoft Office PowerPoint</Application>
  <PresentationFormat>Předvádění na obrazovce (4:3)</PresentationFormat>
  <Paragraphs>80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FFUK</dc:creator>
  <cp:lastModifiedBy>FFUK</cp:lastModifiedBy>
  <cp:revision>67</cp:revision>
  <dcterms:created xsi:type="dcterms:W3CDTF">2015-11-02T08:23:46Z</dcterms:created>
  <dcterms:modified xsi:type="dcterms:W3CDTF">2018-11-05T08:34:32Z</dcterms:modified>
</cp:coreProperties>
</file>