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59" r:id="rId3"/>
    <p:sldId id="2258" r:id="rId4"/>
    <p:sldId id="2275" r:id="rId5"/>
    <p:sldId id="2277" r:id="rId6"/>
    <p:sldId id="267" r:id="rId7"/>
    <p:sldId id="268" r:id="rId8"/>
    <p:sldId id="269" r:id="rId9"/>
    <p:sldId id="270" r:id="rId10"/>
    <p:sldId id="271" r:id="rId11"/>
    <p:sldId id="272" r:id="rId12"/>
    <p:sldId id="273" r:id="rId13"/>
    <p:sldId id="274" r:id="rId14"/>
    <p:sldId id="324" r:id="rId15"/>
    <p:sldId id="275" r:id="rId16"/>
    <p:sldId id="276" r:id="rId17"/>
    <p:sldId id="277" r:id="rId18"/>
    <p:sldId id="278" r:id="rId19"/>
    <p:sldId id="279" r:id="rId20"/>
    <p:sldId id="2299" r:id="rId21"/>
    <p:sldId id="2279" r:id="rId22"/>
    <p:sldId id="2280" r:id="rId23"/>
    <p:sldId id="2281" r:id="rId24"/>
    <p:sldId id="2282" r:id="rId25"/>
    <p:sldId id="2283" r:id="rId26"/>
    <p:sldId id="2297" r:id="rId27"/>
    <p:sldId id="2284" r:id="rId28"/>
    <p:sldId id="2285" r:id="rId29"/>
    <p:sldId id="2286" r:id="rId30"/>
    <p:sldId id="2287" r:id="rId31"/>
    <p:sldId id="2288" r:id="rId32"/>
    <p:sldId id="2290" r:id="rId33"/>
    <p:sldId id="2301" r:id="rId34"/>
    <p:sldId id="2298" r:id="rId35"/>
    <p:sldId id="2295" r:id="rId36"/>
    <p:sldId id="2296" r:id="rId37"/>
    <p:sldId id="2293" r:id="rId38"/>
    <p:sldId id="2304" r:id="rId39"/>
    <p:sldId id="2292" r:id="rId40"/>
    <p:sldId id="2302" r:id="rId41"/>
    <p:sldId id="2303" r:id="rId42"/>
    <p:sldId id="999" r:id="rId43"/>
    <p:sldId id="2278" r:id="rId44"/>
    <p:sldId id="2230" r:id="rId45"/>
    <p:sldId id="2273" r:id="rId46"/>
    <p:sldId id="2271" r:id="rId47"/>
    <p:sldId id="490" r:id="rId4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6"/>
    <a:srgbClr val="38D0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Bez stylu, bez mřížky">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1" d="100"/>
          <a:sy n="111" d="100"/>
        </p:scale>
        <p:origin x="456" y="102"/>
      </p:cViewPr>
      <p:guideLst>
        <p:guide orient="horz" pos="2160"/>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7AF6CF-A6DE-4B6A-8B1D-DC517A5CF791}"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cs-CZ"/>
        </a:p>
      </dgm:t>
    </dgm:pt>
    <dgm:pt modelId="{86686EA8-FF80-4F0B-9F4D-4AD553A45665}">
      <dgm:prSet phldrT="[Text]"/>
      <dgm:spPr/>
      <dgm:t>
        <a:bodyPr/>
        <a:lstStyle/>
        <a:p>
          <a:r>
            <a:rPr lang="en-GB" dirty="0"/>
            <a:t>Paradigm shifts 1: The Environment, The People we Serve, The Way of Management</a:t>
          </a:r>
          <a:endParaRPr lang="cs-CZ" dirty="0"/>
        </a:p>
      </dgm:t>
    </dgm:pt>
    <dgm:pt modelId="{9AB0D8BB-BC96-4E25-8F9E-C27B2998DA4C}" type="parTrans" cxnId="{170CA2F8-D9D8-4122-AA5F-DA23B5AFB482}">
      <dgm:prSet/>
      <dgm:spPr/>
      <dgm:t>
        <a:bodyPr/>
        <a:lstStyle/>
        <a:p>
          <a:endParaRPr lang="cs-CZ"/>
        </a:p>
      </dgm:t>
    </dgm:pt>
    <dgm:pt modelId="{B4CA6249-658D-47B8-B077-4A0B07DDBA46}" type="sibTrans" cxnId="{170CA2F8-D9D8-4122-AA5F-DA23B5AFB482}">
      <dgm:prSet/>
      <dgm:spPr/>
      <dgm:t>
        <a:bodyPr/>
        <a:lstStyle/>
        <a:p>
          <a:endParaRPr lang="cs-CZ"/>
        </a:p>
      </dgm:t>
    </dgm:pt>
    <dgm:pt modelId="{D57C2746-D4BF-42DF-BBEB-3EF0E2DFBD32}">
      <dgm:prSet phldrT="[Text]"/>
      <dgm:spPr>
        <a:solidFill>
          <a:schemeClr val="accent2">
            <a:lumMod val="75000"/>
          </a:schemeClr>
        </a:solidFill>
      </dgm:spPr>
      <dgm:t>
        <a:bodyPr/>
        <a:lstStyle/>
        <a:p>
          <a:r>
            <a:rPr lang="en-GB" dirty="0"/>
            <a:t>Paradigm shifts 2: The Nature of Public Organisations, Motivation of Staff, Accountability</a:t>
          </a:r>
          <a:endParaRPr lang="cs-CZ" dirty="0"/>
        </a:p>
      </dgm:t>
    </dgm:pt>
    <dgm:pt modelId="{D9C06995-EE02-4C77-BD6C-4A505EE76B7C}" type="parTrans" cxnId="{AE943E2F-683D-49E8-AAB2-B29F53FC22EB}">
      <dgm:prSet/>
      <dgm:spPr/>
      <dgm:t>
        <a:bodyPr/>
        <a:lstStyle/>
        <a:p>
          <a:endParaRPr lang="cs-CZ"/>
        </a:p>
      </dgm:t>
    </dgm:pt>
    <dgm:pt modelId="{D1CD80AA-DFF8-4D12-B3F6-71F1388588B3}" type="sibTrans" cxnId="{AE943E2F-683D-49E8-AAB2-B29F53FC22EB}">
      <dgm:prSet/>
      <dgm:spPr/>
      <dgm:t>
        <a:bodyPr/>
        <a:lstStyle/>
        <a:p>
          <a:endParaRPr lang="cs-CZ"/>
        </a:p>
      </dgm:t>
    </dgm:pt>
    <dgm:pt modelId="{D034E831-0FA8-4C79-97F9-4B7EB0BCA2B3}">
      <dgm:prSet phldrT="[Text]"/>
      <dgm:spPr>
        <a:solidFill>
          <a:schemeClr val="accent5">
            <a:lumMod val="50000"/>
          </a:schemeClr>
        </a:solidFill>
      </dgm:spPr>
      <dgm:t>
        <a:bodyPr/>
        <a:lstStyle/>
        <a:p>
          <a:r>
            <a:rPr lang="en-GB" dirty="0"/>
            <a:t>Human Learning Systems</a:t>
          </a:r>
          <a:r>
            <a:rPr lang="cs-CZ" dirty="0"/>
            <a:t> 1</a:t>
          </a:r>
          <a:r>
            <a:rPr lang="en-GB" dirty="0"/>
            <a:t>: Introduction and Human element</a:t>
          </a:r>
          <a:endParaRPr lang="cs-CZ" dirty="0"/>
        </a:p>
      </dgm:t>
    </dgm:pt>
    <dgm:pt modelId="{C3C52624-D761-42C4-A47A-72AEA6F0B4F5}" type="parTrans" cxnId="{BF3BBB14-A6F9-43FB-BCED-DB73A9595589}">
      <dgm:prSet/>
      <dgm:spPr/>
      <dgm:t>
        <a:bodyPr/>
        <a:lstStyle/>
        <a:p>
          <a:endParaRPr lang="cs-CZ"/>
        </a:p>
      </dgm:t>
    </dgm:pt>
    <dgm:pt modelId="{CC55EEB8-3FD6-42E2-99D0-6E139204FBA3}" type="sibTrans" cxnId="{BF3BBB14-A6F9-43FB-BCED-DB73A9595589}">
      <dgm:prSet/>
      <dgm:spPr/>
      <dgm:t>
        <a:bodyPr/>
        <a:lstStyle/>
        <a:p>
          <a:endParaRPr lang="cs-CZ"/>
        </a:p>
      </dgm:t>
    </dgm:pt>
    <dgm:pt modelId="{ED588DDD-BFD3-4EF0-B733-2809F38CA301}">
      <dgm:prSet phldrT="[Text]"/>
      <dgm:spPr>
        <a:solidFill>
          <a:schemeClr val="accent5">
            <a:lumMod val="75000"/>
          </a:schemeClr>
        </a:solidFill>
      </dgm:spPr>
      <dgm:t>
        <a:bodyPr/>
        <a:lstStyle/>
        <a:p>
          <a:r>
            <a:rPr lang="en-GB" dirty="0"/>
            <a:t>Human Learning Systems</a:t>
          </a:r>
          <a:r>
            <a:rPr lang="cs-CZ" dirty="0"/>
            <a:t> 2</a:t>
          </a:r>
          <a:r>
            <a:rPr lang="en-GB" dirty="0"/>
            <a:t>: Learning element</a:t>
          </a:r>
          <a:endParaRPr lang="cs-CZ" dirty="0"/>
        </a:p>
      </dgm:t>
    </dgm:pt>
    <dgm:pt modelId="{70A98ABF-4583-484B-A14B-8DB5BA60CC84}" type="parTrans" cxnId="{7245A84C-A8AB-4978-A314-9B3179AB4409}">
      <dgm:prSet/>
      <dgm:spPr/>
      <dgm:t>
        <a:bodyPr/>
        <a:lstStyle/>
        <a:p>
          <a:endParaRPr lang="cs-CZ"/>
        </a:p>
      </dgm:t>
    </dgm:pt>
    <dgm:pt modelId="{DCA37B11-01B4-4E3D-A653-DF50DEC54A60}" type="sibTrans" cxnId="{7245A84C-A8AB-4978-A314-9B3179AB4409}">
      <dgm:prSet/>
      <dgm:spPr/>
      <dgm:t>
        <a:bodyPr/>
        <a:lstStyle/>
        <a:p>
          <a:endParaRPr lang="cs-CZ"/>
        </a:p>
      </dgm:t>
    </dgm:pt>
    <dgm:pt modelId="{8C95CFA7-EF77-4416-8847-B1937AA122B3}">
      <dgm:prSet phldrT="[Text]"/>
      <dgm:spPr>
        <a:solidFill>
          <a:schemeClr val="accent5">
            <a:lumMod val="60000"/>
            <a:lumOff val="40000"/>
          </a:schemeClr>
        </a:solidFill>
      </dgm:spPr>
      <dgm:t>
        <a:bodyPr/>
        <a:lstStyle/>
        <a:p>
          <a:r>
            <a:rPr lang="en-GB" dirty="0"/>
            <a:t>Human Learning Systems</a:t>
          </a:r>
          <a:r>
            <a:rPr lang="cs-CZ" dirty="0"/>
            <a:t> 3</a:t>
          </a:r>
          <a:r>
            <a:rPr lang="en-GB" dirty="0"/>
            <a:t>: Systems element</a:t>
          </a:r>
          <a:endParaRPr lang="cs-CZ" dirty="0"/>
        </a:p>
      </dgm:t>
    </dgm:pt>
    <dgm:pt modelId="{A527E14C-B16D-41BA-8B53-373AA135DF1E}" type="parTrans" cxnId="{5359D42A-5D1C-4D61-AE2C-08DA26A56873}">
      <dgm:prSet/>
      <dgm:spPr/>
      <dgm:t>
        <a:bodyPr/>
        <a:lstStyle/>
        <a:p>
          <a:endParaRPr lang="cs-CZ"/>
        </a:p>
      </dgm:t>
    </dgm:pt>
    <dgm:pt modelId="{40FD5CAA-D5F3-4E9D-B08D-9AEEB502AB28}" type="sibTrans" cxnId="{5359D42A-5D1C-4D61-AE2C-08DA26A56873}">
      <dgm:prSet/>
      <dgm:spPr/>
      <dgm:t>
        <a:bodyPr/>
        <a:lstStyle/>
        <a:p>
          <a:endParaRPr lang="cs-CZ"/>
        </a:p>
      </dgm:t>
    </dgm:pt>
    <dgm:pt modelId="{609062AE-4387-4DB3-BD80-FD4BAEA4C888}">
      <dgm:prSet phldrT="[Text]"/>
      <dgm:spPr>
        <a:solidFill>
          <a:schemeClr val="accent6">
            <a:lumMod val="75000"/>
          </a:schemeClr>
        </a:solidFill>
      </dgm:spPr>
      <dgm:t>
        <a:bodyPr/>
        <a:lstStyle/>
        <a:p>
          <a:r>
            <a:rPr lang="en-GB"/>
            <a:t>New Synthesis, Metagovernance and conclusions </a:t>
          </a:r>
          <a:endParaRPr lang="cs-CZ" dirty="0"/>
        </a:p>
      </dgm:t>
    </dgm:pt>
    <dgm:pt modelId="{B81EC996-4FDB-41D5-AA95-9FFF3274C357}" type="parTrans" cxnId="{D5072A50-2774-4AD4-AA13-6928CFAA061B}">
      <dgm:prSet/>
      <dgm:spPr/>
      <dgm:t>
        <a:bodyPr/>
        <a:lstStyle/>
        <a:p>
          <a:endParaRPr lang="cs-CZ"/>
        </a:p>
      </dgm:t>
    </dgm:pt>
    <dgm:pt modelId="{1A5860F9-42BB-4678-AF6A-EDAB9C52A6F3}" type="sibTrans" cxnId="{D5072A50-2774-4AD4-AA13-6928CFAA061B}">
      <dgm:prSet/>
      <dgm:spPr/>
      <dgm:t>
        <a:bodyPr/>
        <a:lstStyle/>
        <a:p>
          <a:endParaRPr lang="cs-CZ"/>
        </a:p>
      </dgm:t>
    </dgm:pt>
    <dgm:pt modelId="{0EE7DF35-4772-4767-8949-06C36B506AD4}" type="pres">
      <dgm:prSet presAssocID="{FC7AF6CF-A6DE-4B6A-8B1D-DC517A5CF791}" presName="diagram" presStyleCnt="0">
        <dgm:presLayoutVars>
          <dgm:dir/>
          <dgm:resizeHandles val="exact"/>
        </dgm:presLayoutVars>
      </dgm:prSet>
      <dgm:spPr/>
    </dgm:pt>
    <dgm:pt modelId="{91A93E93-E5DE-48E1-AD68-9C174AF2A360}" type="pres">
      <dgm:prSet presAssocID="{86686EA8-FF80-4F0B-9F4D-4AD553A45665}" presName="node" presStyleLbl="node1" presStyleIdx="0" presStyleCnt="6">
        <dgm:presLayoutVars>
          <dgm:bulletEnabled val="1"/>
        </dgm:presLayoutVars>
      </dgm:prSet>
      <dgm:spPr/>
    </dgm:pt>
    <dgm:pt modelId="{8C6746A3-48B5-4D76-A37F-C7A5B96F6DE1}" type="pres">
      <dgm:prSet presAssocID="{B4CA6249-658D-47B8-B077-4A0B07DDBA46}" presName="sibTrans" presStyleCnt="0"/>
      <dgm:spPr/>
    </dgm:pt>
    <dgm:pt modelId="{E13AF3FF-D436-403F-88A4-8EFD26B2D96C}" type="pres">
      <dgm:prSet presAssocID="{D57C2746-D4BF-42DF-BBEB-3EF0E2DFBD32}" presName="node" presStyleLbl="node1" presStyleIdx="1" presStyleCnt="6">
        <dgm:presLayoutVars>
          <dgm:bulletEnabled val="1"/>
        </dgm:presLayoutVars>
      </dgm:prSet>
      <dgm:spPr/>
    </dgm:pt>
    <dgm:pt modelId="{0FFD1061-7540-4351-B949-75E9B43E89E8}" type="pres">
      <dgm:prSet presAssocID="{D1CD80AA-DFF8-4D12-B3F6-71F1388588B3}" presName="sibTrans" presStyleCnt="0"/>
      <dgm:spPr/>
    </dgm:pt>
    <dgm:pt modelId="{CA230537-D046-4B55-9D8C-A528233D0F89}" type="pres">
      <dgm:prSet presAssocID="{D034E831-0FA8-4C79-97F9-4B7EB0BCA2B3}" presName="node" presStyleLbl="node1" presStyleIdx="2" presStyleCnt="6">
        <dgm:presLayoutVars>
          <dgm:bulletEnabled val="1"/>
        </dgm:presLayoutVars>
      </dgm:prSet>
      <dgm:spPr/>
    </dgm:pt>
    <dgm:pt modelId="{A07DB43D-228D-443A-A3FE-5AD78EF0EE70}" type="pres">
      <dgm:prSet presAssocID="{CC55EEB8-3FD6-42E2-99D0-6E139204FBA3}" presName="sibTrans" presStyleCnt="0"/>
      <dgm:spPr/>
    </dgm:pt>
    <dgm:pt modelId="{A56CD2FC-DF6E-485B-801B-D67B63F399B2}" type="pres">
      <dgm:prSet presAssocID="{ED588DDD-BFD3-4EF0-B733-2809F38CA301}" presName="node" presStyleLbl="node1" presStyleIdx="3" presStyleCnt="6">
        <dgm:presLayoutVars>
          <dgm:bulletEnabled val="1"/>
        </dgm:presLayoutVars>
      </dgm:prSet>
      <dgm:spPr/>
    </dgm:pt>
    <dgm:pt modelId="{2D32D869-3D82-4A89-9816-2B4579B51928}" type="pres">
      <dgm:prSet presAssocID="{DCA37B11-01B4-4E3D-A653-DF50DEC54A60}" presName="sibTrans" presStyleCnt="0"/>
      <dgm:spPr/>
    </dgm:pt>
    <dgm:pt modelId="{25AA4D10-BDEF-4F93-B2D1-F5C8C237BD3B}" type="pres">
      <dgm:prSet presAssocID="{8C95CFA7-EF77-4416-8847-B1937AA122B3}" presName="node" presStyleLbl="node1" presStyleIdx="4" presStyleCnt="6">
        <dgm:presLayoutVars>
          <dgm:bulletEnabled val="1"/>
        </dgm:presLayoutVars>
      </dgm:prSet>
      <dgm:spPr/>
    </dgm:pt>
    <dgm:pt modelId="{7FA6C95F-D0E9-4710-A635-744B786808A3}" type="pres">
      <dgm:prSet presAssocID="{40FD5CAA-D5F3-4E9D-B08D-9AEEB502AB28}" presName="sibTrans" presStyleCnt="0"/>
      <dgm:spPr/>
    </dgm:pt>
    <dgm:pt modelId="{9869AEB3-5A87-4C8B-B824-B60597F6B80B}" type="pres">
      <dgm:prSet presAssocID="{609062AE-4387-4DB3-BD80-FD4BAEA4C888}" presName="node" presStyleLbl="node1" presStyleIdx="5" presStyleCnt="6">
        <dgm:presLayoutVars>
          <dgm:bulletEnabled val="1"/>
        </dgm:presLayoutVars>
      </dgm:prSet>
      <dgm:spPr/>
    </dgm:pt>
  </dgm:ptLst>
  <dgm:cxnLst>
    <dgm:cxn modelId="{D3F31706-2621-429B-8C7A-03651052CB76}" type="presOf" srcId="{86686EA8-FF80-4F0B-9F4D-4AD553A45665}" destId="{91A93E93-E5DE-48E1-AD68-9C174AF2A360}" srcOrd="0" destOrd="0" presId="urn:microsoft.com/office/officeart/2005/8/layout/default"/>
    <dgm:cxn modelId="{BF3BBB14-A6F9-43FB-BCED-DB73A9595589}" srcId="{FC7AF6CF-A6DE-4B6A-8B1D-DC517A5CF791}" destId="{D034E831-0FA8-4C79-97F9-4B7EB0BCA2B3}" srcOrd="2" destOrd="0" parTransId="{C3C52624-D761-42C4-A47A-72AEA6F0B4F5}" sibTransId="{CC55EEB8-3FD6-42E2-99D0-6E139204FBA3}"/>
    <dgm:cxn modelId="{5359D42A-5D1C-4D61-AE2C-08DA26A56873}" srcId="{FC7AF6CF-A6DE-4B6A-8B1D-DC517A5CF791}" destId="{8C95CFA7-EF77-4416-8847-B1937AA122B3}" srcOrd="4" destOrd="0" parTransId="{A527E14C-B16D-41BA-8B53-373AA135DF1E}" sibTransId="{40FD5CAA-D5F3-4E9D-B08D-9AEEB502AB28}"/>
    <dgm:cxn modelId="{B396012F-22FB-4CE3-B64F-ECFFE5263AA4}" type="presOf" srcId="{FC7AF6CF-A6DE-4B6A-8B1D-DC517A5CF791}" destId="{0EE7DF35-4772-4767-8949-06C36B506AD4}" srcOrd="0" destOrd="0" presId="urn:microsoft.com/office/officeart/2005/8/layout/default"/>
    <dgm:cxn modelId="{AE943E2F-683D-49E8-AAB2-B29F53FC22EB}" srcId="{FC7AF6CF-A6DE-4B6A-8B1D-DC517A5CF791}" destId="{D57C2746-D4BF-42DF-BBEB-3EF0E2DFBD32}" srcOrd="1" destOrd="0" parTransId="{D9C06995-EE02-4C77-BD6C-4A505EE76B7C}" sibTransId="{D1CD80AA-DFF8-4D12-B3F6-71F1388588B3}"/>
    <dgm:cxn modelId="{68281D5B-B6D8-4025-B61D-68D4C63378FB}" type="presOf" srcId="{D57C2746-D4BF-42DF-BBEB-3EF0E2DFBD32}" destId="{E13AF3FF-D436-403F-88A4-8EFD26B2D96C}" srcOrd="0" destOrd="0" presId="urn:microsoft.com/office/officeart/2005/8/layout/default"/>
    <dgm:cxn modelId="{56FD815D-6EE0-44BA-89EA-0C02D0DBBC3F}" type="presOf" srcId="{609062AE-4387-4DB3-BD80-FD4BAEA4C888}" destId="{9869AEB3-5A87-4C8B-B824-B60597F6B80B}" srcOrd="0" destOrd="0" presId="urn:microsoft.com/office/officeart/2005/8/layout/default"/>
    <dgm:cxn modelId="{7245A84C-A8AB-4978-A314-9B3179AB4409}" srcId="{FC7AF6CF-A6DE-4B6A-8B1D-DC517A5CF791}" destId="{ED588DDD-BFD3-4EF0-B733-2809F38CA301}" srcOrd="3" destOrd="0" parTransId="{70A98ABF-4583-484B-A14B-8DB5BA60CC84}" sibTransId="{DCA37B11-01B4-4E3D-A653-DF50DEC54A60}"/>
    <dgm:cxn modelId="{46A1394E-DA00-47BC-9957-BBE47E5CA5A5}" type="presOf" srcId="{ED588DDD-BFD3-4EF0-B733-2809F38CA301}" destId="{A56CD2FC-DF6E-485B-801B-D67B63F399B2}" srcOrd="0" destOrd="0" presId="urn:microsoft.com/office/officeart/2005/8/layout/default"/>
    <dgm:cxn modelId="{D5072A50-2774-4AD4-AA13-6928CFAA061B}" srcId="{FC7AF6CF-A6DE-4B6A-8B1D-DC517A5CF791}" destId="{609062AE-4387-4DB3-BD80-FD4BAEA4C888}" srcOrd="5" destOrd="0" parTransId="{B81EC996-4FDB-41D5-AA95-9FFF3274C357}" sibTransId="{1A5860F9-42BB-4678-AF6A-EDAB9C52A6F3}"/>
    <dgm:cxn modelId="{01E37272-9CC0-49B2-ABA3-A622C09A7F5C}" type="presOf" srcId="{D034E831-0FA8-4C79-97F9-4B7EB0BCA2B3}" destId="{CA230537-D046-4B55-9D8C-A528233D0F89}" srcOrd="0" destOrd="0" presId="urn:microsoft.com/office/officeart/2005/8/layout/default"/>
    <dgm:cxn modelId="{B181FA7D-FD06-407C-B861-CBDE8BF1153A}" type="presOf" srcId="{8C95CFA7-EF77-4416-8847-B1937AA122B3}" destId="{25AA4D10-BDEF-4F93-B2D1-F5C8C237BD3B}" srcOrd="0" destOrd="0" presId="urn:microsoft.com/office/officeart/2005/8/layout/default"/>
    <dgm:cxn modelId="{170CA2F8-D9D8-4122-AA5F-DA23B5AFB482}" srcId="{FC7AF6CF-A6DE-4B6A-8B1D-DC517A5CF791}" destId="{86686EA8-FF80-4F0B-9F4D-4AD553A45665}" srcOrd="0" destOrd="0" parTransId="{9AB0D8BB-BC96-4E25-8F9E-C27B2998DA4C}" sibTransId="{B4CA6249-658D-47B8-B077-4A0B07DDBA46}"/>
    <dgm:cxn modelId="{0650ED30-4ADB-4CB0-8335-24D4AB407CFF}" type="presParOf" srcId="{0EE7DF35-4772-4767-8949-06C36B506AD4}" destId="{91A93E93-E5DE-48E1-AD68-9C174AF2A360}" srcOrd="0" destOrd="0" presId="urn:microsoft.com/office/officeart/2005/8/layout/default"/>
    <dgm:cxn modelId="{4163071F-C27D-4DC2-AB98-8B5F4165F117}" type="presParOf" srcId="{0EE7DF35-4772-4767-8949-06C36B506AD4}" destId="{8C6746A3-48B5-4D76-A37F-C7A5B96F6DE1}" srcOrd="1" destOrd="0" presId="urn:microsoft.com/office/officeart/2005/8/layout/default"/>
    <dgm:cxn modelId="{6949A6AE-802D-46B1-980B-142424C7EB3A}" type="presParOf" srcId="{0EE7DF35-4772-4767-8949-06C36B506AD4}" destId="{E13AF3FF-D436-403F-88A4-8EFD26B2D96C}" srcOrd="2" destOrd="0" presId="urn:microsoft.com/office/officeart/2005/8/layout/default"/>
    <dgm:cxn modelId="{D74D801A-5991-4AB5-A5AA-2E27101CC5CC}" type="presParOf" srcId="{0EE7DF35-4772-4767-8949-06C36B506AD4}" destId="{0FFD1061-7540-4351-B949-75E9B43E89E8}" srcOrd="3" destOrd="0" presId="urn:microsoft.com/office/officeart/2005/8/layout/default"/>
    <dgm:cxn modelId="{4BDFA760-0C06-4915-AFC6-3B65C97CA5CF}" type="presParOf" srcId="{0EE7DF35-4772-4767-8949-06C36B506AD4}" destId="{CA230537-D046-4B55-9D8C-A528233D0F89}" srcOrd="4" destOrd="0" presId="urn:microsoft.com/office/officeart/2005/8/layout/default"/>
    <dgm:cxn modelId="{B53FABA5-078D-4B05-B757-060CED1BB714}" type="presParOf" srcId="{0EE7DF35-4772-4767-8949-06C36B506AD4}" destId="{A07DB43D-228D-443A-A3FE-5AD78EF0EE70}" srcOrd="5" destOrd="0" presId="urn:microsoft.com/office/officeart/2005/8/layout/default"/>
    <dgm:cxn modelId="{4AA948E9-DA0D-434C-A4A0-13A1D8D6F000}" type="presParOf" srcId="{0EE7DF35-4772-4767-8949-06C36B506AD4}" destId="{A56CD2FC-DF6E-485B-801B-D67B63F399B2}" srcOrd="6" destOrd="0" presId="urn:microsoft.com/office/officeart/2005/8/layout/default"/>
    <dgm:cxn modelId="{DF259F81-04B7-4E90-B41B-2228C2221EF0}" type="presParOf" srcId="{0EE7DF35-4772-4767-8949-06C36B506AD4}" destId="{2D32D869-3D82-4A89-9816-2B4579B51928}" srcOrd="7" destOrd="0" presId="urn:microsoft.com/office/officeart/2005/8/layout/default"/>
    <dgm:cxn modelId="{39D52F75-49FB-439F-853F-42EEE77B0849}" type="presParOf" srcId="{0EE7DF35-4772-4767-8949-06C36B506AD4}" destId="{25AA4D10-BDEF-4F93-B2D1-F5C8C237BD3B}" srcOrd="8" destOrd="0" presId="urn:microsoft.com/office/officeart/2005/8/layout/default"/>
    <dgm:cxn modelId="{E4921BF3-2944-4E18-A1E7-E647B325CAC5}" type="presParOf" srcId="{0EE7DF35-4772-4767-8949-06C36B506AD4}" destId="{7FA6C95F-D0E9-4710-A635-744B786808A3}" srcOrd="9" destOrd="0" presId="urn:microsoft.com/office/officeart/2005/8/layout/default"/>
    <dgm:cxn modelId="{F201351F-11F4-460C-96EB-F3903E3EED38}" type="presParOf" srcId="{0EE7DF35-4772-4767-8949-06C36B506AD4}" destId="{9869AEB3-5A87-4C8B-B824-B60597F6B80B}"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A93E93-E5DE-48E1-AD68-9C174AF2A360}">
      <dsp:nvSpPr>
        <dsp:cNvPr id="0" name=""/>
        <dsp:cNvSpPr/>
      </dsp:nvSpPr>
      <dsp:spPr>
        <a:xfrm>
          <a:off x="360858" y="1337"/>
          <a:ext cx="2420842" cy="145250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Paradigm shifts 1: The Environment, The People we Serve, The Way of Management</a:t>
          </a:r>
          <a:endParaRPr lang="cs-CZ" sz="1800" kern="1200" dirty="0"/>
        </a:p>
      </dsp:txBody>
      <dsp:txXfrm>
        <a:off x="360858" y="1337"/>
        <a:ext cx="2420842" cy="1452505"/>
      </dsp:txXfrm>
    </dsp:sp>
    <dsp:sp modelId="{E13AF3FF-D436-403F-88A4-8EFD26B2D96C}">
      <dsp:nvSpPr>
        <dsp:cNvPr id="0" name=""/>
        <dsp:cNvSpPr/>
      </dsp:nvSpPr>
      <dsp:spPr>
        <a:xfrm>
          <a:off x="3023785" y="1337"/>
          <a:ext cx="2420842" cy="1452505"/>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Paradigm shifts 2: The Nature of Public Organisations, Motivation of Staff, Accountability</a:t>
          </a:r>
          <a:endParaRPr lang="cs-CZ" sz="1800" kern="1200" dirty="0"/>
        </a:p>
      </dsp:txBody>
      <dsp:txXfrm>
        <a:off x="3023785" y="1337"/>
        <a:ext cx="2420842" cy="1452505"/>
      </dsp:txXfrm>
    </dsp:sp>
    <dsp:sp modelId="{CA230537-D046-4B55-9D8C-A528233D0F89}">
      <dsp:nvSpPr>
        <dsp:cNvPr id="0" name=""/>
        <dsp:cNvSpPr/>
      </dsp:nvSpPr>
      <dsp:spPr>
        <a:xfrm>
          <a:off x="360858" y="1695927"/>
          <a:ext cx="2420842" cy="1452505"/>
        </a:xfrm>
        <a:prstGeom prst="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Human Learning Systems</a:t>
          </a:r>
          <a:r>
            <a:rPr lang="cs-CZ" sz="1800" kern="1200" dirty="0"/>
            <a:t> 1</a:t>
          </a:r>
          <a:r>
            <a:rPr lang="en-GB" sz="1800" kern="1200" dirty="0"/>
            <a:t>: Introduction and Human element</a:t>
          </a:r>
          <a:endParaRPr lang="cs-CZ" sz="1800" kern="1200" dirty="0"/>
        </a:p>
      </dsp:txBody>
      <dsp:txXfrm>
        <a:off x="360858" y="1695927"/>
        <a:ext cx="2420842" cy="1452505"/>
      </dsp:txXfrm>
    </dsp:sp>
    <dsp:sp modelId="{A56CD2FC-DF6E-485B-801B-D67B63F399B2}">
      <dsp:nvSpPr>
        <dsp:cNvPr id="0" name=""/>
        <dsp:cNvSpPr/>
      </dsp:nvSpPr>
      <dsp:spPr>
        <a:xfrm>
          <a:off x="3023785" y="1695927"/>
          <a:ext cx="2420842" cy="1452505"/>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Human Learning Systems</a:t>
          </a:r>
          <a:r>
            <a:rPr lang="cs-CZ" sz="1800" kern="1200" dirty="0"/>
            <a:t> 2</a:t>
          </a:r>
          <a:r>
            <a:rPr lang="en-GB" sz="1800" kern="1200" dirty="0"/>
            <a:t>: Learning element</a:t>
          </a:r>
          <a:endParaRPr lang="cs-CZ" sz="1800" kern="1200" dirty="0"/>
        </a:p>
      </dsp:txBody>
      <dsp:txXfrm>
        <a:off x="3023785" y="1695927"/>
        <a:ext cx="2420842" cy="1452505"/>
      </dsp:txXfrm>
    </dsp:sp>
    <dsp:sp modelId="{25AA4D10-BDEF-4F93-B2D1-F5C8C237BD3B}">
      <dsp:nvSpPr>
        <dsp:cNvPr id="0" name=""/>
        <dsp:cNvSpPr/>
      </dsp:nvSpPr>
      <dsp:spPr>
        <a:xfrm>
          <a:off x="360858" y="3390517"/>
          <a:ext cx="2420842" cy="1452505"/>
        </a:xfrm>
        <a:prstGeom prst="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Human Learning Systems</a:t>
          </a:r>
          <a:r>
            <a:rPr lang="cs-CZ" sz="1800" kern="1200" dirty="0"/>
            <a:t> 3</a:t>
          </a:r>
          <a:r>
            <a:rPr lang="en-GB" sz="1800" kern="1200" dirty="0"/>
            <a:t>: Systems element</a:t>
          </a:r>
          <a:endParaRPr lang="cs-CZ" sz="1800" kern="1200" dirty="0"/>
        </a:p>
      </dsp:txBody>
      <dsp:txXfrm>
        <a:off x="360858" y="3390517"/>
        <a:ext cx="2420842" cy="1452505"/>
      </dsp:txXfrm>
    </dsp:sp>
    <dsp:sp modelId="{9869AEB3-5A87-4C8B-B824-B60597F6B80B}">
      <dsp:nvSpPr>
        <dsp:cNvPr id="0" name=""/>
        <dsp:cNvSpPr/>
      </dsp:nvSpPr>
      <dsp:spPr>
        <a:xfrm>
          <a:off x="3023785" y="3390517"/>
          <a:ext cx="2420842" cy="1452505"/>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New Synthesis, Metagovernance and conclusions </a:t>
          </a:r>
          <a:endParaRPr lang="cs-CZ" sz="1800" kern="1200" dirty="0"/>
        </a:p>
      </dsp:txBody>
      <dsp:txXfrm>
        <a:off x="3023785" y="3390517"/>
        <a:ext cx="2420842" cy="145250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CA4CBA-70B6-4C37-ABB1-702BE15E5B50}" type="datetimeFigureOut">
              <a:rPr lang="cs-CZ" smtClean="0"/>
              <a:t>21.12.2022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7D56AF-7AE1-4194-8E54-660B083519AF}" type="slidenum">
              <a:rPr lang="cs-CZ" smtClean="0"/>
              <a:t>‹#›</a:t>
            </a:fld>
            <a:endParaRPr lang="cs-CZ"/>
          </a:p>
        </p:txBody>
      </p:sp>
    </p:spTree>
    <p:extLst>
      <p:ext uri="{BB962C8B-B14F-4D97-AF65-F5344CB8AC3E}">
        <p14:creationId xmlns:p14="http://schemas.microsoft.com/office/powerpoint/2010/main" val="410597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09E6852-2F20-4710-B54C-BDA598646218}" type="slidenum">
              <a:rPr lang="en-GB" smtClean="0"/>
              <a:t>14</a:t>
            </a:fld>
            <a:endParaRPr lang="en-GB"/>
          </a:p>
        </p:txBody>
      </p:sp>
    </p:spTree>
    <p:extLst>
      <p:ext uri="{BB962C8B-B14F-4D97-AF65-F5344CB8AC3E}">
        <p14:creationId xmlns:p14="http://schemas.microsoft.com/office/powerpoint/2010/main" val="1124847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a:p>
        </p:txBody>
      </p:sp>
      <p:sp>
        <p:nvSpPr>
          <p:cNvPr id="4" name="Slide Number Placeholder 3"/>
          <p:cNvSpPr>
            <a:spLocks noGrp="1"/>
          </p:cNvSpPr>
          <p:nvPr>
            <p:ph type="sldNum" sz="quarter" idx="5"/>
          </p:nvPr>
        </p:nvSpPr>
        <p:spPr/>
        <p:txBody>
          <a:bodyPr/>
          <a:lstStyle/>
          <a:p>
            <a:fld id="{C87D56AF-7AE1-4194-8E54-660B083519AF}" type="slidenum">
              <a:rPr lang="cs-CZ" smtClean="0"/>
              <a:t>29</a:t>
            </a:fld>
            <a:endParaRPr lang="cs-CZ"/>
          </a:p>
        </p:txBody>
      </p:sp>
    </p:spTree>
    <p:extLst>
      <p:ext uri="{BB962C8B-B14F-4D97-AF65-F5344CB8AC3E}">
        <p14:creationId xmlns:p14="http://schemas.microsoft.com/office/powerpoint/2010/main" val="26997576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77EA22B3-5442-49A7-9AD2-23BCFF3D52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7"/>
            <a:ext cx="12192000" cy="6857786"/>
          </a:xfrm>
          <a:prstGeom prst="rect">
            <a:avLst/>
          </a:prstGeom>
        </p:spPr>
      </p:pic>
      <p:sp>
        <p:nvSpPr>
          <p:cNvPr id="2" name="Nadpis 1">
            <a:extLst>
              <a:ext uri="{FF2B5EF4-FFF2-40B4-BE49-F238E27FC236}">
                <a16:creationId xmlns:a16="http://schemas.microsoft.com/office/drawing/2014/main" id="{A520F3C8-C69A-46CA-B497-1339C8B7914A}"/>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EDCE2A6B-14A5-4DD4-9883-02D0F09BCA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EB5B644B-2659-45F1-B1D5-79E6167401C7}"/>
              </a:ext>
            </a:extLst>
          </p:cNvPr>
          <p:cNvSpPr>
            <a:spLocks noGrp="1"/>
          </p:cNvSpPr>
          <p:nvPr>
            <p:ph type="dt" sz="half" idx="10"/>
          </p:nvPr>
        </p:nvSpPr>
        <p:spPr/>
        <p:txBody>
          <a:bodyPr/>
          <a:lstStyle/>
          <a:p>
            <a:fld id="{17435C6E-D354-4DCB-8A45-2179AB5609B6}" type="datetimeFigureOut">
              <a:rPr lang="cs-CZ" smtClean="0"/>
              <a:t>21.12.2022</a:t>
            </a:fld>
            <a:endParaRPr lang="cs-CZ"/>
          </a:p>
        </p:txBody>
      </p:sp>
      <p:sp>
        <p:nvSpPr>
          <p:cNvPr id="5" name="Zástupný symbol pro zápatí 4">
            <a:extLst>
              <a:ext uri="{FF2B5EF4-FFF2-40B4-BE49-F238E27FC236}">
                <a16:creationId xmlns:a16="http://schemas.microsoft.com/office/drawing/2014/main" id="{F8C523DA-57DB-4D8A-B464-DCFA8CDBB14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A29B854-609C-4898-8347-D264EE4C768D}"/>
              </a:ext>
            </a:extLst>
          </p:cNvPr>
          <p:cNvSpPr>
            <a:spLocks noGrp="1"/>
          </p:cNvSpPr>
          <p:nvPr>
            <p:ph type="sldNum" sz="quarter" idx="12"/>
          </p:nvPr>
        </p:nvSpPr>
        <p:spPr/>
        <p:txBody>
          <a:bodyPr/>
          <a:lstStyle/>
          <a:p>
            <a:fld id="{45A5F3B7-179D-4B78-92FD-7C48BEA88E47}" type="slidenum">
              <a:rPr lang="cs-CZ" smtClean="0"/>
              <a:t>‹#›</a:t>
            </a:fld>
            <a:endParaRPr lang="cs-CZ"/>
          </a:p>
        </p:txBody>
      </p:sp>
    </p:spTree>
    <p:extLst>
      <p:ext uri="{BB962C8B-B14F-4D97-AF65-F5344CB8AC3E}">
        <p14:creationId xmlns:p14="http://schemas.microsoft.com/office/powerpoint/2010/main" val="1794091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1E56EE-D110-4761-A849-0FEE67FF921E}"/>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E47B96CE-E6EB-4D61-9269-3FD9CED661EA}"/>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56CB737-FF26-4E0F-B763-B8B1AF90A3F3}"/>
              </a:ext>
            </a:extLst>
          </p:cNvPr>
          <p:cNvSpPr>
            <a:spLocks noGrp="1"/>
          </p:cNvSpPr>
          <p:nvPr>
            <p:ph type="dt" sz="half" idx="10"/>
          </p:nvPr>
        </p:nvSpPr>
        <p:spPr/>
        <p:txBody>
          <a:bodyPr/>
          <a:lstStyle/>
          <a:p>
            <a:fld id="{17435C6E-D354-4DCB-8A45-2179AB5609B6}" type="datetimeFigureOut">
              <a:rPr lang="cs-CZ" smtClean="0"/>
              <a:t>21.12.2022</a:t>
            </a:fld>
            <a:endParaRPr lang="cs-CZ"/>
          </a:p>
        </p:txBody>
      </p:sp>
      <p:sp>
        <p:nvSpPr>
          <p:cNvPr id="5" name="Zástupný symbol pro zápatí 4">
            <a:extLst>
              <a:ext uri="{FF2B5EF4-FFF2-40B4-BE49-F238E27FC236}">
                <a16:creationId xmlns:a16="http://schemas.microsoft.com/office/drawing/2014/main" id="{03900D13-1D2C-40E3-B4ED-3D3911A4D92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3216856-ACAD-425F-AB62-3BAB681755E2}"/>
              </a:ext>
            </a:extLst>
          </p:cNvPr>
          <p:cNvSpPr>
            <a:spLocks noGrp="1"/>
          </p:cNvSpPr>
          <p:nvPr>
            <p:ph type="sldNum" sz="quarter" idx="12"/>
          </p:nvPr>
        </p:nvSpPr>
        <p:spPr/>
        <p:txBody>
          <a:bodyPr/>
          <a:lstStyle/>
          <a:p>
            <a:fld id="{45A5F3B7-179D-4B78-92FD-7C48BEA88E47}" type="slidenum">
              <a:rPr lang="cs-CZ" smtClean="0"/>
              <a:t>‹#›</a:t>
            </a:fld>
            <a:endParaRPr lang="cs-CZ"/>
          </a:p>
        </p:txBody>
      </p:sp>
    </p:spTree>
    <p:extLst>
      <p:ext uri="{BB962C8B-B14F-4D97-AF65-F5344CB8AC3E}">
        <p14:creationId xmlns:p14="http://schemas.microsoft.com/office/powerpoint/2010/main" val="2721538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CDA0ADBD-8C40-438D-AB3F-17EC205516E7}"/>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BC32813E-B62A-4878-81D5-65DB1686FB08}"/>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67E2D19-5987-4DD8-9629-3FBFBD2C3812}"/>
              </a:ext>
            </a:extLst>
          </p:cNvPr>
          <p:cNvSpPr>
            <a:spLocks noGrp="1"/>
          </p:cNvSpPr>
          <p:nvPr>
            <p:ph type="dt" sz="half" idx="10"/>
          </p:nvPr>
        </p:nvSpPr>
        <p:spPr/>
        <p:txBody>
          <a:bodyPr/>
          <a:lstStyle/>
          <a:p>
            <a:fld id="{17435C6E-D354-4DCB-8A45-2179AB5609B6}" type="datetimeFigureOut">
              <a:rPr lang="cs-CZ" smtClean="0"/>
              <a:t>21.12.2022</a:t>
            </a:fld>
            <a:endParaRPr lang="cs-CZ"/>
          </a:p>
        </p:txBody>
      </p:sp>
      <p:sp>
        <p:nvSpPr>
          <p:cNvPr id="5" name="Zástupný symbol pro zápatí 4">
            <a:extLst>
              <a:ext uri="{FF2B5EF4-FFF2-40B4-BE49-F238E27FC236}">
                <a16:creationId xmlns:a16="http://schemas.microsoft.com/office/drawing/2014/main" id="{232EA81F-0352-4698-B272-572D6DE1B72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968BB2C-67D4-4D38-A3D3-F2988DAB9BE3}"/>
              </a:ext>
            </a:extLst>
          </p:cNvPr>
          <p:cNvSpPr>
            <a:spLocks noGrp="1"/>
          </p:cNvSpPr>
          <p:nvPr>
            <p:ph type="sldNum" sz="quarter" idx="12"/>
          </p:nvPr>
        </p:nvSpPr>
        <p:spPr/>
        <p:txBody>
          <a:bodyPr/>
          <a:lstStyle/>
          <a:p>
            <a:fld id="{45A5F3B7-179D-4B78-92FD-7C48BEA88E47}" type="slidenum">
              <a:rPr lang="cs-CZ" smtClean="0"/>
              <a:t>‹#›</a:t>
            </a:fld>
            <a:endParaRPr lang="cs-CZ"/>
          </a:p>
        </p:txBody>
      </p:sp>
    </p:spTree>
    <p:extLst>
      <p:ext uri="{BB962C8B-B14F-4D97-AF65-F5344CB8AC3E}">
        <p14:creationId xmlns:p14="http://schemas.microsoft.com/office/powerpoint/2010/main" val="654512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21C942-B9CE-411E-A6D5-D625ED44F650}"/>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34BAC47C-F41D-4CE8-ACB4-CBA3E55CA277}"/>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1ECC708-24B6-4F68-8978-D188B46E4525}"/>
              </a:ext>
            </a:extLst>
          </p:cNvPr>
          <p:cNvSpPr>
            <a:spLocks noGrp="1"/>
          </p:cNvSpPr>
          <p:nvPr>
            <p:ph type="dt" sz="half" idx="10"/>
          </p:nvPr>
        </p:nvSpPr>
        <p:spPr/>
        <p:txBody>
          <a:bodyPr/>
          <a:lstStyle/>
          <a:p>
            <a:fld id="{17435C6E-D354-4DCB-8A45-2179AB5609B6}" type="datetimeFigureOut">
              <a:rPr lang="cs-CZ" smtClean="0"/>
              <a:t>21.12.2022</a:t>
            </a:fld>
            <a:endParaRPr lang="cs-CZ"/>
          </a:p>
        </p:txBody>
      </p:sp>
      <p:sp>
        <p:nvSpPr>
          <p:cNvPr id="5" name="Zástupný symbol pro zápatí 4">
            <a:extLst>
              <a:ext uri="{FF2B5EF4-FFF2-40B4-BE49-F238E27FC236}">
                <a16:creationId xmlns:a16="http://schemas.microsoft.com/office/drawing/2014/main" id="{BF7FE6D0-A5B1-43E4-A48B-5FEEDAE1008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D3D134B-8497-42C0-8C01-524805BFFB7A}"/>
              </a:ext>
            </a:extLst>
          </p:cNvPr>
          <p:cNvSpPr>
            <a:spLocks noGrp="1"/>
          </p:cNvSpPr>
          <p:nvPr>
            <p:ph type="sldNum" sz="quarter" idx="12"/>
          </p:nvPr>
        </p:nvSpPr>
        <p:spPr/>
        <p:txBody>
          <a:bodyPr/>
          <a:lstStyle/>
          <a:p>
            <a:fld id="{45A5F3B7-179D-4B78-92FD-7C48BEA88E47}" type="slidenum">
              <a:rPr lang="cs-CZ" smtClean="0"/>
              <a:t>‹#›</a:t>
            </a:fld>
            <a:endParaRPr lang="cs-CZ"/>
          </a:p>
        </p:txBody>
      </p:sp>
    </p:spTree>
    <p:extLst>
      <p:ext uri="{BB962C8B-B14F-4D97-AF65-F5344CB8AC3E}">
        <p14:creationId xmlns:p14="http://schemas.microsoft.com/office/powerpoint/2010/main" val="1938502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A3DF10-BD97-47F1-92C4-D536CB6B70FE}"/>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a:extLst>
              <a:ext uri="{FF2B5EF4-FFF2-40B4-BE49-F238E27FC236}">
                <a16:creationId xmlns:a16="http://schemas.microsoft.com/office/drawing/2014/main" id="{E9027BDD-4C62-4170-A1EA-33969C15BB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992B0D1C-3226-4B4D-A908-D20E6F955157}"/>
              </a:ext>
            </a:extLst>
          </p:cNvPr>
          <p:cNvSpPr>
            <a:spLocks noGrp="1"/>
          </p:cNvSpPr>
          <p:nvPr>
            <p:ph type="dt" sz="half" idx="10"/>
          </p:nvPr>
        </p:nvSpPr>
        <p:spPr/>
        <p:txBody>
          <a:bodyPr/>
          <a:lstStyle/>
          <a:p>
            <a:fld id="{17435C6E-D354-4DCB-8A45-2179AB5609B6}" type="datetimeFigureOut">
              <a:rPr lang="cs-CZ" smtClean="0"/>
              <a:t>21.12.2022</a:t>
            </a:fld>
            <a:endParaRPr lang="cs-CZ"/>
          </a:p>
        </p:txBody>
      </p:sp>
      <p:sp>
        <p:nvSpPr>
          <p:cNvPr id="5" name="Zástupný symbol pro zápatí 4">
            <a:extLst>
              <a:ext uri="{FF2B5EF4-FFF2-40B4-BE49-F238E27FC236}">
                <a16:creationId xmlns:a16="http://schemas.microsoft.com/office/drawing/2014/main" id="{8B67F899-5C33-4076-AA8F-73FAA595D21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63E9C3C-C71A-46F6-925C-034F02496740}"/>
              </a:ext>
            </a:extLst>
          </p:cNvPr>
          <p:cNvSpPr>
            <a:spLocks noGrp="1"/>
          </p:cNvSpPr>
          <p:nvPr>
            <p:ph type="sldNum" sz="quarter" idx="12"/>
          </p:nvPr>
        </p:nvSpPr>
        <p:spPr/>
        <p:txBody>
          <a:bodyPr/>
          <a:lstStyle/>
          <a:p>
            <a:fld id="{45A5F3B7-179D-4B78-92FD-7C48BEA88E47}" type="slidenum">
              <a:rPr lang="cs-CZ" smtClean="0"/>
              <a:t>‹#›</a:t>
            </a:fld>
            <a:endParaRPr lang="cs-CZ"/>
          </a:p>
        </p:txBody>
      </p:sp>
    </p:spTree>
    <p:extLst>
      <p:ext uri="{BB962C8B-B14F-4D97-AF65-F5344CB8AC3E}">
        <p14:creationId xmlns:p14="http://schemas.microsoft.com/office/powerpoint/2010/main" val="4039617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B19DF6-A347-4C07-A404-D40A129543E5}"/>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D970126E-91FF-4336-AA80-57CFA57E46C5}"/>
              </a:ext>
            </a:extLst>
          </p:cNvPr>
          <p:cNvSpPr>
            <a:spLocks noGrp="1"/>
          </p:cNvSpPr>
          <p:nvPr>
            <p:ph sz="half" idx="1"/>
          </p:nvPr>
        </p:nvSpPr>
        <p:spPr>
          <a:xfrm>
            <a:off x="1051844" y="1982623"/>
            <a:ext cx="4967955" cy="4328446"/>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0903D40A-6F5D-4B88-B00E-8C2EC8DF24A2}"/>
              </a:ext>
            </a:extLst>
          </p:cNvPr>
          <p:cNvSpPr>
            <a:spLocks noGrp="1"/>
          </p:cNvSpPr>
          <p:nvPr>
            <p:ph sz="half" idx="2"/>
          </p:nvPr>
        </p:nvSpPr>
        <p:spPr>
          <a:xfrm>
            <a:off x="6172200" y="1982622"/>
            <a:ext cx="4967955" cy="4328445"/>
          </a:xfrm>
        </p:spPr>
        <p:txBody>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5" name="Zástupný symbol pro datum 4">
            <a:extLst>
              <a:ext uri="{FF2B5EF4-FFF2-40B4-BE49-F238E27FC236}">
                <a16:creationId xmlns:a16="http://schemas.microsoft.com/office/drawing/2014/main" id="{1D2D32D6-3FB4-464E-8557-E179937F9B2D}"/>
              </a:ext>
            </a:extLst>
          </p:cNvPr>
          <p:cNvSpPr>
            <a:spLocks noGrp="1"/>
          </p:cNvSpPr>
          <p:nvPr>
            <p:ph type="dt" sz="half" idx="10"/>
          </p:nvPr>
        </p:nvSpPr>
        <p:spPr/>
        <p:txBody>
          <a:bodyPr/>
          <a:lstStyle/>
          <a:p>
            <a:fld id="{17435C6E-D354-4DCB-8A45-2179AB5609B6}" type="datetimeFigureOut">
              <a:rPr lang="cs-CZ" smtClean="0"/>
              <a:t>21.12.2022</a:t>
            </a:fld>
            <a:endParaRPr lang="cs-CZ"/>
          </a:p>
        </p:txBody>
      </p:sp>
      <p:sp>
        <p:nvSpPr>
          <p:cNvPr id="6" name="Zástupný symbol pro zápatí 5">
            <a:extLst>
              <a:ext uri="{FF2B5EF4-FFF2-40B4-BE49-F238E27FC236}">
                <a16:creationId xmlns:a16="http://schemas.microsoft.com/office/drawing/2014/main" id="{F9F4AF49-F94E-4FC7-BEB9-E5779CFAE9C7}"/>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D59E458-650E-4925-A2BA-21F22AB35251}"/>
              </a:ext>
            </a:extLst>
          </p:cNvPr>
          <p:cNvSpPr>
            <a:spLocks noGrp="1"/>
          </p:cNvSpPr>
          <p:nvPr>
            <p:ph type="sldNum" sz="quarter" idx="12"/>
          </p:nvPr>
        </p:nvSpPr>
        <p:spPr/>
        <p:txBody>
          <a:bodyPr/>
          <a:lstStyle/>
          <a:p>
            <a:fld id="{45A5F3B7-179D-4B78-92FD-7C48BEA88E47}" type="slidenum">
              <a:rPr lang="cs-CZ" smtClean="0"/>
              <a:t>‹#›</a:t>
            </a:fld>
            <a:endParaRPr lang="cs-CZ"/>
          </a:p>
        </p:txBody>
      </p:sp>
    </p:spTree>
    <p:extLst>
      <p:ext uri="{BB962C8B-B14F-4D97-AF65-F5344CB8AC3E}">
        <p14:creationId xmlns:p14="http://schemas.microsoft.com/office/powerpoint/2010/main" val="300538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8300B2-89EA-4A02-8C7B-4F21559EC3D3}"/>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36C32814-31C2-4597-9E51-9C9482CFD5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9CEC0EE4-0C61-443E-938F-FC1ECC8C4EDC}"/>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F688327E-D7D4-494A-AD2D-416AAF3CA4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18F83E62-6636-43F0-B0B7-670D12280781}"/>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DFACEDA1-54EE-4718-812F-58F33EABE24F}"/>
              </a:ext>
            </a:extLst>
          </p:cNvPr>
          <p:cNvSpPr>
            <a:spLocks noGrp="1"/>
          </p:cNvSpPr>
          <p:nvPr>
            <p:ph type="dt" sz="half" idx="10"/>
          </p:nvPr>
        </p:nvSpPr>
        <p:spPr/>
        <p:txBody>
          <a:bodyPr/>
          <a:lstStyle/>
          <a:p>
            <a:fld id="{17435C6E-D354-4DCB-8A45-2179AB5609B6}" type="datetimeFigureOut">
              <a:rPr lang="cs-CZ" smtClean="0"/>
              <a:t>21.12.2022</a:t>
            </a:fld>
            <a:endParaRPr lang="cs-CZ"/>
          </a:p>
        </p:txBody>
      </p:sp>
      <p:sp>
        <p:nvSpPr>
          <p:cNvPr id="8" name="Zástupný symbol pro zápatí 7">
            <a:extLst>
              <a:ext uri="{FF2B5EF4-FFF2-40B4-BE49-F238E27FC236}">
                <a16:creationId xmlns:a16="http://schemas.microsoft.com/office/drawing/2014/main" id="{64373085-1EF5-40B2-9A87-5B7529654570}"/>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742A5F74-0DE3-415F-90EF-D06C104E470A}"/>
              </a:ext>
            </a:extLst>
          </p:cNvPr>
          <p:cNvSpPr>
            <a:spLocks noGrp="1"/>
          </p:cNvSpPr>
          <p:nvPr>
            <p:ph type="sldNum" sz="quarter" idx="12"/>
          </p:nvPr>
        </p:nvSpPr>
        <p:spPr/>
        <p:txBody>
          <a:bodyPr/>
          <a:lstStyle/>
          <a:p>
            <a:fld id="{45A5F3B7-179D-4B78-92FD-7C48BEA88E47}" type="slidenum">
              <a:rPr lang="cs-CZ" smtClean="0"/>
              <a:t>‹#›</a:t>
            </a:fld>
            <a:endParaRPr lang="cs-CZ"/>
          </a:p>
        </p:txBody>
      </p:sp>
    </p:spTree>
    <p:extLst>
      <p:ext uri="{BB962C8B-B14F-4D97-AF65-F5344CB8AC3E}">
        <p14:creationId xmlns:p14="http://schemas.microsoft.com/office/powerpoint/2010/main" val="2435239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FE34D8-CA64-435F-93C5-C217E74753BA}"/>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7C9AF2EF-FF84-4530-BF9D-FA6EB631C520}"/>
              </a:ext>
            </a:extLst>
          </p:cNvPr>
          <p:cNvSpPr>
            <a:spLocks noGrp="1"/>
          </p:cNvSpPr>
          <p:nvPr>
            <p:ph type="dt" sz="half" idx="10"/>
          </p:nvPr>
        </p:nvSpPr>
        <p:spPr/>
        <p:txBody>
          <a:bodyPr/>
          <a:lstStyle/>
          <a:p>
            <a:fld id="{17435C6E-D354-4DCB-8A45-2179AB5609B6}" type="datetimeFigureOut">
              <a:rPr lang="cs-CZ" smtClean="0"/>
              <a:t>21.12.2022</a:t>
            </a:fld>
            <a:endParaRPr lang="cs-CZ"/>
          </a:p>
        </p:txBody>
      </p:sp>
      <p:sp>
        <p:nvSpPr>
          <p:cNvPr id="4" name="Zástupný symbol pro zápatí 3">
            <a:extLst>
              <a:ext uri="{FF2B5EF4-FFF2-40B4-BE49-F238E27FC236}">
                <a16:creationId xmlns:a16="http://schemas.microsoft.com/office/drawing/2014/main" id="{3F37056D-59C4-45ED-87A1-0D7CB219DB71}"/>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58E87E59-E059-443C-B1DD-F260908136F5}"/>
              </a:ext>
            </a:extLst>
          </p:cNvPr>
          <p:cNvSpPr>
            <a:spLocks noGrp="1"/>
          </p:cNvSpPr>
          <p:nvPr>
            <p:ph type="sldNum" sz="quarter" idx="12"/>
          </p:nvPr>
        </p:nvSpPr>
        <p:spPr/>
        <p:txBody>
          <a:bodyPr/>
          <a:lstStyle/>
          <a:p>
            <a:fld id="{45A5F3B7-179D-4B78-92FD-7C48BEA88E47}" type="slidenum">
              <a:rPr lang="cs-CZ" smtClean="0"/>
              <a:t>‹#›</a:t>
            </a:fld>
            <a:endParaRPr lang="cs-CZ"/>
          </a:p>
        </p:txBody>
      </p:sp>
    </p:spTree>
    <p:extLst>
      <p:ext uri="{BB962C8B-B14F-4D97-AF65-F5344CB8AC3E}">
        <p14:creationId xmlns:p14="http://schemas.microsoft.com/office/powerpoint/2010/main" val="2960010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9887F632-6EA9-4CB8-B9DE-E724250FD38F}"/>
              </a:ext>
            </a:extLst>
          </p:cNvPr>
          <p:cNvSpPr>
            <a:spLocks noGrp="1"/>
          </p:cNvSpPr>
          <p:nvPr>
            <p:ph type="dt" sz="half" idx="10"/>
          </p:nvPr>
        </p:nvSpPr>
        <p:spPr/>
        <p:txBody>
          <a:bodyPr/>
          <a:lstStyle/>
          <a:p>
            <a:fld id="{17435C6E-D354-4DCB-8A45-2179AB5609B6}" type="datetimeFigureOut">
              <a:rPr lang="cs-CZ" smtClean="0"/>
              <a:t>21.12.2022</a:t>
            </a:fld>
            <a:endParaRPr lang="cs-CZ"/>
          </a:p>
        </p:txBody>
      </p:sp>
      <p:sp>
        <p:nvSpPr>
          <p:cNvPr id="3" name="Zástupný symbol pro zápatí 2">
            <a:extLst>
              <a:ext uri="{FF2B5EF4-FFF2-40B4-BE49-F238E27FC236}">
                <a16:creationId xmlns:a16="http://schemas.microsoft.com/office/drawing/2014/main" id="{779E7CEA-BD28-4F49-B3E2-72FDBD485778}"/>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C267E794-1AE8-4673-BB82-27F1EC900BAB}"/>
              </a:ext>
            </a:extLst>
          </p:cNvPr>
          <p:cNvSpPr>
            <a:spLocks noGrp="1"/>
          </p:cNvSpPr>
          <p:nvPr>
            <p:ph type="sldNum" sz="quarter" idx="12"/>
          </p:nvPr>
        </p:nvSpPr>
        <p:spPr/>
        <p:txBody>
          <a:bodyPr/>
          <a:lstStyle/>
          <a:p>
            <a:fld id="{45A5F3B7-179D-4B78-92FD-7C48BEA88E47}" type="slidenum">
              <a:rPr lang="cs-CZ" smtClean="0"/>
              <a:t>‹#›</a:t>
            </a:fld>
            <a:endParaRPr lang="cs-CZ"/>
          </a:p>
        </p:txBody>
      </p:sp>
    </p:spTree>
    <p:extLst>
      <p:ext uri="{BB962C8B-B14F-4D97-AF65-F5344CB8AC3E}">
        <p14:creationId xmlns:p14="http://schemas.microsoft.com/office/powerpoint/2010/main" val="927856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7F79A3-052B-4473-9AF5-371F6905EE87}"/>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a:extLst>
              <a:ext uri="{FF2B5EF4-FFF2-40B4-BE49-F238E27FC236}">
                <a16:creationId xmlns:a16="http://schemas.microsoft.com/office/drawing/2014/main" id="{85E9889E-2E1E-4BBB-BCDC-6DB778BB4F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2F13AAB6-A4C8-4BDD-B4C8-99F8232274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1E06280B-45CB-489A-A940-D2EB4B5308CC}"/>
              </a:ext>
            </a:extLst>
          </p:cNvPr>
          <p:cNvSpPr>
            <a:spLocks noGrp="1"/>
          </p:cNvSpPr>
          <p:nvPr>
            <p:ph type="dt" sz="half" idx="10"/>
          </p:nvPr>
        </p:nvSpPr>
        <p:spPr/>
        <p:txBody>
          <a:bodyPr/>
          <a:lstStyle/>
          <a:p>
            <a:fld id="{17435C6E-D354-4DCB-8A45-2179AB5609B6}" type="datetimeFigureOut">
              <a:rPr lang="cs-CZ" smtClean="0"/>
              <a:t>21.12.2022</a:t>
            </a:fld>
            <a:endParaRPr lang="cs-CZ"/>
          </a:p>
        </p:txBody>
      </p:sp>
      <p:sp>
        <p:nvSpPr>
          <p:cNvPr id="6" name="Zástupný symbol pro zápatí 5">
            <a:extLst>
              <a:ext uri="{FF2B5EF4-FFF2-40B4-BE49-F238E27FC236}">
                <a16:creationId xmlns:a16="http://schemas.microsoft.com/office/drawing/2014/main" id="{3B455712-A04A-4D65-B02C-EDBBC9715E6F}"/>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3F722F4B-A9CE-4D4B-A6AD-8B4EB56B700F}"/>
              </a:ext>
            </a:extLst>
          </p:cNvPr>
          <p:cNvSpPr>
            <a:spLocks noGrp="1"/>
          </p:cNvSpPr>
          <p:nvPr>
            <p:ph type="sldNum" sz="quarter" idx="12"/>
          </p:nvPr>
        </p:nvSpPr>
        <p:spPr/>
        <p:txBody>
          <a:bodyPr/>
          <a:lstStyle/>
          <a:p>
            <a:fld id="{45A5F3B7-179D-4B78-92FD-7C48BEA88E47}" type="slidenum">
              <a:rPr lang="cs-CZ" smtClean="0"/>
              <a:t>‹#›</a:t>
            </a:fld>
            <a:endParaRPr lang="cs-CZ"/>
          </a:p>
        </p:txBody>
      </p:sp>
    </p:spTree>
    <p:extLst>
      <p:ext uri="{BB962C8B-B14F-4D97-AF65-F5344CB8AC3E}">
        <p14:creationId xmlns:p14="http://schemas.microsoft.com/office/powerpoint/2010/main" val="3509540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98507D-8EC2-45EE-94EB-41B087E2F4C5}"/>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EB53D4F2-4FD1-47F6-BB4C-DDA41A7877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a:extLst>
              <a:ext uri="{FF2B5EF4-FFF2-40B4-BE49-F238E27FC236}">
                <a16:creationId xmlns:a16="http://schemas.microsoft.com/office/drawing/2014/main" id="{B0B9D466-028D-49C3-AB4C-79CA1EAF9B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55536700-F195-480C-A784-D39CF1331282}"/>
              </a:ext>
            </a:extLst>
          </p:cNvPr>
          <p:cNvSpPr>
            <a:spLocks noGrp="1"/>
          </p:cNvSpPr>
          <p:nvPr>
            <p:ph type="dt" sz="half" idx="10"/>
          </p:nvPr>
        </p:nvSpPr>
        <p:spPr/>
        <p:txBody>
          <a:bodyPr/>
          <a:lstStyle/>
          <a:p>
            <a:fld id="{17435C6E-D354-4DCB-8A45-2179AB5609B6}" type="datetimeFigureOut">
              <a:rPr lang="cs-CZ" smtClean="0"/>
              <a:t>21.12.2022</a:t>
            </a:fld>
            <a:endParaRPr lang="cs-CZ"/>
          </a:p>
        </p:txBody>
      </p:sp>
      <p:sp>
        <p:nvSpPr>
          <p:cNvPr id="6" name="Zástupný symbol pro zápatí 5">
            <a:extLst>
              <a:ext uri="{FF2B5EF4-FFF2-40B4-BE49-F238E27FC236}">
                <a16:creationId xmlns:a16="http://schemas.microsoft.com/office/drawing/2014/main" id="{AE28212F-69BC-416F-86DB-9B2962682B8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ED143834-4314-45D5-8D70-78E5B3FE952B}"/>
              </a:ext>
            </a:extLst>
          </p:cNvPr>
          <p:cNvSpPr>
            <a:spLocks noGrp="1"/>
          </p:cNvSpPr>
          <p:nvPr>
            <p:ph type="sldNum" sz="quarter" idx="12"/>
          </p:nvPr>
        </p:nvSpPr>
        <p:spPr/>
        <p:txBody>
          <a:bodyPr/>
          <a:lstStyle/>
          <a:p>
            <a:fld id="{45A5F3B7-179D-4B78-92FD-7C48BEA88E47}" type="slidenum">
              <a:rPr lang="cs-CZ" smtClean="0"/>
              <a:t>‹#›</a:t>
            </a:fld>
            <a:endParaRPr lang="cs-CZ"/>
          </a:p>
        </p:txBody>
      </p:sp>
    </p:spTree>
    <p:extLst>
      <p:ext uri="{BB962C8B-B14F-4D97-AF65-F5344CB8AC3E}">
        <p14:creationId xmlns:p14="http://schemas.microsoft.com/office/powerpoint/2010/main" val="4099753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3FE0A633-AAAE-4E54-A534-E20C4B437BF6}"/>
              </a:ext>
            </a:extLst>
          </p:cNvPr>
          <p:cNvSpPr>
            <a:spLocks noGrp="1"/>
          </p:cNvSpPr>
          <p:nvPr>
            <p:ph type="title"/>
          </p:nvPr>
        </p:nvSpPr>
        <p:spPr>
          <a:xfrm>
            <a:off x="1051845" y="546931"/>
            <a:ext cx="10091871" cy="717848"/>
          </a:xfrm>
          <a:prstGeom prst="rect">
            <a:avLst/>
          </a:prstGeom>
        </p:spPr>
        <p:txBody>
          <a:bodyPr vert="horz" lIns="91440" tIns="45720" rIns="91440" bIns="45720" rtlCol="0" anchor="ctr">
            <a:normAutofit/>
          </a:bodyPr>
          <a:lstStyle/>
          <a:p>
            <a:r>
              <a:rPr lang="cs-CZ" dirty="0"/>
              <a:t>Kliknutím lze upravit styl.</a:t>
            </a:r>
          </a:p>
        </p:txBody>
      </p:sp>
      <p:sp>
        <p:nvSpPr>
          <p:cNvPr id="3" name="Zástupný symbol pro text 2">
            <a:extLst>
              <a:ext uri="{FF2B5EF4-FFF2-40B4-BE49-F238E27FC236}">
                <a16:creationId xmlns:a16="http://schemas.microsoft.com/office/drawing/2014/main" id="{20C6CAF7-1D91-499A-9DB5-7E543D6D4955}"/>
              </a:ext>
            </a:extLst>
          </p:cNvPr>
          <p:cNvSpPr>
            <a:spLocks noGrp="1"/>
          </p:cNvSpPr>
          <p:nvPr>
            <p:ph type="body" idx="1"/>
          </p:nvPr>
        </p:nvSpPr>
        <p:spPr>
          <a:xfrm>
            <a:off x="1051845" y="2005012"/>
            <a:ext cx="10091871" cy="4306057"/>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9E1FB46-A19E-4507-9C6F-D73B7953D61D}"/>
              </a:ext>
            </a:extLst>
          </p:cNvPr>
          <p:cNvSpPr>
            <a:spLocks noGrp="1"/>
          </p:cNvSpPr>
          <p:nvPr>
            <p:ph type="dt" sz="half" idx="2"/>
          </p:nvPr>
        </p:nvSpPr>
        <p:spPr>
          <a:xfrm>
            <a:off x="1051845"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435C6E-D354-4DCB-8A45-2179AB5609B6}" type="datetimeFigureOut">
              <a:rPr lang="cs-CZ" smtClean="0"/>
              <a:t>21.12.2022</a:t>
            </a:fld>
            <a:endParaRPr lang="cs-CZ"/>
          </a:p>
        </p:txBody>
      </p:sp>
      <p:sp>
        <p:nvSpPr>
          <p:cNvPr id="5" name="Zástupný symbol pro zápatí 4">
            <a:extLst>
              <a:ext uri="{FF2B5EF4-FFF2-40B4-BE49-F238E27FC236}">
                <a16:creationId xmlns:a16="http://schemas.microsoft.com/office/drawing/2014/main" id="{268C7C50-B3BD-4469-8F67-4D7E05B0F0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6E5980AE-EF1C-4C59-9AF6-7769953A2D12}"/>
              </a:ext>
            </a:extLst>
          </p:cNvPr>
          <p:cNvSpPr>
            <a:spLocks noGrp="1"/>
          </p:cNvSpPr>
          <p:nvPr>
            <p:ph type="sldNum" sz="quarter" idx="4"/>
          </p:nvPr>
        </p:nvSpPr>
        <p:spPr>
          <a:xfrm>
            <a:off x="8396955"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A5F3B7-179D-4B78-92FD-7C48BEA88E47}" type="slidenum">
              <a:rPr lang="cs-CZ" smtClean="0"/>
              <a:t>‹#›</a:t>
            </a:fld>
            <a:endParaRPr lang="cs-CZ"/>
          </a:p>
        </p:txBody>
      </p:sp>
    </p:spTree>
    <p:extLst>
      <p:ext uri="{BB962C8B-B14F-4D97-AF65-F5344CB8AC3E}">
        <p14:creationId xmlns:p14="http://schemas.microsoft.com/office/powerpoint/2010/main" val="35890213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rgbClr val="CC006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www.google.be/url?sa=i&amp;rct=j&amp;q=&amp;esrc=s&amp;frm=1&amp;source=images&amp;cd=&amp;cad=rja&amp;uact=8&amp;docid=H_pCO3LHYlFMVM&amp;tbnid=74AM_2VeXijZCM:&amp;ved=0CAUQjRw&amp;url=http://www.nsworld.org/content/new-%E2%80%9Cdiscoveries%E2%80%9D-section-website-launched&amp;ei=UmWMU-nwD4WOO-qMgOgE&amp;bvm=bv.67720277,d.ZWU&amp;psig=AFQjCNFpIAuJe-Bs3eUrHxw3JiSlXDG-gg&amp;ust=1401796151813822"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E26359-5AC1-48D1-9088-C41418414C9C}"/>
              </a:ext>
            </a:extLst>
          </p:cNvPr>
          <p:cNvSpPr>
            <a:spLocks noGrp="1"/>
          </p:cNvSpPr>
          <p:nvPr>
            <p:ph type="ctrTitle"/>
          </p:nvPr>
        </p:nvSpPr>
        <p:spPr>
          <a:xfrm>
            <a:off x="1035170" y="1122363"/>
            <a:ext cx="10101532" cy="2387600"/>
          </a:xfrm>
        </p:spPr>
        <p:txBody>
          <a:bodyPr>
            <a:normAutofit/>
          </a:bodyPr>
          <a:lstStyle/>
          <a:p>
            <a:r>
              <a:rPr lang="cs-CZ" sz="4800" dirty="0"/>
              <a:t>Public Management </a:t>
            </a:r>
            <a:r>
              <a:rPr lang="cs-CZ" sz="4800" dirty="0" err="1"/>
              <a:t>for</a:t>
            </a:r>
            <a:r>
              <a:rPr lang="cs-CZ" sz="4800" dirty="0"/>
              <a:t> 21st </a:t>
            </a:r>
            <a:r>
              <a:rPr lang="cs-CZ" sz="4800" dirty="0" err="1"/>
              <a:t>Century</a:t>
            </a:r>
            <a:endParaRPr lang="cs-CZ" sz="4800" dirty="0"/>
          </a:p>
        </p:txBody>
      </p:sp>
      <p:sp>
        <p:nvSpPr>
          <p:cNvPr id="3" name="Podnadpis 2">
            <a:extLst>
              <a:ext uri="{FF2B5EF4-FFF2-40B4-BE49-F238E27FC236}">
                <a16:creationId xmlns:a16="http://schemas.microsoft.com/office/drawing/2014/main" id="{6B2A9E87-73E3-4D8D-A2B6-9EDAD115140E}"/>
              </a:ext>
            </a:extLst>
          </p:cNvPr>
          <p:cNvSpPr>
            <a:spLocks noGrp="1"/>
          </p:cNvSpPr>
          <p:nvPr>
            <p:ph type="subTitle" idx="1"/>
          </p:nvPr>
        </p:nvSpPr>
        <p:spPr/>
        <p:txBody>
          <a:bodyPr>
            <a:normAutofit lnSpcReduction="10000"/>
          </a:bodyPr>
          <a:lstStyle/>
          <a:p>
            <a:r>
              <a:rPr lang="cs-CZ" dirty="0"/>
              <a:t>Vladimír </a:t>
            </a:r>
            <a:r>
              <a:rPr lang="cs-CZ" dirty="0" err="1"/>
              <a:t>Kváča</a:t>
            </a:r>
            <a:r>
              <a:rPr lang="cs-CZ" dirty="0"/>
              <a:t>, Ph.D.</a:t>
            </a:r>
            <a:br>
              <a:rPr lang="cs-CZ" dirty="0"/>
            </a:br>
            <a:r>
              <a:rPr lang="cs-CZ" dirty="0" err="1"/>
              <a:t>October</a:t>
            </a:r>
            <a:r>
              <a:rPr lang="cs-CZ" dirty="0"/>
              <a:t> 2022 – </a:t>
            </a:r>
            <a:r>
              <a:rPr lang="cs-CZ" dirty="0" err="1"/>
              <a:t>January</a:t>
            </a:r>
            <a:r>
              <a:rPr lang="cs-CZ" dirty="0"/>
              <a:t> 2023</a:t>
            </a:r>
          </a:p>
          <a:p>
            <a:endParaRPr lang="cs-CZ" dirty="0"/>
          </a:p>
          <a:p>
            <a:r>
              <a:rPr lang="cs-CZ" dirty="0"/>
              <a:t>#7 </a:t>
            </a:r>
            <a:r>
              <a:rPr lang="cs-CZ" dirty="0" err="1"/>
              <a:t>December</a:t>
            </a:r>
            <a:r>
              <a:rPr lang="cs-CZ" dirty="0"/>
              <a:t> 21, 2023</a:t>
            </a:r>
          </a:p>
        </p:txBody>
      </p:sp>
    </p:spTree>
    <p:extLst>
      <p:ext uri="{BB962C8B-B14F-4D97-AF65-F5344CB8AC3E}">
        <p14:creationId xmlns:p14="http://schemas.microsoft.com/office/powerpoint/2010/main" val="2958743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p:cNvSpPr>
            <a:spLocks noGrp="1"/>
          </p:cNvSpPr>
          <p:nvPr>
            <p:ph type="title"/>
          </p:nvPr>
        </p:nvSpPr>
        <p:spPr/>
        <p:txBody>
          <a:bodyPr/>
          <a:lstStyle/>
          <a:p>
            <a:r>
              <a:rPr lang="en-GB" noProof="0"/>
              <a:t>New Synthesis approach</a:t>
            </a:r>
          </a:p>
        </p:txBody>
      </p:sp>
      <p:sp>
        <p:nvSpPr>
          <p:cNvPr id="67587" name="Tijdelijke aanduiding voor inhoud 2"/>
          <p:cNvSpPr>
            <a:spLocks noGrp="1"/>
          </p:cNvSpPr>
          <p:nvPr>
            <p:ph sz="half" idx="1"/>
          </p:nvPr>
        </p:nvSpPr>
        <p:spPr>
          <a:xfrm>
            <a:off x="1981201" y="1062039"/>
            <a:ext cx="3394075" cy="5076825"/>
          </a:xfrm>
        </p:spPr>
        <p:txBody>
          <a:bodyPr/>
          <a:lstStyle/>
          <a:p>
            <a:r>
              <a:rPr lang="en-GB"/>
              <a:t>Public management is about the “AND”:</a:t>
            </a:r>
          </a:p>
          <a:p>
            <a:pPr lvl="1"/>
            <a:r>
              <a:rPr lang="en-GB"/>
              <a:t>in terms of performance:</a:t>
            </a:r>
          </a:p>
          <a:p>
            <a:pPr lvl="2"/>
            <a:r>
              <a:rPr lang="en-GB" sz="1800"/>
              <a:t>“traditional” results (outputs, outcomes)</a:t>
            </a:r>
          </a:p>
          <a:p>
            <a:pPr lvl="2"/>
            <a:r>
              <a:rPr lang="en-GB" sz="1800"/>
              <a:t>civic results</a:t>
            </a:r>
          </a:p>
          <a:p>
            <a:pPr lvl="1"/>
            <a:r>
              <a:rPr lang="en-GB"/>
              <a:t>in terms of the use of power:</a:t>
            </a:r>
          </a:p>
          <a:p>
            <a:pPr lvl="2"/>
            <a:r>
              <a:rPr lang="en-GB" sz="1800"/>
              <a:t>government</a:t>
            </a:r>
          </a:p>
          <a:p>
            <a:pPr lvl="2"/>
            <a:r>
              <a:rPr lang="en-GB" sz="1800"/>
              <a:t>collective</a:t>
            </a:r>
          </a:p>
          <a:p>
            <a:endParaRPr lang="en-GB"/>
          </a:p>
        </p:txBody>
      </p:sp>
      <p:pic>
        <p:nvPicPr>
          <p:cNvPr id="6758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03838" y="1159079"/>
            <a:ext cx="5357812"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90" name="Rechthoek 10"/>
          <p:cNvSpPr>
            <a:spLocks noChangeArrowheads="1"/>
          </p:cNvSpPr>
          <p:nvPr/>
        </p:nvSpPr>
        <p:spPr bwMode="auto">
          <a:xfrm>
            <a:off x="1854200" y="374194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BE"/>
          </a:p>
        </p:txBody>
      </p:sp>
      <p:sp>
        <p:nvSpPr>
          <p:cNvPr id="67591" name="Tekstvak 11"/>
          <p:cNvSpPr txBox="1">
            <a:spLocks noChangeArrowheads="1"/>
          </p:cNvSpPr>
          <p:nvPr/>
        </p:nvSpPr>
        <p:spPr bwMode="auto">
          <a:xfrm>
            <a:off x="5640388" y="4681012"/>
            <a:ext cx="40507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nl-BE" sz="1400" i="1" dirty="0"/>
              <a:t>J. </a:t>
            </a:r>
            <a:r>
              <a:rPr lang="nl-BE" sz="1400" i="1" dirty="0" err="1"/>
              <a:t>Bourgon</a:t>
            </a:r>
            <a:r>
              <a:rPr lang="nl-BE" sz="1400" i="1" dirty="0"/>
              <a:t>, A new </a:t>
            </a:r>
            <a:r>
              <a:rPr lang="nl-BE" sz="1400" i="1" dirty="0" err="1"/>
              <a:t>synthesis</a:t>
            </a:r>
            <a:r>
              <a:rPr lang="nl-BE" sz="1400" i="1" dirty="0"/>
              <a:t> for public </a:t>
            </a:r>
            <a:r>
              <a:rPr lang="nl-BE" sz="1400" i="1" dirty="0" err="1"/>
              <a:t>administration</a:t>
            </a:r>
            <a:endParaRPr lang="nl-BE" sz="1400" i="1" dirty="0"/>
          </a:p>
        </p:txBody>
      </p:sp>
      <p:sp>
        <p:nvSpPr>
          <p:cNvPr id="3" name="Ovaal 2"/>
          <p:cNvSpPr/>
          <p:nvPr/>
        </p:nvSpPr>
        <p:spPr>
          <a:xfrm>
            <a:off x="7982744" y="2076727"/>
            <a:ext cx="1728192" cy="158417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6" name="Ovaal 15"/>
          <p:cNvSpPr/>
          <p:nvPr/>
        </p:nvSpPr>
        <p:spPr>
          <a:xfrm>
            <a:off x="6168008" y="2076727"/>
            <a:ext cx="1728192" cy="158417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18468716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0376" y="1679576"/>
            <a:ext cx="5357813"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ep 7"/>
          <p:cNvGrpSpPr>
            <a:grpSpLocks/>
          </p:cNvGrpSpPr>
          <p:nvPr/>
        </p:nvGrpSpPr>
        <p:grpSpPr bwMode="auto">
          <a:xfrm>
            <a:off x="1785938" y="1589"/>
            <a:ext cx="4572000" cy="3046413"/>
            <a:chOff x="261938" y="1588"/>
            <a:chExt cx="4572000" cy="3046413"/>
          </a:xfrm>
        </p:grpSpPr>
        <p:cxnSp>
          <p:nvCxnSpPr>
            <p:cNvPr id="69649" name="Rechte verbindingslijn met pijl 2"/>
            <p:cNvCxnSpPr>
              <a:cxnSpLocks noChangeShapeType="1"/>
              <a:endCxn id="69650" idx="2"/>
            </p:cNvCxnSpPr>
            <p:nvPr/>
          </p:nvCxnSpPr>
          <p:spPr bwMode="auto">
            <a:xfrm flipH="1" flipV="1">
              <a:off x="2547938" y="955695"/>
              <a:ext cx="584200" cy="2092306"/>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9650" name="Rechthoek 5"/>
            <p:cNvSpPr>
              <a:spLocks noChangeArrowheads="1"/>
            </p:cNvSpPr>
            <p:nvPr/>
          </p:nvSpPr>
          <p:spPr bwMode="auto">
            <a:xfrm>
              <a:off x="261938" y="1588"/>
              <a:ext cx="4572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t>Government as primary agent in serving the public good and </a:t>
              </a:r>
              <a:r>
                <a:rPr lang="nl-BE" sz="1400" dirty="0" err="1"/>
                <a:t>defining</a:t>
              </a:r>
              <a:r>
                <a:rPr lang="nl-BE" sz="1400" dirty="0"/>
                <a:t> the </a:t>
              </a:r>
              <a:r>
                <a:rPr lang="nl-BE" sz="1400" dirty="0" err="1"/>
                <a:t>collective</a:t>
              </a:r>
              <a:r>
                <a:rPr lang="nl-BE" sz="1400" dirty="0"/>
                <a:t> interest, </a:t>
              </a:r>
              <a:r>
                <a:rPr lang="nl-BE" sz="1400" dirty="0" err="1"/>
                <a:t>operates</a:t>
              </a:r>
              <a:r>
                <a:rPr lang="nl-BE" sz="1400" dirty="0"/>
                <a:t> without </a:t>
              </a:r>
              <a:r>
                <a:rPr lang="en-US" sz="1400" dirty="0"/>
                <a:t>much interaction, within the limits of their mandate and with instruments and </a:t>
              </a:r>
              <a:r>
                <a:rPr lang="en-US" sz="1400" dirty="0" err="1"/>
                <a:t>resoures</a:t>
              </a:r>
              <a:r>
                <a:rPr lang="en-US" sz="1400" dirty="0"/>
                <a:t> granted to them. </a:t>
              </a:r>
              <a:endParaRPr lang="nl-BE" sz="1400" dirty="0"/>
            </a:p>
          </p:txBody>
        </p:sp>
      </p:grpSp>
      <p:grpSp>
        <p:nvGrpSpPr>
          <p:cNvPr id="3" name="Groep 8"/>
          <p:cNvGrpSpPr>
            <a:grpSpLocks/>
          </p:cNvGrpSpPr>
          <p:nvPr/>
        </p:nvGrpSpPr>
        <p:grpSpPr bwMode="auto">
          <a:xfrm>
            <a:off x="1524000" y="3389313"/>
            <a:ext cx="4572000" cy="2625744"/>
            <a:chOff x="0" y="3389313"/>
            <a:chExt cx="4572000" cy="2625744"/>
          </a:xfrm>
        </p:grpSpPr>
        <p:sp>
          <p:nvSpPr>
            <p:cNvPr id="69647" name="Rechthoek 11"/>
            <p:cNvSpPr>
              <a:spLocks noChangeArrowheads="1"/>
            </p:cNvSpPr>
            <p:nvPr/>
          </p:nvSpPr>
          <p:spPr bwMode="auto">
            <a:xfrm>
              <a:off x="0" y="5060950"/>
              <a:ext cx="4572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t>Government as steward is monitoring, anticipating and introducing corrective and</a:t>
              </a:r>
            </a:p>
            <a:p>
              <a:r>
                <a:rPr lang="en-US" sz="1400" dirty="0"/>
                <a:t>preventative measures when the collective interest demands it</a:t>
              </a:r>
              <a:endParaRPr lang="nl-BE" sz="1400" dirty="0"/>
            </a:p>
          </p:txBody>
        </p:sp>
        <p:cxnSp>
          <p:nvCxnSpPr>
            <p:cNvPr id="69648" name="Rechte verbindingslijn met pijl 20"/>
            <p:cNvCxnSpPr>
              <a:cxnSpLocks noChangeShapeType="1"/>
            </p:cNvCxnSpPr>
            <p:nvPr/>
          </p:nvCxnSpPr>
          <p:spPr bwMode="auto">
            <a:xfrm flipH="1">
              <a:off x="539750" y="3389313"/>
              <a:ext cx="2447925" cy="1709737"/>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 name="Groep 4"/>
          <p:cNvGrpSpPr>
            <a:grpSpLocks/>
          </p:cNvGrpSpPr>
          <p:nvPr/>
        </p:nvGrpSpPr>
        <p:grpSpPr bwMode="auto">
          <a:xfrm>
            <a:off x="6248401" y="1525687"/>
            <a:ext cx="3661827" cy="1660427"/>
            <a:chOff x="4724400" y="1525686"/>
            <a:chExt cx="3661827" cy="1660427"/>
          </a:xfrm>
        </p:grpSpPr>
        <p:cxnSp>
          <p:nvCxnSpPr>
            <p:cNvPr id="69645" name="Rechte verbindingslijn met pijl 22"/>
            <p:cNvCxnSpPr>
              <a:cxnSpLocks noChangeShapeType="1"/>
            </p:cNvCxnSpPr>
            <p:nvPr/>
          </p:nvCxnSpPr>
          <p:spPr bwMode="auto">
            <a:xfrm flipV="1">
              <a:off x="4724400" y="1968500"/>
              <a:ext cx="2368550" cy="1217613"/>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9646" name="Tekstvak 23"/>
            <p:cNvSpPr txBox="1">
              <a:spLocks noChangeArrowheads="1"/>
            </p:cNvSpPr>
            <p:nvPr/>
          </p:nvSpPr>
          <p:spPr bwMode="auto">
            <a:xfrm>
              <a:off x="5037233" y="1525686"/>
              <a:ext cx="33489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nl-BE" sz="1400" dirty="0" err="1">
                  <a:latin typeface="Arial" charset="0"/>
                </a:rPr>
                <a:t>Equitable</a:t>
              </a:r>
              <a:r>
                <a:rPr lang="nl-BE" sz="1400" dirty="0">
                  <a:latin typeface="Arial" charset="0"/>
                </a:rPr>
                <a:t> risk/</a:t>
              </a:r>
              <a:r>
                <a:rPr lang="nl-BE" sz="1400" dirty="0" err="1">
                  <a:latin typeface="Arial" charset="0"/>
                </a:rPr>
                <a:t>reward</a:t>
              </a:r>
              <a:r>
                <a:rPr lang="nl-BE" sz="1400" dirty="0">
                  <a:latin typeface="Arial" charset="0"/>
                </a:rPr>
                <a:t> </a:t>
              </a:r>
              <a:r>
                <a:rPr lang="nl-BE" sz="1400" dirty="0" err="1">
                  <a:latin typeface="Arial" charset="0"/>
                </a:rPr>
                <a:t>sharing</a:t>
              </a:r>
              <a:r>
                <a:rPr lang="nl-BE" sz="1400" dirty="0">
                  <a:latin typeface="Arial" charset="0"/>
                </a:rPr>
                <a:t> in delivery</a:t>
              </a:r>
            </a:p>
          </p:txBody>
        </p:sp>
      </p:grpSp>
      <p:grpSp>
        <p:nvGrpSpPr>
          <p:cNvPr id="5" name="Groep 5"/>
          <p:cNvGrpSpPr>
            <a:grpSpLocks/>
          </p:cNvGrpSpPr>
          <p:nvPr/>
        </p:nvGrpSpPr>
        <p:grpSpPr bwMode="auto">
          <a:xfrm>
            <a:off x="6502400" y="3505201"/>
            <a:ext cx="3697288" cy="1360507"/>
            <a:chOff x="4978400" y="3505200"/>
            <a:chExt cx="3697288" cy="1360507"/>
          </a:xfrm>
        </p:grpSpPr>
        <p:cxnSp>
          <p:nvCxnSpPr>
            <p:cNvPr id="69643" name="Rechte verbindingslijn met pijl 25"/>
            <p:cNvCxnSpPr>
              <a:cxnSpLocks noChangeShapeType="1"/>
            </p:cNvCxnSpPr>
            <p:nvPr/>
          </p:nvCxnSpPr>
          <p:spPr bwMode="auto">
            <a:xfrm>
              <a:off x="4978400" y="3505200"/>
              <a:ext cx="1855788" cy="6223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9644" name="Tekstvak 26"/>
            <p:cNvSpPr txBox="1">
              <a:spLocks noChangeArrowheads="1"/>
            </p:cNvSpPr>
            <p:nvPr/>
          </p:nvSpPr>
          <p:spPr bwMode="auto">
            <a:xfrm>
              <a:off x="7092950" y="3911600"/>
              <a:ext cx="15827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nl-BE" sz="1400" dirty="0">
                  <a:latin typeface="Arial" charset="0"/>
                </a:rPr>
                <a:t>Support </a:t>
              </a:r>
              <a:r>
                <a:rPr lang="nl-BE" sz="1400" dirty="0" err="1">
                  <a:latin typeface="Arial" charset="0"/>
                </a:rPr>
                <a:t>innovation</a:t>
              </a:r>
              <a:r>
                <a:rPr lang="nl-BE" sz="1400" dirty="0">
                  <a:latin typeface="Arial" charset="0"/>
                </a:rPr>
                <a:t> of </a:t>
              </a:r>
              <a:r>
                <a:rPr lang="nl-BE" sz="1400" dirty="0" err="1">
                  <a:latin typeface="Arial" charset="0"/>
                </a:rPr>
                <a:t>others</a:t>
              </a:r>
              <a:r>
                <a:rPr lang="nl-BE" sz="1400" dirty="0">
                  <a:latin typeface="Arial" charset="0"/>
                </a:rPr>
                <a:t>, co-</a:t>
              </a:r>
              <a:r>
                <a:rPr lang="nl-BE" sz="1400" dirty="0" err="1">
                  <a:latin typeface="Arial" charset="0"/>
                </a:rPr>
                <a:t>create</a:t>
              </a:r>
              <a:r>
                <a:rPr lang="nl-BE" sz="1400" dirty="0">
                  <a:latin typeface="Arial" charset="0"/>
                </a:rPr>
                <a:t> </a:t>
              </a:r>
              <a:r>
                <a:rPr lang="nl-BE" sz="1400" dirty="0" err="1">
                  <a:latin typeface="Arial" charset="0"/>
                </a:rPr>
                <a:t>and</a:t>
              </a:r>
              <a:r>
                <a:rPr lang="nl-BE" sz="1400" dirty="0">
                  <a:latin typeface="Arial" charset="0"/>
                </a:rPr>
                <a:t> co-</a:t>
              </a:r>
              <a:r>
                <a:rPr lang="nl-BE" sz="1400" dirty="0" err="1">
                  <a:latin typeface="Arial" charset="0"/>
                </a:rPr>
                <a:t>produce</a:t>
              </a:r>
              <a:endParaRPr lang="nl-BE" sz="1400" dirty="0">
                <a:latin typeface="Arial" charset="0"/>
              </a:endParaRPr>
            </a:p>
          </p:txBody>
        </p:sp>
      </p:grpSp>
      <p:grpSp>
        <p:nvGrpSpPr>
          <p:cNvPr id="6" name="Groep 6"/>
          <p:cNvGrpSpPr>
            <a:grpSpLocks/>
          </p:cNvGrpSpPr>
          <p:nvPr/>
        </p:nvGrpSpPr>
        <p:grpSpPr bwMode="auto">
          <a:xfrm>
            <a:off x="6672264" y="2263775"/>
            <a:ext cx="3671887" cy="928688"/>
            <a:chOff x="5148263" y="2263775"/>
            <a:chExt cx="3671887" cy="928688"/>
          </a:xfrm>
        </p:grpSpPr>
        <p:cxnSp>
          <p:nvCxnSpPr>
            <p:cNvPr id="69641" name="Rechte verbindingslijn met pijl 29"/>
            <p:cNvCxnSpPr>
              <a:cxnSpLocks noChangeShapeType="1"/>
            </p:cNvCxnSpPr>
            <p:nvPr/>
          </p:nvCxnSpPr>
          <p:spPr bwMode="auto">
            <a:xfrm flipV="1">
              <a:off x="5148263" y="2616200"/>
              <a:ext cx="1584325" cy="576263"/>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9642" name="Rechthoek 30"/>
            <p:cNvSpPr>
              <a:spLocks noChangeArrowheads="1"/>
            </p:cNvSpPr>
            <p:nvPr/>
          </p:nvSpPr>
          <p:spPr bwMode="auto">
            <a:xfrm>
              <a:off x="6732588" y="2263775"/>
              <a:ext cx="208756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t>Allow people to exercise power and </a:t>
              </a:r>
              <a:r>
                <a:rPr lang="en-US" sz="1400" dirty="0" err="1"/>
                <a:t>mobilise</a:t>
              </a:r>
              <a:r>
                <a:rPr lang="en-US" sz="1400" dirty="0"/>
                <a:t> into action</a:t>
              </a:r>
              <a:endParaRPr lang="nl-BE" sz="1400" dirty="0"/>
            </a:p>
          </p:txBody>
        </p:sp>
      </p:grpSp>
    </p:spTree>
    <p:extLst>
      <p:ext uri="{BB962C8B-B14F-4D97-AF65-F5344CB8AC3E}">
        <p14:creationId xmlns:p14="http://schemas.microsoft.com/office/powerpoint/2010/main" val="18866164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8187" y="493712"/>
            <a:ext cx="5357813"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Gekromde PIJL-OMLAAG 5"/>
          <p:cNvSpPr/>
          <p:nvPr/>
        </p:nvSpPr>
        <p:spPr>
          <a:xfrm>
            <a:off x="3808411" y="973136"/>
            <a:ext cx="2552700" cy="1117600"/>
          </a:xfrm>
          <a:prstGeom prst="curvedDown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13" name="Gekromde PIJL-OMLAAG 12"/>
          <p:cNvSpPr/>
          <p:nvPr/>
        </p:nvSpPr>
        <p:spPr>
          <a:xfrm flipV="1">
            <a:off x="5957092" y="2216148"/>
            <a:ext cx="2133600" cy="1276350"/>
          </a:xfrm>
          <a:prstGeom prst="curvedDown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15" name="Gekromde PIJL-OMLAAG 14"/>
          <p:cNvSpPr/>
          <p:nvPr/>
        </p:nvSpPr>
        <p:spPr>
          <a:xfrm flipH="1">
            <a:off x="5294311" y="1085848"/>
            <a:ext cx="2616200" cy="1117600"/>
          </a:xfrm>
          <a:prstGeom prst="curvedDown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16" name="Gekromde PIJL-OMLAAG 15"/>
          <p:cNvSpPr/>
          <p:nvPr/>
        </p:nvSpPr>
        <p:spPr>
          <a:xfrm flipH="1" flipV="1">
            <a:off x="3630612" y="2216148"/>
            <a:ext cx="2199481" cy="1276350"/>
          </a:xfrm>
          <a:prstGeom prst="curvedDown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2" name="Rechthoek 1"/>
          <p:cNvSpPr/>
          <p:nvPr/>
        </p:nvSpPr>
        <p:spPr>
          <a:xfrm>
            <a:off x="1612900" y="3882242"/>
            <a:ext cx="8864600" cy="1908215"/>
          </a:xfrm>
          <a:prstGeom prst="rect">
            <a:avLst/>
          </a:prstGeom>
        </p:spPr>
        <p:txBody>
          <a:bodyPr wrap="square">
            <a:spAutoFit/>
          </a:bodyPr>
          <a:lstStyle/>
          <a:p>
            <a:pPr algn="ctr"/>
            <a:r>
              <a:rPr lang="en-US" dirty="0"/>
              <a:t>Synthesizing is about </a:t>
            </a:r>
            <a:r>
              <a:rPr lang="en-US" i="1" dirty="0"/>
              <a:t>creating the power of a narrative of change for a better future</a:t>
            </a:r>
            <a:r>
              <a:rPr lang="en-US" dirty="0"/>
              <a:t>.</a:t>
            </a:r>
          </a:p>
          <a:p>
            <a:pPr algn="ctr"/>
            <a:r>
              <a:rPr lang="en-US" sz="1600" dirty="0"/>
              <a:t> A narrative of change helps to reconcile aspirations for a better future and concrete actions through re-framing challenges to focus on societal as well as agency outcomes, through re-thinking issues to utilize the assets of other actors, and through re-creating policy responses by engaging society to enact sustainable change.</a:t>
            </a:r>
          </a:p>
          <a:p>
            <a:pPr algn="ctr"/>
            <a:r>
              <a:rPr lang="en-US" sz="1600" dirty="0"/>
              <a:t> </a:t>
            </a:r>
            <a:r>
              <a:rPr lang="en-US" dirty="0"/>
              <a:t>In </a:t>
            </a:r>
            <a:r>
              <a:rPr lang="en-US" i="1" dirty="0"/>
              <a:t>synthesizing</a:t>
            </a:r>
            <a:r>
              <a:rPr lang="en-US" dirty="0"/>
              <a:t> these approaches, practitioners can effectively re-design the narrative surrounding their policy challenge to illustrate the change they seek to effect</a:t>
            </a:r>
            <a:endParaRPr lang="nl-BE" dirty="0"/>
          </a:p>
        </p:txBody>
      </p:sp>
    </p:spTree>
    <p:extLst>
      <p:ext uri="{BB962C8B-B14F-4D97-AF65-F5344CB8AC3E}">
        <p14:creationId xmlns:p14="http://schemas.microsoft.com/office/powerpoint/2010/main" val="234529027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3012" y="1680477"/>
            <a:ext cx="5357813"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Gekromde PIJL-OMLAAG 5"/>
          <p:cNvSpPr/>
          <p:nvPr/>
        </p:nvSpPr>
        <p:spPr>
          <a:xfrm>
            <a:off x="4313236" y="2159901"/>
            <a:ext cx="2552700" cy="1117600"/>
          </a:xfrm>
          <a:prstGeom prst="curvedDown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13" name="Gekromde PIJL-OMLAAG 12"/>
          <p:cNvSpPr/>
          <p:nvPr/>
        </p:nvSpPr>
        <p:spPr>
          <a:xfrm flipV="1">
            <a:off x="6461917" y="3402913"/>
            <a:ext cx="2133600" cy="1276350"/>
          </a:xfrm>
          <a:prstGeom prst="curvedDown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15" name="Gekromde PIJL-OMLAAG 14"/>
          <p:cNvSpPr/>
          <p:nvPr/>
        </p:nvSpPr>
        <p:spPr>
          <a:xfrm flipH="1">
            <a:off x="5799136" y="2272613"/>
            <a:ext cx="2616200" cy="1117600"/>
          </a:xfrm>
          <a:prstGeom prst="curvedDown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16" name="Gekromde PIJL-OMLAAG 15"/>
          <p:cNvSpPr/>
          <p:nvPr/>
        </p:nvSpPr>
        <p:spPr>
          <a:xfrm flipH="1" flipV="1">
            <a:off x="4135437" y="3402913"/>
            <a:ext cx="2199481" cy="1276350"/>
          </a:xfrm>
          <a:prstGeom prst="curvedDown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solidFill>
                <a:schemeClr val="tx1"/>
              </a:solidFill>
            </a:endParaRPr>
          </a:p>
        </p:txBody>
      </p:sp>
      <p:sp>
        <p:nvSpPr>
          <p:cNvPr id="3" name="Tekstvak 2"/>
          <p:cNvSpPr txBox="1"/>
          <p:nvPr/>
        </p:nvSpPr>
        <p:spPr>
          <a:xfrm>
            <a:off x="2908413" y="4681839"/>
            <a:ext cx="1621919" cy="369332"/>
          </a:xfrm>
          <a:prstGeom prst="rect">
            <a:avLst/>
          </a:prstGeom>
          <a:noFill/>
        </p:spPr>
        <p:txBody>
          <a:bodyPr wrap="none" rtlCol="0">
            <a:spAutoFit/>
          </a:bodyPr>
          <a:lstStyle/>
          <a:p>
            <a:r>
              <a:rPr lang="nl-BE" dirty="0" err="1"/>
              <a:t>Honest</a:t>
            </a:r>
            <a:r>
              <a:rPr lang="nl-BE" dirty="0"/>
              <a:t> </a:t>
            </a:r>
            <a:r>
              <a:rPr lang="nl-BE" dirty="0" err="1"/>
              <a:t>and</a:t>
            </a:r>
            <a:r>
              <a:rPr lang="nl-BE" dirty="0"/>
              <a:t> fair</a:t>
            </a:r>
          </a:p>
        </p:txBody>
      </p:sp>
      <p:sp>
        <p:nvSpPr>
          <p:cNvPr id="10" name="Tekstvak 9"/>
          <p:cNvSpPr txBox="1"/>
          <p:nvPr/>
        </p:nvSpPr>
        <p:spPr>
          <a:xfrm>
            <a:off x="2724835" y="1576653"/>
            <a:ext cx="1757581" cy="646331"/>
          </a:xfrm>
          <a:prstGeom prst="rect">
            <a:avLst/>
          </a:prstGeom>
          <a:noFill/>
        </p:spPr>
        <p:txBody>
          <a:bodyPr wrap="square" rtlCol="0">
            <a:spAutoFit/>
          </a:bodyPr>
          <a:lstStyle/>
          <a:p>
            <a:r>
              <a:rPr lang="nl-BE" dirty="0" err="1"/>
              <a:t>Lean</a:t>
            </a:r>
            <a:r>
              <a:rPr lang="nl-BE" dirty="0"/>
              <a:t> </a:t>
            </a:r>
            <a:r>
              <a:rPr lang="nl-BE" dirty="0" err="1"/>
              <a:t>and</a:t>
            </a:r>
            <a:r>
              <a:rPr lang="nl-BE" dirty="0"/>
              <a:t> </a:t>
            </a:r>
            <a:r>
              <a:rPr lang="nl-BE" dirty="0" err="1"/>
              <a:t>purposeful</a:t>
            </a:r>
            <a:endParaRPr lang="nl-BE" dirty="0"/>
          </a:p>
        </p:txBody>
      </p:sp>
      <p:sp>
        <p:nvSpPr>
          <p:cNvPr id="11" name="Tekstvak 10"/>
          <p:cNvSpPr txBox="1"/>
          <p:nvPr/>
        </p:nvSpPr>
        <p:spPr>
          <a:xfrm>
            <a:off x="8195341" y="4649963"/>
            <a:ext cx="2047740" cy="369332"/>
          </a:xfrm>
          <a:prstGeom prst="rect">
            <a:avLst/>
          </a:prstGeom>
          <a:noFill/>
        </p:spPr>
        <p:txBody>
          <a:bodyPr wrap="none" rtlCol="0">
            <a:spAutoFit/>
          </a:bodyPr>
          <a:lstStyle/>
          <a:p>
            <a:r>
              <a:rPr lang="nl-BE" dirty="0" err="1"/>
              <a:t>Robust</a:t>
            </a:r>
            <a:r>
              <a:rPr lang="nl-BE" dirty="0"/>
              <a:t> </a:t>
            </a:r>
            <a:r>
              <a:rPr lang="nl-BE" dirty="0" err="1"/>
              <a:t>and</a:t>
            </a:r>
            <a:r>
              <a:rPr lang="nl-BE" dirty="0"/>
              <a:t> </a:t>
            </a:r>
            <a:r>
              <a:rPr lang="nl-BE" dirty="0" err="1"/>
              <a:t>resilient</a:t>
            </a:r>
            <a:endParaRPr lang="nl-BE" dirty="0"/>
          </a:p>
        </p:txBody>
      </p:sp>
      <p:sp>
        <p:nvSpPr>
          <p:cNvPr id="12" name="Tekstvak 11"/>
          <p:cNvSpPr txBox="1"/>
          <p:nvPr/>
        </p:nvSpPr>
        <p:spPr>
          <a:xfrm>
            <a:off x="8415336" y="1680476"/>
            <a:ext cx="1018164" cy="369332"/>
          </a:xfrm>
          <a:prstGeom prst="rect">
            <a:avLst/>
          </a:prstGeom>
          <a:noFill/>
        </p:spPr>
        <p:txBody>
          <a:bodyPr wrap="none" rtlCol="0">
            <a:spAutoFit/>
          </a:bodyPr>
          <a:lstStyle/>
          <a:p>
            <a:r>
              <a:rPr lang="nl-BE" dirty="0" err="1"/>
              <a:t>Adaptive</a:t>
            </a:r>
            <a:endParaRPr lang="nl-BE" dirty="0"/>
          </a:p>
        </p:txBody>
      </p:sp>
      <p:sp>
        <p:nvSpPr>
          <p:cNvPr id="4" name="Tekstvak 3"/>
          <p:cNvSpPr txBox="1"/>
          <p:nvPr/>
        </p:nvSpPr>
        <p:spPr>
          <a:xfrm>
            <a:off x="4216400" y="5588000"/>
            <a:ext cx="3250698" cy="523220"/>
          </a:xfrm>
          <a:prstGeom prst="rect">
            <a:avLst/>
          </a:prstGeom>
          <a:noFill/>
        </p:spPr>
        <p:txBody>
          <a:bodyPr wrap="none" rtlCol="0">
            <a:spAutoFit/>
          </a:bodyPr>
          <a:lstStyle/>
          <a:p>
            <a:r>
              <a:rPr lang="nl-BE" sz="2800" dirty="0"/>
              <a:t>AND= New </a:t>
            </a:r>
            <a:r>
              <a:rPr lang="nl-BE" sz="2800" b="1" dirty="0" err="1">
                <a:solidFill>
                  <a:srgbClr val="FF0000"/>
                </a:solidFill>
              </a:rPr>
              <a:t>Synthesis</a:t>
            </a:r>
            <a:endParaRPr lang="nl-BE" sz="2800" b="1" dirty="0">
              <a:solidFill>
                <a:srgbClr val="FF0000"/>
              </a:solidFill>
            </a:endParaRPr>
          </a:p>
        </p:txBody>
      </p:sp>
    </p:spTree>
    <p:extLst>
      <p:ext uri="{BB962C8B-B14F-4D97-AF65-F5344CB8AC3E}">
        <p14:creationId xmlns:p14="http://schemas.microsoft.com/office/powerpoint/2010/main" val="329029615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7488" y="1272488"/>
            <a:ext cx="7992888" cy="5568691"/>
          </a:xfrm>
          <a:prstGeom prst="rect">
            <a:avLst/>
          </a:prstGeom>
        </p:spPr>
      </p:pic>
      <p:sp>
        <p:nvSpPr>
          <p:cNvPr id="4" name="Rectangle 3"/>
          <p:cNvSpPr/>
          <p:nvPr/>
        </p:nvSpPr>
        <p:spPr>
          <a:xfrm>
            <a:off x="1524000" y="0"/>
            <a:ext cx="9144000" cy="1268760"/>
          </a:xfrm>
          <a:prstGeom prst="rect">
            <a:avLst/>
          </a:prstGeom>
          <a:solidFill>
            <a:srgbClr val="008DC0">
              <a:alpha val="85000"/>
            </a:srgbClr>
          </a:solidFill>
          <a:ln>
            <a:solidFill>
              <a:srgbClr val="008D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04424"/>
            <a:endParaRPr lang="fr-FR" b="1" dirty="0">
              <a:solidFill>
                <a:prstClr val="white"/>
              </a:solidFill>
              <a:latin typeface="HelveticaNeueLT Std Cn" pitchFamily="34" charset="0"/>
            </a:endParaRPr>
          </a:p>
        </p:txBody>
      </p:sp>
      <p:sp>
        <p:nvSpPr>
          <p:cNvPr id="5" name="Rounded Rectangle 4"/>
          <p:cNvSpPr/>
          <p:nvPr/>
        </p:nvSpPr>
        <p:spPr>
          <a:xfrm>
            <a:off x="1199456" y="921408"/>
            <a:ext cx="6827048" cy="291760"/>
          </a:xfrm>
          <a:custGeom>
            <a:avLst/>
            <a:gdLst>
              <a:gd name="connsiteX0" fmla="*/ 0 w 6228184"/>
              <a:gd name="connsiteY0" fmla="*/ 72009 h 432048"/>
              <a:gd name="connsiteX1" fmla="*/ 72009 w 6228184"/>
              <a:gd name="connsiteY1" fmla="*/ 0 h 432048"/>
              <a:gd name="connsiteX2" fmla="*/ 6156175 w 6228184"/>
              <a:gd name="connsiteY2" fmla="*/ 0 h 432048"/>
              <a:gd name="connsiteX3" fmla="*/ 6228184 w 6228184"/>
              <a:gd name="connsiteY3" fmla="*/ 72009 h 432048"/>
              <a:gd name="connsiteX4" fmla="*/ 6228184 w 6228184"/>
              <a:gd name="connsiteY4" fmla="*/ 360039 h 432048"/>
              <a:gd name="connsiteX5" fmla="*/ 6156175 w 6228184"/>
              <a:gd name="connsiteY5" fmla="*/ 432048 h 432048"/>
              <a:gd name="connsiteX6" fmla="*/ 72009 w 6228184"/>
              <a:gd name="connsiteY6" fmla="*/ 432048 h 432048"/>
              <a:gd name="connsiteX7" fmla="*/ 0 w 6228184"/>
              <a:gd name="connsiteY7" fmla="*/ 360039 h 432048"/>
              <a:gd name="connsiteX8" fmla="*/ 0 w 6228184"/>
              <a:gd name="connsiteY8" fmla="*/ 72009 h 432048"/>
              <a:gd name="connsiteX0" fmla="*/ 0 w 6426304"/>
              <a:gd name="connsiteY0" fmla="*/ 72009 h 432048"/>
              <a:gd name="connsiteX1" fmla="*/ 72009 w 6426304"/>
              <a:gd name="connsiteY1" fmla="*/ 0 h 432048"/>
              <a:gd name="connsiteX2" fmla="*/ 6156175 w 6426304"/>
              <a:gd name="connsiteY2" fmla="*/ 0 h 432048"/>
              <a:gd name="connsiteX3" fmla="*/ 6228184 w 6426304"/>
              <a:gd name="connsiteY3" fmla="*/ 72009 h 432048"/>
              <a:gd name="connsiteX4" fmla="*/ 6426304 w 6426304"/>
              <a:gd name="connsiteY4" fmla="*/ 344799 h 432048"/>
              <a:gd name="connsiteX5" fmla="*/ 6156175 w 6426304"/>
              <a:gd name="connsiteY5" fmla="*/ 432048 h 432048"/>
              <a:gd name="connsiteX6" fmla="*/ 72009 w 6426304"/>
              <a:gd name="connsiteY6" fmla="*/ 432048 h 432048"/>
              <a:gd name="connsiteX7" fmla="*/ 0 w 6426304"/>
              <a:gd name="connsiteY7" fmla="*/ 360039 h 432048"/>
              <a:gd name="connsiteX8" fmla="*/ 0 w 6426304"/>
              <a:gd name="connsiteY8" fmla="*/ 72009 h 432048"/>
              <a:gd name="connsiteX0" fmla="*/ 0 w 6548224"/>
              <a:gd name="connsiteY0" fmla="*/ 72009 h 432048"/>
              <a:gd name="connsiteX1" fmla="*/ 72009 w 6548224"/>
              <a:gd name="connsiteY1" fmla="*/ 0 h 432048"/>
              <a:gd name="connsiteX2" fmla="*/ 6156175 w 6548224"/>
              <a:gd name="connsiteY2" fmla="*/ 0 h 432048"/>
              <a:gd name="connsiteX3" fmla="*/ 6548224 w 6548224"/>
              <a:gd name="connsiteY3" fmla="*/ 376809 h 432048"/>
              <a:gd name="connsiteX4" fmla="*/ 6426304 w 6548224"/>
              <a:gd name="connsiteY4" fmla="*/ 344799 h 432048"/>
              <a:gd name="connsiteX5" fmla="*/ 6156175 w 6548224"/>
              <a:gd name="connsiteY5" fmla="*/ 432048 h 432048"/>
              <a:gd name="connsiteX6" fmla="*/ 72009 w 6548224"/>
              <a:gd name="connsiteY6" fmla="*/ 432048 h 432048"/>
              <a:gd name="connsiteX7" fmla="*/ 0 w 6548224"/>
              <a:gd name="connsiteY7" fmla="*/ 360039 h 432048"/>
              <a:gd name="connsiteX8" fmla="*/ 0 w 6548224"/>
              <a:gd name="connsiteY8" fmla="*/ 72009 h 432048"/>
              <a:gd name="connsiteX0" fmla="*/ 0 w 6504663"/>
              <a:gd name="connsiteY0" fmla="*/ 72009 h 432048"/>
              <a:gd name="connsiteX1" fmla="*/ 72009 w 6504663"/>
              <a:gd name="connsiteY1" fmla="*/ 0 h 432048"/>
              <a:gd name="connsiteX2" fmla="*/ 6156175 w 6504663"/>
              <a:gd name="connsiteY2" fmla="*/ 0 h 432048"/>
              <a:gd name="connsiteX3" fmla="*/ 6504663 w 6504663"/>
              <a:gd name="connsiteY3" fmla="*/ 392049 h 432048"/>
              <a:gd name="connsiteX4" fmla="*/ 6426304 w 6504663"/>
              <a:gd name="connsiteY4" fmla="*/ 344799 h 432048"/>
              <a:gd name="connsiteX5" fmla="*/ 6156175 w 6504663"/>
              <a:gd name="connsiteY5" fmla="*/ 432048 h 432048"/>
              <a:gd name="connsiteX6" fmla="*/ 72009 w 6504663"/>
              <a:gd name="connsiteY6" fmla="*/ 432048 h 432048"/>
              <a:gd name="connsiteX7" fmla="*/ 0 w 6504663"/>
              <a:gd name="connsiteY7" fmla="*/ 360039 h 432048"/>
              <a:gd name="connsiteX8" fmla="*/ 0 w 6504663"/>
              <a:gd name="connsiteY8" fmla="*/ 72009 h 432048"/>
              <a:gd name="connsiteX0" fmla="*/ 0 w 6542466"/>
              <a:gd name="connsiteY0" fmla="*/ 72009 h 437640"/>
              <a:gd name="connsiteX1" fmla="*/ 72009 w 6542466"/>
              <a:gd name="connsiteY1" fmla="*/ 0 h 437640"/>
              <a:gd name="connsiteX2" fmla="*/ 6156175 w 6542466"/>
              <a:gd name="connsiteY2" fmla="*/ 0 h 437640"/>
              <a:gd name="connsiteX3" fmla="*/ 6504663 w 6542466"/>
              <a:gd name="connsiteY3" fmla="*/ 392049 h 437640"/>
              <a:gd name="connsiteX4" fmla="*/ 6542466 w 6542466"/>
              <a:gd name="connsiteY4" fmla="*/ 413379 h 437640"/>
              <a:gd name="connsiteX5" fmla="*/ 6156175 w 6542466"/>
              <a:gd name="connsiteY5" fmla="*/ 432048 h 437640"/>
              <a:gd name="connsiteX6" fmla="*/ 72009 w 6542466"/>
              <a:gd name="connsiteY6" fmla="*/ 432048 h 437640"/>
              <a:gd name="connsiteX7" fmla="*/ 0 w 6542466"/>
              <a:gd name="connsiteY7" fmla="*/ 360039 h 437640"/>
              <a:gd name="connsiteX8" fmla="*/ 0 w 6542466"/>
              <a:gd name="connsiteY8" fmla="*/ 72009 h 437640"/>
              <a:gd name="connsiteX0" fmla="*/ 0 w 6504663"/>
              <a:gd name="connsiteY0" fmla="*/ 72009 h 437640"/>
              <a:gd name="connsiteX1" fmla="*/ 72009 w 6504663"/>
              <a:gd name="connsiteY1" fmla="*/ 0 h 437640"/>
              <a:gd name="connsiteX2" fmla="*/ 6156175 w 6504663"/>
              <a:gd name="connsiteY2" fmla="*/ 0 h 437640"/>
              <a:gd name="connsiteX3" fmla="*/ 6504663 w 6504663"/>
              <a:gd name="connsiteY3" fmla="*/ 392049 h 437640"/>
              <a:gd name="connsiteX4" fmla="*/ 6484385 w 6504663"/>
              <a:gd name="connsiteY4" fmla="*/ 413379 h 437640"/>
              <a:gd name="connsiteX5" fmla="*/ 6156175 w 6504663"/>
              <a:gd name="connsiteY5" fmla="*/ 432048 h 437640"/>
              <a:gd name="connsiteX6" fmla="*/ 72009 w 6504663"/>
              <a:gd name="connsiteY6" fmla="*/ 432048 h 437640"/>
              <a:gd name="connsiteX7" fmla="*/ 0 w 6504663"/>
              <a:gd name="connsiteY7" fmla="*/ 360039 h 437640"/>
              <a:gd name="connsiteX8" fmla="*/ 0 w 6504663"/>
              <a:gd name="connsiteY8" fmla="*/ 72009 h 43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4663" h="437640">
                <a:moveTo>
                  <a:pt x="0" y="72009"/>
                </a:moveTo>
                <a:cubicBezTo>
                  <a:pt x="0" y="32240"/>
                  <a:pt x="32240" y="0"/>
                  <a:pt x="72009" y="0"/>
                </a:cubicBezTo>
                <a:lnTo>
                  <a:pt x="6156175" y="0"/>
                </a:lnTo>
                <a:cubicBezTo>
                  <a:pt x="6195944" y="0"/>
                  <a:pt x="6504663" y="352280"/>
                  <a:pt x="6504663" y="392049"/>
                </a:cubicBezTo>
                <a:cubicBezTo>
                  <a:pt x="6504663" y="488059"/>
                  <a:pt x="6484385" y="317369"/>
                  <a:pt x="6484385" y="413379"/>
                </a:cubicBezTo>
                <a:cubicBezTo>
                  <a:pt x="6484385" y="453148"/>
                  <a:pt x="6195944" y="432048"/>
                  <a:pt x="6156175" y="432048"/>
                </a:cubicBezTo>
                <a:lnTo>
                  <a:pt x="72009" y="432048"/>
                </a:lnTo>
                <a:cubicBezTo>
                  <a:pt x="32240" y="432048"/>
                  <a:pt x="0" y="399808"/>
                  <a:pt x="0" y="360039"/>
                </a:cubicBezTo>
                <a:lnTo>
                  <a:pt x="0" y="7200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1199456" y="1126608"/>
            <a:ext cx="9793088" cy="14588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Diagonal Corner Rectangle 15"/>
          <p:cNvSpPr/>
          <p:nvPr/>
        </p:nvSpPr>
        <p:spPr>
          <a:xfrm rot="10800000" flipH="1">
            <a:off x="9314771" y="-42395"/>
            <a:ext cx="1512169" cy="374789"/>
          </a:xfrm>
          <a:prstGeom prst="round2DiagRect">
            <a:avLst/>
          </a:prstGeom>
          <a:solidFill>
            <a:srgbClr val="F38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lumMod val="75000"/>
                </a:schemeClr>
              </a:solidFill>
            </a:endParaRPr>
          </a:p>
        </p:txBody>
      </p:sp>
      <p:sp>
        <p:nvSpPr>
          <p:cNvPr id="14" name="TextBox 13"/>
          <p:cNvSpPr txBox="1"/>
          <p:nvPr/>
        </p:nvSpPr>
        <p:spPr>
          <a:xfrm>
            <a:off x="9868739" y="-42395"/>
            <a:ext cx="720080" cy="369332"/>
          </a:xfrm>
          <a:prstGeom prst="rect">
            <a:avLst/>
          </a:prstGeom>
          <a:noFill/>
        </p:spPr>
        <p:txBody>
          <a:bodyPr wrap="square" rtlCol="0">
            <a:spAutoFit/>
          </a:bodyPr>
          <a:lstStyle/>
          <a:p>
            <a:fld id="{5B63F44E-B244-4E3A-BCA7-B8F42551EB8E}" type="slidenum">
              <a:rPr lang="en-CA">
                <a:solidFill>
                  <a:schemeClr val="bg1"/>
                </a:solidFill>
              </a:rPr>
              <a:t>14</a:t>
            </a:fld>
            <a:endParaRPr lang="en-GB" dirty="0">
              <a:solidFill>
                <a:schemeClr val="bg1"/>
              </a:solidFill>
            </a:endParaRPr>
          </a:p>
        </p:txBody>
      </p:sp>
      <p:grpSp>
        <p:nvGrpSpPr>
          <p:cNvPr id="29" name="Group 28"/>
          <p:cNvGrpSpPr/>
          <p:nvPr/>
        </p:nvGrpSpPr>
        <p:grpSpPr>
          <a:xfrm>
            <a:off x="1524000" y="908721"/>
            <a:ext cx="9468544" cy="179413"/>
            <a:chOff x="0" y="921408"/>
            <a:chExt cx="9468544" cy="179413"/>
          </a:xfrm>
        </p:grpSpPr>
        <p:cxnSp>
          <p:nvCxnSpPr>
            <p:cNvPr id="3" name="Straight Connector 2"/>
            <p:cNvCxnSpPr/>
            <p:nvPr/>
          </p:nvCxnSpPr>
          <p:spPr>
            <a:xfrm>
              <a:off x="0" y="921408"/>
              <a:ext cx="6156176" cy="0"/>
            </a:xfrm>
            <a:prstGeom prst="line">
              <a:avLst/>
            </a:prstGeom>
            <a:ln w="38100">
              <a:solidFill>
                <a:srgbClr val="F38307"/>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444208" y="1100821"/>
              <a:ext cx="3024336" cy="0"/>
            </a:xfrm>
            <a:prstGeom prst="line">
              <a:avLst/>
            </a:prstGeom>
            <a:ln w="38100">
              <a:solidFill>
                <a:srgbClr val="F38307"/>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156176" y="921408"/>
              <a:ext cx="288032" cy="179413"/>
            </a:xfrm>
            <a:prstGeom prst="line">
              <a:avLst/>
            </a:prstGeom>
            <a:ln w="38100" cap="rnd">
              <a:solidFill>
                <a:srgbClr val="F38307"/>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3513" y="6453337"/>
            <a:ext cx="1154015" cy="309815"/>
          </a:xfrm>
          <a:prstGeom prst="rect">
            <a:avLst/>
          </a:prstGeom>
        </p:spPr>
      </p:pic>
      <p:sp>
        <p:nvSpPr>
          <p:cNvPr id="45" name="TextBox 44"/>
          <p:cNvSpPr txBox="1"/>
          <p:nvPr/>
        </p:nvSpPr>
        <p:spPr>
          <a:xfrm>
            <a:off x="1703512" y="203493"/>
            <a:ext cx="8568952" cy="861774"/>
          </a:xfrm>
          <a:prstGeom prst="rect">
            <a:avLst/>
          </a:prstGeom>
          <a:noFill/>
        </p:spPr>
        <p:txBody>
          <a:bodyPr wrap="square" rtlCol="0">
            <a:spAutoFit/>
          </a:bodyPr>
          <a:lstStyle/>
          <a:p>
            <a:r>
              <a:rPr lang="en-US" sz="3200" b="1" dirty="0">
                <a:solidFill>
                  <a:prstClr val="white"/>
                </a:solidFill>
                <a:effectLst>
                  <a:outerShdw blurRad="38100" dist="38100" dir="2700000" algn="tl">
                    <a:srgbClr val="000000">
                      <a:alpha val="43137"/>
                    </a:srgbClr>
                  </a:outerShdw>
                </a:effectLst>
                <a:latin typeface="HelveticaNeueLT Std Cn" pitchFamily="34" charset="0"/>
              </a:rPr>
              <a:t>The NS Initiative – The Next Steps</a:t>
            </a:r>
          </a:p>
          <a:p>
            <a:endParaRPr lang="en-GB" dirty="0">
              <a:effectLst>
                <a:outerShdw blurRad="38100" dist="38100" dir="2700000" algn="tl">
                  <a:srgbClr val="000000">
                    <a:alpha val="43137"/>
                  </a:srgbClr>
                </a:outerShdw>
              </a:effectLst>
            </a:endParaRPr>
          </a:p>
        </p:txBody>
      </p:sp>
      <p:sp>
        <p:nvSpPr>
          <p:cNvPr id="37" name="Title 1"/>
          <p:cNvSpPr txBox="1">
            <a:spLocks/>
          </p:cNvSpPr>
          <p:nvPr/>
        </p:nvSpPr>
        <p:spPr>
          <a:xfrm>
            <a:off x="1487488" y="1070434"/>
            <a:ext cx="3312368" cy="1134430"/>
          </a:xfrm>
          <a:prstGeom prst="rect">
            <a:avLst/>
          </a:prstGeom>
        </p:spPr>
        <p:txBody>
          <a:bodyPr vert="horz" lIns="91440" tIns="45720" rIns="91440" bIns="45720" rtlCol="0" anchor="ctr">
            <a:normAutofit fontScale="4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4000" b="1" i="1" dirty="0">
                <a:solidFill>
                  <a:srgbClr val="000066"/>
                </a:solidFill>
                <a:latin typeface="HelveticaNeueLT Std Cn" pitchFamily="34" charset="0"/>
                <a:ea typeface="+mn-ea"/>
                <a:cs typeface="+mn-cs"/>
              </a:rPr>
              <a:t>“A reservoir of civic capacity and civic will to deploy it for collective problem-solving”</a:t>
            </a:r>
          </a:p>
        </p:txBody>
      </p:sp>
      <p:sp>
        <p:nvSpPr>
          <p:cNvPr id="17" name="Title 1"/>
          <p:cNvSpPr txBox="1">
            <a:spLocks/>
          </p:cNvSpPr>
          <p:nvPr/>
        </p:nvSpPr>
        <p:spPr>
          <a:xfrm>
            <a:off x="6528048" y="4293096"/>
            <a:ext cx="4060770" cy="216024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600"/>
              </a:spcBef>
            </a:pPr>
            <a:r>
              <a:rPr lang="en-CA" sz="4000" b="1" u="sng" dirty="0">
                <a:solidFill>
                  <a:srgbClr val="000066"/>
                </a:solidFill>
                <a:latin typeface="HelveticaNeueLT Std Cn" pitchFamily="34" charset="0"/>
                <a:ea typeface="+mn-ea"/>
                <a:cs typeface="+mn-cs"/>
              </a:rPr>
              <a:t>A well of Civic Capacity</a:t>
            </a:r>
          </a:p>
          <a:p>
            <a:pPr marL="571500" indent="-220663" algn="l">
              <a:spcBef>
                <a:spcPts val="600"/>
              </a:spcBef>
              <a:buFont typeface="Arial" panose="020B0604020202020204" pitchFamily="34" charset="0"/>
              <a:buChar char="•"/>
            </a:pPr>
            <a:r>
              <a:rPr lang="en-CA" sz="4000" b="1" dirty="0">
                <a:solidFill>
                  <a:srgbClr val="000066"/>
                </a:solidFill>
                <a:latin typeface="HelveticaNeueLT Std Cn" pitchFamily="34" charset="0"/>
                <a:ea typeface="+mn-ea"/>
                <a:cs typeface="+mn-cs"/>
              </a:rPr>
              <a:t>Replenishing?</a:t>
            </a:r>
          </a:p>
          <a:p>
            <a:pPr marL="571500" indent="-220663" algn="l">
              <a:buFont typeface="Arial" panose="020B0604020202020204" pitchFamily="34" charset="0"/>
              <a:buChar char="•"/>
            </a:pPr>
            <a:r>
              <a:rPr lang="en-CA" sz="4000" b="1" dirty="0">
                <a:solidFill>
                  <a:srgbClr val="000066"/>
                </a:solidFill>
                <a:latin typeface="HelveticaNeueLT Std Cn" pitchFamily="34" charset="0"/>
                <a:ea typeface="+mn-ea"/>
                <a:cs typeface="+mn-cs"/>
              </a:rPr>
              <a:t>Spoiling?</a:t>
            </a:r>
          </a:p>
          <a:p>
            <a:pPr marL="571500" indent="-220663" algn="l">
              <a:buFont typeface="Arial" panose="020B0604020202020204" pitchFamily="34" charset="0"/>
              <a:buChar char="•"/>
            </a:pPr>
            <a:r>
              <a:rPr lang="en-CA" sz="4000" b="1" dirty="0">
                <a:solidFill>
                  <a:srgbClr val="000066"/>
                </a:solidFill>
                <a:latin typeface="HelveticaNeueLT Std Cn" pitchFamily="34" charset="0"/>
                <a:ea typeface="+mn-ea"/>
                <a:cs typeface="+mn-cs"/>
              </a:rPr>
              <a:t>Depleting?</a:t>
            </a:r>
          </a:p>
        </p:txBody>
      </p:sp>
    </p:spTree>
    <p:extLst>
      <p:ext uri="{BB962C8B-B14F-4D97-AF65-F5344CB8AC3E}">
        <p14:creationId xmlns:p14="http://schemas.microsoft.com/office/powerpoint/2010/main" val="2830183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el 1"/>
          <p:cNvSpPr>
            <a:spLocks noGrp="1"/>
          </p:cNvSpPr>
          <p:nvPr>
            <p:ph type="title"/>
          </p:nvPr>
        </p:nvSpPr>
        <p:spPr/>
        <p:txBody>
          <a:bodyPr/>
          <a:lstStyle/>
          <a:p>
            <a:r>
              <a:rPr lang="en-GB" noProof="0"/>
              <a:t>Institutional capacity for compliance</a:t>
            </a:r>
          </a:p>
        </p:txBody>
      </p:sp>
      <p:sp>
        <p:nvSpPr>
          <p:cNvPr id="70659" name="Tijdelijke aanduiding voor inhoud 2"/>
          <p:cNvSpPr>
            <a:spLocks noGrp="1"/>
          </p:cNvSpPr>
          <p:nvPr>
            <p:ph idx="1"/>
          </p:nvPr>
        </p:nvSpPr>
        <p:spPr/>
        <p:txBody>
          <a:bodyPr/>
          <a:lstStyle/>
          <a:p>
            <a:r>
              <a:rPr lang="en-GB"/>
              <a:t>Reflects the consitutions, conventions, rules and norms that govern how we live in society</a:t>
            </a:r>
          </a:p>
          <a:p>
            <a:pPr lvl="1"/>
            <a:r>
              <a:rPr lang="en-GB"/>
              <a:t>includes public institutions that make and oversee the implementation of political decisions on behalf of society and the expectation that public office holders exhibit integrity and that there is due process</a:t>
            </a:r>
          </a:p>
          <a:p>
            <a:r>
              <a:rPr lang="en-GB"/>
              <a:t>Audit, in terms of ensuring process controls, is a key component of this system. </a:t>
            </a:r>
          </a:p>
          <a:p>
            <a:pPr lvl="1"/>
            <a:r>
              <a:rPr lang="en-GB"/>
              <a:t>set limits within which public office holders can exercise discretion</a:t>
            </a:r>
          </a:p>
          <a:p>
            <a:pPr lvl="1"/>
            <a:r>
              <a:rPr lang="en-GB"/>
              <a:t>set the parameters of acceptable behaviour</a:t>
            </a:r>
          </a:p>
          <a:p>
            <a:pPr lvl="1"/>
            <a:r>
              <a:rPr lang="en-GB"/>
              <a:t> must be objective, rule-based, enforceable and verifiable</a:t>
            </a:r>
          </a:p>
        </p:txBody>
      </p:sp>
    </p:spTree>
    <p:extLst>
      <p:ext uri="{BB962C8B-B14F-4D97-AF65-F5344CB8AC3E}">
        <p14:creationId xmlns:p14="http://schemas.microsoft.com/office/powerpoint/2010/main" val="27509178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065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065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065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065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06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el 1"/>
          <p:cNvSpPr>
            <a:spLocks noGrp="1"/>
          </p:cNvSpPr>
          <p:nvPr>
            <p:ph type="title"/>
          </p:nvPr>
        </p:nvSpPr>
        <p:spPr/>
        <p:txBody>
          <a:bodyPr/>
          <a:lstStyle/>
          <a:p>
            <a:r>
              <a:rPr lang="en-GB" noProof="0"/>
              <a:t>Organisational capacity for performance</a:t>
            </a:r>
          </a:p>
        </p:txBody>
      </p:sp>
      <p:sp>
        <p:nvSpPr>
          <p:cNvPr id="71683" name="Tijdelijke aanduiding voor inhoud 2"/>
          <p:cNvSpPr>
            <a:spLocks noGrp="1"/>
          </p:cNvSpPr>
          <p:nvPr>
            <p:ph idx="1"/>
          </p:nvPr>
        </p:nvSpPr>
        <p:spPr/>
        <p:txBody>
          <a:bodyPr>
            <a:normAutofit fontScale="92500" lnSpcReduction="10000"/>
          </a:bodyPr>
          <a:lstStyle/>
          <a:p>
            <a:r>
              <a:rPr lang="en-GB"/>
              <a:t>Converts purpose into action by combining authority, policy instruments, organisational capacities and public resources as well as public platforms of cooperation to achieve agency, system-wide and societal results</a:t>
            </a:r>
          </a:p>
          <a:p>
            <a:pPr lvl="1"/>
            <a:r>
              <a:rPr lang="en-GB"/>
              <a:t>focused on making government more productive and efficient and pay attention to user satisfaction.</a:t>
            </a:r>
          </a:p>
          <a:p>
            <a:pPr lvl="1"/>
            <a:r>
              <a:rPr lang="en-GB"/>
              <a:t>however, some reforms have led to an explosion of controls that are stifling innovative capacity crucial for dealing with complexity </a:t>
            </a:r>
          </a:p>
          <a:p>
            <a:pPr lvl="2"/>
            <a:r>
              <a:rPr lang="en-GB"/>
              <a:t>input controls (constraining the nature of resources that can be used to fulfill a mission)</a:t>
            </a:r>
          </a:p>
          <a:p>
            <a:pPr lvl="2"/>
            <a:r>
              <a:rPr lang="en-GB"/>
              <a:t>ex ante controls (obliging to get permission to use resources that were already allocated) </a:t>
            </a:r>
          </a:p>
          <a:p>
            <a:pPr lvl="2"/>
            <a:r>
              <a:rPr lang="en-GB"/>
              <a:t>output controls where performance indicators were converted into performance targets in effect ceasing to be a source of information to actually improve results and leading to phenomena such as “hitting the target but missing the point”</a:t>
            </a:r>
          </a:p>
        </p:txBody>
      </p:sp>
    </p:spTree>
    <p:extLst>
      <p:ext uri="{BB962C8B-B14F-4D97-AF65-F5344CB8AC3E}">
        <p14:creationId xmlns:p14="http://schemas.microsoft.com/office/powerpoint/2010/main" val="21685997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6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6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6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68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68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bldLvl="3"/>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el 1"/>
          <p:cNvSpPr>
            <a:spLocks noGrp="1"/>
          </p:cNvSpPr>
          <p:nvPr>
            <p:ph type="title"/>
          </p:nvPr>
        </p:nvSpPr>
        <p:spPr/>
        <p:txBody>
          <a:bodyPr/>
          <a:lstStyle/>
          <a:p>
            <a:r>
              <a:rPr lang="en-GB" noProof="0"/>
              <a:t>Innovative capacity for emergence</a:t>
            </a:r>
          </a:p>
        </p:txBody>
      </p:sp>
      <p:sp>
        <p:nvSpPr>
          <p:cNvPr id="72707" name="Tijdelijke aanduiding voor inhoud 2"/>
          <p:cNvSpPr>
            <a:spLocks noGrp="1"/>
          </p:cNvSpPr>
          <p:nvPr>
            <p:ph idx="1"/>
          </p:nvPr>
        </p:nvSpPr>
        <p:spPr/>
        <p:txBody>
          <a:bodyPr>
            <a:normAutofit fontScale="92500"/>
          </a:bodyPr>
          <a:lstStyle/>
          <a:p>
            <a:r>
              <a:rPr lang="en-GB"/>
              <a:t>anticipate and detect emerging issues and be pro-active in the face of imperfect knowledge in uncertain circumstances:</a:t>
            </a:r>
          </a:p>
          <a:p>
            <a:pPr lvl="1"/>
            <a:r>
              <a:rPr lang="en-GB"/>
              <a:t>stimulate thinking about alternative futures and how to get there as well as detecting weak signals (scenarios, sensemaking,…) </a:t>
            </a:r>
          </a:p>
          <a:p>
            <a:pPr lvl="1"/>
            <a:r>
              <a:rPr lang="en-GB"/>
              <a:t>no right (or wrong) way to divide powers and responsibilities in the face of complex, multifaceted, emerging issues and a diversity of dispersed networks</a:t>
            </a:r>
          </a:p>
          <a:p>
            <a:pPr lvl="2"/>
            <a:r>
              <a:rPr lang="en-GB"/>
              <a:t>each new structure creates a new boundary to be crossed</a:t>
            </a:r>
          </a:p>
          <a:p>
            <a:pPr lvl="2"/>
            <a:r>
              <a:rPr lang="en-GB"/>
              <a:t>rather ensure resources shared among government and external partners (memoranda of understanding, shared reporting on OECD Better life index regarding joint actions, mobility between units, HR focused on collaboration, attention to networking, collaboration budgets…)</a:t>
            </a:r>
          </a:p>
          <a:p>
            <a:pPr lvl="1"/>
            <a:r>
              <a:rPr lang="en-GB"/>
              <a:t>support social experimentation (with incubators, hubs, easy to access funds, social media…)</a:t>
            </a:r>
          </a:p>
        </p:txBody>
      </p:sp>
    </p:spTree>
    <p:extLst>
      <p:ext uri="{BB962C8B-B14F-4D97-AF65-F5344CB8AC3E}">
        <p14:creationId xmlns:p14="http://schemas.microsoft.com/office/powerpoint/2010/main" val="40658044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7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70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270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70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7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bldLvl="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el 1"/>
          <p:cNvSpPr>
            <a:spLocks noGrp="1"/>
          </p:cNvSpPr>
          <p:nvPr>
            <p:ph type="title"/>
          </p:nvPr>
        </p:nvSpPr>
        <p:spPr>
          <a:xfrm>
            <a:off x="1981200" y="84138"/>
            <a:ext cx="8229600" cy="647700"/>
          </a:xfrm>
        </p:spPr>
        <p:txBody>
          <a:bodyPr>
            <a:normAutofit fontScale="90000"/>
          </a:bodyPr>
          <a:lstStyle/>
          <a:p>
            <a:r>
              <a:rPr lang="en-GB" noProof="0"/>
              <a:t>Adaptive capacity for resilience</a:t>
            </a:r>
          </a:p>
        </p:txBody>
      </p:sp>
      <p:sp>
        <p:nvSpPr>
          <p:cNvPr id="73731" name="Tijdelijke aanduiding voor inhoud 2"/>
          <p:cNvSpPr>
            <a:spLocks noGrp="1"/>
          </p:cNvSpPr>
          <p:nvPr>
            <p:ph idx="1"/>
          </p:nvPr>
        </p:nvSpPr>
        <p:spPr>
          <a:xfrm>
            <a:off x="1930400" y="846139"/>
            <a:ext cx="8432800" cy="5076825"/>
          </a:xfrm>
        </p:spPr>
        <p:txBody>
          <a:bodyPr>
            <a:normAutofit/>
          </a:bodyPr>
          <a:lstStyle/>
          <a:p>
            <a:r>
              <a:rPr lang="en-GB" sz="2000"/>
              <a:t>Resilience: “</a:t>
            </a:r>
            <a:r>
              <a:rPr lang="en-GB" sz="2000">
                <a:solidFill>
                  <a:srgbClr val="FF0000"/>
                </a:solidFill>
              </a:rPr>
              <a:t>adaptive capacity of the system </a:t>
            </a:r>
            <a:r>
              <a:rPr lang="en-GB" sz="2000"/>
              <a:t>to resist/absorb external factors and persist”</a:t>
            </a:r>
          </a:p>
          <a:p>
            <a:pPr lvl="1"/>
            <a:r>
              <a:rPr lang="en-GB" sz="1800"/>
              <a:t>in society this is built up via </a:t>
            </a:r>
            <a:r>
              <a:rPr lang="en-GB" sz="1800">
                <a:solidFill>
                  <a:srgbClr val="FF0000"/>
                </a:solidFill>
              </a:rPr>
              <a:t>self-reliant</a:t>
            </a:r>
            <a:r>
              <a:rPr lang="en-GB" sz="1800"/>
              <a:t> individuals who have the ability to take charge of their lives and shape their futures</a:t>
            </a:r>
          </a:p>
          <a:p>
            <a:pPr lvl="1"/>
            <a:r>
              <a:rPr lang="en-GB" sz="1800"/>
              <a:t>with a critical mass of such people,</a:t>
            </a:r>
            <a:r>
              <a:rPr lang="en-GB" sz="1800">
                <a:solidFill>
                  <a:srgbClr val="FF0000"/>
                </a:solidFill>
              </a:rPr>
              <a:t> resilience </a:t>
            </a:r>
            <a:r>
              <a:rPr lang="en-GB" sz="1800"/>
              <a:t>is also developed as they work together and learn they can count on each other</a:t>
            </a:r>
          </a:p>
          <a:p>
            <a:pPr lvl="2"/>
            <a:r>
              <a:rPr lang="en-GB" sz="1600"/>
              <a:t>this provides a basis for even greater capacity of communities to define issues, find solutions and act</a:t>
            </a:r>
          </a:p>
          <a:p>
            <a:pPr lvl="2"/>
            <a:r>
              <a:rPr lang="en-GB" sz="1600"/>
              <a:t>these strong </a:t>
            </a:r>
            <a:r>
              <a:rPr lang="en-GB" sz="1600">
                <a:solidFill>
                  <a:srgbClr val="FF0000"/>
                </a:solidFill>
              </a:rPr>
              <a:t>networks lift everyone up when times are good and reduce risks when times are rough</a:t>
            </a:r>
          </a:p>
          <a:p>
            <a:r>
              <a:rPr lang="en-GB" sz="2000" b="1" u="sng">
                <a:solidFill>
                  <a:srgbClr val="FF0000"/>
                </a:solidFill>
              </a:rPr>
              <a:t>cannot be created by government</a:t>
            </a:r>
            <a:r>
              <a:rPr lang="en-GB" sz="2000"/>
              <a:t>…</a:t>
            </a:r>
          </a:p>
          <a:p>
            <a:pPr lvl="1"/>
            <a:r>
              <a:rPr lang="en-GB" sz="1800"/>
              <a:t> but it has to </a:t>
            </a:r>
            <a:r>
              <a:rPr lang="en-GB" sz="1800">
                <a:solidFill>
                  <a:srgbClr val="FF0000"/>
                </a:solidFill>
              </a:rPr>
              <a:t>avoid </a:t>
            </a:r>
            <a:r>
              <a:rPr lang="en-GB" sz="1800"/>
              <a:t>taking action that </a:t>
            </a:r>
            <a:r>
              <a:rPr lang="en-GB" sz="1800">
                <a:solidFill>
                  <a:srgbClr val="FF0000"/>
                </a:solidFill>
              </a:rPr>
              <a:t>erodes</a:t>
            </a:r>
            <a:r>
              <a:rPr lang="en-GB" sz="1800"/>
              <a:t> natural resilience by creating dependencies or increasing vulnerabilities and it can nurture it by </a:t>
            </a:r>
          </a:p>
          <a:p>
            <a:pPr lvl="2"/>
            <a:r>
              <a:rPr lang="en-GB" sz="1600">
                <a:solidFill>
                  <a:srgbClr val="FF0000"/>
                </a:solidFill>
              </a:rPr>
              <a:t>building on strengths </a:t>
            </a:r>
            <a:r>
              <a:rPr lang="en-GB" sz="1600"/>
              <a:t>rather reinforce disempowering deficit thinking </a:t>
            </a:r>
          </a:p>
          <a:p>
            <a:pPr lvl="2"/>
            <a:r>
              <a:rPr lang="en-GB" sz="1600"/>
              <a:t>using collaborative </a:t>
            </a:r>
            <a:r>
              <a:rPr lang="en-GB" sz="1600">
                <a:solidFill>
                  <a:srgbClr val="FF0000"/>
                </a:solidFill>
              </a:rPr>
              <a:t>networks and citizen engagement </a:t>
            </a:r>
            <a:r>
              <a:rPr lang="en-GB" sz="1600"/>
              <a:t>in the design of public policies and programmes and ensuring that helping others is built into the service delivery system, deliberately creating active roles for citizens and communities (</a:t>
            </a:r>
            <a:r>
              <a:rPr lang="en-GB" sz="1600">
                <a:solidFill>
                  <a:srgbClr val="FF0000"/>
                </a:solidFill>
              </a:rPr>
              <a:t>co-production</a:t>
            </a:r>
            <a:r>
              <a:rPr lang="en-GB" sz="1600"/>
              <a:t>).</a:t>
            </a:r>
          </a:p>
          <a:p>
            <a:endParaRPr lang="en-GB" sz="2000"/>
          </a:p>
          <a:p>
            <a:endParaRPr lang="en-GB" sz="2000"/>
          </a:p>
        </p:txBody>
      </p:sp>
    </p:spTree>
    <p:extLst>
      <p:ext uri="{BB962C8B-B14F-4D97-AF65-F5344CB8AC3E}">
        <p14:creationId xmlns:p14="http://schemas.microsoft.com/office/powerpoint/2010/main" val="37722209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7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73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373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373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73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731">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3731">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373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bldLvl="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p:cNvSpPr>
            <a:spLocks noGrp="1"/>
          </p:cNvSpPr>
          <p:nvPr>
            <p:ph type="title"/>
          </p:nvPr>
        </p:nvSpPr>
        <p:spPr/>
        <p:txBody>
          <a:bodyPr/>
          <a:lstStyle/>
          <a:p>
            <a:r>
              <a:rPr lang="en-GB" noProof="0"/>
              <a:t>New Synthesis approach</a:t>
            </a:r>
          </a:p>
        </p:txBody>
      </p:sp>
      <p:pic>
        <p:nvPicPr>
          <p:cNvPr id="6758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02484" y="1827786"/>
            <a:ext cx="5357812"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90" name="Rechthoek 10"/>
          <p:cNvSpPr>
            <a:spLocks noChangeArrowheads="1"/>
          </p:cNvSpPr>
          <p:nvPr/>
        </p:nvSpPr>
        <p:spPr bwMode="auto">
          <a:xfrm>
            <a:off x="1854200" y="374194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BE"/>
          </a:p>
        </p:txBody>
      </p:sp>
      <p:sp>
        <p:nvSpPr>
          <p:cNvPr id="67591" name="Tekstvak 11"/>
          <p:cNvSpPr txBox="1">
            <a:spLocks noChangeArrowheads="1"/>
          </p:cNvSpPr>
          <p:nvPr/>
        </p:nvSpPr>
        <p:spPr bwMode="auto">
          <a:xfrm>
            <a:off x="4845258" y="5595412"/>
            <a:ext cx="40507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nl-BE" sz="1400" i="1" dirty="0"/>
              <a:t>J. </a:t>
            </a:r>
            <a:r>
              <a:rPr lang="nl-BE" sz="1400" i="1" dirty="0" err="1"/>
              <a:t>Bourgon</a:t>
            </a:r>
            <a:r>
              <a:rPr lang="nl-BE" sz="1400" i="1" dirty="0"/>
              <a:t>, A new </a:t>
            </a:r>
            <a:r>
              <a:rPr lang="nl-BE" sz="1400" i="1" dirty="0" err="1"/>
              <a:t>synthesis</a:t>
            </a:r>
            <a:r>
              <a:rPr lang="nl-BE" sz="1400" i="1" dirty="0"/>
              <a:t> for public </a:t>
            </a:r>
            <a:r>
              <a:rPr lang="nl-BE" sz="1400" i="1" dirty="0" err="1"/>
              <a:t>administration</a:t>
            </a:r>
            <a:endParaRPr lang="nl-BE" sz="1400" i="1" dirty="0"/>
          </a:p>
        </p:txBody>
      </p:sp>
      <p:grpSp>
        <p:nvGrpSpPr>
          <p:cNvPr id="2" name="Groep 1"/>
          <p:cNvGrpSpPr/>
          <p:nvPr/>
        </p:nvGrpSpPr>
        <p:grpSpPr>
          <a:xfrm>
            <a:off x="3901650" y="1827786"/>
            <a:ext cx="1807705" cy="3203451"/>
            <a:chOff x="5428591" y="-638547"/>
            <a:chExt cx="1807705" cy="3203451"/>
          </a:xfrm>
        </p:grpSpPr>
        <p:sp>
          <p:nvSpPr>
            <p:cNvPr id="3" name="Ovaal 2"/>
            <p:cNvSpPr/>
            <p:nvPr/>
          </p:nvSpPr>
          <p:spPr>
            <a:xfrm>
              <a:off x="5508104" y="980728"/>
              <a:ext cx="1728192" cy="158417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6" name="Ovaal 15"/>
            <p:cNvSpPr/>
            <p:nvPr/>
          </p:nvSpPr>
          <p:spPr>
            <a:xfrm>
              <a:off x="5428591" y="-638547"/>
              <a:ext cx="1728192" cy="158417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grpSp>
      <p:sp>
        <p:nvSpPr>
          <p:cNvPr id="11" name="Ovaal 10"/>
          <p:cNvSpPr/>
          <p:nvPr/>
        </p:nvSpPr>
        <p:spPr>
          <a:xfrm>
            <a:off x="6548771" y="1862884"/>
            <a:ext cx="1728192" cy="338437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5" name="Tekstvak 4"/>
          <p:cNvSpPr txBox="1"/>
          <p:nvPr/>
        </p:nvSpPr>
        <p:spPr>
          <a:xfrm>
            <a:off x="3901650" y="1590261"/>
            <a:ext cx="889987" cy="369332"/>
          </a:xfrm>
          <a:prstGeom prst="rect">
            <a:avLst/>
          </a:prstGeom>
          <a:noFill/>
        </p:spPr>
        <p:txBody>
          <a:bodyPr wrap="none" rtlCol="0">
            <a:spAutoFit/>
          </a:bodyPr>
          <a:lstStyle/>
          <a:p>
            <a:r>
              <a:rPr lang="nl-BE" dirty="0"/>
              <a:t>Market</a:t>
            </a:r>
          </a:p>
        </p:txBody>
      </p:sp>
      <p:sp>
        <p:nvSpPr>
          <p:cNvPr id="13" name="Tekstvak 12"/>
          <p:cNvSpPr txBox="1"/>
          <p:nvPr/>
        </p:nvSpPr>
        <p:spPr>
          <a:xfrm>
            <a:off x="3901649" y="5026194"/>
            <a:ext cx="1079526" cy="369332"/>
          </a:xfrm>
          <a:prstGeom prst="rect">
            <a:avLst/>
          </a:prstGeom>
          <a:noFill/>
        </p:spPr>
        <p:txBody>
          <a:bodyPr wrap="none" rtlCol="0">
            <a:spAutoFit/>
          </a:bodyPr>
          <a:lstStyle/>
          <a:p>
            <a:r>
              <a:rPr lang="nl-BE" dirty="0" err="1"/>
              <a:t>Hierarchy</a:t>
            </a:r>
            <a:endParaRPr lang="nl-BE" dirty="0"/>
          </a:p>
        </p:txBody>
      </p:sp>
      <p:sp>
        <p:nvSpPr>
          <p:cNvPr id="14" name="Tekstvak 13"/>
          <p:cNvSpPr txBox="1"/>
          <p:nvPr/>
        </p:nvSpPr>
        <p:spPr>
          <a:xfrm>
            <a:off x="8526658" y="3089558"/>
            <a:ext cx="1031051" cy="369332"/>
          </a:xfrm>
          <a:prstGeom prst="rect">
            <a:avLst/>
          </a:prstGeom>
          <a:noFill/>
        </p:spPr>
        <p:txBody>
          <a:bodyPr wrap="none" rtlCol="0">
            <a:spAutoFit/>
          </a:bodyPr>
          <a:lstStyle/>
          <a:p>
            <a:r>
              <a:rPr lang="nl-BE" dirty="0"/>
              <a:t>Network</a:t>
            </a:r>
          </a:p>
        </p:txBody>
      </p:sp>
      <p:sp>
        <p:nvSpPr>
          <p:cNvPr id="6" name="Ovaal 5"/>
          <p:cNvSpPr/>
          <p:nvPr/>
        </p:nvSpPr>
        <p:spPr>
          <a:xfrm>
            <a:off x="5709355" y="3211192"/>
            <a:ext cx="605307" cy="652660"/>
          </a:xfrm>
          <a:prstGeom prst="ellipse">
            <a:avLst/>
          </a:prstGeom>
          <a:noFill/>
          <a:ln w="762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cxnSp>
        <p:nvCxnSpPr>
          <p:cNvPr id="8" name="Rechte verbindingslijn met pijl 7"/>
          <p:cNvCxnSpPr>
            <a:stCxn id="6" idx="0"/>
          </p:cNvCxnSpPr>
          <p:nvPr/>
        </p:nvCxnSpPr>
        <p:spPr>
          <a:xfrm flipV="1">
            <a:off x="6012008" y="1381540"/>
            <a:ext cx="858612" cy="18296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kstvak 8"/>
          <p:cNvSpPr txBox="1"/>
          <p:nvPr/>
        </p:nvSpPr>
        <p:spPr>
          <a:xfrm>
            <a:off x="6822166" y="1226493"/>
            <a:ext cx="3876261" cy="646331"/>
          </a:xfrm>
          <a:prstGeom prst="rect">
            <a:avLst/>
          </a:prstGeom>
          <a:noFill/>
        </p:spPr>
        <p:txBody>
          <a:bodyPr wrap="square" rtlCol="0">
            <a:spAutoFit/>
          </a:bodyPr>
          <a:lstStyle/>
          <a:p>
            <a:r>
              <a:rPr lang="nl-BE" dirty="0" err="1"/>
              <a:t>Find</a:t>
            </a:r>
            <a:r>
              <a:rPr lang="nl-BE" dirty="0"/>
              <a:t> the mix </a:t>
            </a:r>
            <a:r>
              <a:rPr lang="nl-BE" dirty="0" err="1"/>
              <a:t>that</a:t>
            </a:r>
            <a:r>
              <a:rPr lang="nl-BE" dirty="0"/>
              <a:t> </a:t>
            </a:r>
            <a:r>
              <a:rPr lang="nl-BE" dirty="0" err="1"/>
              <a:t>works</a:t>
            </a:r>
            <a:r>
              <a:rPr lang="nl-BE" dirty="0"/>
              <a:t> in the </a:t>
            </a:r>
            <a:r>
              <a:rPr lang="nl-BE" dirty="0" err="1"/>
              <a:t>given</a:t>
            </a:r>
            <a:r>
              <a:rPr lang="nl-BE" dirty="0"/>
              <a:t> context</a:t>
            </a:r>
          </a:p>
        </p:txBody>
      </p:sp>
    </p:spTree>
    <p:extLst>
      <p:ext uri="{BB962C8B-B14F-4D97-AF65-F5344CB8AC3E}">
        <p14:creationId xmlns:p14="http://schemas.microsoft.com/office/powerpoint/2010/main" val="364411602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886F34-BE74-4C6B-A6F0-20A9EF6138B2}"/>
              </a:ext>
            </a:extLst>
          </p:cNvPr>
          <p:cNvSpPr>
            <a:spLocks noGrp="1"/>
          </p:cNvSpPr>
          <p:nvPr>
            <p:ph type="title"/>
          </p:nvPr>
        </p:nvSpPr>
        <p:spPr/>
        <p:txBody>
          <a:bodyPr/>
          <a:lstStyle/>
          <a:p>
            <a:r>
              <a:rPr lang="cs-CZ" dirty="0" err="1"/>
              <a:t>Outline</a:t>
            </a:r>
            <a:r>
              <a:rPr lang="cs-CZ" dirty="0"/>
              <a:t> </a:t>
            </a:r>
            <a:r>
              <a:rPr lang="cs-CZ" dirty="0" err="1"/>
              <a:t>for</a:t>
            </a:r>
            <a:r>
              <a:rPr lang="cs-CZ" dirty="0"/>
              <a:t> </a:t>
            </a:r>
            <a:r>
              <a:rPr lang="cs-CZ" dirty="0" err="1"/>
              <a:t>today</a:t>
            </a:r>
            <a:r>
              <a:rPr lang="cs-CZ" dirty="0"/>
              <a:t>:</a:t>
            </a:r>
          </a:p>
        </p:txBody>
      </p:sp>
      <p:sp>
        <p:nvSpPr>
          <p:cNvPr id="3" name="Zástupný symbol pro obsah 2">
            <a:extLst>
              <a:ext uri="{FF2B5EF4-FFF2-40B4-BE49-F238E27FC236}">
                <a16:creationId xmlns:a16="http://schemas.microsoft.com/office/drawing/2014/main" id="{8E035854-8CBC-4160-AD57-A0D6BF776D37}"/>
              </a:ext>
            </a:extLst>
          </p:cNvPr>
          <p:cNvSpPr>
            <a:spLocks noGrp="1"/>
          </p:cNvSpPr>
          <p:nvPr>
            <p:ph idx="1"/>
          </p:nvPr>
        </p:nvSpPr>
        <p:spPr/>
        <p:txBody>
          <a:bodyPr>
            <a:normAutofit/>
          </a:bodyPr>
          <a:lstStyle/>
          <a:p>
            <a:r>
              <a:rPr lang="cs-CZ" dirty="0" err="1"/>
              <a:t>Conclusion</a:t>
            </a:r>
            <a:r>
              <a:rPr lang="cs-CZ" dirty="0"/>
              <a:t> </a:t>
            </a:r>
            <a:r>
              <a:rPr lang="cs-CZ" dirty="0" err="1"/>
              <a:t>of</a:t>
            </a:r>
            <a:r>
              <a:rPr lang="cs-CZ" dirty="0"/>
              <a:t> </a:t>
            </a:r>
            <a:r>
              <a:rPr lang="cs-CZ" dirty="0" err="1"/>
              <a:t>Topic</a:t>
            </a:r>
            <a:r>
              <a:rPr lang="cs-CZ" dirty="0"/>
              <a:t> 6: New </a:t>
            </a:r>
            <a:r>
              <a:rPr lang="cs-CZ" dirty="0" err="1"/>
              <a:t>Synthesis</a:t>
            </a:r>
            <a:r>
              <a:rPr lang="cs-CZ" dirty="0"/>
              <a:t>, </a:t>
            </a:r>
            <a:r>
              <a:rPr lang="cs-CZ" dirty="0" err="1"/>
              <a:t>Metagovernance</a:t>
            </a:r>
            <a:endParaRPr lang="cs-CZ" dirty="0"/>
          </a:p>
          <a:p>
            <a:pPr lvl="1"/>
            <a:r>
              <a:rPr lang="cs-CZ" dirty="0" err="1"/>
              <a:t>Reading</a:t>
            </a:r>
            <a:r>
              <a:rPr lang="cs-CZ" dirty="0"/>
              <a:t> </a:t>
            </a:r>
            <a:r>
              <a:rPr lang="cs-CZ" dirty="0" err="1"/>
              <a:t>reflection</a:t>
            </a:r>
            <a:endParaRPr lang="cs-CZ" dirty="0"/>
          </a:p>
          <a:p>
            <a:pPr lvl="1"/>
            <a:r>
              <a:rPr lang="cs-CZ" dirty="0" err="1"/>
              <a:t>Recap</a:t>
            </a:r>
            <a:r>
              <a:rPr lang="cs-CZ" dirty="0"/>
              <a:t> </a:t>
            </a:r>
            <a:r>
              <a:rPr lang="cs-CZ" dirty="0" err="1"/>
              <a:t>of</a:t>
            </a:r>
            <a:r>
              <a:rPr lang="cs-CZ" dirty="0"/>
              <a:t> </a:t>
            </a:r>
            <a:r>
              <a:rPr lang="cs-CZ" dirty="0" err="1"/>
              <a:t>the</a:t>
            </a:r>
            <a:r>
              <a:rPr lang="cs-CZ" dirty="0"/>
              <a:t> </a:t>
            </a:r>
            <a:r>
              <a:rPr lang="cs-CZ" dirty="0" err="1"/>
              <a:t>key</a:t>
            </a:r>
            <a:r>
              <a:rPr lang="cs-CZ" dirty="0"/>
              <a:t> </a:t>
            </a:r>
            <a:r>
              <a:rPr lang="cs-CZ" dirty="0" err="1"/>
              <a:t>ideas</a:t>
            </a:r>
            <a:endParaRPr lang="cs-CZ" dirty="0"/>
          </a:p>
          <a:p>
            <a:pPr lvl="1"/>
            <a:r>
              <a:rPr lang="cs-CZ" dirty="0"/>
              <a:t>Q&amp;A</a:t>
            </a:r>
          </a:p>
          <a:p>
            <a:r>
              <a:rPr lang="cs-CZ" dirty="0" err="1"/>
              <a:t>Short</a:t>
            </a:r>
            <a:r>
              <a:rPr lang="cs-CZ" dirty="0"/>
              <a:t> </a:t>
            </a:r>
            <a:r>
              <a:rPr lang="cs-CZ" dirty="0" err="1"/>
              <a:t>break</a:t>
            </a:r>
            <a:endParaRPr lang="cs-CZ" dirty="0"/>
          </a:p>
          <a:p>
            <a:r>
              <a:rPr lang="cs-CZ" dirty="0" err="1"/>
              <a:t>Recap</a:t>
            </a:r>
            <a:r>
              <a:rPr lang="cs-CZ" dirty="0"/>
              <a:t> </a:t>
            </a:r>
            <a:r>
              <a:rPr lang="cs-CZ" dirty="0" err="1"/>
              <a:t>of</a:t>
            </a:r>
            <a:r>
              <a:rPr lang="cs-CZ" dirty="0"/>
              <a:t> </a:t>
            </a:r>
            <a:r>
              <a:rPr lang="cs-CZ" dirty="0" err="1"/>
              <a:t>the</a:t>
            </a:r>
            <a:r>
              <a:rPr lang="cs-CZ" dirty="0"/>
              <a:t> </a:t>
            </a:r>
            <a:r>
              <a:rPr lang="cs-CZ" dirty="0" err="1"/>
              <a:t>whole</a:t>
            </a:r>
            <a:r>
              <a:rPr lang="cs-CZ" dirty="0"/>
              <a:t> </a:t>
            </a:r>
            <a:r>
              <a:rPr lang="cs-CZ" dirty="0" err="1"/>
              <a:t>course</a:t>
            </a:r>
            <a:endParaRPr lang="cs-CZ" dirty="0"/>
          </a:p>
          <a:p>
            <a:r>
              <a:rPr lang="cs-CZ" dirty="0"/>
              <a:t>Q&amp;A</a:t>
            </a:r>
          </a:p>
        </p:txBody>
      </p:sp>
    </p:spTree>
    <p:extLst>
      <p:ext uri="{BB962C8B-B14F-4D97-AF65-F5344CB8AC3E}">
        <p14:creationId xmlns:p14="http://schemas.microsoft.com/office/powerpoint/2010/main" val="213008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BD281-F71A-D148-9E80-DFB759249F84}"/>
              </a:ext>
            </a:extLst>
          </p:cNvPr>
          <p:cNvSpPr>
            <a:spLocks noGrp="1"/>
          </p:cNvSpPr>
          <p:nvPr>
            <p:ph type="title"/>
          </p:nvPr>
        </p:nvSpPr>
        <p:spPr/>
        <p:txBody>
          <a:bodyPr/>
          <a:lstStyle/>
          <a:p>
            <a:r>
              <a:rPr lang="en-CZ" dirty="0"/>
              <a:t>Metagovernance – Outline</a:t>
            </a:r>
          </a:p>
        </p:txBody>
      </p:sp>
      <p:sp>
        <p:nvSpPr>
          <p:cNvPr id="3" name="Content Placeholder 2">
            <a:extLst>
              <a:ext uri="{FF2B5EF4-FFF2-40B4-BE49-F238E27FC236}">
                <a16:creationId xmlns:a16="http://schemas.microsoft.com/office/drawing/2014/main" id="{6BE6B553-58AC-034D-9A29-BBF94310A0AF}"/>
              </a:ext>
            </a:extLst>
          </p:cNvPr>
          <p:cNvSpPr>
            <a:spLocks noGrp="1"/>
          </p:cNvSpPr>
          <p:nvPr>
            <p:ph idx="1"/>
          </p:nvPr>
        </p:nvSpPr>
        <p:spPr/>
        <p:txBody>
          <a:bodyPr/>
          <a:lstStyle/>
          <a:p>
            <a:r>
              <a:rPr lang="en-AU" dirty="0"/>
              <a:t>Introduction/Recapitulation </a:t>
            </a:r>
          </a:p>
          <a:p>
            <a:r>
              <a:rPr lang="en-AU" dirty="0"/>
              <a:t>(1) </a:t>
            </a:r>
            <a:r>
              <a:rPr lang="en-AU" b="1" dirty="0"/>
              <a:t>Why</a:t>
            </a:r>
            <a:r>
              <a:rPr lang="en-AU" dirty="0"/>
              <a:t> is </a:t>
            </a:r>
            <a:r>
              <a:rPr lang="en-AU" dirty="0" err="1"/>
              <a:t>metagovernance</a:t>
            </a:r>
            <a:r>
              <a:rPr lang="en-AU" dirty="0"/>
              <a:t> introduced?</a:t>
            </a:r>
          </a:p>
          <a:p>
            <a:r>
              <a:rPr lang="en-AU" dirty="0"/>
              <a:t>(2) </a:t>
            </a:r>
            <a:r>
              <a:rPr lang="en-AU" b="1" dirty="0"/>
              <a:t>How</a:t>
            </a:r>
            <a:r>
              <a:rPr lang="en-AU" dirty="0"/>
              <a:t> is </a:t>
            </a:r>
            <a:r>
              <a:rPr lang="en-AU" dirty="0" err="1"/>
              <a:t>metagovernance</a:t>
            </a:r>
            <a:r>
              <a:rPr lang="en-AU" dirty="0"/>
              <a:t> performed? </a:t>
            </a:r>
          </a:p>
          <a:p>
            <a:r>
              <a:rPr lang="en-AU" dirty="0"/>
              <a:t>(3) </a:t>
            </a:r>
            <a:r>
              <a:rPr lang="en-AU" b="1" dirty="0"/>
              <a:t>Who</a:t>
            </a:r>
            <a:r>
              <a:rPr lang="en-AU" dirty="0"/>
              <a:t> is </a:t>
            </a:r>
            <a:r>
              <a:rPr lang="en-AU" dirty="0" err="1"/>
              <a:t>metagovernor</a:t>
            </a:r>
            <a:r>
              <a:rPr lang="en-AU" dirty="0"/>
              <a:t>?</a:t>
            </a:r>
          </a:p>
          <a:p>
            <a:endParaRPr lang="en-AU" dirty="0"/>
          </a:p>
        </p:txBody>
      </p:sp>
    </p:spTree>
    <p:extLst>
      <p:ext uri="{BB962C8B-B14F-4D97-AF65-F5344CB8AC3E}">
        <p14:creationId xmlns:p14="http://schemas.microsoft.com/office/powerpoint/2010/main" val="3685171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5FC5C-599C-644A-9F73-521CBF98D317}"/>
              </a:ext>
            </a:extLst>
          </p:cNvPr>
          <p:cNvSpPr>
            <a:spLocks noGrp="1"/>
          </p:cNvSpPr>
          <p:nvPr>
            <p:ph type="title"/>
          </p:nvPr>
        </p:nvSpPr>
        <p:spPr/>
        <p:txBody>
          <a:bodyPr/>
          <a:lstStyle/>
          <a:p>
            <a:r>
              <a:rPr lang="en-CZ" dirty="0"/>
              <a:t>Metagovernance – Introduction  </a:t>
            </a:r>
          </a:p>
        </p:txBody>
      </p:sp>
      <p:sp>
        <p:nvSpPr>
          <p:cNvPr id="3" name="Content Placeholder 2">
            <a:extLst>
              <a:ext uri="{FF2B5EF4-FFF2-40B4-BE49-F238E27FC236}">
                <a16:creationId xmlns:a16="http://schemas.microsoft.com/office/drawing/2014/main" id="{3966E72A-C99D-7F4F-AC9C-3969998B9C9D}"/>
              </a:ext>
            </a:extLst>
          </p:cNvPr>
          <p:cNvSpPr>
            <a:spLocks noGrp="1"/>
          </p:cNvSpPr>
          <p:nvPr>
            <p:ph idx="1"/>
          </p:nvPr>
        </p:nvSpPr>
        <p:spPr/>
        <p:txBody>
          <a:bodyPr/>
          <a:lstStyle/>
          <a:p>
            <a:pPr marL="0" indent="0">
              <a:buNone/>
            </a:pPr>
            <a:r>
              <a:rPr lang="en-CZ" b="1" dirty="0"/>
              <a:t>Governance </a:t>
            </a:r>
            <a:r>
              <a:rPr lang="en-CZ" dirty="0"/>
              <a:t>= “</a:t>
            </a:r>
            <a:r>
              <a:rPr lang="en-GB" i="1" dirty="0"/>
              <a:t>the sum of relations and interactions in which public actors (such government and other public bodies) and private actors (such as private sector and civil society) participate, aiming at solving societal problems or creating societal opportunities, taking into account the institutions within which these governance activities take place.”</a:t>
            </a:r>
          </a:p>
          <a:p>
            <a:pPr marL="0" indent="0" algn="ctr">
              <a:buNone/>
            </a:pPr>
            <a:r>
              <a:rPr lang="en-CZ" i="1" dirty="0"/>
              <a:t> </a:t>
            </a:r>
            <a:r>
              <a:rPr lang="en-CZ" dirty="0"/>
              <a:t>(Kooiman, 2003; Meuleman, 2008) </a:t>
            </a:r>
          </a:p>
          <a:p>
            <a:endParaRPr lang="en-CZ" dirty="0"/>
          </a:p>
        </p:txBody>
      </p:sp>
    </p:spTree>
    <p:extLst>
      <p:ext uri="{BB962C8B-B14F-4D97-AF65-F5344CB8AC3E}">
        <p14:creationId xmlns:p14="http://schemas.microsoft.com/office/powerpoint/2010/main" val="4217160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F281E-939F-DA4B-9E5F-48761F1D7E06}"/>
              </a:ext>
            </a:extLst>
          </p:cNvPr>
          <p:cNvSpPr>
            <a:spLocks noGrp="1"/>
          </p:cNvSpPr>
          <p:nvPr>
            <p:ph type="title"/>
          </p:nvPr>
        </p:nvSpPr>
        <p:spPr/>
        <p:txBody>
          <a:bodyPr>
            <a:normAutofit fontScale="90000"/>
          </a:bodyPr>
          <a:lstStyle/>
          <a:p>
            <a:r>
              <a:rPr lang="en-CZ"/>
              <a:t>Metagovernance – Governance Modes/Styles</a:t>
            </a:r>
            <a:endParaRPr lang="en-CZ" dirty="0"/>
          </a:p>
        </p:txBody>
      </p:sp>
      <p:sp>
        <p:nvSpPr>
          <p:cNvPr id="3" name="Content Placeholder 2">
            <a:extLst>
              <a:ext uri="{FF2B5EF4-FFF2-40B4-BE49-F238E27FC236}">
                <a16:creationId xmlns:a16="http://schemas.microsoft.com/office/drawing/2014/main" id="{B8057C55-FC06-5D42-B588-4CC12D207448}"/>
              </a:ext>
            </a:extLst>
          </p:cNvPr>
          <p:cNvSpPr>
            <a:spLocks noGrp="1"/>
          </p:cNvSpPr>
          <p:nvPr>
            <p:ph idx="1"/>
          </p:nvPr>
        </p:nvSpPr>
        <p:spPr/>
        <p:txBody>
          <a:bodyPr/>
          <a:lstStyle/>
          <a:p>
            <a:pPr marL="0" indent="0" algn="ctr">
              <a:buNone/>
            </a:pPr>
            <a:r>
              <a:rPr lang="en-CZ" b="1" dirty="0"/>
              <a:t>Governance style </a:t>
            </a:r>
            <a:r>
              <a:rPr lang="en-CZ" dirty="0"/>
              <a:t>= “the processes of </a:t>
            </a:r>
            <a:r>
              <a:rPr lang="en-CZ" b="1" dirty="0"/>
              <a:t>decision-making</a:t>
            </a:r>
            <a:r>
              <a:rPr lang="en-CZ" dirty="0"/>
              <a:t> and </a:t>
            </a:r>
            <a:r>
              <a:rPr lang="en-CZ" b="1" dirty="0"/>
              <a:t>implementation</a:t>
            </a:r>
            <a:r>
              <a:rPr lang="en-CZ" dirty="0"/>
              <a:t>, including the manner in which the organizations involved relate to each other” </a:t>
            </a:r>
          </a:p>
          <a:p>
            <a:pPr marL="0" indent="0" algn="ctr">
              <a:buNone/>
            </a:pPr>
            <a:r>
              <a:rPr lang="en-CZ" dirty="0"/>
              <a:t>(Van Karsbergen and Van Waarden, 2004)</a:t>
            </a:r>
          </a:p>
          <a:p>
            <a:pPr marL="0" indent="0" algn="ctr">
              <a:buNone/>
            </a:pPr>
            <a:endParaRPr lang="en-CZ" dirty="0"/>
          </a:p>
          <a:p>
            <a:pPr marL="0" indent="0" algn="ctr">
              <a:buNone/>
            </a:pPr>
            <a:r>
              <a:rPr lang="en-CZ" b="1" dirty="0"/>
              <a:t>Governance style </a:t>
            </a:r>
            <a:r>
              <a:rPr lang="en-CZ" dirty="0"/>
              <a:t>= “defines the roles and lines of responsibility of public sector and societal players in different ways: hierarchical, market and network governance”</a:t>
            </a:r>
          </a:p>
          <a:p>
            <a:pPr marL="0" indent="0" algn="ctr">
              <a:buNone/>
            </a:pPr>
            <a:r>
              <a:rPr lang="en-CZ" dirty="0"/>
              <a:t>(Meuleman, 2008)</a:t>
            </a:r>
          </a:p>
        </p:txBody>
      </p:sp>
    </p:spTree>
    <p:extLst>
      <p:ext uri="{BB962C8B-B14F-4D97-AF65-F5344CB8AC3E}">
        <p14:creationId xmlns:p14="http://schemas.microsoft.com/office/powerpoint/2010/main" val="3016111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97ADE-BA6B-0947-AAE8-A4B39CC61FC5}"/>
              </a:ext>
            </a:extLst>
          </p:cNvPr>
          <p:cNvSpPr>
            <a:spLocks noGrp="1"/>
          </p:cNvSpPr>
          <p:nvPr>
            <p:ph type="title"/>
          </p:nvPr>
        </p:nvSpPr>
        <p:spPr>
          <a:xfrm>
            <a:off x="648929" y="629266"/>
            <a:ext cx="3505495" cy="1622321"/>
          </a:xfrm>
        </p:spPr>
        <p:txBody>
          <a:bodyPr>
            <a:normAutofit/>
          </a:bodyPr>
          <a:lstStyle/>
          <a:p>
            <a:r>
              <a:rPr lang="en-CZ" sz="3700"/>
              <a:t>Metagovernance – Hierarchical Governance</a:t>
            </a:r>
          </a:p>
        </p:txBody>
      </p:sp>
      <p:sp>
        <p:nvSpPr>
          <p:cNvPr id="13" name="Content Placeholder 12">
            <a:extLst>
              <a:ext uri="{FF2B5EF4-FFF2-40B4-BE49-F238E27FC236}">
                <a16:creationId xmlns:a16="http://schemas.microsoft.com/office/drawing/2014/main" id="{076DC774-1EFF-4BF1-8D7E-D29104967584}"/>
              </a:ext>
            </a:extLst>
          </p:cNvPr>
          <p:cNvSpPr>
            <a:spLocks noGrp="1"/>
          </p:cNvSpPr>
          <p:nvPr>
            <p:ph idx="1"/>
          </p:nvPr>
        </p:nvSpPr>
        <p:spPr>
          <a:xfrm>
            <a:off x="648931" y="2438400"/>
            <a:ext cx="3505494" cy="4308764"/>
          </a:xfrm>
        </p:spPr>
        <p:txBody>
          <a:bodyPr>
            <a:normAutofit fontScale="85000" lnSpcReduction="20000"/>
          </a:bodyPr>
          <a:lstStyle/>
          <a:p>
            <a:r>
              <a:rPr lang="en-US" sz="2000" dirty="0"/>
              <a:t>Ideal type of bureaucracy</a:t>
            </a:r>
          </a:p>
          <a:p>
            <a:r>
              <a:rPr lang="en-US" sz="2000" dirty="0"/>
              <a:t>Max Weber, 1950s and 1960s</a:t>
            </a:r>
          </a:p>
          <a:p>
            <a:r>
              <a:rPr lang="en-US" sz="2000" dirty="0"/>
              <a:t>Ideas of efficiency </a:t>
            </a:r>
            <a:r>
              <a:rPr lang="en-CZ" sz="2000" dirty="0"/>
              <a:t>~ from mechanisation of the industrial revolution</a:t>
            </a:r>
            <a:endParaRPr lang="en-US" sz="2000" dirty="0"/>
          </a:p>
          <a:p>
            <a:r>
              <a:rPr lang="en-US" sz="2000" dirty="0"/>
              <a:t>Clear hierarchy relations and uniform rules</a:t>
            </a:r>
          </a:p>
          <a:p>
            <a:r>
              <a:rPr lang="en-US" sz="2000" dirty="0"/>
              <a:t>Defined division of tasks</a:t>
            </a:r>
          </a:p>
          <a:p>
            <a:r>
              <a:rPr lang="en-US" sz="2000" dirty="0"/>
              <a:t>Impersonal authority</a:t>
            </a:r>
          </a:p>
          <a:p>
            <a:r>
              <a:rPr lang="en-US" sz="2000" dirty="0"/>
              <a:t>Way for standardizing government tasks</a:t>
            </a:r>
          </a:p>
          <a:p>
            <a:r>
              <a:rPr lang="en-US" sz="2000" dirty="0"/>
              <a:t>Reducing complexity by splitting complex problems into smaller ones</a:t>
            </a:r>
          </a:p>
          <a:p>
            <a:r>
              <a:rPr lang="en-US" sz="2000" b="1" dirty="0"/>
              <a:t>For crisis management</a:t>
            </a:r>
          </a:p>
          <a:p>
            <a:r>
              <a:rPr lang="en-US" sz="2000" b="1" dirty="0"/>
              <a:t>Failures</a:t>
            </a:r>
          </a:p>
        </p:txBody>
      </p:sp>
      <p:pic>
        <p:nvPicPr>
          <p:cNvPr id="9" name="Content Placeholder 8" descr="Diagram&#10;&#10;Description automatically generated">
            <a:extLst>
              <a:ext uri="{FF2B5EF4-FFF2-40B4-BE49-F238E27FC236}">
                <a16:creationId xmlns:a16="http://schemas.microsoft.com/office/drawing/2014/main" id="{B7AD3581-653C-444E-9F8A-E9945BF8AD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5862" y="1267942"/>
            <a:ext cx="6019331" cy="4318870"/>
          </a:xfrm>
          <a:prstGeom prst="rect">
            <a:avLst/>
          </a:prstGeom>
          <a:effectLst/>
        </p:spPr>
      </p:pic>
      <p:sp>
        <p:nvSpPr>
          <p:cNvPr id="3" name="TextBox 2">
            <a:extLst>
              <a:ext uri="{FF2B5EF4-FFF2-40B4-BE49-F238E27FC236}">
                <a16:creationId xmlns:a16="http://schemas.microsoft.com/office/drawing/2014/main" id="{AFFF3D16-E411-DD46-B723-F3D59F2FB9D1}"/>
              </a:ext>
            </a:extLst>
          </p:cNvPr>
          <p:cNvSpPr txBox="1"/>
          <p:nvPr/>
        </p:nvSpPr>
        <p:spPr>
          <a:xfrm>
            <a:off x="10247557" y="5621105"/>
            <a:ext cx="1177636" cy="246221"/>
          </a:xfrm>
          <a:prstGeom prst="rect">
            <a:avLst/>
          </a:prstGeom>
          <a:noFill/>
        </p:spPr>
        <p:txBody>
          <a:bodyPr wrap="square" rtlCol="0">
            <a:spAutoFit/>
          </a:bodyPr>
          <a:lstStyle/>
          <a:p>
            <a:r>
              <a:rPr lang="en-CZ" sz="1000" dirty="0"/>
              <a:t>(Meuleman, 2008)</a:t>
            </a:r>
          </a:p>
        </p:txBody>
      </p:sp>
    </p:spTree>
    <p:extLst>
      <p:ext uri="{BB962C8B-B14F-4D97-AF65-F5344CB8AC3E}">
        <p14:creationId xmlns:p14="http://schemas.microsoft.com/office/powerpoint/2010/main" val="1345197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30C17-7D79-DF44-A083-0BEA012AB37B}"/>
              </a:ext>
            </a:extLst>
          </p:cNvPr>
          <p:cNvSpPr>
            <a:spLocks noGrp="1"/>
          </p:cNvSpPr>
          <p:nvPr>
            <p:ph type="title"/>
          </p:nvPr>
        </p:nvSpPr>
        <p:spPr>
          <a:xfrm>
            <a:off x="648929" y="629266"/>
            <a:ext cx="3505495" cy="1622321"/>
          </a:xfrm>
        </p:spPr>
        <p:txBody>
          <a:bodyPr>
            <a:normAutofit/>
          </a:bodyPr>
          <a:lstStyle/>
          <a:p>
            <a:r>
              <a:rPr lang="en-CZ" sz="3700"/>
              <a:t>Metagovernance – Market Governance </a:t>
            </a:r>
          </a:p>
        </p:txBody>
      </p:sp>
      <p:sp>
        <p:nvSpPr>
          <p:cNvPr id="13" name="Content Placeholder 12">
            <a:extLst>
              <a:ext uri="{FF2B5EF4-FFF2-40B4-BE49-F238E27FC236}">
                <a16:creationId xmlns:a16="http://schemas.microsoft.com/office/drawing/2014/main" id="{E5E58E19-071A-471F-8634-9FDBAFA02749}"/>
              </a:ext>
            </a:extLst>
          </p:cNvPr>
          <p:cNvSpPr>
            <a:spLocks noGrp="1"/>
          </p:cNvSpPr>
          <p:nvPr>
            <p:ph idx="1"/>
          </p:nvPr>
        </p:nvSpPr>
        <p:spPr>
          <a:xfrm>
            <a:off x="648931" y="2438400"/>
            <a:ext cx="3505494" cy="4225636"/>
          </a:xfrm>
        </p:spPr>
        <p:txBody>
          <a:bodyPr>
            <a:normAutofit fontScale="85000" lnSpcReduction="10000"/>
          </a:bodyPr>
          <a:lstStyle/>
          <a:p>
            <a:r>
              <a:rPr lang="en-US" sz="2000" dirty="0"/>
              <a:t>Connected to market-oriented reform – New Public Management </a:t>
            </a:r>
          </a:p>
          <a:p>
            <a:r>
              <a:rPr lang="en-US" sz="2000" dirty="0"/>
              <a:t>1980s (time of recession)</a:t>
            </a:r>
          </a:p>
          <a:p>
            <a:r>
              <a:rPr lang="en-US" sz="2000" dirty="0"/>
              <a:t>Incorporation of efficiency principles, procedures and measures from the private sector</a:t>
            </a:r>
          </a:p>
          <a:p>
            <a:r>
              <a:rPr lang="en-US" sz="2000" dirty="0"/>
              <a:t>Customer orientation</a:t>
            </a:r>
          </a:p>
          <a:p>
            <a:r>
              <a:rPr lang="en-US" sz="2000" dirty="0"/>
              <a:t>Explicit standards and measures of performance</a:t>
            </a:r>
          </a:p>
          <a:p>
            <a:r>
              <a:rPr lang="en-US" sz="2000" dirty="0"/>
              <a:t>Greater emphasis on output control</a:t>
            </a:r>
          </a:p>
          <a:p>
            <a:r>
              <a:rPr lang="en-US" sz="2000" dirty="0"/>
              <a:t>Greater discipline in public-sector resource use</a:t>
            </a:r>
          </a:p>
          <a:p>
            <a:r>
              <a:rPr lang="en-US" sz="2000" b="1" dirty="0"/>
              <a:t>For routine issues</a:t>
            </a:r>
          </a:p>
          <a:p>
            <a:r>
              <a:rPr lang="en-US" sz="2000" b="1" dirty="0"/>
              <a:t>Failures</a:t>
            </a:r>
          </a:p>
        </p:txBody>
      </p:sp>
      <p:pic>
        <p:nvPicPr>
          <p:cNvPr id="9" name="Content Placeholder 8" descr="A picture containing shape&#10;&#10;Description automatically generated">
            <a:extLst>
              <a:ext uri="{FF2B5EF4-FFF2-40B4-BE49-F238E27FC236}">
                <a16:creationId xmlns:a16="http://schemas.microsoft.com/office/drawing/2014/main" id="{25686CCB-0B8F-2543-81D2-6CA55F6C68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5862" y="1358232"/>
            <a:ext cx="6019331" cy="4138289"/>
          </a:xfrm>
          <a:prstGeom prst="rect">
            <a:avLst/>
          </a:prstGeom>
          <a:effectLst/>
        </p:spPr>
      </p:pic>
      <p:sp>
        <p:nvSpPr>
          <p:cNvPr id="7" name="TextBox 6">
            <a:extLst>
              <a:ext uri="{FF2B5EF4-FFF2-40B4-BE49-F238E27FC236}">
                <a16:creationId xmlns:a16="http://schemas.microsoft.com/office/drawing/2014/main" id="{4AB5E165-4B8D-C24D-A09A-DEE0D7136C16}"/>
              </a:ext>
            </a:extLst>
          </p:cNvPr>
          <p:cNvSpPr txBox="1"/>
          <p:nvPr/>
        </p:nvSpPr>
        <p:spPr>
          <a:xfrm>
            <a:off x="10247557" y="5621105"/>
            <a:ext cx="1177636" cy="246221"/>
          </a:xfrm>
          <a:prstGeom prst="rect">
            <a:avLst/>
          </a:prstGeom>
          <a:noFill/>
        </p:spPr>
        <p:txBody>
          <a:bodyPr wrap="square" rtlCol="0">
            <a:spAutoFit/>
          </a:bodyPr>
          <a:lstStyle/>
          <a:p>
            <a:r>
              <a:rPr lang="en-CZ" sz="1000" dirty="0"/>
              <a:t>(Meuleman, 2008)</a:t>
            </a:r>
          </a:p>
        </p:txBody>
      </p:sp>
    </p:spTree>
    <p:extLst>
      <p:ext uri="{BB962C8B-B14F-4D97-AF65-F5344CB8AC3E}">
        <p14:creationId xmlns:p14="http://schemas.microsoft.com/office/powerpoint/2010/main" val="280580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3B43F-9D55-3843-B799-FEE7F2B62C9C}"/>
              </a:ext>
            </a:extLst>
          </p:cNvPr>
          <p:cNvSpPr>
            <a:spLocks noGrp="1"/>
          </p:cNvSpPr>
          <p:nvPr>
            <p:ph type="title"/>
          </p:nvPr>
        </p:nvSpPr>
        <p:spPr>
          <a:xfrm>
            <a:off x="648929" y="629266"/>
            <a:ext cx="3505495" cy="1622321"/>
          </a:xfrm>
        </p:spPr>
        <p:txBody>
          <a:bodyPr>
            <a:normAutofit/>
          </a:bodyPr>
          <a:lstStyle/>
          <a:p>
            <a:r>
              <a:rPr lang="en-CZ" sz="3700" dirty="0"/>
              <a:t>Metagovernance – Network Governance</a:t>
            </a:r>
          </a:p>
        </p:txBody>
      </p:sp>
      <p:sp>
        <p:nvSpPr>
          <p:cNvPr id="8" name="Content Placeholder 7">
            <a:extLst>
              <a:ext uri="{FF2B5EF4-FFF2-40B4-BE49-F238E27FC236}">
                <a16:creationId xmlns:a16="http://schemas.microsoft.com/office/drawing/2014/main" id="{DE8ABE57-34F3-4150-A822-1F8D850FFEB1}"/>
              </a:ext>
            </a:extLst>
          </p:cNvPr>
          <p:cNvSpPr>
            <a:spLocks noGrp="1"/>
          </p:cNvSpPr>
          <p:nvPr>
            <p:ph idx="1"/>
          </p:nvPr>
        </p:nvSpPr>
        <p:spPr>
          <a:xfrm>
            <a:off x="648931" y="2438400"/>
            <a:ext cx="3505494" cy="4170218"/>
          </a:xfrm>
        </p:spPr>
        <p:txBody>
          <a:bodyPr>
            <a:normAutofit fontScale="85000" lnSpcReduction="20000"/>
          </a:bodyPr>
          <a:lstStyle/>
          <a:p>
            <a:r>
              <a:rPr lang="en-US" sz="2000" dirty="0"/>
              <a:t>Mainly in 1990s</a:t>
            </a:r>
          </a:p>
          <a:p>
            <a:r>
              <a:rPr lang="en-US" sz="2000" dirty="0"/>
              <a:t>Alternative to “top-down planning” and “anarchy of the market”</a:t>
            </a:r>
          </a:p>
          <a:p>
            <a:r>
              <a:rPr lang="en-US" sz="2000" dirty="0"/>
              <a:t>“management of complex networks, consisting of many different actors”</a:t>
            </a:r>
          </a:p>
          <a:p>
            <a:r>
              <a:rPr lang="en-US" sz="2000" dirty="0"/>
              <a:t>Mutual dependence of actors → sustainable relations between them</a:t>
            </a:r>
          </a:p>
          <a:p>
            <a:r>
              <a:rPr lang="en-US" sz="2000" dirty="0"/>
              <a:t>Complex policy process, not predictable (many involved actors)</a:t>
            </a:r>
          </a:p>
          <a:p>
            <a:r>
              <a:rPr lang="en-US" sz="2000" dirty="0"/>
              <a:t>Policy = result of complex interactions between actors</a:t>
            </a:r>
          </a:p>
          <a:p>
            <a:r>
              <a:rPr lang="en-US" sz="2000" b="1" dirty="0"/>
              <a:t>For “wicked” problems</a:t>
            </a:r>
          </a:p>
          <a:p>
            <a:r>
              <a:rPr lang="en-US" sz="2000" b="1" dirty="0"/>
              <a:t>Failures</a:t>
            </a:r>
          </a:p>
        </p:txBody>
      </p:sp>
      <p:pic>
        <p:nvPicPr>
          <p:cNvPr id="4" name="Content Placeholder 4" descr="A picture containing diagram&#10;&#10;Description automatically generated">
            <a:extLst>
              <a:ext uri="{FF2B5EF4-FFF2-40B4-BE49-F238E27FC236}">
                <a16:creationId xmlns:a16="http://schemas.microsoft.com/office/drawing/2014/main" id="{325D083B-CC99-6046-8CDC-F54B945C6F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5862" y="1215273"/>
            <a:ext cx="6019331" cy="4424207"/>
          </a:xfrm>
          <a:prstGeom prst="rect">
            <a:avLst/>
          </a:prstGeom>
          <a:effectLst/>
        </p:spPr>
      </p:pic>
      <p:sp>
        <p:nvSpPr>
          <p:cNvPr id="7" name="TextBox 6">
            <a:extLst>
              <a:ext uri="{FF2B5EF4-FFF2-40B4-BE49-F238E27FC236}">
                <a16:creationId xmlns:a16="http://schemas.microsoft.com/office/drawing/2014/main" id="{732E60E1-38D9-C84D-BEEE-49BB9CBD2734}"/>
              </a:ext>
            </a:extLst>
          </p:cNvPr>
          <p:cNvSpPr txBox="1"/>
          <p:nvPr/>
        </p:nvSpPr>
        <p:spPr>
          <a:xfrm>
            <a:off x="10247557" y="5621105"/>
            <a:ext cx="1177636" cy="246221"/>
          </a:xfrm>
          <a:prstGeom prst="rect">
            <a:avLst/>
          </a:prstGeom>
          <a:noFill/>
        </p:spPr>
        <p:txBody>
          <a:bodyPr wrap="square" rtlCol="0">
            <a:spAutoFit/>
          </a:bodyPr>
          <a:lstStyle/>
          <a:p>
            <a:r>
              <a:rPr lang="en-CZ" sz="1000" dirty="0"/>
              <a:t>(Meuleman, 2008)</a:t>
            </a:r>
          </a:p>
        </p:txBody>
      </p:sp>
    </p:spTree>
    <p:extLst>
      <p:ext uri="{BB962C8B-B14F-4D97-AF65-F5344CB8AC3E}">
        <p14:creationId xmlns:p14="http://schemas.microsoft.com/office/powerpoint/2010/main" val="975318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92AB1-9C86-9541-8576-5E02E57BC95D}"/>
              </a:ext>
            </a:extLst>
          </p:cNvPr>
          <p:cNvSpPr>
            <a:spLocks noGrp="1"/>
          </p:cNvSpPr>
          <p:nvPr>
            <p:ph type="title"/>
          </p:nvPr>
        </p:nvSpPr>
        <p:spPr>
          <a:xfrm>
            <a:off x="648929" y="629266"/>
            <a:ext cx="3505495" cy="1622321"/>
          </a:xfrm>
        </p:spPr>
        <p:txBody>
          <a:bodyPr>
            <a:normAutofit/>
          </a:bodyPr>
          <a:lstStyle/>
          <a:p>
            <a:r>
              <a:rPr lang="en-CZ" sz="3700"/>
              <a:t>Metagovernance – Differences and Combinations</a:t>
            </a:r>
          </a:p>
        </p:txBody>
      </p:sp>
      <p:sp>
        <p:nvSpPr>
          <p:cNvPr id="9" name="Content Placeholder 8">
            <a:extLst>
              <a:ext uri="{FF2B5EF4-FFF2-40B4-BE49-F238E27FC236}">
                <a16:creationId xmlns:a16="http://schemas.microsoft.com/office/drawing/2014/main" id="{F3D4A301-5BA0-4783-8F7A-141A352F2F4A}"/>
              </a:ext>
            </a:extLst>
          </p:cNvPr>
          <p:cNvSpPr>
            <a:spLocks noGrp="1"/>
          </p:cNvSpPr>
          <p:nvPr>
            <p:ph idx="1"/>
          </p:nvPr>
        </p:nvSpPr>
        <p:spPr>
          <a:xfrm>
            <a:off x="648931" y="2438400"/>
            <a:ext cx="3505494" cy="4128655"/>
          </a:xfrm>
        </p:spPr>
        <p:txBody>
          <a:bodyPr>
            <a:normAutofit fontScale="92500" lnSpcReduction="20000"/>
          </a:bodyPr>
          <a:lstStyle/>
          <a:p>
            <a:r>
              <a:rPr lang="en-US" sz="2000" dirty="0"/>
              <a:t>Each of the style is internally consistent (clear internal logic)</a:t>
            </a:r>
          </a:p>
          <a:p>
            <a:r>
              <a:rPr lang="en-US" sz="2000" dirty="0"/>
              <a:t>Mixture of them can produce variety of conflicts</a:t>
            </a:r>
          </a:p>
          <a:p>
            <a:r>
              <a:rPr lang="en-US" sz="2000" dirty="0"/>
              <a:t>Dependency vs. Independency vs. Interdependency</a:t>
            </a:r>
          </a:p>
          <a:p>
            <a:r>
              <a:rPr lang="en-US" sz="2000" dirty="0"/>
              <a:t>External governance-mixture conflict (administration and societal actors)</a:t>
            </a:r>
          </a:p>
          <a:p>
            <a:pPr lvl="1"/>
            <a:r>
              <a:rPr lang="en-US" sz="1600" dirty="0"/>
              <a:t>H vs. N</a:t>
            </a:r>
          </a:p>
          <a:p>
            <a:pPr lvl="1"/>
            <a:r>
              <a:rPr lang="en-US" sz="1600" dirty="0"/>
              <a:t>H vs. M</a:t>
            </a:r>
          </a:p>
          <a:p>
            <a:pPr lvl="1"/>
            <a:r>
              <a:rPr lang="en-US" sz="1600" dirty="0"/>
              <a:t>M vs. N</a:t>
            </a:r>
          </a:p>
          <a:p>
            <a:r>
              <a:rPr lang="en-US" sz="2000" dirty="0"/>
              <a:t>Complementarity</a:t>
            </a:r>
          </a:p>
          <a:p>
            <a:pPr lvl="1"/>
            <a:r>
              <a:rPr lang="en-US" sz="1600" dirty="0"/>
              <a:t>H vs. N</a:t>
            </a:r>
          </a:p>
          <a:p>
            <a:pPr lvl="1"/>
            <a:r>
              <a:rPr lang="en-US" sz="1600" dirty="0"/>
              <a:t>H vs. M</a:t>
            </a:r>
          </a:p>
          <a:p>
            <a:pPr lvl="1"/>
            <a:r>
              <a:rPr lang="en-US" sz="1600" dirty="0"/>
              <a:t>M vs. N</a:t>
            </a:r>
          </a:p>
          <a:p>
            <a:pPr marL="457200" lvl="1" indent="0">
              <a:buNone/>
            </a:pPr>
            <a:endParaRPr lang="en-US" sz="1600" dirty="0"/>
          </a:p>
        </p:txBody>
      </p:sp>
      <p:pic>
        <p:nvPicPr>
          <p:cNvPr id="5" name="Content Placeholder 4" descr="Table&#10;&#10;Description automatically generated">
            <a:extLst>
              <a:ext uri="{FF2B5EF4-FFF2-40B4-BE49-F238E27FC236}">
                <a16:creationId xmlns:a16="http://schemas.microsoft.com/office/drawing/2014/main" id="{FE10F754-0E19-464B-9AE0-C418EE5E6F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5862" y="2193414"/>
            <a:ext cx="6019331" cy="2467926"/>
          </a:xfrm>
          <a:prstGeom prst="rect">
            <a:avLst/>
          </a:prstGeom>
          <a:effectLst/>
        </p:spPr>
      </p:pic>
      <p:sp>
        <p:nvSpPr>
          <p:cNvPr id="7" name="TextBox 6">
            <a:extLst>
              <a:ext uri="{FF2B5EF4-FFF2-40B4-BE49-F238E27FC236}">
                <a16:creationId xmlns:a16="http://schemas.microsoft.com/office/drawing/2014/main" id="{1757D4BE-44E8-5C40-9302-7EEBAD6183F3}"/>
              </a:ext>
            </a:extLst>
          </p:cNvPr>
          <p:cNvSpPr txBox="1"/>
          <p:nvPr/>
        </p:nvSpPr>
        <p:spPr>
          <a:xfrm>
            <a:off x="10247557" y="5621105"/>
            <a:ext cx="1177636" cy="246221"/>
          </a:xfrm>
          <a:prstGeom prst="rect">
            <a:avLst/>
          </a:prstGeom>
          <a:noFill/>
        </p:spPr>
        <p:txBody>
          <a:bodyPr wrap="square" rtlCol="0">
            <a:spAutoFit/>
          </a:bodyPr>
          <a:lstStyle/>
          <a:p>
            <a:r>
              <a:rPr lang="en-CZ" sz="1000" dirty="0"/>
              <a:t>(Meuleman, 2008)</a:t>
            </a:r>
          </a:p>
        </p:txBody>
      </p:sp>
    </p:spTree>
    <p:extLst>
      <p:ext uri="{BB962C8B-B14F-4D97-AF65-F5344CB8AC3E}">
        <p14:creationId xmlns:p14="http://schemas.microsoft.com/office/powerpoint/2010/main" val="3816392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A4DD7-F830-6848-A5B8-8A666D3B1E5A}"/>
              </a:ext>
            </a:extLst>
          </p:cNvPr>
          <p:cNvSpPr>
            <a:spLocks noGrp="1"/>
          </p:cNvSpPr>
          <p:nvPr>
            <p:ph type="title"/>
          </p:nvPr>
        </p:nvSpPr>
        <p:spPr>
          <a:xfrm>
            <a:off x="648929" y="629266"/>
            <a:ext cx="3505495" cy="1622321"/>
          </a:xfrm>
        </p:spPr>
        <p:txBody>
          <a:bodyPr>
            <a:normAutofit/>
          </a:bodyPr>
          <a:lstStyle/>
          <a:p>
            <a:r>
              <a:rPr lang="en-CZ" sz="3700" dirty="0"/>
              <a:t>Metagovernance – Governance Failures</a:t>
            </a:r>
          </a:p>
        </p:txBody>
      </p:sp>
      <p:sp>
        <p:nvSpPr>
          <p:cNvPr id="9" name="Content Placeholder 8">
            <a:extLst>
              <a:ext uri="{FF2B5EF4-FFF2-40B4-BE49-F238E27FC236}">
                <a16:creationId xmlns:a16="http://schemas.microsoft.com/office/drawing/2014/main" id="{1D472AF9-DEE1-41AC-90B8-B1C245D33E57}"/>
              </a:ext>
            </a:extLst>
          </p:cNvPr>
          <p:cNvSpPr>
            <a:spLocks noGrp="1"/>
          </p:cNvSpPr>
          <p:nvPr>
            <p:ph idx="1"/>
          </p:nvPr>
        </p:nvSpPr>
        <p:spPr>
          <a:xfrm>
            <a:off x="648931" y="2438400"/>
            <a:ext cx="3505494" cy="3785419"/>
          </a:xfrm>
        </p:spPr>
        <p:txBody>
          <a:bodyPr>
            <a:normAutofit fontScale="92500" lnSpcReduction="20000"/>
          </a:bodyPr>
          <a:lstStyle/>
          <a:p>
            <a:r>
              <a:rPr lang="en-US" sz="2000" dirty="0"/>
              <a:t>Governance failure occurrence in the policy cycle</a:t>
            </a:r>
          </a:p>
          <a:p>
            <a:endParaRPr lang="en-US" sz="2000" dirty="0"/>
          </a:p>
          <a:p>
            <a:r>
              <a:rPr lang="en-US" sz="2000" b="1" dirty="0"/>
              <a:t>Governance design failure </a:t>
            </a:r>
          </a:p>
          <a:p>
            <a:pPr lvl="1"/>
            <a:r>
              <a:rPr lang="en-US" sz="1600" dirty="0"/>
              <a:t>Mismatch of problem context and governance style</a:t>
            </a:r>
          </a:p>
          <a:p>
            <a:r>
              <a:rPr lang="en-US" sz="2000" b="1" dirty="0"/>
              <a:t>Governance management failure</a:t>
            </a:r>
          </a:p>
          <a:p>
            <a:pPr lvl="1"/>
            <a:r>
              <a:rPr lang="en-US" sz="1600" dirty="0"/>
              <a:t>Ineffective management of governance framework (e.g. lack of information, ability to make a good judgement) </a:t>
            </a:r>
            <a:endParaRPr lang="en-US" sz="2000" b="1" dirty="0"/>
          </a:p>
          <a:p>
            <a:r>
              <a:rPr lang="en-US" sz="2000" b="1" dirty="0"/>
              <a:t>Governance capacity failure</a:t>
            </a:r>
          </a:p>
          <a:p>
            <a:pPr lvl="1"/>
            <a:r>
              <a:rPr lang="en-US" sz="1600" dirty="0"/>
              <a:t>Mismatch of governance style and governance capacity </a:t>
            </a:r>
          </a:p>
        </p:txBody>
      </p:sp>
      <p:pic>
        <p:nvPicPr>
          <p:cNvPr id="5" name="Content Placeholder 4" descr="Diagram&#10;&#10;Description automatically generated">
            <a:extLst>
              <a:ext uri="{FF2B5EF4-FFF2-40B4-BE49-F238E27FC236}">
                <a16:creationId xmlns:a16="http://schemas.microsoft.com/office/drawing/2014/main" id="{A075283F-A549-054B-86E3-28360A9217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5862" y="1313087"/>
            <a:ext cx="6019331" cy="4228579"/>
          </a:xfrm>
          <a:prstGeom prst="rect">
            <a:avLst/>
          </a:prstGeom>
          <a:effectLst/>
        </p:spPr>
      </p:pic>
      <p:sp>
        <p:nvSpPr>
          <p:cNvPr id="7" name="TextBox 6">
            <a:extLst>
              <a:ext uri="{FF2B5EF4-FFF2-40B4-BE49-F238E27FC236}">
                <a16:creationId xmlns:a16="http://schemas.microsoft.com/office/drawing/2014/main" id="{23FF9FE2-7294-074B-934F-68F1F62EA5E7}"/>
              </a:ext>
            </a:extLst>
          </p:cNvPr>
          <p:cNvSpPr txBox="1"/>
          <p:nvPr/>
        </p:nvSpPr>
        <p:spPr>
          <a:xfrm>
            <a:off x="10247557" y="5621105"/>
            <a:ext cx="1177636" cy="246221"/>
          </a:xfrm>
          <a:prstGeom prst="rect">
            <a:avLst/>
          </a:prstGeom>
          <a:noFill/>
        </p:spPr>
        <p:txBody>
          <a:bodyPr wrap="square" rtlCol="0">
            <a:spAutoFit/>
          </a:bodyPr>
          <a:lstStyle/>
          <a:p>
            <a:r>
              <a:rPr lang="en-CZ" sz="1000" dirty="0"/>
              <a:t>(Meuleman, 2018)</a:t>
            </a:r>
          </a:p>
        </p:txBody>
      </p:sp>
    </p:spTree>
    <p:extLst>
      <p:ext uri="{BB962C8B-B14F-4D97-AF65-F5344CB8AC3E}">
        <p14:creationId xmlns:p14="http://schemas.microsoft.com/office/powerpoint/2010/main" val="2954759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C95CE-5BA6-C44B-B34F-CEA34C58DD64}"/>
              </a:ext>
            </a:extLst>
          </p:cNvPr>
          <p:cNvSpPr>
            <a:spLocks noGrp="1"/>
          </p:cNvSpPr>
          <p:nvPr>
            <p:ph type="title"/>
          </p:nvPr>
        </p:nvSpPr>
        <p:spPr/>
        <p:txBody>
          <a:bodyPr>
            <a:normAutofit/>
          </a:bodyPr>
          <a:lstStyle/>
          <a:p>
            <a:r>
              <a:rPr lang="en-CZ" dirty="0"/>
              <a:t>(1) </a:t>
            </a:r>
            <a:r>
              <a:rPr lang="en-CZ" b="1" dirty="0"/>
              <a:t>Why </a:t>
            </a:r>
            <a:r>
              <a:rPr lang="en-CZ" dirty="0"/>
              <a:t>Metagovernance? </a:t>
            </a:r>
          </a:p>
        </p:txBody>
      </p:sp>
      <p:sp>
        <p:nvSpPr>
          <p:cNvPr id="4" name="Content Placeholder 2">
            <a:extLst>
              <a:ext uri="{FF2B5EF4-FFF2-40B4-BE49-F238E27FC236}">
                <a16:creationId xmlns:a16="http://schemas.microsoft.com/office/drawing/2014/main" id="{327407C5-9BAD-4240-9A91-CC5C5EC829BB}"/>
              </a:ext>
            </a:extLst>
          </p:cNvPr>
          <p:cNvSpPr>
            <a:spLocks noGrp="1"/>
          </p:cNvSpPr>
          <p:nvPr>
            <p:ph idx="1"/>
          </p:nvPr>
        </p:nvSpPr>
        <p:spPr>
          <a:xfrm>
            <a:off x="1051845" y="1543792"/>
            <a:ext cx="10091871" cy="4767278"/>
          </a:xfrm>
        </p:spPr>
        <p:txBody>
          <a:bodyPr>
            <a:normAutofit/>
          </a:bodyPr>
          <a:lstStyle/>
          <a:p>
            <a:pPr marL="0" indent="0" algn="ctr">
              <a:buNone/>
            </a:pPr>
            <a:r>
              <a:rPr lang="en-GB" b="1" dirty="0" err="1"/>
              <a:t>Metagovernance</a:t>
            </a:r>
            <a:r>
              <a:rPr lang="en-GB" b="1" dirty="0"/>
              <a:t> </a:t>
            </a:r>
            <a:r>
              <a:rPr lang="en-CZ" dirty="0"/>
              <a:t>= “</a:t>
            </a:r>
            <a:r>
              <a:rPr lang="en-CZ" i="1" dirty="0"/>
              <a:t>means by which some degree of coordinated governance is produced, by </a:t>
            </a:r>
            <a:r>
              <a:rPr lang="en-CZ" b="1" i="1" dirty="0"/>
              <a:t>designing and managing </a:t>
            </a:r>
            <a:r>
              <a:rPr lang="en-CZ" i="1" dirty="0"/>
              <a:t>sound combinations of hierarchical, market and network governance, to achieve the best possible outcomes from the viewpoint of those responsible for the performance of public-sector organizations: public managers as metagovernors” </a:t>
            </a:r>
            <a:r>
              <a:rPr lang="en-CZ" dirty="0"/>
              <a:t>(Meuleman, 2018)</a:t>
            </a:r>
          </a:p>
          <a:p>
            <a:pPr marL="0" indent="0" algn="ctr">
              <a:buNone/>
            </a:pPr>
            <a:endParaRPr lang="en-CZ" dirty="0"/>
          </a:p>
          <a:p>
            <a:pPr marL="0" indent="0" algn="ctr">
              <a:buNone/>
            </a:pPr>
            <a:r>
              <a:rPr lang="en-GB" b="1" dirty="0" err="1"/>
              <a:t>Metagovernance</a:t>
            </a:r>
            <a:r>
              <a:rPr lang="en-GB" dirty="0"/>
              <a:t> = </a:t>
            </a:r>
            <a:r>
              <a:rPr lang="en-GB" i="1" dirty="0"/>
              <a:t>“a practice by (mainly) public authorities that entails the coordination of one or more governance modes by using different instruments, methods, and strategies to overcome governance failures” </a:t>
            </a:r>
            <a:r>
              <a:rPr lang="en-GB" dirty="0"/>
              <a:t>(</a:t>
            </a:r>
            <a:r>
              <a:rPr lang="en-GB" dirty="0" err="1"/>
              <a:t>Gjaltema</a:t>
            </a:r>
            <a:r>
              <a:rPr lang="en-GB" dirty="0"/>
              <a:t> et al., 2020)</a:t>
            </a:r>
          </a:p>
          <a:p>
            <a:pPr marL="0" indent="0" algn="ctr">
              <a:buNone/>
            </a:pPr>
            <a:endParaRPr lang="en-GB" dirty="0"/>
          </a:p>
          <a:p>
            <a:pPr marL="0" indent="0" algn="ctr">
              <a:buNone/>
            </a:pPr>
            <a:endParaRPr lang="en-CZ" dirty="0"/>
          </a:p>
          <a:p>
            <a:endParaRPr lang="en-GB" dirty="0"/>
          </a:p>
          <a:p>
            <a:endParaRPr lang="en-GB" dirty="0"/>
          </a:p>
          <a:p>
            <a:pPr marL="0" indent="0" algn="ctr">
              <a:buNone/>
            </a:pPr>
            <a:endParaRPr lang="en-CZ" i="1" dirty="0"/>
          </a:p>
        </p:txBody>
      </p:sp>
    </p:spTree>
    <p:extLst>
      <p:ext uri="{BB962C8B-B14F-4D97-AF65-F5344CB8AC3E}">
        <p14:creationId xmlns:p14="http://schemas.microsoft.com/office/powerpoint/2010/main" val="3234803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3DBDC-A474-2243-9246-53FD40DE043D}"/>
              </a:ext>
            </a:extLst>
          </p:cNvPr>
          <p:cNvSpPr>
            <a:spLocks noGrp="1"/>
          </p:cNvSpPr>
          <p:nvPr>
            <p:ph type="title"/>
          </p:nvPr>
        </p:nvSpPr>
        <p:spPr>
          <a:xfrm>
            <a:off x="648927" y="338328"/>
            <a:ext cx="9548017" cy="1608328"/>
          </a:xfrm>
        </p:spPr>
        <p:txBody>
          <a:bodyPr>
            <a:normAutofit/>
          </a:bodyPr>
          <a:lstStyle/>
          <a:p>
            <a:r>
              <a:rPr lang="en-CZ" sz="3600" dirty="0"/>
              <a:t>(2) </a:t>
            </a:r>
            <a:r>
              <a:rPr lang="en-CZ" sz="3600" b="1" dirty="0"/>
              <a:t>How</a:t>
            </a:r>
            <a:r>
              <a:rPr lang="en-CZ" sz="3600" dirty="0"/>
              <a:t> to Metagovern? Different Views </a:t>
            </a:r>
          </a:p>
        </p:txBody>
      </p:sp>
      <p:pic>
        <p:nvPicPr>
          <p:cNvPr id="11" name="Picture 10" descr="Diagram&#10;&#10;Description automatically generated">
            <a:extLst>
              <a:ext uri="{FF2B5EF4-FFF2-40B4-BE49-F238E27FC236}">
                <a16:creationId xmlns:a16="http://schemas.microsoft.com/office/drawing/2014/main" id="{43E56496-52BF-5347-B7A4-944F1BB2C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060" y="3783914"/>
            <a:ext cx="3640836" cy="2275523"/>
          </a:xfrm>
          <a:prstGeom prst="rect">
            <a:avLst/>
          </a:prstGeom>
        </p:spPr>
      </p:pic>
      <p:pic>
        <p:nvPicPr>
          <p:cNvPr id="19" name="Picture 18" descr="Diagram, shape&#10;&#10;Description automatically generated">
            <a:extLst>
              <a:ext uri="{FF2B5EF4-FFF2-40B4-BE49-F238E27FC236}">
                <a16:creationId xmlns:a16="http://schemas.microsoft.com/office/drawing/2014/main" id="{AD35573C-0F82-C74B-8B5C-B1DFABC20C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6255" y="3783914"/>
            <a:ext cx="1844055" cy="2288797"/>
          </a:xfrm>
          <a:prstGeom prst="rect">
            <a:avLst/>
          </a:prstGeom>
        </p:spPr>
      </p:pic>
      <p:pic>
        <p:nvPicPr>
          <p:cNvPr id="21" name="Picture 20" descr="Diagram&#10;&#10;Description automatically generated">
            <a:extLst>
              <a:ext uri="{FF2B5EF4-FFF2-40B4-BE49-F238E27FC236}">
                <a16:creationId xmlns:a16="http://schemas.microsoft.com/office/drawing/2014/main" id="{52826669-CDBB-594F-B2B9-7E8114C31D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5135" y="3809437"/>
            <a:ext cx="1812796" cy="2250000"/>
          </a:xfrm>
          <a:prstGeom prst="rect">
            <a:avLst/>
          </a:prstGeom>
        </p:spPr>
      </p:pic>
      <p:sp>
        <p:nvSpPr>
          <p:cNvPr id="23" name="TextBox 22">
            <a:extLst>
              <a:ext uri="{FF2B5EF4-FFF2-40B4-BE49-F238E27FC236}">
                <a16:creationId xmlns:a16="http://schemas.microsoft.com/office/drawing/2014/main" id="{1C35FF7C-20B9-7C45-B68B-B67D30A476EC}"/>
              </a:ext>
            </a:extLst>
          </p:cNvPr>
          <p:cNvSpPr txBox="1"/>
          <p:nvPr/>
        </p:nvSpPr>
        <p:spPr>
          <a:xfrm>
            <a:off x="321564" y="2573110"/>
            <a:ext cx="5609503" cy="954107"/>
          </a:xfrm>
          <a:prstGeom prst="rect">
            <a:avLst/>
          </a:prstGeom>
          <a:noFill/>
        </p:spPr>
        <p:txBody>
          <a:bodyPr wrap="square">
            <a:spAutoFit/>
          </a:bodyPr>
          <a:lstStyle/>
          <a:p>
            <a:pPr marL="0" indent="0" algn="ctr">
              <a:buNone/>
            </a:pPr>
            <a:r>
              <a:rPr lang="en-CZ" sz="1800" dirty="0"/>
              <a:t>Dominant Network Governance  </a:t>
            </a:r>
          </a:p>
          <a:p>
            <a:pPr marL="0" indent="0" algn="ctr">
              <a:buNone/>
            </a:pPr>
            <a:endParaRPr lang="en-CZ" dirty="0"/>
          </a:p>
          <a:p>
            <a:pPr algn="ctr"/>
            <a:r>
              <a:rPr lang="en-CZ" dirty="0"/>
              <a:t> = </a:t>
            </a:r>
            <a:r>
              <a:rPr lang="en-CZ" b="1" dirty="0"/>
              <a:t>“first-order metagovernance”            </a:t>
            </a:r>
            <a:endParaRPr lang="en-CZ" sz="1800" b="1" dirty="0"/>
          </a:p>
        </p:txBody>
      </p:sp>
      <p:sp>
        <p:nvSpPr>
          <p:cNvPr id="25" name="TextBox 24">
            <a:extLst>
              <a:ext uri="{FF2B5EF4-FFF2-40B4-BE49-F238E27FC236}">
                <a16:creationId xmlns:a16="http://schemas.microsoft.com/office/drawing/2014/main" id="{1CD29E2F-84D7-9D49-92F5-ED1E7846CB13}"/>
              </a:ext>
            </a:extLst>
          </p:cNvPr>
          <p:cNvSpPr txBox="1"/>
          <p:nvPr/>
        </p:nvSpPr>
        <p:spPr>
          <a:xfrm>
            <a:off x="6255808" y="2555977"/>
            <a:ext cx="5612510" cy="1200329"/>
          </a:xfrm>
          <a:prstGeom prst="rect">
            <a:avLst/>
          </a:prstGeom>
          <a:noFill/>
        </p:spPr>
        <p:txBody>
          <a:bodyPr wrap="square">
            <a:spAutoFit/>
          </a:bodyPr>
          <a:lstStyle/>
          <a:p>
            <a:pPr algn="ctr"/>
            <a:r>
              <a:rPr lang="en-CZ" dirty="0"/>
              <a:t>No Dominant Style of Governance</a:t>
            </a:r>
          </a:p>
          <a:p>
            <a:pPr algn="ctr"/>
            <a:endParaRPr lang="en-CZ" dirty="0"/>
          </a:p>
          <a:p>
            <a:pPr algn="ctr"/>
            <a:r>
              <a:rPr lang="en-CZ" dirty="0"/>
              <a:t>= </a:t>
            </a:r>
            <a:r>
              <a:rPr lang="en-CZ" b="1" dirty="0"/>
              <a:t>“second-order metagovernace”</a:t>
            </a:r>
          </a:p>
          <a:p>
            <a:pPr algn="ctr"/>
            <a:endParaRPr lang="en-CZ" dirty="0"/>
          </a:p>
        </p:txBody>
      </p:sp>
      <p:sp>
        <p:nvSpPr>
          <p:cNvPr id="12" name="TextBox 11">
            <a:extLst>
              <a:ext uri="{FF2B5EF4-FFF2-40B4-BE49-F238E27FC236}">
                <a16:creationId xmlns:a16="http://schemas.microsoft.com/office/drawing/2014/main" id="{2EE19F81-0384-CE4F-A680-883E0E07E8E4}"/>
              </a:ext>
            </a:extLst>
          </p:cNvPr>
          <p:cNvSpPr txBox="1"/>
          <p:nvPr/>
        </p:nvSpPr>
        <p:spPr>
          <a:xfrm>
            <a:off x="10315406" y="6010709"/>
            <a:ext cx="2883067" cy="246221"/>
          </a:xfrm>
          <a:prstGeom prst="rect">
            <a:avLst/>
          </a:prstGeom>
          <a:noFill/>
        </p:spPr>
        <p:txBody>
          <a:bodyPr wrap="square">
            <a:spAutoFit/>
          </a:bodyPr>
          <a:lstStyle/>
          <a:p>
            <a:r>
              <a:rPr lang="en-GB" sz="1000" dirty="0">
                <a:effectLst/>
              </a:rPr>
              <a:t>(</a:t>
            </a:r>
            <a:r>
              <a:rPr lang="en-GB" sz="1000" dirty="0" err="1">
                <a:effectLst/>
              </a:rPr>
              <a:t>Gjaltema</a:t>
            </a:r>
            <a:r>
              <a:rPr lang="en-GB" sz="1000" dirty="0"/>
              <a:t> et al., 2020)</a:t>
            </a:r>
            <a:r>
              <a:rPr lang="en-GB" sz="1000" dirty="0">
                <a:effectLst/>
              </a:rPr>
              <a:t> </a:t>
            </a:r>
            <a:endParaRPr lang="en-GB" sz="1000" dirty="0"/>
          </a:p>
        </p:txBody>
      </p:sp>
    </p:spTree>
    <p:extLst>
      <p:ext uri="{BB962C8B-B14F-4D97-AF65-F5344CB8AC3E}">
        <p14:creationId xmlns:p14="http://schemas.microsoft.com/office/powerpoint/2010/main" val="1549870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E26359-5AC1-48D1-9088-C41418414C9C}"/>
              </a:ext>
            </a:extLst>
          </p:cNvPr>
          <p:cNvSpPr>
            <a:spLocks noGrp="1"/>
          </p:cNvSpPr>
          <p:nvPr>
            <p:ph type="ctrTitle"/>
          </p:nvPr>
        </p:nvSpPr>
        <p:spPr>
          <a:xfrm>
            <a:off x="1035170" y="1122363"/>
            <a:ext cx="10101532" cy="2387600"/>
          </a:xfrm>
        </p:spPr>
        <p:txBody>
          <a:bodyPr>
            <a:normAutofit/>
          </a:bodyPr>
          <a:lstStyle/>
          <a:p>
            <a:r>
              <a:rPr lang="cs-CZ" sz="4800" dirty="0"/>
              <a:t>Public Management </a:t>
            </a:r>
            <a:r>
              <a:rPr lang="cs-CZ" sz="4800" dirty="0" err="1"/>
              <a:t>for</a:t>
            </a:r>
            <a:r>
              <a:rPr lang="cs-CZ" sz="4800" dirty="0"/>
              <a:t> 21st </a:t>
            </a:r>
            <a:r>
              <a:rPr lang="cs-CZ" sz="4800" dirty="0" err="1"/>
              <a:t>Century</a:t>
            </a:r>
            <a:endParaRPr lang="cs-CZ" sz="4800" dirty="0"/>
          </a:p>
        </p:txBody>
      </p:sp>
      <p:sp>
        <p:nvSpPr>
          <p:cNvPr id="3" name="Podnadpis 2">
            <a:extLst>
              <a:ext uri="{FF2B5EF4-FFF2-40B4-BE49-F238E27FC236}">
                <a16:creationId xmlns:a16="http://schemas.microsoft.com/office/drawing/2014/main" id="{6B2A9E87-73E3-4D8D-A2B6-9EDAD115140E}"/>
              </a:ext>
            </a:extLst>
          </p:cNvPr>
          <p:cNvSpPr>
            <a:spLocks noGrp="1"/>
          </p:cNvSpPr>
          <p:nvPr>
            <p:ph type="subTitle" idx="1"/>
          </p:nvPr>
        </p:nvSpPr>
        <p:spPr>
          <a:xfrm>
            <a:off x="1035169" y="3602037"/>
            <a:ext cx="10101531" cy="2695245"/>
          </a:xfrm>
        </p:spPr>
        <p:txBody>
          <a:bodyPr>
            <a:normAutofit/>
          </a:bodyPr>
          <a:lstStyle/>
          <a:p>
            <a:pPr lvl="1"/>
            <a:r>
              <a:rPr lang="cs-CZ" sz="4800" dirty="0" err="1"/>
              <a:t>Topic</a:t>
            </a:r>
            <a:r>
              <a:rPr lang="cs-CZ" sz="4800" dirty="0"/>
              <a:t> 6: </a:t>
            </a:r>
            <a:r>
              <a:rPr lang="en-GB" sz="4800" dirty="0"/>
              <a:t>New Synthesis, </a:t>
            </a:r>
            <a:r>
              <a:rPr lang="en-GB" sz="4800" dirty="0" err="1"/>
              <a:t>Metagovernance</a:t>
            </a:r>
            <a:r>
              <a:rPr lang="en-GB" sz="4800" dirty="0"/>
              <a:t> and conclusions</a:t>
            </a:r>
            <a:br>
              <a:rPr lang="cs-CZ" sz="4800" dirty="0"/>
            </a:br>
            <a:endParaRPr lang="cs-CZ" sz="3200" dirty="0"/>
          </a:p>
        </p:txBody>
      </p:sp>
    </p:spTree>
    <p:extLst>
      <p:ext uri="{BB962C8B-B14F-4D97-AF65-F5344CB8AC3E}">
        <p14:creationId xmlns:p14="http://schemas.microsoft.com/office/powerpoint/2010/main" val="3750402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EDC64-F969-4843-A345-38DC017D44D8}"/>
              </a:ext>
            </a:extLst>
          </p:cNvPr>
          <p:cNvSpPr>
            <a:spLocks noGrp="1"/>
          </p:cNvSpPr>
          <p:nvPr>
            <p:ph type="title"/>
          </p:nvPr>
        </p:nvSpPr>
        <p:spPr>
          <a:xfrm>
            <a:off x="484214" y="296757"/>
            <a:ext cx="3505495" cy="1622321"/>
          </a:xfrm>
        </p:spPr>
        <p:txBody>
          <a:bodyPr>
            <a:normAutofit/>
          </a:bodyPr>
          <a:lstStyle/>
          <a:p>
            <a:r>
              <a:rPr lang="en-CZ" sz="3700" dirty="0"/>
              <a:t>Metagovernance – Network Types</a:t>
            </a:r>
          </a:p>
        </p:txBody>
      </p:sp>
      <p:sp>
        <p:nvSpPr>
          <p:cNvPr id="3" name="Content Placeholder 2">
            <a:extLst>
              <a:ext uri="{FF2B5EF4-FFF2-40B4-BE49-F238E27FC236}">
                <a16:creationId xmlns:a16="http://schemas.microsoft.com/office/drawing/2014/main" id="{8FD17A41-864D-FB42-9BE5-4C3DBF9D74D8}"/>
              </a:ext>
            </a:extLst>
          </p:cNvPr>
          <p:cNvSpPr>
            <a:spLocks noGrp="1"/>
          </p:cNvSpPr>
          <p:nvPr>
            <p:ph idx="1"/>
          </p:nvPr>
        </p:nvSpPr>
        <p:spPr>
          <a:xfrm>
            <a:off x="634039" y="2015916"/>
            <a:ext cx="3505494" cy="4267200"/>
          </a:xfrm>
        </p:spPr>
        <p:txBody>
          <a:bodyPr>
            <a:normAutofit fontScale="77500" lnSpcReduction="20000"/>
          </a:bodyPr>
          <a:lstStyle/>
          <a:p>
            <a:r>
              <a:rPr lang="en-CZ" sz="2000" dirty="0"/>
              <a:t>Reaction to “hollowing out of the state” debate</a:t>
            </a:r>
          </a:p>
          <a:p>
            <a:r>
              <a:rPr lang="en-CZ" sz="2000" dirty="0"/>
              <a:t>State is still able to steer the networks</a:t>
            </a:r>
          </a:p>
          <a:p>
            <a:r>
              <a:rPr lang="en-CZ" sz="2000" dirty="0"/>
              <a:t>Metagovernance “brings government back in at the more central stage”</a:t>
            </a:r>
          </a:p>
          <a:p>
            <a:r>
              <a:rPr lang="en-CZ" sz="2000" dirty="0"/>
              <a:t>Most frequently identified type of metagovernance</a:t>
            </a:r>
          </a:p>
          <a:p>
            <a:r>
              <a:rPr lang="en-CZ" sz="2000" dirty="0"/>
              <a:t>Steering of governance networks </a:t>
            </a:r>
          </a:p>
          <a:p>
            <a:pPr lvl="1"/>
            <a:r>
              <a:rPr lang="en-CZ" sz="1600" dirty="0"/>
              <a:t>One metagovernor steers one network </a:t>
            </a:r>
          </a:p>
          <a:p>
            <a:pPr lvl="1"/>
            <a:r>
              <a:rPr lang="en-CZ" sz="1600" dirty="0"/>
              <a:t>Multiple metagovernors steer one network</a:t>
            </a:r>
          </a:p>
          <a:p>
            <a:pPr lvl="1"/>
            <a:r>
              <a:rPr lang="en-CZ" sz="1600" dirty="0"/>
              <a:t>One metagovernor steers multiple networks</a:t>
            </a:r>
          </a:p>
          <a:p>
            <a:pPr lvl="1"/>
            <a:endParaRPr lang="en-CZ" sz="1600" dirty="0"/>
          </a:p>
          <a:p>
            <a:r>
              <a:rPr lang="en-CZ" sz="2000" dirty="0"/>
              <a:t>Metagovernance provides means how to influence network governance</a:t>
            </a:r>
          </a:p>
          <a:p>
            <a:r>
              <a:rPr lang="en-CZ" sz="2000" dirty="0"/>
              <a:t>Combines “control and facilitation”</a:t>
            </a:r>
          </a:p>
        </p:txBody>
      </p:sp>
      <p:pic>
        <p:nvPicPr>
          <p:cNvPr id="7" name="Picture 6" descr="Diagram&#10;&#10;Description automatically generated">
            <a:extLst>
              <a:ext uri="{FF2B5EF4-FFF2-40B4-BE49-F238E27FC236}">
                <a16:creationId xmlns:a16="http://schemas.microsoft.com/office/drawing/2014/main" id="{EC378531-423D-C54F-84B5-E3E308E892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2967" y="2438400"/>
            <a:ext cx="3640836" cy="2275523"/>
          </a:xfrm>
          <a:prstGeom prst="rect">
            <a:avLst/>
          </a:prstGeom>
        </p:spPr>
      </p:pic>
      <p:pic>
        <p:nvPicPr>
          <p:cNvPr id="8" name="Picture 7" descr="Diagram, shape&#10;&#10;Description automatically generated">
            <a:extLst>
              <a:ext uri="{FF2B5EF4-FFF2-40B4-BE49-F238E27FC236}">
                <a16:creationId xmlns:a16="http://schemas.microsoft.com/office/drawing/2014/main" id="{D279E721-B1C2-1B4B-A32F-508BF1417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3811" y="2425126"/>
            <a:ext cx="1844055" cy="2288797"/>
          </a:xfrm>
          <a:prstGeom prst="rect">
            <a:avLst/>
          </a:prstGeom>
        </p:spPr>
      </p:pic>
      <p:sp>
        <p:nvSpPr>
          <p:cNvPr id="9" name="TextBox 8">
            <a:extLst>
              <a:ext uri="{FF2B5EF4-FFF2-40B4-BE49-F238E27FC236}">
                <a16:creationId xmlns:a16="http://schemas.microsoft.com/office/drawing/2014/main" id="{C56EEB3B-69CD-6849-A36E-D69AF744FF4E}"/>
              </a:ext>
            </a:extLst>
          </p:cNvPr>
          <p:cNvSpPr txBox="1"/>
          <p:nvPr/>
        </p:nvSpPr>
        <p:spPr>
          <a:xfrm>
            <a:off x="10266252" y="5872163"/>
            <a:ext cx="2883067" cy="246221"/>
          </a:xfrm>
          <a:prstGeom prst="rect">
            <a:avLst/>
          </a:prstGeom>
          <a:noFill/>
        </p:spPr>
        <p:txBody>
          <a:bodyPr wrap="square">
            <a:spAutoFit/>
          </a:bodyPr>
          <a:lstStyle/>
          <a:p>
            <a:r>
              <a:rPr lang="en-GB" sz="1000" dirty="0">
                <a:effectLst/>
              </a:rPr>
              <a:t>(</a:t>
            </a:r>
            <a:r>
              <a:rPr lang="en-GB" sz="1000" dirty="0" err="1">
                <a:effectLst/>
              </a:rPr>
              <a:t>Gjaltema</a:t>
            </a:r>
            <a:r>
              <a:rPr lang="en-GB" sz="1000" dirty="0"/>
              <a:t> et al., 2020)</a:t>
            </a:r>
            <a:r>
              <a:rPr lang="en-GB" sz="1000" dirty="0">
                <a:effectLst/>
              </a:rPr>
              <a:t> </a:t>
            </a:r>
            <a:endParaRPr lang="en-GB" sz="1000" dirty="0"/>
          </a:p>
        </p:txBody>
      </p:sp>
    </p:spTree>
    <p:extLst>
      <p:ext uri="{BB962C8B-B14F-4D97-AF65-F5344CB8AC3E}">
        <p14:creationId xmlns:p14="http://schemas.microsoft.com/office/powerpoint/2010/main" val="2902869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BE4EA-EE81-EF41-BB11-268C2C37E410}"/>
              </a:ext>
            </a:extLst>
          </p:cNvPr>
          <p:cNvSpPr>
            <a:spLocks noGrp="1"/>
          </p:cNvSpPr>
          <p:nvPr>
            <p:ph type="title"/>
          </p:nvPr>
        </p:nvSpPr>
        <p:spPr>
          <a:xfrm>
            <a:off x="648929" y="629266"/>
            <a:ext cx="3505495" cy="1622321"/>
          </a:xfrm>
        </p:spPr>
        <p:txBody>
          <a:bodyPr>
            <a:normAutofit/>
          </a:bodyPr>
          <a:lstStyle/>
          <a:p>
            <a:r>
              <a:rPr lang="en-CZ" sz="3700"/>
              <a:t>Metagovernance of Modes</a:t>
            </a:r>
          </a:p>
        </p:txBody>
      </p:sp>
      <p:sp>
        <p:nvSpPr>
          <p:cNvPr id="9" name="Content Placeholder 8">
            <a:extLst>
              <a:ext uri="{FF2B5EF4-FFF2-40B4-BE49-F238E27FC236}">
                <a16:creationId xmlns:a16="http://schemas.microsoft.com/office/drawing/2014/main" id="{FDA5AA16-E71B-4EAD-BCDA-A90A94B6F244}"/>
              </a:ext>
            </a:extLst>
          </p:cNvPr>
          <p:cNvSpPr>
            <a:spLocks noGrp="1"/>
          </p:cNvSpPr>
          <p:nvPr>
            <p:ph idx="1"/>
          </p:nvPr>
        </p:nvSpPr>
        <p:spPr>
          <a:xfrm>
            <a:off x="648931" y="2438400"/>
            <a:ext cx="3505494" cy="4087091"/>
          </a:xfrm>
        </p:spPr>
        <p:txBody>
          <a:bodyPr>
            <a:normAutofit fontScale="92500" lnSpcReduction="20000"/>
          </a:bodyPr>
          <a:lstStyle/>
          <a:p>
            <a:r>
              <a:rPr lang="en-GB" sz="2000" dirty="0" err="1"/>
              <a:t>Metagovernor</a:t>
            </a:r>
            <a:r>
              <a:rPr lang="en-GB" sz="2000" dirty="0"/>
              <a:t> seeks to balance H, M and N governance </a:t>
            </a:r>
          </a:p>
          <a:p>
            <a:r>
              <a:rPr lang="en-GB" sz="2000" dirty="0"/>
              <a:t>How to use the benefits of each governance mode + minimalize negative consequences of each mode? How to design and manage the combination?</a:t>
            </a:r>
          </a:p>
          <a:p>
            <a:r>
              <a:rPr lang="en-GB" sz="2000" dirty="0"/>
              <a:t>Concept positioned above the three main governance styles, “helicopter view” approach</a:t>
            </a:r>
          </a:p>
          <a:p>
            <a:r>
              <a:rPr lang="en-CZ" sz="2000" dirty="0"/>
              <a:t>Situational and flexible approach – mixing and combining, need to fit into the context and time (no best practice, no “blue prints”) </a:t>
            </a:r>
          </a:p>
          <a:p>
            <a:pPr marL="0" indent="0">
              <a:buNone/>
            </a:pPr>
            <a:endParaRPr lang="en-US" sz="2000" dirty="0"/>
          </a:p>
        </p:txBody>
      </p:sp>
      <p:pic>
        <p:nvPicPr>
          <p:cNvPr id="5" name="Content Placeholder 4" descr="Diagram&#10;&#10;Description automatically generated">
            <a:extLst>
              <a:ext uri="{FF2B5EF4-FFF2-40B4-BE49-F238E27FC236}">
                <a16:creationId xmlns:a16="http://schemas.microsoft.com/office/drawing/2014/main" id="{9C97FE5E-9674-BB41-BE13-FB2D81CE66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5862" y="1787110"/>
            <a:ext cx="6019331" cy="3280534"/>
          </a:xfrm>
          <a:prstGeom prst="rect">
            <a:avLst/>
          </a:prstGeom>
          <a:effectLst/>
        </p:spPr>
      </p:pic>
      <p:sp>
        <p:nvSpPr>
          <p:cNvPr id="7" name="TextBox 6">
            <a:extLst>
              <a:ext uri="{FF2B5EF4-FFF2-40B4-BE49-F238E27FC236}">
                <a16:creationId xmlns:a16="http://schemas.microsoft.com/office/drawing/2014/main" id="{B62725AB-9309-6E4C-B989-C743FA338795}"/>
              </a:ext>
            </a:extLst>
          </p:cNvPr>
          <p:cNvSpPr txBox="1"/>
          <p:nvPr/>
        </p:nvSpPr>
        <p:spPr>
          <a:xfrm>
            <a:off x="10247557" y="5621105"/>
            <a:ext cx="1177636" cy="246221"/>
          </a:xfrm>
          <a:prstGeom prst="rect">
            <a:avLst/>
          </a:prstGeom>
          <a:noFill/>
        </p:spPr>
        <p:txBody>
          <a:bodyPr wrap="square" rtlCol="0">
            <a:spAutoFit/>
          </a:bodyPr>
          <a:lstStyle/>
          <a:p>
            <a:r>
              <a:rPr lang="en-CZ" sz="1000" dirty="0"/>
              <a:t>(Meuleman, 2008)</a:t>
            </a:r>
          </a:p>
        </p:txBody>
      </p:sp>
    </p:spTree>
    <p:extLst>
      <p:ext uri="{BB962C8B-B14F-4D97-AF65-F5344CB8AC3E}">
        <p14:creationId xmlns:p14="http://schemas.microsoft.com/office/powerpoint/2010/main" val="30684214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8E545-7516-2E4A-8D33-F1B527E6564A}"/>
              </a:ext>
            </a:extLst>
          </p:cNvPr>
          <p:cNvSpPr>
            <a:spLocks noGrp="1"/>
          </p:cNvSpPr>
          <p:nvPr>
            <p:ph type="title"/>
          </p:nvPr>
        </p:nvSpPr>
        <p:spPr/>
        <p:txBody>
          <a:bodyPr/>
          <a:lstStyle/>
          <a:p>
            <a:r>
              <a:rPr lang="en-CZ" dirty="0"/>
              <a:t>(3) </a:t>
            </a:r>
            <a:r>
              <a:rPr lang="en-CZ" b="1" dirty="0"/>
              <a:t>Who</a:t>
            </a:r>
            <a:r>
              <a:rPr lang="en-CZ" dirty="0"/>
              <a:t> is Metagovernor? </a:t>
            </a:r>
          </a:p>
        </p:txBody>
      </p:sp>
      <p:sp>
        <p:nvSpPr>
          <p:cNvPr id="3" name="Content Placeholder 2">
            <a:extLst>
              <a:ext uri="{FF2B5EF4-FFF2-40B4-BE49-F238E27FC236}">
                <a16:creationId xmlns:a16="http://schemas.microsoft.com/office/drawing/2014/main" id="{BB4CE2D9-D293-3B46-9127-6CE9935A9205}"/>
              </a:ext>
            </a:extLst>
          </p:cNvPr>
          <p:cNvSpPr>
            <a:spLocks noGrp="1"/>
          </p:cNvSpPr>
          <p:nvPr>
            <p:ph idx="1"/>
          </p:nvPr>
        </p:nvSpPr>
        <p:spPr>
          <a:xfrm>
            <a:off x="1051845" y="1607128"/>
            <a:ext cx="7482555" cy="4703942"/>
          </a:xfrm>
        </p:spPr>
        <p:txBody>
          <a:bodyPr>
            <a:normAutofit fontScale="92500" lnSpcReduction="20000"/>
          </a:bodyPr>
          <a:lstStyle/>
          <a:p>
            <a:r>
              <a:rPr lang="en-CZ" b="1" dirty="0"/>
              <a:t>Important role – key component </a:t>
            </a:r>
          </a:p>
          <a:p>
            <a:r>
              <a:rPr lang="en-CZ" b="1" dirty="0"/>
              <a:t>Public</a:t>
            </a:r>
            <a:r>
              <a:rPr lang="en-CZ" dirty="0"/>
              <a:t> vs. private actors</a:t>
            </a:r>
          </a:p>
          <a:p>
            <a:r>
              <a:rPr lang="en-CZ" dirty="0"/>
              <a:t>Different levels: </a:t>
            </a:r>
          </a:p>
          <a:p>
            <a:pPr lvl="1"/>
            <a:r>
              <a:rPr lang="en-CZ" dirty="0"/>
              <a:t>International, </a:t>
            </a:r>
          </a:p>
          <a:p>
            <a:pPr lvl="1"/>
            <a:r>
              <a:rPr lang="en-CZ" dirty="0"/>
              <a:t>National (the most common), </a:t>
            </a:r>
          </a:p>
          <a:p>
            <a:pPr lvl="1"/>
            <a:r>
              <a:rPr lang="en-CZ" dirty="0"/>
              <a:t>Regional, </a:t>
            </a:r>
          </a:p>
          <a:p>
            <a:pPr lvl="1"/>
            <a:r>
              <a:rPr lang="en-CZ" dirty="0"/>
              <a:t>and Local.</a:t>
            </a:r>
          </a:p>
          <a:p>
            <a:r>
              <a:rPr lang="en-CZ" dirty="0"/>
              <a:t>Multiple metagovernors</a:t>
            </a:r>
          </a:p>
          <a:p>
            <a:r>
              <a:rPr lang="en-CZ" dirty="0"/>
              <a:t>Different types:</a:t>
            </a:r>
          </a:p>
          <a:p>
            <a:pPr lvl="1"/>
            <a:r>
              <a:rPr lang="en-CZ" dirty="0"/>
              <a:t>Institutional (~ state), </a:t>
            </a:r>
          </a:p>
          <a:p>
            <a:pPr lvl="1"/>
            <a:r>
              <a:rPr lang="en-CZ" dirty="0"/>
              <a:t>Organizational (~ ministry), </a:t>
            </a:r>
          </a:p>
          <a:p>
            <a:pPr lvl="1"/>
            <a:r>
              <a:rPr lang="en-CZ" dirty="0"/>
              <a:t>and Individual (~ civil servant or polititian).</a:t>
            </a:r>
          </a:p>
          <a:p>
            <a:r>
              <a:rPr lang="en-CZ" dirty="0"/>
              <a:t>Usually: </a:t>
            </a:r>
            <a:r>
              <a:rPr lang="en-CZ" b="1" dirty="0"/>
              <a:t>Public Managers </a:t>
            </a:r>
            <a:r>
              <a:rPr lang="en-CZ" dirty="0"/>
              <a:t>as Metagovernors </a:t>
            </a:r>
          </a:p>
        </p:txBody>
      </p:sp>
      <p:pic>
        <p:nvPicPr>
          <p:cNvPr id="5" name="Picture 4" descr="Logo&#10;&#10;Description automatically generated">
            <a:extLst>
              <a:ext uri="{FF2B5EF4-FFF2-40B4-BE49-F238E27FC236}">
                <a16:creationId xmlns:a16="http://schemas.microsoft.com/office/drawing/2014/main" id="{EEFA6C07-91A0-4248-B546-7BECE6FC0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3376924"/>
            <a:ext cx="4835236" cy="3481076"/>
          </a:xfrm>
          <a:prstGeom prst="rect">
            <a:avLst/>
          </a:prstGeom>
        </p:spPr>
      </p:pic>
    </p:spTree>
    <p:extLst>
      <p:ext uri="{BB962C8B-B14F-4D97-AF65-F5344CB8AC3E}">
        <p14:creationId xmlns:p14="http://schemas.microsoft.com/office/powerpoint/2010/main" val="22618119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BA68D-50B7-6F4F-AD4E-47D66368B8CD}"/>
              </a:ext>
            </a:extLst>
          </p:cNvPr>
          <p:cNvSpPr>
            <a:spLocks noGrp="1"/>
          </p:cNvSpPr>
          <p:nvPr>
            <p:ph type="title"/>
          </p:nvPr>
        </p:nvSpPr>
        <p:spPr>
          <a:xfrm>
            <a:off x="330274" y="227485"/>
            <a:ext cx="3505495" cy="1622321"/>
          </a:xfrm>
        </p:spPr>
        <p:txBody>
          <a:bodyPr>
            <a:normAutofit fontScale="90000"/>
          </a:bodyPr>
          <a:lstStyle/>
          <a:p>
            <a:r>
              <a:rPr lang="en-CZ" dirty="0"/>
              <a:t>Metagovernor’s Qualifications </a:t>
            </a:r>
          </a:p>
        </p:txBody>
      </p:sp>
      <p:sp>
        <p:nvSpPr>
          <p:cNvPr id="3" name="Content Placeholder 2">
            <a:extLst>
              <a:ext uri="{FF2B5EF4-FFF2-40B4-BE49-F238E27FC236}">
                <a16:creationId xmlns:a16="http://schemas.microsoft.com/office/drawing/2014/main" id="{D84AB7C3-BA8A-F94A-A19A-88B3BCF54E07}"/>
              </a:ext>
            </a:extLst>
          </p:cNvPr>
          <p:cNvSpPr>
            <a:spLocks noGrp="1"/>
          </p:cNvSpPr>
          <p:nvPr>
            <p:ph idx="1"/>
          </p:nvPr>
        </p:nvSpPr>
        <p:spPr>
          <a:xfrm>
            <a:off x="189188" y="1704109"/>
            <a:ext cx="4308781" cy="4926406"/>
          </a:xfrm>
        </p:spPr>
        <p:txBody>
          <a:bodyPr>
            <a:normAutofit fontScale="85000" lnSpcReduction="20000"/>
          </a:bodyPr>
          <a:lstStyle/>
          <a:p>
            <a:r>
              <a:rPr lang="en-CZ" sz="2000" dirty="0"/>
              <a:t>Three key qualifications = general conditions for innovative action</a:t>
            </a:r>
          </a:p>
          <a:p>
            <a:r>
              <a:rPr lang="en-GB" sz="2000" dirty="0"/>
              <a:t>P</a:t>
            </a:r>
            <a:r>
              <a:rPr lang="en-CZ" sz="2000" dirty="0"/>
              <a:t>lay a different role in different phases of policy </a:t>
            </a:r>
          </a:p>
          <a:p>
            <a:r>
              <a:rPr lang="en-CZ" sz="2000" b="1" dirty="0"/>
              <a:t>Willingness </a:t>
            </a:r>
          </a:p>
          <a:p>
            <a:pPr lvl="1"/>
            <a:r>
              <a:rPr lang="en-GB" sz="1600" dirty="0"/>
              <a:t>H</a:t>
            </a:r>
            <a:r>
              <a:rPr lang="en-CZ" sz="1600" dirty="0"/>
              <a:t>ighly motivated</a:t>
            </a:r>
          </a:p>
          <a:p>
            <a:pPr lvl="1"/>
            <a:r>
              <a:rPr lang="en-CZ" sz="1600" dirty="0"/>
              <a:t>Believe in what they do </a:t>
            </a:r>
          </a:p>
          <a:p>
            <a:pPr lvl="1"/>
            <a:r>
              <a:rPr lang="en-CZ" sz="1600" b="1" dirty="0"/>
              <a:t>Learning, innovative and exploring attitude</a:t>
            </a:r>
          </a:p>
          <a:p>
            <a:pPr lvl="1"/>
            <a:r>
              <a:rPr lang="en-GB" sz="1600" dirty="0"/>
              <a:t>C</a:t>
            </a:r>
            <a:r>
              <a:rPr lang="en-CZ" sz="1600" dirty="0"/>
              <a:t>ourage to make mistakes</a:t>
            </a:r>
          </a:p>
          <a:p>
            <a:r>
              <a:rPr lang="en-US" sz="2000" b="1" dirty="0"/>
              <a:t>Discretion</a:t>
            </a:r>
            <a:r>
              <a:rPr lang="en-US" sz="2000" dirty="0"/>
              <a:t> (= the freedom to decide what should be done in a particular situation) </a:t>
            </a:r>
          </a:p>
          <a:p>
            <a:pPr lvl="1"/>
            <a:r>
              <a:rPr lang="en-US" sz="1600" dirty="0"/>
              <a:t>To prevent and solve most conflicts</a:t>
            </a:r>
          </a:p>
          <a:p>
            <a:pPr lvl="1"/>
            <a:r>
              <a:rPr lang="en-US" sz="1600" dirty="0"/>
              <a:t>React immediately </a:t>
            </a:r>
          </a:p>
          <a:p>
            <a:pPr lvl="1"/>
            <a:r>
              <a:rPr lang="en-US" sz="1600" dirty="0"/>
              <a:t>Level depends on governance style </a:t>
            </a:r>
            <a:endParaRPr lang="en-US" sz="2000" dirty="0"/>
          </a:p>
          <a:p>
            <a:r>
              <a:rPr lang="en-US" sz="2000" b="1" dirty="0"/>
              <a:t>Capability </a:t>
            </a:r>
          </a:p>
          <a:p>
            <a:pPr lvl="1"/>
            <a:r>
              <a:rPr lang="en-US" sz="1600" dirty="0"/>
              <a:t>Highly educated and well-trained + experience in management</a:t>
            </a:r>
          </a:p>
          <a:p>
            <a:pPr lvl="1"/>
            <a:r>
              <a:rPr lang="en-US" sz="1600" dirty="0"/>
              <a:t>Ability to take multiple perspectives, to “stand above”</a:t>
            </a:r>
          </a:p>
          <a:p>
            <a:pPr lvl="1"/>
            <a:r>
              <a:rPr lang="en-US" sz="1600" b="1" dirty="0"/>
              <a:t>Reflexive and flexible orientation + recognition of complexity </a:t>
            </a:r>
          </a:p>
          <a:p>
            <a:pPr lvl="1"/>
            <a:endParaRPr lang="en-CZ" sz="1600" dirty="0"/>
          </a:p>
        </p:txBody>
      </p:sp>
      <p:pic>
        <p:nvPicPr>
          <p:cNvPr id="4" name="Content Placeholder 4">
            <a:extLst>
              <a:ext uri="{FF2B5EF4-FFF2-40B4-BE49-F238E27FC236}">
                <a16:creationId xmlns:a16="http://schemas.microsoft.com/office/drawing/2014/main" id="{C5E39A26-FD29-1B4F-AE7F-8E0E30058F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5862" y="824017"/>
            <a:ext cx="6019331" cy="5206720"/>
          </a:xfrm>
          <a:prstGeom prst="rect">
            <a:avLst/>
          </a:prstGeom>
          <a:effectLst/>
        </p:spPr>
      </p:pic>
      <p:sp>
        <p:nvSpPr>
          <p:cNvPr id="7" name="TextBox 6">
            <a:extLst>
              <a:ext uri="{FF2B5EF4-FFF2-40B4-BE49-F238E27FC236}">
                <a16:creationId xmlns:a16="http://schemas.microsoft.com/office/drawing/2014/main" id="{BBFE181E-BF4F-9B45-939C-02F79C39419C}"/>
              </a:ext>
            </a:extLst>
          </p:cNvPr>
          <p:cNvSpPr txBox="1"/>
          <p:nvPr/>
        </p:nvSpPr>
        <p:spPr>
          <a:xfrm>
            <a:off x="10247557" y="5621105"/>
            <a:ext cx="1177636" cy="246221"/>
          </a:xfrm>
          <a:prstGeom prst="rect">
            <a:avLst/>
          </a:prstGeom>
          <a:noFill/>
        </p:spPr>
        <p:txBody>
          <a:bodyPr wrap="square" rtlCol="0">
            <a:spAutoFit/>
          </a:bodyPr>
          <a:lstStyle/>
          <a:p>
            <a:r>
              <a:rPr lang="en-CZ" sz="1000" dirty="0"/>
              <a:t>(Meuleman, 2008)</a:t>
            </a:r>
          </a:p>
        </p:txBody>
      </p:sp>
    </p:spTree>
    <p:extLst>
      <p:ext uri="{BB962C8B-B14F-4D97-AF65-F5344CB8AC3E}">
        <p14:creationId xmlns:p14="http://schemas.microsoft.com/office/powerpoint/2010/main" val="10445339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B2E12-0C97-F843-803A-685967B6BB97}"/>
              </a:ext>
            </a:extLst>
          </p:cNvPr>
          <p:cNvSpPr>
            <a:spLocks noGrp="1"/>
          </p:cNvSpPr>
          <p:nvPr>
            <p:ph type="title"/>
          </p:nvPr>
        </p:nvSpPr>
        <p:spPr>
          <a:xfrm>
            <a:off x="648929" y="629266"/>
            <a:ext cx="3505495" cy="1622321"/>
          </a:xfrm>
        </p:spPr>
        <p:txBody>
          <a:bodyPr>
            <a:normAutofit fontScale="90000"/>
          </a:bodyPr>
          <a:lstStyle/>
          <a:p>
            <a:r>
              <a:rPr lang="en-CZ" dirty="0"/>
              <a:t>Relations between Qualifications </a:t>
            </a:r>
          </a:p>
        </p:txBody>
      </p:sp>
      <p:sp>
        <p:nvSpPr>
          <p:cNvPr id="9" name="Content Placeholder 8">
            <a:extLst>
              <a:ext uri="{FF2B5EF4-FFF2-40B4-BE49-F238E27FC236}">
                <a16:creationId xmlns:a16="http://schemas.microsoft.com/office/drawing/2014/main" id="{4F472A99-62C5-43AB-839C-BAEFE90A42E7}"/>
              </a:ext>
            </a:extLst>
          </p:cNvPr>
          <p:cNvSpPr>
            <a:spLocks noGrp="1"/>
          </p:cNvSpPr>
          <p:nvPr>
            <p:ph idx="1"/>
          </p:nvPr>
        </p:nvSpPr>
        <p:spPr>
          <a:xfrm>
            <a:off x="484214" y="2438400"/>
            <a:ext cx="3670211" cy="4156364"/>
          </a:xfrm>
        </p:spPr>
        <p:txBody>
          <a:bodyPr>
            <a:normAutofit/>
          </a:bodyPr>
          <a:lstStyle/>
          <a:p>
            <a:r>
              <a:rPr lang="en-US" sz="2000" b="1" dirty="0"/>
              <a:t>Qualifications are interrelated</a:t>
            </a:r>
          </a:p>
          <a:p>
            <a:r>
              <a:rPr lang="en-US" sz="2000" dirty="0"/>
              <a:t>Willingness to </a:t>
            </a:r>
            <a:r>
              <a:rPr lang="en-US" sz="2000" dirty="0" err="1"/>
              <a:t>metagovern</a:t>
            </a:r>
            <a:r>
              <a:rPr lang="en-US" sz="2000" dirty="0"/>
              <a:t> requires discretion and capability</a:t>
            </a:r>
          </a:p>
          <a:p>
            <a:r>
              <a:rPr lang="en-US" sz="2000" dirty="0"/>
              <a:t>Capability requires will to do so and discretionary power to act</a:t>
            </a:r>
          </a:p>
          <a:p>
            <a:r>
              <a:rPr lang="en-US" sz="2000" dirty="0"/>
              <a:t>Discretion without capability and/or willingness is pointless</a:t>
            </a:r>
          </a:p>
          <a:p>
            <a:r>
              <a:rPr lang="en-US" sz="2000" dirty="0"/>
              <a:t>If one of the three qualifications is absent, </a:t>
            </a:r>
            <a:r>
              <a:rPr lang="en-US" sz="2000" dirty="0" err="1"/>
              <a:t>metagovernance</a:t>
            </a:r>
            <a:r>
              <a:rPr lang="en-US" sz="2000" dirty="0"/>
              <a:t> is not possible</a:t>
            </a:r>
            <a:endParaRPr lang="en-US" sz="1600" dirty="0"/>
          </a:p>
          <a:p>
            <a:pPr marL="457200" lvl="1" indent="0">
              <a:buNone/>
            </a:pPr>
            <a:endParaRPr lang="en-US" sz="1600" dirty="0"/>
          </a:p>
        </p:txBody>
      </p:sp>
      <p:pic>
        <p:nvPicPr>
          <p:cNvPr id="5" name="Content Placeholder 4" descr="Diagram&#10;&#10;Description automatically generated">
            <a:extLst>
              <a:ext uri="{FF2B5EF4-FFF2-40B4-BE49-F238E27FC236}">
                <a16:creationId xmlns:a16="http://schemas.microsoft.com/office/drawing/2014/main" id="{88C694DB-F6FB-264F-93E7-DB2A5817B7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5862" y="1380805"/>
            <a:ext cx="6019331" cy="4093144"/>
          </a:xfrm>
          <a:prstGeom prst="rect">
            <a:avLst/>
          </a:prstGeom>
          <a:effectLst/>
        </p:spPr>
      </p:pic>
      <p:sp>
        <p:nvSpPr>
          <p:cNvPr id="7" name="TextBox 6">
            <a:extLst>
              <a:ext uri="{FF2B5EF4-FFF2-40B4-BE49-F238E27FC236}">
                <a16:creationId xmlns:a16="http://schemas.microsoft.com/office/drawing/2014/main" id="{C0F310CB-4F6A-C942-A9B9-4590C79DAF7F}"/>
              </a:ext>
            </a:extLst>
          </p:cNvPr>
          <p:cNvSpPr txBox="1"/>
          <p:nvPr/>
        </p:nvSpPr>
        <p:spPr>
          <a:xfrm>
            <a:off x="10247557" y="5621105"/>
            <a:ext cx="1177636" cy="246221"/>
          </a:xfrm>
          <a:prstGeom prst="rect">
            <a:avLst/>
          </a:prstGeom>
          <a:noFill/>
        </p:spPr>
        <p:txBody>
          <a:bodyPr wrap="square" rtlCol="0">
            <a:spAutoFit/>
          </a:bodyPr>
          <a:lstStyle/>
          <a:p>
            <a:r>
              <a:rPr lang="en-CZ" sz="1000" dirty="0"/>
              <a:t>(Meuleman, 2008)</a:t>
            </a:r>
          </a:p>
        </p:txBody>
      </p:sp>
    </p:spTree>
    <p:extLst>
      <p:ext uri="{BB962C8B-B14F-4D97-AF65-F5344CB8AC3E}">
        <p14:creationId xmlns:p14="http://schemas.microsoft.com/office/powerpoint/2010/main" val="5408757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DCCB7-28DF-F544-83AC-0905C5AEA863}"/>
              </a:ext>
            </a:extLst>
          </p:cNvPr>
          <p:cNvSpPr>
            <a:spLocks noGrp="1"/>
          </p:cNvSpPr>
          <p:nvPr>
            <p:ph type="title"/>
          </p:nvPr>
        </p:nvSpPr>
        <p:spPr/>
        <p:txBody>
          <a:bodyPr/>
          <a:lstStyle/>
          <a:p>
            <a:r>
              <a:rPr lang="en-CZ" dirty="0"/>
              <a:t>Metagovernor’s Strategies</a:t>
            </a:r>
          </a:p>
        </p:txBody>
      </p:sp>
      <p:sp>
        <p:nvSpPr>
          <p:cNvPr id="3" name="Content Placeholder 2">
            <a:extLst>
              <a:ext uri="{FF2B5EF4-FFF2-40B4-BE49-F238E27FC236}">
                <a16:creationId xmlns:a16="http://schemas.microsoft.com/office/drawing/2014/main" id="{414B4FAC-7AE6-CD4A-8287-3E3B37CB3619}"/>
              </a:ext>
            </a:extLst>
          </p:cNvPr>
          <p:cNvSpPr>
            <a:spLocks noGrp="1"/>
          </p:cNvSpPr>
          <p:nvPr>
            <p:ph idx="1"/>
          </p:nvPr>
        </p:nvSpPr>
        <p:spPr/>
        <p:txBody>
          <a:bodyPr/>
          <a:lstStyle/>
          <a:p>
            <a:r>
              <a:rPr lang="en-CZ" dirty="0"/>
              <a:t>Designing a framework by combining elements of different governance styles into compatible arrangement, maintaining of a chosen governance framework or arrangement </a:t>
            </a:r>
          </a:p>
          <a:p>
            <a:r>
              <a:rPr lang="en-CZ" dirty="0"/>
              <a:t>Switching from one to another (main) governance style,</a:t>
            </a:r>
          </a:p>
        </p:txBody>
      </p:sp>
    </p:spTree>
    <p:extLst>
      <p:ext uri="{BB962C8B-B14F-4D97-AF65-F5344CB8AC3E}">
        <p14:creationId xmlns:p14="http://schemas.microsoft.com/office/powerpoint/2010/main" val="33714842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6C05B-CD72-6A43-B2CE-6D79CFA64437}"/>
              </a:ext>
            </a:extLst>
          </p:cNvPr>
          <p:cNvSpPr>
            <a:spLocks noGrp="1"/>
          </p:cNvSpPr>
          <p:nvPr>
            <p:ph type="title"/>
          </p:nvPr>
        </p:nvSpPr>
        <p:spPr>
          <a:xfrm>
            <a:off x="648929" y="629266"/>
            <a:ext cx="3505495" cy="1622321"/>
          </a:xfrm>
        </p:spPr>
        <p:txBody>
          <a:bodyPr>
            <a:normAutofit fontScale="90000"/>
          </a:bodyPr>
          <a:lstStyle/>
          <a:p>
            <a:r>
              <a:rPr lang="en-CZ" dirty="0"/>
              <a:t>De</a:t>
            </a:r>
            <a:r>
              <a:rPr lang="en-GB" dirty="0"/>
              <a:t>cis</a:t>
            </a:r>
            <a:r>
              <a:rPr lang="en-CZ" dirty="0"/>
              <a:t>ion Making of Metagovernors</a:t>
            </a:r>
          </a:p>
        </p:txBody>
      </p:sp>
      <p:sp>
        <p:nvSpPr>
          <p:cNvPr id="9" name="Content Placeholder 8">
            <a:extLst>
              <a:ext uri="{FF2B5EF4-FFF2-40B4-BE49-F238E27FC236}">
                <a16:creationId xmlns:a16="http://schemas.microsoft.com/office/drawing/2014/main" id="{EA7EA8C5-473D-454B-8C06-C0E96EE9CF08}"/>
              </a:ext>
            </a:extLst>
          </p:cNvPr>
          <p:cNvSpPr>
            <a:spLocks noGrp="1"/>
          </p:cNvSpPr>
          <p:nvPr>
            <p:ph idx="1"/>
          </p:nvPr>
        </p:nvSpPr>
        <p:spPr>
          <a:xfrm>
            <a:off x="648931" y="2438400"/>
            <a:ext cx="3707532" cy="4419600"/>
          </a:xfrm>
        </p:spPr>
        <p:txBody>
          <a:bodyPr>
            <a:normAutofit/>
          </a:bodyPr>
          <a:lstStyle/>
          <a:p>
            <a:r>
              <a:rPr lang="en-US" sz="2000" dirty="0"/>
              <a:t>Different conceptual framework of decision making = different intervention strategies</a:t>
            </a:r>
          </a:p>
          <a:p>
            <a:r>
              <a:rPr lang="en-US" sz="2000" b="1" dirty="0"/>
              <a:t>Phase Model </a:t>
            </a:r>
            <a:r>
              <a:rPr lang="en-US" sz="2000" dirty="0"/>
              <a:t>(</a:t>
            </a:r>
            <a:r>
              <a:rPr lang="en-CZ" sz="2000" dirty="0"/>
              <a:t>~ hierarchical g.)</a:t>
            </a:r>
          </a:p>
          <a:p>
            <a:pPr lvl="1"/>
            <a:r>
              <a:rPr lang="en-CZ" sz="1600" dirty="0"/>
              <a:t>Predictable, rational environment</a:t>
            </a:r>
          </a:p>
          <a:p>
            <a:r>
              <a:rPr lang="en-CZ" sz="2000" b="1" dirty="0"/>
              <a:t>Stream Model </a:t>
            </a:r>
            <a:r>
              <a:rPr lang="en-CZ" sz="2000" dirty="0"/>
              <a:t>(~ market g.)</a:t>
            </a:r>
          </a:p>
          <a:p>
            <a:pPr lvl="1"/>
            <a:r>
              <a:rPr lang="en-GB" sz="1600" dirty="0"/>
              <a:t>C</a:t>
            </a:r>
            <a:r>
              <a:rPr lang="en-CZ" sz="1600" dirty="0"/>
              <a:t>ontingency of process, autonomy of actors</a:t>
            </a:r>
          </a:p>
          <a:p>
            <a:r>
              <a:rPr lang="en-CZ" sz="2000" b="1" dirty="0"/>
              <a:t>Rounds Model </a:t>
            </a:r>
            <a:r>
              <a:rPr lang="en-CZ" sz="2000" dirty="0"/>
              <a:t>(~ network g.)</a:t>
            </a:r>
          </a:p>
          <a:p>
            <a:pPr lvl="1"/>
            <a:r>
              <a:rPr lang="en-GB" sz="1600" dirty="0"/>
              <a:t>I</a:t>
            </a:r>
            <a:r>
              <a:rPr lang="en-CZ" sz="1600" dirty="0"/>
              <a:t>nteraction between actors, combination of problems + solutions, create progress</a:t>
            </a:r>
          </a:p>
          <a:p>
            <a:endParaRPr lang="en-US" sz="2000" dirty="0"/>
          </a:p>
          <a:p>
            <a:pPr lvl="1"/>
            <a:endParaRPr lang="en-US" sz="1600" dirty="0"/>
          </a:p>
        </p:txBody>
      </p:sp>
      <p:pic>
        <p:nvPicPr>
          <p:cNvPr id="5" name="Content Placeholder 4" descr="Diagram, engineering drawing&#10;&#10;Description automatically generated">
            <a:extLst>
              <a:ext uri="{FF2B5EF4-FFF2-40B4-BE49-F238E27FC236}">
                <a16:creationId xmlns:a16="http://schemas.microsoft.com/office/drawing/2014/main" id="{73D37764-351D-8842-B1EC-8841E4CC2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5862" y="1140032"/>
            <a:ext cx="6019331" cy="4574690"/>
          </a:xfrm>
          <a:prstGeom prst="rect">
            <a:avLst/>
          </a:prstGeom>
          <a:effectLst/>
        </p:spPr>
      </p:pic>
      <p:sp>
        <p:nvSpPr>
          <p:cNvPr id="7" name="TextBox 6">
            <a:extLst>
              <a:ext uri="{FF2B5EF4-FFF2-40B4-BE49-F238E27FC236}">
                <a16:creationId xmlns:a16="http://schemas.microsoft.com/office/drawing/2014/main" id="{3D9D4FA2-0439-3442-9169-E82E9827A5F9}"/>
              </a:ext>
            </a:extLst>
          </p:cNvPr>
          <p:cNvSpPr txBox="1"/>
          <p:nvPr/>
        </p:nvSpPr>
        <p:spPr>
          <a:xfrm>
            <a:off x="10247557" y="5621105"/>
            <a:ext cx="1177636" cy="246221"/>
          </a:xfrm>
          <a:prstGeom prst="rect">
            <a:avLst/>
          </a:prstGeom>
          <a:noFill/>
        </p:spPr>
        <p:txBody>
          <a:bodyPr wrap="square" rtlCol="0">
            <a:spAutoFit/>
          </a:bodyPr>
          <a:lstStyle/>
          <a:p>
            <a:r>
              <a:rPr lang="en-CZ" sz="1000" dirty="0"/>
              <a:t>(Meuleman, 2008)</a:t>
            </a:r>
          </a:p>
        </p:txBody>
      </p:sp>
    </p:spTree>
    <p:extLst>
      <p:ext uri="{BB962C8B-B14F-4D97-AF65-F5344CB8AC3E}">
        <p14:creationId xmlns:p14="http://schemas.microsoft.com/office/powerpoint/2010/main" val="2303641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6C62-76D0-9842-8B0C-1F02BC6826C2}"/>
              </a:ext>
            </a:extLst>
          </p:cNvPr>
          <p:cNvSpPr>
            <a:spLocks noGrp="1"/>
          </p:cNvSpPr>
          <p:nvPr>
            <p:ph type="title"/>
          </p:nvPr>
        </p:nvSpPr>
        <p:spPr/>
        <p:txBody>
          <a:bodyPr>
            <a:normAutofit fontScale="90000"/>
          </a:bodyPr>
          <a:lstStyle/>
          <a:p>
            <a:r>
              <a:rPr lang="en-CZ" dirty="0"/>
              <a:t>Metagovernance – Management Development </a:t>
            </a:r>
          </a:p>
        </p:txBody>
      </p:sp>
      <p:sp>
        <p:nvSpPr>
          <p:cNvPr id="3" name="Content Placeholder 2">
            <a:extLst>
              <a:ext uri="{FF2B5EF4-FFF2-40B4-BE49-F238E27FC236}">
                <a16:creationId xmlns:a16="http://schemas.microsoft.com/office/drawing/2014/main" id="{0F90ABB0-F7BC-5A40-B6A2-F2540D59A8C9}"/>
              </a:ext>
            </a:extLst>
          </p:cNvPr>
          <p:cNvSpPr>
            <a:spLocks noGrp="1"/>
          </p:cNvSpPr>
          <p:nvPr>
            <p:ph idx="1"/>
          </p:nvPr>
        </p:nvSpPr>
        <p:spPr/>
        <p:txBody>
          <a:bodyPr>
            <a:normAutofit lnSpcReduction="10000"/>
          </a:bodyPr>
          <a:lstStyle/>
          <a:p>
            <a:r>
              <a:rPr lang="en-US" b="1" dirty="0"/>
              <a:t>Human dimension </a:t>
            </a:r>
            <a:r>
              <a:rPr lang="en-US" dirty="0"/>
              <a:t>= key to the quality of public-sector organizations </a:t>
            </a:r>
            <a:r>
              <a:rPr lang="en-CZ" b="1" dirty="0"/>
              <a:t>(no more than 10%)</a:t>
            </a:r>
            <a:endParaRPr lang="en-US" dirty="0"/>
          </a:p>
          <a:p>
            <a:r>
              <a:rPr lang="en-US" dirty="0"/>
              <a:t>Management development program, including training in: </a:t>
            </a:r>
          </a:p>
          <a:p>
            <a:pPr lvl="1"/>
            <a:r>
              <a:rPr lang="en-US" dirty="0"/>
              <a:t>Hierarchical management: Line and project management </a:t>
            </a:r>
          </a:p>
          <a:p>
            <a:pPr lvl="1"/>
            <a:r>
              <a:rPr lang="en-US" dirty="0"/>
              <a:t>Market management: Public business management </a:t>
            </a:r>
          </a:p>
          <a:p>
            <a:pPr lvl="1"/>
            <a:r>
              <a:rPr lang="en-US" dirty="0"/>
              <a:t>Network management: Network abilities and process management</a:t>
            </a:r>
          </a:p>
          <a:p>
            <a:pPr lvl="1"/>
            <a:r>
              <a:rPr lang="en-US" dirty="0"/>
              <a:t>Analyzing the governance environment (factors analysis, actor analysis, risk analysis, network analysis, organizing meetings, etc.)</a:t>
            </a:r>
          </a:p>
          <a:p>
            <a:pPr lvl="1"/>
            <a:r>
              <a:rPr lang="en-US" dirty="0"/>
              <a:t>Personal development (courage, adaptability, vision of future, flexibility, multi-perspective ability, dealing with complexity, “out of the box thinking”, etc.)</a:t>
            </a:r>
          </a:p>
          <a:p>
            <a:pPr lvl="1"/>
            <a:endParaRPr lang="en-US" dirty="0"/>
          </a:p>
        </p:txBody>
      </p:sp>
    </p:spTree>
    <p:extLst>
      <p:ext uri="{BB962C8B-B14F-4D97-AF65-F5344CB8AC3E}">
        <p14:creationId xmlns:p14="http://schemas.microsoft.com/office/powerpoint/2010/main" val="41107386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843C5-EACE-E74D-9DE4-886B4C03C9B2}"/>
              </a:ext>
            </a:extLst>
          </p:cNvPr>
          <p:cNvSpPr>
            <a:spLocks noGrp="1"/>
          </p:cNvSpPr>
          <p:nvPr>
            <p:ph type="title"/>
          </p:nvPr>
        </p:nvSpPr>
        <p:spPr/>
        <p:txBody>
          <a:bodyPr/>
          <a:lstStyle/>
          <a:p>
            <a:r>
              <a:rPr lang="en-CZ" dirty="0"/>
              <a:t>Metagovernance - Conditions</a:t>
            </a:r>
          </a:p>
        </p:txBody>
      </p:sp>
      <p:sp>
        <p:nvSpPr>
          <p:cNvPr id="3" name="Content Placeholder 2">
            <a:extLst>
              <a:ext uri="{FF2B5EF4-FFF2-40B4-BE49-F238E27FC236}">
                <a16:creationId xmlns:a16="http://schemas.microsoft.com/office/drawing/2014/main" id="{D797F041-EE22-E545-8ECD-258284DDEC9C}"/>
              </a:ext>
            </a:extLst>
          </p:cNvPr>
          <p:cNvSpPr>
            <a:spLocks noGrp="1"/>
          </p:cNvSpPr>
          <p:nvPr>
            <p:ph idx="1"/>
          </p:nvPr>
        </p:nvSpPr>
        <p:spPr/>
        <p:txBody>
          <a:bodyPr/>
          <a:lstStyle/>
          <a:p>
            <a:r>
              <a:rPr lang="en-CZ" dirty="0"/>
              <a:t>Internal and external context, conditions that enhance/undermine the feasibility of metagovernance </a:t>
            </a:r>
          </a:p>
          <a:p>
            <a:pPr lvl="1"/>
            <a:r>
              <a:rPr lang="en-CZ" dirty="0"/>
              <a:t>Politico-administrative culture</a:t>
            </a:r>
          </a:p>
          <a:p>
            <a:pPr lvl="1"/>
            <a:r>
              <a:rPr lang="en-CZ" dirty="0"/>
              <a:t>Personal conviction</a:t>
            </a:r>
          </a:p>
          <a:p>
            <a:pPr lvl="1"/>
            <a:r>
              <a:rPr lang="en-CZ" dirty="0"/>
              <a:t>Societal expectations (of civil society, enterprises, etc.)</a:t>
            </a:r>
          </a:p>
          <a:p>
            <a:pPr lvl="1"/>
            <a:r>
              <a:rPr lang="en-CZ" dirty="0"/>
              <a:t>Organisational characteristics (dominant style of leadership, educational background of policy officers, etc.)</a:t>
            </a:r>
          </a:p>
          <a:p>
            <a:pPr lvl="1"/>
            <a:r>
              <a:rPr lang="en-CZ" dirty="0"/>
              <a:t>Type of prob</a:t>
            </a:r>
            <a:r>
              <a:rPr lang="en-GB" dirty="0"/>
              <a:t>le</a:t>
            </a:r>
            <a:r>
              <a:rPr lang="en-CZ" dirty="0"/>
              <a:t>m (crisis vs. routine vs. complex problems)</a:t>
            </a:r>
          </a:p>
        </p:txBody>
      </p:sp>
    </p:spTree>
    <p:extLst>
      <p:ext uri="{BB962C8B-B14F-4D97-AF65-F5344CB8AC3E}">
        <p14:creationId xmlns:p14="http://schemas.microsoft.com/office/powerpoint/2010/main" val="13771954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45D62-99D7-D34E-B2CF-161098E01E9A}"/>
              </a:ext>
            </a:extLst>
          </p:cNvPr>
          <p:cNvSpPr>
            <a:spLocks noGrp="1"/>
          </p:cNvSpPr>
          <p:nvPr>
            <p:ph type="title"/>
          </p:nvPr>
        </p:nvSpPr>
        <p:spPr/>
        <p:txBody>
          <a:bodyPr/>
          <a:lstStyle/>
          <a:p>
            <a:r>
              <a:rPr lang="en-CZ" dirty="0"/>
              <a:t>Metagovernance – Limitations</a:t>
            </a:r>
          </a:p>
        </p:txBody>
      </p:sp>
      <p:sp>
        <p:nvSpPr>
          <p:cNvPr id="3" name="Content Placeholder 2">
            <a:extLst>
              <a:ext uri="{FF2B5EF4-FFF2-40B4-BE49-F238E27FC236}">
                <a16:creationId xmlns:a16="http://schemas.microsoft.com/office/drawing/2014/main" id="{819F0D54-AB92-C943-8C57-C96E2A1333FC}"/>
              </a:ext>
            </a:extLst>
          </p:cNvPr>
          <p:cNvSpPr>
            <a:spLocks noGrp="1"/>
          </p:cNvSpPr>
          <p:nvPr>
            <p:ph idx="1"/>
          </p:nvPr>
        </p:nvSpPr>
        <p:spPr/>
        <p:txBody>
          <a:bodyPr>
            <a:normAutofit fontScale="92500" lnSpcReduction="10000"/>
          </a:bodyPr>
          <a:lstStyle/>
          <a:p>
            <a:r>
              <a:rPr lang="en-CZ" dirty="0"/>
              <a:t>Inter/national level:</a:t>
            </a:r>
          </a:p>
          <a:p>
            <a:pPr lvl="1"/>
            <a:r>
              <a:rPr lang="en-GB" dirty="0"/>
              <a:t>C</a:t>
            </a:r>
            <a:r>
              <a:rPr lang="en-CZ" dirty="0"/>
              <a:t>ulture influence (e.g. preffered governance style) can underlay the feasibility of metagovernance</a:t>
            </a:r>
          </a:p>
          <a:p>
            <a:r>
              <a:rPr lang="en-CZ" dirty="0"/>
              <a:t>Sectoral level:</a:t>
            </a:r>
          </a:p>
          <a:p>
            <a:pPr lvl="1"/>
            <a:r>
              <a:rPr lang="en-CZ" dirty="0"/>
              <a:t>P</a:t>
            </a:r>
            <a:r>
              <a:rPr lang="en-GB" dirty="0"/>
              <a:t>o</a:t>
            </a:r>
            <a:r>
              <a:rPr lang="en-CZ" dirty="0"/>
              <a:t>licy sector with particular tradition and preffered governance approach</a:t>
            </a:r>
          </a:p>
          <a:p>
            <a:r>
              <a:rPr lang="en-CZ" dirty="0"/>
              <a:t>Process level:</a:t>
            </a:r>
          </a:p>
          <a:p>
            <a:pPr lvl="1"/>
            <a:r>
              <a:rPr lang="en-CZ" dirty="0"/>
              <a:t>Impossibility/difficulties about the course that will be followed</a:t>
            </a:r>
          </a:p>
          <a:p>
            <a:pPr lvl="1"/>
            <a:r>
              <a:rPr lang="en-CZ" dirty="0"/>
              <a:t>Inability of managing agreement</a:t>
            </a:r>
          </a:p>
          <a:p>
            <a:r>
              <a:rPr lang="en-CZ" dirty="0"/>
              <a:t>Individual level:</a:t>
            </a:r>
          </a:p>
          <a:p>
            <a:pPr lvl="1"/>
            <a:r>
              <a:rPr lang="en-CZ" dirty="0"/>
              <a:t>Insufficient level of three important qualifications of metagovernors</a:t>
            </a:r>
          </a:p>
          <a:p>
            <a:r>
              <a:rPr lang="en-CZ" dirty="0"/>
              <a:t>Learning-by-doing and Learning-from-experience</a:t>
            </a:r>
          </a:p>
        </p:txBody>
      </p:sp>
    </p:spTree>
    <p:extLst>
      <p:ext uri="{BB962C8B-B14F-4D97-AF65-F5344CB8AC3E}">
        <p14:creationId xmlns:p14="http://schemas.microsoft.com/office/powerpoint/2010/main" val="2300366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C2B0FB-AA29-4746-BF8C-B7AB2ECCECC8}"/>
              </a:ext>
            </a:extLst>
          </p:cNvPr>
          <p:cNvSpPr>
            <a:spLocks noGrp="1"/>
          </p:cNvSpPr>
          <p:nvPr>
            <p:ph type="title"/>
          </p:nvPr>
        </p:nvSpPr>
        <p:spPr/>
        <p:txBody>
          <a:bodyPr/>
          <a:lstStyle/>
          <a:p>
            <a:r>
              <a:rPr lang="cs-CZ" dirty="0"/>
              <a:t>Post-NPM </a:t>
            </a:r>
            <a:r>
              <a:rPr lang="cs-CZ" dirty="0" err="1"/>
              <a:t>debate</a:t>
            </a:r>
            <a:endParaRPr lang="cs-CZ" dirty="0"/>
          </a:p>
        </p:txBody>
      </p:sp>
      <p:sp>
        <p:nvSpPr>
          <p:cNvPr id="6" name="Obdélník: se zakulacenými rohy 5">
            <a:extLst>
              <a:ext uri="{FF2B5EF4-FFF2-40B4-BE49-F238E27FC236}">
                <a16:creationId xmlns:a16="http://schemas.microsoft.com/office/drawing/2014/main" id="{0FCFAD2A-DEA5-40AF-9FA3-2FFEBED66A9C}"/>
              </a:ext>
            </a:extLst>
          </p:cNvPr>
          <p:cNvSpPr/>
          <p:nvPr/>
        </p:nvSpPr>
        <p:spPr>
          <a:xfrm>
            <a:off x="1051845" y="1264779"/>
            <a:ext cx="10091871" cy="5046290"/>
          </a:xfrm>
          <a:prstGeom prst="roundRect">
            <a:avLst/>
          </a:prstGeom>
          <a:noFill/>
          <a:ln>
            <a:solidFill>
              <a:schemeClr val="accent6"/>
            </a:solidFill>
            <a:prstDash val="dash"/>
          </a:ln>
        </p:spPr>
        <p:style>
          <a:lnRef idx="0">
            <a:scrgbClr r="0" g="0" b="0"/>
          </a:lnRef>
          <a:fillRef idx="0">
            <a:scrgbClr r="0" g="0" b="0"/>
          </a:fillRef>
          <a:effectRef idx="0">
            <a:scrgbClr r="0" g="0" b="0"/>
          </a:effectRef>
          <a:fontRef idx="minor">
            <a:schemeClr val="accent6"/>
          </a:fontRef>
        </p:style>
        <p:txBody>
          <a:bodyPr rtlCol="0" anchor="ctr"/>
          <a:lstStyle/>
          <a:p>
            <a:pPr algn="ctr"/>
            <a:r>
              <a:rPr lang="cs-CZ" sz="4000" dirty="0">
                <a:solidFill>
                  <a:srgbClr val="38D0A1"/>
                </a:solidFill>
              </a:rPr>
              <a:t>Post-NPM </a:t>
            </a:r>
            <a:r>
              <a:rPr lang="cs-CZ" sz="4000" dirty="0" err="1">
                <a:solidFill>
                  <a:srgbClr val="38D0A1"/>
                </a:solidFill>
              </a:rPr>
              <a:t>debate</a:t>
            </a:r>
            <a:endParaRPr lang="cs-CZ" sz="4000" dirty="0">
              <a:solidFill>
                <a:srgbClr val="38D0A1"/>
              </a:solidFill>
            </a:endParaRPr>
          </a:p>
          <a:p>
            <a:pPr algn="ctr"/>
            <a:endParaRPr lang="cs-CZ" sz="4000" dirty="0"/>
          </a:p>
          <a:p>
            <a:pPr algn="ctr"/>
            <a:endParaRPr lang="cs-CZ" sz="4000" dirty="0"/>
          </a:p>
          <a:p>
            <a:pPr algn="ctr"/>
            <a:endParaRPr lang="cs-CZ" sz="4000" dirty="0"/>
          </a:p>
          <a:p>
            <a:pPr algn="ctr"/>
            <a:endParaRPr lang="cs-CZ" sz="4000" dirty="0"/>
          </a:p>
          <a:p>
            <a:pPr algn="ctr"/>
            <a:endParaRPr lang="cs-CZ" sz="4000" dirty="0"/>
          </a:p>
          <a:p>
            <a:pPr algn="ctr"/>
            <a:endParaRPr lang="cs-CZ" sz="4000" dirty="0"/>
          </a:p>
        </p:txBody>
      </p:sp>
      <p:sp>
        <p:nvSpPr>
          <p:cNvPr id="9" name="Obdélník: se zakulacenými rohy 8">
            <a:extLst>
              <a:ext uri="{FF2B5EF4-FFF2-40B4-BE49-F238E27FC236}">
                <a16:creationId xmlns:a16="http://schemas.microsoft.com/office/drawing/2014/main" id="{0F5FBDFC-B885-48E1-8020-D1A6129458A8}"/>
              </a:ext>
            </a:extLst>
          </p:cNvPr>
          <p:cNvSpPr/>
          <p:nvPr/>
        </p:nvSpPr>
        <p:spPr>
          <a:xfrm>
            <a:off x="1938752" y="2845493"/>
            <a:ext cx="2639683" cy="1639019"/>
          </a:xfrm>
          <a:prstGeom prst="roundRect">
            <a:avLst/>
          </a:prstGeom>
          <a:noFill/>
          <a:ln>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New Public </a:t>
            </a:r>
            <a:r>
              <a:rPr lang="cs-CZ" dirty="0" err="1">
                <a:solidFill>
                  <a:schemeClr val="tx1"/>
                </a:solidFill>
              </a:rPr>
              <a:t>Governance</a:t>
            </a:r>
            <a:endParaRPr lang="cs-CZ" dirty="0">
              <a:solidFill>
                <a:schemeClr val="tx1"/>
              </a:solidFill>
            </a:endParaRPr>
          </a:p>
        </p:txBody>
      </p:sp>
      <p:sp>
        <p:nvSpPr>
          <p:cNvPr id="13" name="Obdélník: se zakulacenými rohy 12">
            <a:extLst>
              <a:ext uri="{FF2B5EF4-FFF2-40B4-BE49-F238E27FC236}">
                <a16:creationId xmlns:a16="http://schemas.microsoft.com/office/drawing/2014/main" id="{174447E3-FDBE-40B2-B0C0-AC8A63101E79}"/>
              </a:ext>
            </a:extLst>
          </p:cNvPr>
          <p:cNvSpPr/>
          <p:nvPr/>
        </p:nvSpPr>
        <p:spPr>
          <a:xfrm>
            <a:off x="4158616" y="2431719"/>
            <a:ext cx="2639683" cy="1639019"/>
          </a:xfrm>
          <a:prstGeom prst="roundRect">
            <a:avLst/>
          </a:prstGeom>
          <a:noFill/>
          <a:ln>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solidFill>
                  <a:schemeClr val="tx1"/>
                </a:solidFill>
              </a:rPr>
              <a:t>Human</a:t>
            </a:r>
            <a:r>
              <a:rPr lang="cs-CZ" dirty="0">
                <a:solidFill>
                  <a:schemeClr val="tx1"/>
                </a:solidFill>
              </a:rPr>
              <a:t> </a:t>
            </a:r>
            <a:r>
              <a:rPr lang="cs-CZ" dirty="0" err="1">
                <a:solidFill>
                  <a:schemeClr val="tx1"/>
                </a:solidFill>
              </a:rPr>
              <a:t>Learning</a:t>
            </a:r>
            <a:r>
              <a:rPr lang="cs-CZ" dirty="0">
                <a:solidFill>
                  <a:schemeClr val="tx1"/>
                </a:solidFill>
              </a:rPr>
              <a:t> Systems</a:t>
            </a:r>
          </a:p>
        </p:txBody>
      </p:sp>
      <p:sp>
        <p:nvSpPr>
          <p:cNvPr id="14" name="Obdélník: se zakulacenými rohy 13">
            <a:extLst>
              <a:ext uri="{FF2B5EF4-FFF2-40B4-BE49-F238E27FC236}">
                <a16:creationId xmlns:a16="http://schemas.microsoft.com/office/drawing/2014/main" id="{70CD477A-0FCF-418F-8EF7-BA9780436989}"/>
              </a:ext>
            </a:extLst>
          </p:cNvPr>
          <p:cNvSpPr/>
          <p:nvPr/>
        </p:nvSpPr>
        <p:spPr>
          <a:xfrm>
            <a:off x="4776158" y="3723992"/>
            <a:ext cx="2639683" cy="1639019"/>
          </a:xfrm>
          <a:prstGeom prst="roundRect">
            <a:avLst/>
          </a:prstGeom>
          <a:noFill/>
          <a:ln>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New </a:t>
            </a:r>
            <a:r>
              <a:rPr lang="cs-CZ" dirty="0" err="1">
                <a:solidFill>
                  <a:schemeClr val="tx1"/>
                </a:solidFill>
              </a:rPr>
              <a:t>Synthesis</a:t>
            </a:r>
            <a:r>
              <a:rPr lang="cs-CZ" dirty="0">
                <a:solidFill>
                  <a:schemeClr val="tx1"/>
                </a:solidFill>
              </a:rPr>
              <a:t> </a:t>
            </a:r>
            <a:r>
              <a:rPr lang="cs-CZ" dirty="0" err="1">
                <a:solidFill>
                  <a:schemeClr val="tx1"/>
                </a:solidFill>
              </a:rPr>
              <a:t>of</a:t>
            </a:r>
            <a:r>
              <a:rPr lang="cs-CZ" dirty="0">
                <a:solidFill>
                  <a:schemeClr val="tx1"/>
                </a:solidFill>
              </a:rPr>
              <a:t> Public </a:t>
            </a:r>
            <a:r>
              <a:rPr lang="cs-CZ" dirty="0" err="1">
                <a:solidFill>
                  <a:schemeClr val="tx1"/>
                </a:solidFill>
              </a:rPr>
              <a:t>Administration</a:t>
            </a:r>
            <a:endParaRPr lang="cs-CZ" dirty="0">
              <a:solidFill>
                <a:schemeClr val="tx1"/>
              </a:solidFill>
            </a:endParaRPr>
          </a:p>
        </p:txBody>
      </p:sp>
      <p:sp>
        <p:nvSpPr>
          <p:cNvPr id="15" name="Obdélník: se zakulacenými rohy 14">
            <a:extLst>
              <a:ext uri="{FF2B5EF4-FFF2-40B4-BE49-F238E27FC236}">
                <a16:creationId xmlns:a16="http://schemas.microsoft.com/office/drawing/2014/main" id="{4FD3B700-F9D8-4B6A-B62B-BBC5A53BC782}"/>
              </a:ext>
            </a:extLst>
          </p:cNvPr>
          <p:cNvSpPr/>
          <p:nvPr/>
        </p:nvSpPr>
        <p:spPr>
          <a:xfrm>
            <a:off x="2474277" y="4198021"/>
            <a:ext cx="2639683" cy="1639019"/>
          </a:xfrm>
          <a:prstGeom prst="roundRect">
            <a:avLst/>
          </a:prstGeom>
          <a:noFill/>
          <a:ln>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solidFill>
                  <a:schemeClr val="tx1"/>
                </a:solidFill>
              </a:rPr>
              <a:t>Metagovernance</a:t>
            </a:r>
            <a:endParaRPr lang="cs-CZ" dirty="0">
              <a:solidFill>
                <a:schemeClr val="tx1"/>
              </a:solidFill>
            </a:endParaRPr>
          </a:p>
        </p:txBody>
      </p:sp>
      <p:sp>
        <p:nvSpPr>
          <p:cNvPr id="16" name="Obdélník: se zakulacenými rohy 15">
            <a:extLst>
              <a:ext uri="{FF2B5EF4-FFF2-40B4-BE49-F238E27FC236}">
                <a16:creationId xmlns:a16="http://schemas.microsoft.com/office/drawing/2014/main" id="{AEB7B6D4-AF88-4979-ADD6-E13AE71DC930}"/>
              </a:ext>
            </a:extLst>
          </p:cNvPr>
          <p:cNvSpPr/>
          <p:nvPr/>
        </p:nvSpPr>
        <p:spPr>
          <a:xfrm>
            <a:off x="6487747" y="2559002"/>
            <a:ext cx="2639683" cy="1639019"/>
          </a:xfrm>
          <a:prstGeom prst="roundRect">
            <a:avLst/>
          </a:prstGeom>
          <a:noFill/>
          <a:ln>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solidFill>
                  <a:schemeClr val="tx1"/>
                </a:solidFill>
              </a:rPr>
              <a:t>Other</a:t>
            </a:r>
            <a:r>
              <a:rPr lang="cs-CZ" dirty="0">
                <a:solidFill>
                  <a:schemeClr val="tx1"/>
                </a:solidFill>
              </a:rPr>
              <a:t> </a:t>
            </a:r>
            <a:r>
              <a:rPr lang="cs-CZ" dirty="0" err="1">
                <a:solidFill>
                  <a:schemeClr val="tx1"/>
                </a:solidFill>
              </a:rPr>
              <a:t>concepts</a:t>
            </a:r>
            <a:r>
              <a:rPr lang="cs-CZ" dirty="0">
                <a:solidFill>
                  <a:schemeClr val="tx1"/>
                </a:solidFill>
              </a:rPr>
              <a:t>…</a:t>
            </a:r>
          </a:p>
        </p:txBody>
      </p:sp>
      <p:sp>
        <p:nvSpPr>
          <p:cNvPr id="17" name="TextovéPole 16">
            <a:extLst>
              <a:ext uri="{FF2B5EF4-FFF2-40B4-BE49-F238E27FC236}">
                <a16:creationId xmlns:a16="http://schemas.microsoft.com/office/drawing/2014/main" id="{52237CFC-A4E4-46CF-982E-A6317C82B0B8}"/>
              </a:ext>
            </a:extLst>
          </p:cNvPr>
          <p:cNvSpPr txBox="1"/>
          <p:nvPr/>
        </p:nvSpPr>
        <p:spPr>
          <a:xfrm>
            <a:off x="6487747" y="5578587"/>
            <a:ext cx="3713902" cy="646331"/>
          </a:xfrm>
          <a:prstGeom prst="rect">
            <a:avLst/>
          </a:prstGeom>
          <a:noFill/>
        </p:spPr>
        <p:txBody>
          <a:bodyPr wrap="none" rtlCol="0">
            <a:spAutoFit/>
          </a:bodyPr>
          <a:lstStyle/>
          <a:p>
            <a:r>
              <a:rPr lang="cs-CZ" dirty="0" err="1">
                <a:solidFill>
                  <a:srgbClr val="CC0066"/>
                </a:solidFill>
              </a:rPr>
              <a:t>Similar</a:t>
            </a:r>
            <a:r>
              <a:rPr lang="cs-CZ" dirty="0">
                <a:solidFill>
                  <a:srgbClr val="CC0066"/>
                </a:solidFill>
              </a:rPr>
              <a:t> </a:t>
            </a:r>
            <a:r>
              <a:rPr lang="cs-CZ" dirty="0" err="1">
                <a:solidFill>
                  <a:srgbClr val="CC0066"/>
                </a:solidFill>
              </a:rPr>
              <a:t>solutions</a:t>
            </a:r>
            <a:r>
              <a:rPr lang="cs-CZ" dirty="0">
                <a:solidFill>
                  <a:srgbClr val="CC0066"/>
                </a:solidFill>
              </a:rPr>
              <a:t> to </a:t>
            </a:r>
            <a:r>
              <a:rPr lang="cs-CZ" dirty="0" err="1">
                <a:solidFill>
                  <a:srgbClr val="CC0066"/>
                </a:solidFill>
              </a:rPr>
              <a:t>similar</a:t>
            </a:r>
            <a:r>
              <a:rPr lang="cs-CZ" dirty="0">
                <a:solidFill>
                  <a:srgbClr val="CC0066"/>
                </a:solidFill>
              </a:rPr>
              <a:t> </a:t>
            </a:r>
            <a:r>
              <a:rPr lang="cs-CZ" dirty="0" err="1">
                <a:solidFill>
                  <a:srgbClr val="CC0066"/>
                </a:solidFill>
              </a:rPr>
              <a:t>problems</a:t>
            </a:r>
            <a:r>
              <a:rPr lang="cs-CZ" dirty="0">
                <a:solidFill>
                  <a:srgbClr val="CC0066"/>
                </a:solidFill>
              </a:rPr>
              <a:t>, </a:t>
            </a:r>
          </a:p>
          <a:p>
            <a:r>
              <a:rPr lang="cs-CZ" dirty="0" err="1">
                <a:solidFill>
                  <a:srgbClr val="CC0066"/>
                </a:solidFill>
              </a:rPr>
              <a:t>overlapping</a:t>
            </a:r>
            <a:r>
              <a:rPr lang="cs-CZ" dirty="0">
                <a:solidFill>
                  <a:srgbClr val="CC0066"/>
                </a:solidFill>
              </a:rPr>
              <a:t>, not </a:t>
            </a:r>
            <a:r>
              <a:rPr lang="cs-CZ" dirty="0" err="1">
                <a:solidFill>
                  <a:srgbClr val="CC0066"/>
                </a:solidFill>
              </a:rPr>
              <a:t>mutually</a:t>
            </a:r>
            <a:r>
              <a:rPr lang="cs-CZ" dirty="0">
                <a:solidFill>
                  <a:srgbClr val="CC0066"/>
                </a:solidFill>
              </a:rPr>
              <a:t> </a:t>
            </a:r>
            <a:r>
              <a:rPr lang="cs-CZ" dirty="0" err="1">
                <a:solidFill>
                  <a:srgbClr val="CC0066"/>
                </a:solidFill>
              </a:rPr>
              <a:t>exclusive</a:t>
            </a:r>
            <a:r>
              <a:rPr lang="cs-CZ" dirty="0">
                <a:solidFill>
                  <a:srgbClr val="CC0066"/>
                </a:solidFill>
              </a:rPr>
              <a:t>…</a:t>
            </a:r>
          </a:p>
        </p:txBody>
      </p:sp>
    </p:spTree>
    <p:extLst>
      <p:ext uri="{BB962C8B-B14F-4D97-AF65-F5344CB8AC3E}">
        <p14:creationId xmlns:p14="http://schemas.microsoft.com/office/powerpoint/2010/main" val="145759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5" grpId="0" animBg="1"/>
      <p:bldP spid="16" grpId="0" animBg="1"/>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8F382-53A1-AE43-BE37-8C2AEAD58798}"/>
              </a:ext>
            </a:extLst>
          </p:cNvPr>
          <p:cNvSpPr>
            <a:spLocks noGrp="1"/>
          </p:cNvSpPr>
          <p:nvPr>
            <p:ph type="title"/>
          </p:nvPr>
        </p:nvSpPr>
        <p:spPr>
          <a:xfrm>
            <a:off x="648929" y="629266"/>
            <a:ext cx="3505495" cy="1622321"/>
          </a:xfrm>
        </p:spPr>
        <p:txBody>
          <a:bodyPr>
            <a:normAutofit/>
          </a:bodyPr>
          <a:lstStyle/>
          <a:p>
            <a:r>
              <a:rPr lang="en-CZ" sz="3700" dirty="0"/>
              <a:t>Metagovernance – Example </a:t>
            </a:r>
          </a:p>
        </p:txBody>
      </p:sp>
      <p:sp>
        <p:nvSpPr>
          <p:cNvPr id="9" name="Content Placeholder 8">
            <a:extLst>
              <a:ext uri="{FF2B5EF4-FFF2-40B4-BE49-F238E27FC236}">
                <a16:creationId xmlns:a16="http://schemas.microsoft.com/office/drawing/2014/main" id="{C23BB2B1-6CC8-4521-962D-7A76C712A925}"/>
              </a:ext>
            </a:extLst>
          </p:cNvPr>
          <p:cNvSpPr>
            <a:spLocks noGrp="1"/>
          </p:cNvSpPr>
          <p:nvPr>
            <p:ph idx="1"/>
          </p:nvPr>
        </p:nvSpPr>
        <p:spPr>
          <a:xfrm>
            <a:off x="648931" y="2438400"/>
            <a:ext cx="3505494" cy="3785419"/>
          </a:xfrm>
        </p:spPr>
        <p:txBody>
          <a:bodyPr>
            <a:normAutofit/>
          </a:bodyPr>
          <a:lstStyle/>
          <a:p>
            <a:r>
              <a:rPr lang="en-US" sz="2000" dirty="0"/>
              <a:t>How to use </a:t>
            </a:r>
            <a:r>
              <a:rPr lang="en-US" sz="2000" dirty="0" err="1"/>
              <a:t>metagovernance</a:t>
            </a:r>
            <a:r>
              <a:rPr lang="en-US" sz="2000" dirty="0"/>
              <a:t>? </a:t>
            </a:r>
          </a:p>
        </p:txBody>
      </p:sp>
      <p:pic>
        <p:nvPicPr>
          <p:cNvPr id="5" name="Content Placeholder 4" descr="Chart, diagram&#10;&#10;Description automatically generated">
            <a:extLst>
              <a:ext uri="{FF2B5EF4-FFF2-40B4-BE49-F238E27FC236}">
                <a16:creationId xmlns:a16="http://schemas.microsoft.com/office/drawing/2014/main" id="{1D4C3BC2-3864-8242-8F48-E75D25B670E4}"/>
              </a:ext>
            </a:extLst>
          </p:cNvPr>
          <p:cNvPicPr>
            <a:picLocks noChangeAspect="1"/>
          </p:cNvPicPr>
          <p:nvPr/>
        </p:nvPicPr>
        <p:blipFill rotWithShape="1">
          <a:blip r:embed="rId2">
            <a:extLst>
              <a:ext uri="{28A0092B-C50C-407E-A947-70E740481C1C}">
                <a14:useLocalDpi xmlns:a14="http://schemas.microsoft.com/office/drawing/2010/main" val="0"/>
              </a:ext>
            </a:extLst>
          </a:blip>
          <a:srcRect l="4796" r="7704"/>
          <a:stretch/>
        </p:blipFill>
        <p:spPr>
          <a:xfrm>
            <a:off x="5223164" y="748146"/>
            <a:ext cx="6319905" cy="4973782"/>
          </a:xfrm>
          <a:prstGeom prst="rect">
            <a:avLst/>
          </a:prstGeom>
          <a:effectLst/>
        </p:spPr>
      </p:pic>
      <p:sp>
        <p:nvSpPr>
          <p:cNvPr id="7" name="TextBox 6">
            <a:extLst>
              <a:ext uri="{FF2B5EF4-FFF2-40B4-BE49-F238E27FC236}">
                <a16:creationId xmlns:a16="http://schemas.microsoft.com/office/drawing/2014/main" id="{A9582988-99B4-A643-9B62-E6AD06EBBE5D}"/>
              </a:ext>
            </a:extLst>
          </p:cNvPr>
          <p:cNvSpPr txBox="1"/>
          <p:nvPr/>
        </p:nvSpPr>
        <p:spPr>
          <a:xfrm>
            <a:off x="10247557" y="5621105"/>
            <a:ext cx="1177636" cy="246221"/>
          </a:xfrm>
          <a:prstGeom prst="rect">
            <a:avLst/>
          </a:prstGeom>
          <a:noFill/>
        </p:spPr>
        <p:txBody>
          <a:bodyPr wrap="square" rtlCol="0">
            <a:spAutoFit/>
          </a:bodyPr>
          <a:lstStyle/>
          <a:p>
            <a:r>
              <a:rPr lang="en-CZ" sz="1000" dirty="0"/>
              <a:t>(Meuleman, 2018)</a:t>
            </a:r>
          </a:p>
        </p:txBody>
      </p:sp>
    </p:spTree>
    <p:extLst>
      <p:ext uri="{BB962C8B-B14F-4D97-AF65-F5344CB8AC3E}">
        <p14:creationId xmlns:p14="http://schemas.microsoft.com/office/powerpoint/2010/main" val="7085553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F114F-2E71-0B4B-B0CA-0C6B4214EEF5}"/>
              </a:ext>
            </a:extLst>
          </p:cNvPr>
          <p:cNvSpPr>
            <a:spLocks noGrp="1"/>
          </p:cNvSpPr>
          <p:nvPr>
            <p:ph type="title"/>
          </p:nvPr>
        </p:nvSpPr>
        <p:spPr/>
        <p:txBody>
          <a:bodyPr/>
          <a:lstStyle/>
          <a:p>
            <a:r>
              <a:rPr lang="en-CZ" dirty="0"/>
              <a:t>Metagovernance – Answers </a:t>
            </a:r>
          </a:p>
        </p:txBody>
      </p:sp>
      <p:sp>
        <p:nvSpPr>
          <p:cNvPr id="3" name="Content Placeholder 2">
            <a:extLst>
              <a:ext uri="{FF2B5EF4-FFF2-40B4-BE49-F238E27FC236}">
                <a16:creationId xmlns:a16="http://schemas.microsoft.com/office/drawing/2014/main" id="{98D527D0-BAC9-F04C-A3F7-FF19D71A081C}"/>
              </a:ext>
            </a:extLst>
          </p:cNvPr>
          <p:cNvSpPr>
            <a:spLocks noGrp="1"/>
          </p:cNvSpPr>
          <p:nvPr>
            <p:ph idx="1"/>
          </p:nvPr>
        </p:nvSpPr>
        <p:spPr/>
        <p:txBody>
          <a:bodyPr/>
          <a:lstStyle/>
          <a:p>
            <a:r>
              <a:rPr lang="en-CZ" dirty="0"/>
              <a:t>(1) </a:t>
            </a:r>
            <a:r>
              <a:rPr lang="en-CZ" b="1" dirty="0"/>
              <a:t>Why</a:t>
            </a:r>
            <a:r>
              <a:rPr lang="en-CZ" dirty="0"/>
              <a:t> metagovernance?</a:t>
            </a:r>
          </a:p>
          <a:p>
            <a:r>
              <a:rPr lang="en-CZ" dirty="0"/>
              <a:t>(2) </a:t>
            </a:r>
            <a:r>
              <a:rPr lang="en-CZ" b="1" dirty="0"/>
              <a:t>How/what</a:t>
            </a:r>
            <a:r>
              <a:rPr lang="en-CZ" dirty="0"/>
              <a:t> to metagovern?</a:t>
            </a:r>
          </a:p>
          <a:p>
            <a:r>
              <a:rPr lang="en-CZ" dirty="0"/>
              <a:t>(3) </a:t>
            </a:r>
            <a:r>
              <a:rPr lang="en-CZ" b="1" dirty="0"/>
              <a:t>Who</a:t>
            </a:r>
            <a:r>
              <a:rPr lang="en-CZ" dirty="0"/>
              <a:t> is metagovernor?</a:t>
            </a:r>
          </a:p>
          <a:p>
            <a:pPr marL="0" indent="0">
              <a:buNone/>
            </a:pPr>
            <a:endParaRPr lang="en-CZ" dirty="0"/>
          </a:p>
        </p:txBody>
      </p:sp>
    </p:spTree>
    <p:extLst>
      <p:ext uri="{BB962C8B-B14F-4D97-AF65-F5344CB8AC3E}">
        <p14:creationId xmlns:p14="http://schemas.microsoft.com/office/powerpoint/2010/main" val="5884603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5AE4A317-4CBB-46CA-9AA6-96AAA7A3CA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40404"/>
            <a:ext cx="12192000" cy="8138808"/>
          </a:xfrm>
          <a:prstGeom prst="rect">
            <a:avLst/>
          </a:prstGeom>
        </p:spPr>
      </p:pic>
      <p:sp>
        <p:nvSpPr>
          <p:cNvPr id="4" name="TextovéPole 3">
            <a:extLst>
              <a:ext uri="{FF2B5EF4-FFF2-40B4-BE49-F238E27FC236}">
                <a16:creationId xmlns:a16="http://schemas.microsoft.com/office/drawing/2014/main" id="{A94C4603-4227-490C-8FE9-21B875787A14}"/>
              </a:ext>
            </a:extLst>
          </p:cNvPr>
          <p:cNvSpPr txBox="1"/>
          <p:nvPr/>
        </p:nvSpPr>
        <p:spPr>
          <a:xfrm>
            <a:off x="262687" y="3781075"/>
            <a:ext cx="4683526" cy="646331"/>
          </a:xfrm>
          <a:prstGeom prst="rect">
            <a:avLst/>
          </a:prstGeom>
          <a:noFill/>
        </p:spPr>
        <p:txBody>
          <a:bodyPr wrap="none" rtlCol="0">
            <a:spAutoFit/>
          </a:bodyPr>
          <a:lstStyle/>
          <a:p>
            <a:r>
              <a:rPr lang="cs-CZ" sz="3600" dirty="0" err="1">
                <a:latin typeface="Calibri" panose="020F0502020204030204" pitchFamily="34" charset="0"/>
                <a:cs typeface="Calibri" panose="020F0502020204030204" pitchFamily="34" charset="0"/>
              </a:rPr>
              <a:t>Break</a:t>
            </a:r>
            <a:r>
              <a:rPr lang="cs-CZ" sz="3600" dirty="0">
                <a:latin typeface="Calibri" panose="020F0502020204030204" pitchFamily="34" charset="0"/>
                <a:cs typeface="Calibri" panose="020F0502020204030204" pitchFamily="34" charset="0"/>
              </a:rPr>
              <a:t> - </a:t>
            </a:r>
            <a:r>
              <a:rPr lang="cs-CZ" sz="3600" dirty="0" err="1">
                <a:latin typeface="Calibri" panose="020F0502020204030204" pitchFamily="34" charset="0"/>
                <a:cs typeface="Calibri" panose="020F0502020204030204" pitchFamily="34" charset="0"/>
              </a:rPr>
              <a:t>be</a:t>
            </a:r>
            <a:r>
              <a:rPr lang="cs-CZ" sz="3600" dirty="0">
                <a:latin typeface="Calibri" panose="020F0502020204030204" pitchFamily="34" charset="0"/>
                <a:cs typeface="Calibri" panose="020F0502020204030204" pitchFamily="34" charset="0"/>
              </a:rPr>
              <a:t> </a:t>
            </a:r>
            <a:r>
              <a:rPr lang="cs-CZ" sz="3600" dirty="0" err="1">
                <a:latin typeface="Calibri" panose="020F0502020204030204" pitchFamily="34" charset="0"/>
                <a:cs typeface="Calibri" panose="020F0502020204030204" pitchFamily="34" charset="0"/>
              </a:rPr>
              <a:t>back</a:t>
            </a:r>
            <a:r>
              <a:rPr lang="cs-CZ" sz="3600" dirty="0">
                <a:latin typeface="Calibri" panose="020F0502020204030204" pitchFamily="34" charset="0"/>
                <a:cs typeface="Calibri" panose="020F0502020204030204" pitchFamily="34" charset="0"/>
              </a:rPr>
              <a:t> </a:t>
            </a:r>
            <a:r>
              <a:rPr lang="cs-CZ" sz="3600" dirty="0" err="1">
                <a:latin typeface="Calibri" panose="020F0502020204030204" pitchFamily="34" charset="0"/>
                <a:cs typeface="Calibri" panose="020F0502020204030204" pitchFamily="34" charset="0"/>
              </a:rPr>
              <a:t>at</a:t>
            </a:r>
            <a:r>
              <a:rPr lang="cs-CZ" sz="3600" dirty="0">
                <a:latin typeface="Calibri" panose="020F0502020204030204" pitchFamily="34" charset="0"/>
                <a:cs typeface="Calibri" panose="020F0502020204030204" pitchFamily="34" charset="0"/>
              </a:rPr>
              <a:t> 15:30</a:t>
            </a:r>
          </a:p>
        </p:txBody>
      </p:sp>
    </p:spTree>
    <p:extLst>
      <p:ext uri="{BB962C8B-B14F-4D97-AF65-F5344CB8AC3E}">
        <p14:creationId xmlns:p14="http://schemas.microsoft.com/office/powerpoint/2010/main" val="14512029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886F34-BE74-4C6B-A6F0-20A9EF6138B2}"/>
              </a:ext>
            </a:extLst>
          </p:cNvPr>
          <p:cNvSpPr>
            <a:spLocks noGrp="1"/>
          </p:cNvSpPr>
          <p:nvPr>
            <p:ph type="title"/>
          </p:nvPr>
        </p:nvSpPr>
        <p:spPr/>
        <p:txBody>
          <a:bodyPr/>
          <a:lstStyle/>
          <a:p>
            <a:r>
              <a:rPr lang="cs-CZ" dirty="0" err="1"/>
              <a:t>Course</a:t>
            </a:r>
            <a:r>
              <a:rPr lang="cs-CZ" dirty="0"/>
              <a:t> </a:t>
            </a:r>
            <a:r>
              <a:rPr lang="cs-CZ" dirty="0" err="1"/>
              <a:t>overview</a:t>
            </a:r>
            <a:r>
              <a:rPr lang="cs-CZ" dirty="0"/>
              <a:t> - </a:t>
            </a:r>
            <a:r>
              <a:rPr lang="cs-CZ" dirty="0" err="1"/>
              <a:t>Structure</a:t>
            </a:r>
            <a:endParaRPr lang="cs-CZ" dirty="0"/>
          </a:p>
        </p:txBody>
      </p:sp>
      <p:graphicFrame>
        <p:nvGraphicFramePr>
          <p:cNvPr id="4" name="Zástupný symbol pro obsah 3">
            <a:extLst>
              <a:ext uri="{FF2B5EF4-FFF2-40B4-BE49-F238E27FC236}">
                <a16:creationId xmlns:a16="http://schemas.microsoft.com/office/drawing/2014/main" id="{8CCC00EE-2093-4504-B640-DE7173301CA3}"/>
              </a:ext>
            </a:extLst>
          </p:cNvPr>
          <p:cNvGraphicFramePr>
            <a:graphicFrameLocks noGrp="1"/>
          </p:cNvGraphicFramePr>
          <p:nvPr>
            <p:ph idx="1"/>
            <p:extLst/>
          </p:nvPr>
        </p:nvGraphicFramePr>
        <p:xfrm>
          <a:off x="1916717" y="1539186"/>
          <a:ext cx="5805487" cy="48443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Pravá složená závorka 4">
            <a:extLst>
              <a:ext uri="{FF2B5EF4-FFF2-40B4-BE49-F238E27FC236}">
                <a16:creationId xmlns:a16="http://schemas.microsoft.com/office/drawing/2014/main" id="{EBF3C264-8696-49F4-9846-5778A0B86D51}"/>
              </a:ext>
            </a:extLst>
          </p:cNvPr>
          <p:cNvSpPr/>
          <p:nvPr/>
        </p:nvSpPr>
        <p:spPr>
          <a:xfrm>
            <a:off x="7912327" y="1602560"/>
            <a:ext cx="226738" cy="133981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6" name="Pravá složená závorka 5">
            <a:extLst>
              <a:ext uri="{FF2B5EF4-FFF2-40B4-BE49-F238E27FC236}">
                <a16:creationId xmlns:a16="http://schemas.microsoft.com/office/drawing/2014/main" id="{08ABF088-B2F5-4594-8DBE-1399A06E0DBC}"/>
              </a:ext>
            </a:extLst>
          </p:cNvPr>
          <p:cNvSpPr/>
          <p:nvPr/>
        </p:nvSpPr>
        <p:spPr>
          <a:xfrm>
            <a:off x="7912327" y="3382271"/>
            <a:ext cx="226738" cy="283745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7" name="TextovéPole 6">
            <a:extLst>
              <a:ext uri="{FF2B5EF4-FFF2-40B4-BE49-F238E27FC236}">
                <a16:creationId xmlns:a16="http://schemas.microsoft.com/office/drawing/2014/main" id="{C2493A1A-58F4-4572-A25E-027344882E41}"/>
              </a:ext>
            </a:extLst>
          </p:cNvPr>
          <p:cNvSpPr txBox="1"/>
          <p:nvPr/>
        </p:nvSpPr>
        <p:spPr>
          <a:xfrm>
            <a:off x="8537418" y="2087802"/>
            <a:ext cx="1145506" cy="369332"/>
          </a:xfrm>
          <a:prstGeom prst="rect">
            <a:avLst/>
          </a:prstGeom>
          <a:noFill/>
        </p:spPr>
        <p:txBody>
          <a:bodyPr wrap="none" rtlCol="0">
            <a:spAutoFit/>
          </a:bodyPr>
          <a:lstStyle/>
          <a:p>
            <a:r>
              <a:rPr lang="cs-CZ" b="1" dirty="0" err="1"/>
              <a:t>Questions</a:t>
            </a:r>
            <a:endParaRPr lang="cs-CZ" b="1" dirty="0"/>
          </a:p>
        </p:txBody>
      </p:sp>
      <p:sp>
        <p:nvSpPr>
          <p:cNvPr id="8" name="TextovéPole 7">
            <a:extLst>
              <a:ext uri="{FF2B5EF4-FFF2-40B4-BE49-F238E27FC236}">
                <a16:creationId xmlns:a16="http://schemas.microsoft.com/office/drawing/2014/main" id="{46D434EB-F887-48EE-8611-4A77BFF1931D}"/>
              </a:ext>
            </a:extLst>
          </p:cNvPr>
          <p:cNvSpPr txBox="1"/>
          <p:nvPr/>
        </p:nvSpPr>
        <p:spPr>
          <a:xfrm>
            <a:off x="8418214" y="4616334"/>
            <a:ext cx="2043508" cy="369332"/>
          </a:xfrm>
          <a:prstGeom prst="rect">
            <a:avLst/>
          </a:prstGeom>
          <a:noFill/>
        </p:spPr>
        <p:txBody>
          <a:bodyPr wrap="none" rtlCol="0">
            <a:spAutoFit/>
          </a:bodyPr>
          <a:lstStyle/>
          <a:p>
            <a:r>
              <a:rPr lang="cs-CZ" b="1" dirty="0"/>
              <a:t>(</a:t>
            </a:r>
            <a:r>
              <a:rPr lang="cs-CZ" b="1" dirty="0" err="1"/>
              <a:t>Tentative</a:t>
            </a:r>
            <a:r>
              <a:rPr lang="cs-CZ" b="1" dirty="0"/>
              <a:t>) </a:t>
            </a:r>
            <a:r>
              <a:rPr lang="cs-CZ" b="1" dirty="0" err="1"/>
              <a:t>answers</a:t>
            </a:r>
            <a:endParaRPr lang="cs-CZ" b="1" dirty="0"/>
          </a:p>
        </p:txBody>
      </p:sp>
    </p:spTree>
    <p:extLst>
      <p:ext uri="{BB962C8B-B14F-4D97-AF65-F5344CB8AC3E}">
        <p14:creationId xmlns:p14="http://schemas.microsoft.com/office/powerpoint/2010/main" val="355709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P spid="6" grpId="0" animBg="1"/>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1E24BD-374B-4B55-9F54-DE7E89F5206F}"/>
              </a:ext>
            </a:extLst>
          </p:cNvPr>
          <p:cNvSpPr>
            <a:spLocks noGrp="1"/>
          </p:cNvSpPr>
          <p:nvPr>
            <p:ph type="title"/>
          </p:nvPr>
        </p:nvSpPr>
        <p:spPr/>
        <p:txBody>
          <a:bodyPr>
            <a:normAutofit fontScale="90000"/>
          </a:bodyPr>
          <a:lstStyle/>
          <a:p>
            <a:r>
              <a:rPr lang="cs-CZ" dirty="0" err="1"/>
              <a:t>What</a:t>
            </a:r>
            <a:r>
              <a:rPr lang="cs-CZ" dirty="0"/>
              <a:t> do </a:t>
            </a:r>
            <a:r>
              <a:rPr lang="cs-CZ" dirty="0" err="1"/>
              <a:t>you</a:t>
            </a:r>
            <a:r>
              <a:rPr lang="cs-CZ" dirty="0"/>
              <a:t> </a:t>
            </a:r>
            <a:r>
              <a:rPr lang="cs-CZ" dirty="0" err="1"/>
              <a:t>remember</a:t>
            </a:r>
            <a:r>
              <a:rPr lang="cs-CZ" dirty="0"/>
              <a:t> as </a:t>
            </a:r>
            <a:r>
              <a:rPr lang="cs-CZ" dirty="0" err="1"/>
              <a:t>the</a:t>
            </a:r>
            <a:r>
              <a:rPr lang="cs-CZ" dirty="0"/>
              <a:t> most </a:t>
            </a:r>
            <a:r>
              <a:rPr lang="cs-CZ" dirty="0" err="1"/>
              <a:t>important</a:t>
            </a:r>
            <a:r>
              <a:rPr lang="cs-CZ" dirty="0"/>
              <a:t> </a:t>
            </a:r>
            <a:r>
              <a:rPr lang="cs-CZ" dirty="0" err="1"/>
              <a:t>things</a:t>
            </a:r>
            <a:r>
              <a:rPr lang="cs-CZ" dirty="0"/>
              <a:t>?</a:t>
            </a:r>
          </a:p>
        </p:txBody>
      </p:sp>
      <p:sp>
        <p:nvSpPr>
          <p:cNvPr id="3" name="Zástupný symbol pro obsah 2">
            <a:extLst>
              <a:ext uri="{FF2B5EF4-FFF2-40B4-BE49-F238E27FC236}">
                <a16:creationId xmlns:a16="http://schemas.microsoft.com/office/drawing/2014/main" id="{67799473-BB5F-42A1-8368-47F5487F02D9}"/>
              </a:ext>
            </a:extLst>
          </p:cNvPr>
          <p:cNvSpPr>
            <a:spLocks noGrp="1"/>
          </p:cNvSpPr>
          <p:nvPr>
            <p:ph idx="1"/>
          </p:nvPr>
        </p:nvSpPr>
        <p:spPr>
          <a:xfrm>
            <a:off x="1050064" y="1630438"/>
            <a:ext cx="10091871" cy="4306057"/>
          </a:xfrm>
        </p:spPr>
        <p:txBody>
          <a:bodyPr/>
          <a:lstStyle/>
          <a:p>
            <a:r>
              <a:rPr lang="cs-CZ" sz="2400" dirty="0" err="1"/>
              <a:t>From</a:t>
            </a:r>
            <a:r>
              <a:rPr lang="cs-CZ" sz="2400" dirty="0"/>
              <a:t> </a:t>
            </a:r>
            <a:r>
              <a:rPr lang="cs-CZ" sz="2400" dirty="0" err="1"/>
              <a:t>the</a:t>
            </a:r>
            <a:r>
              <a:rPr lang="cs-CZ" sz="2400" dirty="0"/>
              <a:t> „</a:t>
            </a:r>
            <a:r>
              <a:rPr lang="cs-CZ" sz="2400" dirty="0" err="1"/>
              <a:t>Paradigm</a:t>
            </a:r>
            <a:r>
              <a:rPr lang="cs-CZ" sz="2400" dirty="0"/>
              <a:t> </a:t>
            </a:r>
            <a:r>
              <a:rPr lang="cs-CZ" sz="2400" dirty="0" err="1"/>
              <a:t>shifts</a:t>
            </a:r>
            <a:r>
              <a:rPr lang="cs-CZ" sz="2400" dirty="0"/>
              <a:t>“ part</a:t>
            </a:r>
          </a:p>
          <a:p>
            <a:r>
              <a:rPr lang="cs-CZ" sz="2400" dirty="0" err="1"/>
              <a:t>From</a:t>
            </a:r>
            <a:r>
              <a:rPr lang="cs-CZ" sz="2400" dirty="0"/>
              <a:t> </a:t>
            </a:r>
            <a:r>
              <a:rPr lang="cs-CZ" sz="2400" dirty="0" err="1"/>
              <a:t>the</a:t>
            </a:r>
            <a:r>
              <a:rPr lang="cs-CZ" sz="2400" dirty="0"/>
              <a:t> </a:t>
            </a:r>
            <a:r>
              <a:rPr lang="cs-CZ" sz="2400" dirty="0" err="1"/>
              <a:t>Human</a:t>
            </a:r>
            <a:r>
              <a:rPr lang="cs-CZ" sz="2400" dirty="0"/>
              <a:t> </a:t>
            </a:r>
            <a:r>
              <a:rPr lang="cs-CZ" sz="2400" dirty="0" err="1"/>
              <a:t>Learning</a:t>
            </a:r>
            <a:r>
              <a:rPr lang="cs-CZ" sz="2400" dirty="0"/>
              <a:t> Systems part</a:t>
            </a:r>
          </a:p>
          <a:p>
            <a:r>
              <a:rPr lang="cs-CZ" sz="2400" dirty="0" err="1"/>
              <a:t>From</a:t>
            </a:r>
            <a:r>
              <a:rPr lang="cs-CZ" sz="2400" dirty="0"/>
              <a:t> </a:t>
            </a:r>
            <a:r>
              <a:rPr lang="cs-CZ" sz="2400" dirty="0" err="1"/>
              <a:t>the</a:t>
            </a:r>
            <a:r>
              <a:rPr lang="cs-CZ" sz="2400" dirty="0"/>
              <a:t> New </a:t>
            </a:r>
            <a:r>
              <a:rPr lang="cs-CZ" sz="2400" dirty="0" err="1"/>
              <a:t>Synthesis</a:t>
            </a:r>
            <a:r>
              <a:rPr lang="cs-CZ" sz="2400" dirty="0"/>
              <a:t> and </a:t>
            </a:r>
            <a:r>
              <a:rPr lang="cs-CZ" sz="2400" dirty="0" err="1"/>
              <a:t>Metagovernance</a:t>
            </a:r>
            <a:endParaRPr lang="cs-CZ" sz="2400" dirty="0"/>
          </a:p>
          <a:p>
            <a:pPr marL="0" indent="0">
              <a:buNone/>
            </a:pPr>
            <a:endParaRPr lang="cs-CZ" sz="2400" dirty="0"/>
          </a:p>
        </p:txBody>
      </p:sp>
    </p:spTree>
    <p:extLst>
      <p:ext uri="{BB962C8B-B14F-4D97-AF65-F5344CB8AC3E}">
        <p14:creationId xmlns:p14="http://schemas.microsoft.com/office/powerpoint/2010/main" val="40118187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886F34-BE74-4C6B-A6F0-20A9EF6138B2}"/>
              </a:ext>
            </a:extLst>
          </p:cNvPr>
          <p:cNvSpPr>
            <a:spLocks noGrp="1"/>
          </p:cNvSpPr>
          <p:nvPr>
            <p:ph type="title"/>
          </p:nvPr>
        </p:nvSpPr>
        <p:spPr/>
        <p:txBody>
          <a:bodyPr/>
          <a:lstStyle/>
          <a:p>
            <a:r>
              <a:rPr lang="cs-CZ" dirty="0" err="1"/>
              <a:t>Reminder</a:t>
            </a:r>
            <a:r>
              <a:rPr lang="cs-CZ" dirty="0"/>
              <a:t> - </a:t>
            </a:r>
            <a:r>
              <a:rPr lang="cs-CZ" dirty="0" err="1"/>
              <a:t>Homework</a:t>
            </a:r>
            <a:r>
              <a:rPr lang="cs-CZ" dirty="0"/>
              <a:t> #6</a:t>
            </a:r>
          </a:p>
        </p:txBody>
      </p:sp>
      <p:sp>
        <p:nvSpPr>
          <p:cNvPr id="3" name="Zástupný symbol pro obsah 2">
            <a:extLst>
              <a:ext uri="{FF2B5EF4-FFF2-40B4-BE49-F238E27FC236}">
                <a16:creationId xmlns:a16="http://schemas.microsoft.com/office/drawing/2014/main" id="{8E035854-8CBC-4160-AD57-A0D6BF776D37}"/>
              </a:ext>
            </a:extLst>
          </p:cNvPr>
          <p:cNvSpPr>
            <a:spLocks noGrp="1"/>
          </p:cNvSpPr>
          <p:nvPr>
            <p:ph idx="1"/>
          </p:nvPr>
        </p:nvSpPr>
        <p:spPr>
          <a:xfrm>
            <a:off x="1051845" y="5593221"/>
            <a:ext cx="10091871" cy="714202"/>
          </a:xfrm>
        </p:spPr>
        <p:txBody>
          <a:bodyPr>
            <a:noAutofit/>
          </a:bodyPr>
          <a:lstStyle/>
          <a:p>
            <a:pPr marL="0" indent="0">
              <a:lnSpc>
                <a:spcPct val="100000"/>
              </a:lnSpc>
              <a:spcBef>
                <a:spcPts val="0"/>
              </a:spcBef>
              <a:buNone/>
            </a:pPr>
            <a:r>
              <a:rPr lang="cs-CZ" sz="2200" dirty="0" err="1">
                <a:solidFill>
                  <a:srgbClr val="CC0066"/>
                </a:solidFill>
              </a:rPr>
              <a:t>Deadline</a:t>
            </a:r>
            <a:r>
              <a:rPr lang="cs-CZ" sz="2200" dirty="0">
                <a:solidFill>
                  <a:srgbClr val="CC0066"/>
                </a:solidFill>
              </a:rPr>
              <a:t>: </a:t>
            </a:r>
            <a:r>
              <a:rPr lang="cs-CZ" sz="2200" dirty="0" err="1">
                <a:solidFill>
                  <a:srgbClr val="CC0066"/>
                </a:solidFill>
              </a:rPr>
              <a:t>Thursday</a:t>
            </a:r>
            <a:r>
              <a:rPr lang="cs-CZ" sz="2200" dirty="0">
                <a:solidFill>
                  <a:srgbClr val="CC0066"/>
                </a:solidFill>
              </a:rPr>
              <a:t>, </a:t>
            </a:r>
            <a:r>
              <a:rPr lang="cs-CZ" sz="2200" dirty="0" err="1">
                <a:solidFill>
                  <a:srgbClr val="CC0066"/>
                </a:solidFill>
              </a:rPr>
              <a:t>January</a:t>
            </a:r>
            <a:r>
              <a:rPr lang="cs-CZ" sz="2200" dirty="0">
                <a:solidFill>
                  <a:srgbClr val="CC0066"/>
                </a:solidFill>
              </a:rPr>
              <a:t> 6, 23:59 CEST</a:t>
            </a:r>
          </a:p>
          <a:p>
            <a:pPr marL="0" indent="0">
              <a:lnSpc>
                <a:spcPct val="100000"/>
              </a:lnSpc>
              <a:spcBef>
                <a:spcPts val="0"/>
              </a:spcBef>
              <a:buNone/>
            </a:pPr>
            <a:r>
              <a:rPr lang="cs-CZ" sz="2200" dirty="0">
                <a:solidFill>
                  <a:srgbClr val="CC0066"/>
                </a:solidFill>
              </a:rPr>
              <a:t>10/10 </a:t>
            </a:r>
            <a:r>
              <a:rPr lang="cs-CZ" sz="2200" dirty="0" err="1">
                <a:solidFill>
                  <a:srgbClr val="CC0066"/>
                </a:solidFill>
              </a:rPr>
              <a:t>automatically</a:t>
            </a:r>
            <a:r>
              <a:rPr lang="cs-CZ" sz="2200" dirty="0">
                <a:solidFill>
                  <a:srgbClr val="CC0066"/>
                </a:solidFill>
              </a:rPr>
              <a:t> </a:t>
            </a:r>
            <a:r>
              <a:rPr lang="cs-CZ" sz="2200" dirty="0" err="1">
                <a:solidFill>
                  <a:srgbClr val="CC0066"/>
                </a:solidFill>
              </a:rPr>
              <a:t>for</a:t>
            </a:r>
            <a:r>
              <a:rPr lang="cs-CZ" sz="2200" dirty="0">
                <a:solidFill>
                  <a:srgbClr val="CC0066"/>
                </a:solidFill>
              </a:rPr>
              <a:t> </a:t>
            </a:r>
            <a:r>
              <a:rPr lang="cs-CZ" sz="2200" dirty="0" err="1">
                <a:solidFill>
                  <a:srgbClr val="CC0066"/>
                </a:solidFill>
              </a:rPr>
              <a:t>all</a:t>
            </a:r>
            <a:r>
              <a:rPr lang="cs-CZ" sz="2200" dirty="0">
                <a:solidFill>
                  <a:srgbClr val="CC0066"/>
                </a:solidFill>
              </a:rPr>
              <a:t> </a:t>
            </a:r>
            <a:r>
              <a:rPr lang="cs-CZ" sz="2200" dirty="0" err="1">
                <a:solidFill>
                  <a:srgbClr val="CC0066"/>
                </a:solidFill>
              </a:rPr>
              <a:t>serious</a:t>
            </a:r>
            <a:r>
              <a:rPr lang="cs-CZ" sz="2200" dirty="0">
                <a:solidFill>
                  <a:srgbClr val="CC0066"/>
                </a:solidFill>
              </a:rPr>
              <a:t> </a:t>
            </a:r>
            <a:r>
              <a:rPr lang="cs-CZ" sz="2200" dirty="0" err="1">
                <a:solidFill>
                  <a:srgbClr val="CC0066"/>
                </a:solidFill>
              </a:rPr>
              <a:t>submissions</a:t>
            </a:r>
            <a:r>
              <a:rPr lang="cs-CZ" sz="2200" dirty="0">
                <a:solidFill>
                  <a:srgbClr val="CC0066"/>
                </a:solidFill>
              </a:rPr>
              <a:t> (</a:t>
            </a:r>
            <a:r>
              <a:rPr lang="cs-CZ" sz="2200" dirty="0" err="1">
                <a:solidFill>
                  <a:srgbClr val="CC0066"/>
                </a:solidFill>
              </a:rPr>
              <a:t>challenger</a:t>
            </a:r>
            <a:r>
              <a:rPr lang="cs-CZ" sz="2200" dirty="0">
                <a:solidFill>
                  <a:srgbClr val="CC0066"/>
                </a:solidFill>
              </a:rPr>
              <a:t> </a:t>
            </a:r>
            <a:r>
              <a:rPr lang="cs-CZ" sz="2200" dirty="0" err="1">
                <a:solidFill>
                  <a:srgbClr val="CC0066"/>
                </a:solidFill>
              </a:rPr>
              <a:t>safety</a:t>
            </a:r>
            <a:r>
              <a:rPr lang="cs-CZ" sz="2200" dirty="0">
                <a:solidFill>
                  <a:srgbClr val="CC0066"/>
                </a:solidFill>
              </a:rPr>
              <a:t> </a:t>
            </a:r>
            <a:r>
              <a:rPr lang="cs-CZ" sz="2200" dirty="0">
                <a:solidFill>
                  <a:srgbClr val="CC0066"/>
                </a:solidFill>
                <a:sym typeface="Wingdings" panose="05000000000000000000" pitchFamily="2" charset="2"/>
              </a:rPr>
              <a:t> )</a:t>
            </a:r>
            <a:endParaRPr lang="cs-CZ" sz="2200" dirty="0">
              <a:solidFill>
                <a:srgbClr val="CC0066"/>
              </a:solidFill>
            </a:endParaRPr>
          </a:p>
        </p:txBody>
      </p:sp>
      <p:sp>
        <p:nvSpPr>
          <p:cNvPr id="4" name="Zástupný symbol pro obsah 2">
            <a:extLst>
              <a:ext uri="{FF2B5EF4-FFF2-40B4-BE49-F238E27FC236}">
                <a16:creationId xmlns:a16="http://schemas.microsoft.com/office/drawing/2014/main" id="{31843A52-065D-4B20-90E0-2BC48DAB730B}"/>
              </a:ext>
            </a:extLst>
          </p:cNvPr>
          <p:cNvSpPr txBox="1">
            <a:spLocks/>
          </p:cNvSpPr>
          <p:nvPr/>
        </p:nvSpPr>
        <p:spPr>
          <a:xfrm>
            <a:off x="1048284" y="1264779"/>
            <a:ext cx="10091871" cy="4432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cs-CZ" sz="2200" dirty="0">
                <a:solidFill>
                  <a:srgbClr val="CC0066"/>
                </a:solidFill>
              </a:rPr>
              <a:t>Feedback on </a:t>
            </a:r>
            <a:r>
              <a:rPr lang="cs-CZ" sz="2200" dirty="0" err="1">
                <a:solidFill>
                  <a:srgbClr val="CC0066"/>
                </a:solidFill>
              </a:rPr>
              <a:t>the</a:t>
            </a:r>
            <a:r>
              <a:rPr lang="cs-CZ" sz="2200" dirty="0">
                <a:solidFill>
                  <a:srgbClr val="CC0066"/>
                </a:solidFill>
              </a:rPr>
              <a:t> Public Management </a:t>
            </a:r>
            <a:r>
              <a:rPr lang="cs-CZ" sz="2200" dirty="0" err="1">
                <a:solidFill>
                  <a:srgbClr val="CC0066"/>
                </a:solidFill>
              </a:rPr>
              <a:t>course</a:t>
            </a:r>
            <a:r>
              <a:rPr lang="cs-CZ" sz="2200" dirty="0">
                <a:solidFill>
                  <a:srgbClr val="CC0066"/>
                </a:solidFill>
              </a:rPr>
              <a:t>  </a:t>
            </a:r>
            <a:r>
              <a:rPr lang="cs-CZ" sz="2200" dirty="0" err="1">
                <a:solidFill>
                  <a:srgbClr val="CC0066"/>
                </a:solidFill>
              </a:rPr>
              <a:t>using</a:t>
            </a:r>
            <a:r>
              <a:rPr lang="cs-CZ" sz="2200" dirty="0">
                <a:solidFill>
                  <a:srgbClr val="CC0066"/>
                </a:solidFill>
              </a:rPr>
              <a:t> </a:t>
            </a:r>
            <a:r>
              <a:rPr lang="cs-CZ" sz="2200" dirty="0" err="1">
                <a:solidFill>
                  <a:srgbClr val="CC0066"/>
                </a:solidFill>
              </a:rPr>
              <a:t>Human</a:t>
            </a:r>
            <a:r>
              <a:rPr lang="cs-CZ" sz="2200" dirty="0">
                <a:solidFill>
                  <a:srgbClr val="CC0066"/>
                </a:solidFill>
              </a:rPr>
              <a:t> </a:t>
            </a:r>
            <a:r>
              <a:rPr lang="cs-CZ" sz="2200" dirty="0" err="1">
                <a:solidFill>
                  <a:srgbClr val="CC0066"/>
                </a:solidFill>
              </a:rPr>
              <a:t>Learning</a:t>
            </a:r>
            <a:r>
              <a:rPr lang="cs-CZ" sz="2200" dirty="0">
                <a:solidFill>
                  <a:srgbClr val="CC0066"/>
                </a:solidFill>
              </a:rPr>
              <a:t> Systems as a Framework. </a:t>
            </a:r>
            <a:r>
              <a:rPr lang="cs-CZ" sz="2200" dirty="0" err="1">
                <a:solidFill>
                  <a:srgbClr val="CC0066"/>
                </a:solidFill>
              </a:rPr>
              <a:t>Different</a:t>
            </a:r>
            <a:r>
              <a:rPr lang="cs-CZ" sz="2200" dirty="0">
                <a:solidFill>
                  <a:srgbClr val="CC0066"/>
                </a:solidFill>
              </a:rPr>
              <a:t> </a:t>
            </a:r>
            <a:r>
              <a:rPr lang="cs-CZ" sz="2200" dirty="0" err="1">
                <a:solidFill>
                  <a:srgbClr val="CC0066"/>
                </a:solidFill>
              </a:rPr>
              <a:t>tasks</a:t>
            </a:r>
            <a:r>
              <a:rPr lang="cs-CZ" sz="2200" dirty="0">
                <a:solidFill>
                  <a:srgbClr val="CC0066"/>
                </a:solidFill>
              </a:rPr>
              <a:t> </a:t>
            </a:r>
            <a:r>
              <a:rPr lang="cs-CZ" sz="2200" dirty="0" err="1">
                <a:solidFill>
                  <a:srgbClr val="CC0066"/>
                </a:solidFill>
              </a:rPr>
              <a:t>for</a:t>
            </a:r>
            <a:r>
              <a:rPr lang="cs-CZ" sz="2200" dirty="0">
                <a:solidFill>
                  <a:srgbClr val="CC0066"/>
                </a:solidFill>
              </a:rPr>
              <a:t> </a:t>
            </a:r>
            <a:r>
              <a:rPr lang="cs-CZ" sz="2200" dirty="0" err="1">
                <a:solidFill>
                  <a:srgbClr val="CC0066"/>
                </a:solidFill>
              </a:rPr>
              <a:t>different</a:t>
            </a:r>
            <a:r>
              <a:rPr lang="cs-CZ" sz="2200" dirty="0">
                <a:solidFill>
                  <a:srgbClr val="CC0066"/>
                </a:solidFill>
              </a:rPr>
              <a:t> </a:t>
            </a:r>
            <a:r>
              <a:rPr lang="cs-CZ" sz="2200" dirty="0" err="1">
                <a:solidFill>
                  <a:srgbClr val="CC0066"/>
                </a:solidFill>
              </a:rPr>
              <a:t>students</a:t>
            </a:r>
            <a:r>
              <a:rPr lang="cs-CZ" sz="2200" dirty="0">
                <a:solidFill>
                  <a:srgbClr val="CC0066"/>
                </a:solidFill>
              </a:rPr>
              <a:t>, 400-800 </a:t>
            </a:r>
            <a:r>
              <a:rPr lang="cs-CZ" sz="2200" dirty="0" err="1">
                <a:solidFill>
                  <a:srgbClr val="CC0066"/>
                </a:solidFill>
              </a:rPr>
              <a:t>words</a:t>
            </a:r>
            <a:r>
              <a:rPr lang="cs-CZ" sz="2200" dirty="0">
                <a:solidFill>
                  <a:srgbClr val="CC0066"/>
                </a:solidFill>
              </a:rPr>
              <a:t>:</a:t>
            </a:r>
            <a:endParaRPr lang="cs-CZ" sz="1800" dirty="0"/>
          </a:p>
        </p:txBody>
      </p:sp>
      <p:sp>
        <p:nvSpPr>
          <p:cNvPr id="5" name="Zástupný symbol pro obsah 2">
            <a:extLst>
              <a:ext uri="{FF2B5EF4-FFF2-40B4-BE49-F238E27FC236}">
                <a16:creationId xmlns:a16="http://schemas.microsoft.com/office/drawing/2014/main" id="{F9472548-35BC-4D2A-B456-CB4BF6D0CC4E}"/>
              </a:ext>
            </a:extLst>
          </p:cNvPr>
          <p:cNvSpPr txBox="1">
            <a:spLocks/>
          </p:cNvSpPr>
          <p:nvPr/>
        </p:nvSpPr>
        <p:spPr>
          <a:xfrm>
            <a:off x="6132514" y="2130724"/>
            <a:ext cx="5011204" cy="31926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cs-CZ" sz="1800" dirty="0"/>
              <a:t>B) </a:t>
            </a:r>
            <a:r>
              <a:rPr lang="cs-CZ" sz="1800" dirty="0" err="1"/>
              <a:t>If</a:t>
            </a:r>
            <a:r>
              <a:rPr lang="cs-CZ" sz="1800" dirty="0"/>
              <a:t> </a:t>
            </a:r>
            <a:r>
              <a:rPr lang="cs-CZ" sz="1800" dirty="0" err="1"/>
              <a:t>you</a:t>
            </a:r>
            <a:r>
              <a:rPr lang="cs-CZ" sz="1800" dirty="0"/>
              <a:t> study a program </a:t>
            </a:r>
            <a:r>
              <a:rPr lang="cs-CZ" sz="1800" dirty="0" err="1"/>
              <a:t>where</a:t>
            </a:r>
            <a:r>
              <a:rPr lang="cs-CZ" sz="1800" dirty="0"/>
              <a:t> </a:t>
            </a:r>
            <a:r>
              <a:rPr lang="cs-CZ" sz="1800" dirty="0" err="1"/>
              <a:t>Dept</a:t>
            </a:r>
            <a:r>
              <a:rPr lang="cs-CZ" sz="1800" dirty="0"/>
              <a:t>. </a:t>
            </a:r>
            <a:r>
              <a:rPr lang="cs-CZ" sz="1800" dirty="0" err="1"/>
              <a:t>of</a:t>
            </a:r>
            <a:r>
              <a:rPr lang="cs-CZ" sz="1800" dirty="0"/>
              <a:t> Public and </a:t>
            </a:r>
            <a:r>
              <a:rPr lang="cs-CZ" sz="1800" dirty="0" err="1"/>
              <a:t>Social</a:t>
            </a:r>
            <a:r>
              <a:rPr lang="cs-CZ" sz="1800" dirty="0"/>
              <a:t> </a:t>
            </a:r>
            <a:r>
              <a:rPr lang="cs-CZ" sz="1800" dirty="0" err="1"/>
              <a:t>Policy</a:t>
            </a:r>
            <a:r>
              <a:rPr lang="cs-CZ" sz="1800" dirty="0"/>
              <a:t> (KVSP) </a:t>
            </a:r>
            <a:r>
              <a:rPr lang="cs-CZ" sz="1800" dirty="0" err="1"/>
              <a:t>plays</a:t>
            </a:r>
            <a:r>
              <a:rPr lang="cs-CZ" sz="1800" dirty="0"/>
              <a:t> a role (PASP, VERASP):</a:t>
            </a:r>
          </a:p>
          <a:p>
            <a:pPr marL="0" indent="0">
              <a:lnSpc>
                <a:spcPct val="100000"/>
              </a:lnSpc>
              <a:spcBef>
                <a:spcPts val="0"/>
              </a:spcBef>
              <a:buFont typeface="Arial" panose="020B0604020202020204" pitchFamily="34" charset="0"/>
              <a:buNone/>
            </a:pPr>
            <a:endParaRPr lang="cs-CZ" sz="1800" dirty="0"/>
          </a:p>
          <a:p>
            <a:pPr marL="0" indent="0">
              <a:lnSpc>
                <a:spcPct val="100000"/>
              </a:lnSpc>
              <a:spcBef>
                <a:spcPts val="0"/>
              </a:spcBef>
              <a:buFont typeface="Arial" panose="020B0604020202020204" pitchFamily="34" charset="0"/>
              <a:buNone/>
            </a:pPr>
            <a:r>
              <a:rPr lang="cs-CZ" sz="1800" dirty="0"/>
              <a:t>Same as A) but </a:t>
            </a:r>
            <a:r>
              <a:rPr lang="cs-CZ" sz="1800" dirty="0" err="1"/>
              <a:t>for</a:t>
            </a:r>
            <a:r>
              <a:rPr lang="cs-CZ" sz="1800" dirty="0"/>
              <a:t> Systems element </a:t>
            </a:r>
            <a:r>
              <a:rPr lang="cs-CZ" sz="1800" dirty="0" err="1"/>
              <a:t>think</a:t>
            </a:r>
            <a:r>
              <a:rPr lang="cs-CZ" sz="1800" dirty="0"/>
              <a:t> </a:t>
            </a:r>
            <a:r>
              <a:rPr lang="cs-CZ" sz="1800" dirty="0" err="1"/>
              <a:t>about</a:t>
            </a:r>
            <a:r>
              <a:rPr lang="cs-CZ" sz="1800" dirty="0"/>
              <a:t> </a:t>
            </a:r>
            <a:r>
              <a:rPr lang="cs-CZ" sz="1800" dirty="0" err="1"/>
              <a:t>the</a:t>
            </a:r>
            <a:r>
              <a:rPr lang="cs-CZ" sz="1800" dirty="0"/>
              <a:t> </a:t>
            </a:r>
            <a:r>
              <a:rPr lang="cs-CZ" sz="1800" dirty="0" err="1"/>
              <a:t>wider</a:t>
            </a:r>
            <a:r>
              <a:rPr lang="cs-CZ" sz="1800" dirty="0"/>
              <a:t> </a:t>
            </a:r>
            <a:r>
              <a:rPr lang="cs-CZ" sz="1800" dirty="0" err="1"/>
              <a:t>system</a:t>
            </a:r>
            <a:r>
              <a:rPr lang="cs-CZ" sz="1800" dirty="0"/>
              <a:t> – </a:t>
            </a:r>
            <a:r>
              <a:rPr lang="cs-CZ" sz="1800" dirty="0" err="1"/>
              <a:t>your</a:t>
            </a:r>
            <a:r>
              <a:rPr lang="cs-CZ" sz="1800" dirty="0"/>
              <a:t> study </a:t>
            </a:r>
            <a:r>
              <a:rPr lang="cs-CZ" sz="1800" dirty="0" err="1"/>
              <a:t>programme</a:t>
            </a:r>
            <a:r>
              <a:rPr lang="cs-CZ" sz="1800" dirty="0"/>
              <a:t>:</a:t>
            </a:r>
          </a:p>
          <a:p>
            <a:pPr>
              <a:lnSpc>
                <a:spcPct val="100000"/>
              </a:lnSpc>
              <a:spcBef>
                <a:spcPts val="0"/>
              </a:spcBef>
            </a:pPr>
            <a:r>
              <a:rPr lang="cs-CZ" sz="1800" dirty="0" err="1"/>
              <a:t>Where</a:t>
            </a:r>
            <a:r>
              <a:rPr lang="cs-CZ" sz="1800" dirty="0"/>
              <a:t> do </a:t>
            </a:r>
            <a:r>
              <a:rPr lang="cs-CZ" sz="1800" dirty="0" err="1"/>
              <a:t>you</a:t>
            </a:r>
            <a:r>
              <a:rPr lang="cs-CZ" sz="1800" dirty="0"/>
              <a:t> </a:t>
            </a:r>
            <a:r>
              <a:rPr lang="cs-CZ" sz="1800" dirty="0" err="1"/>
              <a:t>see</a:t>
            </a:r>
            <a:r>
              <a:rPr lang="cs-CZ" sz="1800" dirty="0"/>
              <a:t> </a:t>
            </a:r>
            <a:r>
              <a:rPr lang="cs-CZ" sz="1800" dirty="0" err="1"/>
              <a:t>overlaps</a:t>
            </a:r>
            <a:r>
              <a:rPr lang="cs-CZ" sz="1800" dirty="0"/>
              <a:t>/</a:t>
            </a:r>
            <a:r>
              <a:rPr lang="cs-CZ" sz="1800" dirty="0" err="1"/>
              <a:t>repetitions</a:t>
            </a:r>
            <a:r>
              <a:rPr lang="cs-CZ" sz="1800" dirty="0"/>
              <a:t> </a:t>
            </a:r>
            <a:r>
              <a:rPr lang="cs-CZ" sz="1800" dirty="0" err="1"/>
              <a:t>with</a:t>
            </a:r>
            <a:r>
              <a:rPr lang="cs-CZ" sz="1800" dirty="0"/>
              <a:t> </a:t>
            </a:r>
            <a:r>
              <a:rPr lang="cs-CZ" sz="1800" dirty="0" err="1"/>
              <a:t>other</a:t>
            </a:r>
            <a:r>
              <a:rPr lang="cs-CZ" sz="1800" dirty="0"/>
              <a:t> </a:t>
            </a:r>
            <a:r>
              <a:rPr lang="cs-CZ" sz="1800" dirty="0" err="1"/>
              <a:t>courses</a:t>
            </a:r>
            <a:r>
              <a:rPr lang="cs-CZ" sz="1800" dirty="0"/>
              <a:t>?</a:t>
            </a:r>
          </a:p>
          <a:p>
            <a:pPr>
              <a:lnSpc>
                <a:spcPct val="100000"/>
              </a:lnSpc>
              <a:spcBef>
                <a:spcPts val="0"/>
              </a:spcBef>
            </a:pPr>
            <a:r>
              <a:rPr lang="cs-CZ" sz="1800" dirty="0" err="1"/>
              <a:t>Where</a:t>
            </a:r>
            <a:r>
              <a:rPr lang="cs-CZ" sz="1800" dirty="0"/>
              <a:t> do </a:t>
            </a:r>
            <a:r>
              <a:rPr lang="cs-CZ" sz="1800" dirty="0" err="1"/>
              <a:t>you</a:t>
            </a:r>
            <a:r>
              <a:rPr lang="cs-CZ" sz="1800" dirty="0"/>
              <a:t> </a:t>
            </a:r>
            <a:r>
              <a:rPr lang="cs-CZ" sz="1800" dirty="0" err="1"/>
              <a:t>see</a:t>
            </a:r>
            <a:r>
              <a:rPr lang="cs-CZ" sz="1800" dirty="0"/>
              <a:t> </a:t>
            </a:r>
            <a:r>
              <a:rPr lang="cs-CZ" sz="1800" dirty="0" err="1"/>
              <a:t>complementarity</a:t>
            </a:r>
            <a:r>
              <a:rPr lang="cs-CZ" sz="1800" dirty="0"/>
              <a:t>/</a:t>
            </a:r>
            <a:r>
              <a:rPr lang="cs-CZ" sz="1800" dirty="0" err="1"/>
              <a:t>synergies</a:t>
            </a:r>
            <a:r>
              <a:rPr lang="cs-CZ" sz="1800" dirty="0"/>
              <a:t> </a:t>
            </a:r>
            <a:r>
              <a:rPr lang="cs-CZ" sz="1800" dirty="0" err="1"/>
              <a:t>with</a:t>
            </a:r>
            <a:r>
              <a:rPr lang="cs-CZ" sz="1800" dirty="0"/>
              <a:t> </a:t>
            </a:r>
            <a:r>
              <a:rPr lang="cs-CZ" sz="1800" dirty="0" err="1"/>
              <a:t>other</a:t>
            </a:r>
            <a:r>
              <a:rPr lang="cs-CZ" sz="1800" dirty="0"/>
              <a:t> </a:t>
            </a:r>
            <a:r>
              <a:rPr lang="cs-CZ" sz="1800" dirty="0" err="1"/>
              <a:t>courses</a:t>
            </a:r>
            <a:r>
              <a:rPr lang="cs-CZ" sz="1800" dirty="0"/>
              <a:t>?</a:t>
            </a:r>
          </a:p>
          <a:p>
            <a:pPr>
              <a:lnSpc>
                <a:spcPct val="100000"/>
              </a:lnSpc>
              <a:spcBef>
                <a:spcPts val="0"/>
              </a:spcBef>
            </a:pPr>
            <a:r>
              <a:rPr lang="cs-CZ" sz="1800" dirty="0" err="1"/>
              <a:t>Where</a:t>
            </a:r>
            <a:r>
              <a:rPr lang="cs-CZ" sz="1800" dirty="0"/>
              <a:t> do </a:t>
            </a:r>
            <a:r>
              <a:rPr lang="cs-CZ" sz="1800" dirty="0" err="1"/>
              <a:t>you</a:t>
            </a:r>
            <a:r>
              <a:rPr lang="cs-CZ" sz="1800" dirty="0"/>
              <a:t> </a:t>
            </a:r>
            <a:r>
              <a:rPr lang="cs-CZ" sz="1800" dirty="0" err="1"/>
              <a:t>see</a:t>
            </a:r>
            <a:r>
              <a:rPr lang="cs-CZ" sz="1800" dirty="0"/>
              <a:t> </a:t>
            </a:r>
            <a:r>
              <a:rPr lang="cs-CZ" sz="1800" dirty="0" err="1"/>
              <a:t>contradictions</a:t>
            </a:r>
            <a:r>
              <a:rPr lang="cs-CZ" sz="1800" dirty="0"/>
              <a:t>/</a:t>
            </a:r>
            <a:r>
              <a:rPr lang="cs-CZ" sz="1800" dirty="0" err="1"/>
              <a:t>discrepancies</a:t>
            </a:r>
            <a:r>
              <a:rPr lang="cs-CZ" sz="1800" dirty="0"/>
              <a:t> to </a:t>
            </a:r>
            <a:r>
              <a:rPr lang="cs-CZ" sz="1800" dirty="0" err="1"/>
              <a:t>other</a:t>
            </a:r>
            <a:r>
              <a:rPr lang="cs-CZ" sz="1800" dirty="0"/>
              <a:t> </a:t>
            </a:r>
            <a:r>
              <a:rPr lang="cs-CZ" sz="1800" dirty="0" err="1"/>
              <a:t>courses</a:t>
            </a:r>
            <a:r>
              <a:rPr lang="cs-CZ" sz="1800" dirty="0"/>
              <a:t>?</a:t>
            </a:r>
          </a:p>
          <a:p>
            <a:pPr marL="0" indent="0">
              <a:lnSpc>
                <a:spcPct val="100000"/>
              </a:lnSpc>
              <a:spcBef>
                <a:spcPts val="0"/>
              </a:spcBef>
              <a:buNone/>
            </a:pPr>
            <a:r>
              <a:rPr lang="cs-CZ" sz="1800" dirty="0" err="1"/>
              <a:t>This</a:t>
            </a:r>
            <a:r>
              <a:rPr lang="cs-CZ" sz="1800" dirty="0"/>
              <a:t> </a:t>
            </a:r>
            <a:r>
              <a:rPr lang="cs-CZ" sz="1800" dirty="0" err="1"/>
              <a:t>time</a:t>
            </a:r>
            <a:r>
              <a:rPr lang="cs-CZ" sz="1800" dirty="0"/>
              <a:t> Czech </a:t>
            </a:r>
            <a:r>
              <a:rPr lang="cs-CZ" sz="1800" dirty="0" err="1"/>
              <a:t>version</a:t>
            </a:r>
            <a:r>
              <a:rPr lang="cs-CZ" sz="1800" dirty="0"/>
              <a:t> </a:t>
            </a:r>
            <a:r>
              <a:rPr lang="cs-CZ" sz="1800" dirty="0" err="1"/>
              <a:t>is</a:t>
            </a:r>
            <a:r>
              <a:rPr lang="cs-CZ" sz="1800" dirty="0"/>
              <a:t> </a:t>
            </a:r>
            <a:r>
              <a:rPr lang="cs-CZ" sz="1800" dirty="0" err="1"/>
              <a:t>welcomed</a:t>
            </a:r>
            <a:r>
              <a:rPr lang="cs-CZ" sz="1800" dirty="0"/>
              <a:t>.</a:t>
            </a:r>
          </a:p>
        </p:txBody>
      </p:sp>
      <p:sp>
        <p:nvSpPr>
          <p:cNvPr id="6" name="Zástupný symbol pro obsah 2">
            <a:extLst>
              <a:ext uri="{FF2B5EF4-FFF2-40B4-BE49-F238E27FC236}">
                <a16:creationId xmlns:a16="http://schemas.microsoft.com/office/drawing/2014/main" id="{01B2E5F5-FA04-4659-BD05-8824D9C26DBD}"/>
              </a:ext>
            </a:extLst>
          </p:cNvPr>
          <p:cNvSpPr txBox="1">
            <a:spLocks/>
          </p:cNvSpPr>
          <p:nvPr/>
        </p:nvSpPr>
        <p:spPr>
          <a:xfrm>
            <a:off x="1048284" y="2130724"/>
            <a:ext cx="5011204" cy="31926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cs-CZ" sz="1800" dirty="0"/>
              <a:t>A) </a:t>
            </a:r>
            <a:r>
              <a:rPr lang="cs-CZ" sz="1800" dirty="0" err="1"/>
              <a:t>If</a:t>
            </a:r>
            <a:r>
              <a:rPr lang="cs-CZ" sz="1800" dirty="0"/>
              <a:t> </a:t>
            </a:r>
            <a:r>
              <a:rPr lang="cs-CZ" sz="1800" dirty="0" err="1"/>
              <a:t>you</a:t>
            </a:r>
            <a:r>
              <a:rPr lang="cs-CZ" sz="1800" dirty="0"/>
              <a:t> are </a:t>
            </a:r>
            <a:r>
              <a:rPr lang="cs-CZ" sz="1800" dirty="0" err="1"/>
              <a:t>an</a:t>
            </a:r>
            <a:r>
              <a:rPr lang="cs-CZ" sz="1800" dirty="0"/>
              <a:t> incoming student (just </a:t>
            </a:r>
            <a:r>
              <a:rPr lang="cs-CZ" sz="1800" dirty="0" err="1"/>
              <a:t>for</a:t>
            </a:r>
            <a:r>
              <a:rPr lang="cs-CZ" sz="1800" dirty="0"/>
              <a:t> a term </a:t>
            </a:r>
            <a:r>
              <a:rPr lang="cs-CZ" sz="1800" dirty="0" err="1"/>
              <a:t>or</a:t>
            </a:r>
            <a:r>
              <a:rPr lang="cs-CZ" sz="1800" dirty="0"/>
              <a:t> </a:t>
            </a:r>
            <a:r>
              <a:rPr lang="cs-CZ" sz="1800" dirty="0" err="1"/>
              <a:t>two</a:t>
            </a:r>
            <a:r>
              <a:rPr lang="cs-CZ" sz="1800" dirty="0"/>
              <a:t> – Erasmus…) </a:t>
            </a:r>
            <a:r>
              <a:rPr lang="cs-CZ" sz="1800" dirty="0" err="1"/>
              <a:t>or</a:t>
            </a:r>
            <a:r>
              <a:rPr lang="cs-CZ" sz="1800" dirty="0"/>
              <a:t> </a:t>
            </a:r>
            <a:r>
              <a:rPr lang="cs-CZ" sz="1800" dirty="0" err="1"/>
              <a:t>based</a:t>
            </a:r>
            <a:r>
              <a:rPr lang="cs-CZ" sz="1800" dirty="0"/>
              <a:t> </a:t>
            </a:r>
            <a:r>
              <a:rPr lang="cs-CZ" sz="1800" dirty="0" err="1"/>
              <a:t>at</a:t>
            </a:r>
            <a:r>
              <a:rPr lang="cs-CZ" sz="1800" dirty="0"/>
              <a:t> </a:t>
            </a:r>
            <a:r>
              <a:rPr lang="cs-CZ" sz="1800" dirty="0" err="1"/>
              <a:t>different</a:t>
            </a:r>
            <a:r>
              <a:rPr lang="cs-CZ" sz="1800" dirty="0"/>
              <a:t> </a:t>
            </a:r>
            <a:r>
              <a:rPr lang="cs-CZ" sz="1800" dirty="0" err="1"/>
              <a:t>faculty</a:t>
            </a:r>
            <a:r>
              <a:rPr lang="cs-CZ" sz="1800" dirty="0"/>
              <a:t>:</a:t>
            </a:r>
          </a:p>
          <a:p>
            <a:pPr marL="0" indent="0">
              <a:lnSpc>
                <a:spcPct val="100000"/>
              </a:lnSpc>
              <a:spcBef>
                <a:spcPts val="0"/>
              </a:spcBef>
              <a:buFont typeface="Arial" panose="020B0604020202020204" pitchFamily="34" charset="0"/>
              <a:buNone/>
            </a:pPr>
            <a:r>
              <a:rPr lang="cs-CZ" sz="1800" dirty="0"/>
              <a:t>Use </a:t>
            </a:r>
            <a:r>
              <a:rPr lang="cs-CZ" sz="1800" dirty="0" err="1"/>
              <a:t>Human</a:t>
            </a:r>
            <a:r>
              <a:rPr lang="cs-CZ" sz="1800" dirty="0"/>
              <a:t> </a:t>
            </a:r>
            <a:r>
              <a:rPr lang="cs-CZ" sz="1800" dirty="0" err="1"/>
              <a:t>Learning</a:t>
            </a:r>
            <a:r>
              <a:rPr lang="cs-CZ" sz="1800" dirty="0"/>
              <a:t> Systems as a Framework </a:t>
            </a:r>
            <a:r>
              <a:rPr lang="cs-CZ" sz="1800" dirty="0" err="1"/>
              <a:t>for</a:t>
            </a:r>
            <a:r>
              <a:rPr lang="cs-CZ" sz="1800" dirty="0"/>
              <a:t> </a:t>
            </a:r>
            <a:r>
              <a:rPr lang="cs-CZ" sz="1800" dirty="0" err="1"/>
              <a:t>your</a:t>
            </a:r>
            <a:r>
              <a:rPr lang="cs-CZ" sz="1800" dirty="0"/>
              <a:t> feedback to </a:t>
            </a:r>
            <a:r>
              <a:rPr lang="cs-CZ" sz="1800" dirty="0" err="1"/>
              <a:t>this</a:t>
            </a:r>
            <a:r>
              <a:rPr lang="cs-CZ" sz="1800" dirty="0"/>
              <a:t> </a:t>
            </a:r>
            <a:r>
              <a:rPr lang="cs-CZ" sz="1800" dirty="0" err="1"/>
              <a:t>course</a:t>
            </a:r>
            <a:r>
              <a:rPr lang="cs-CZ" sz="1800" dirty="0"/>
              <a:t>:</a:t>
            </a:r>
          </a:p>
          <a:p>
            <a:pPr>
              <a:lnSpc>
                <a:spcPct val="100000"/>
              </a:lnSpc>
              <a:spcBef>
                <a:spcPts val="0"/>
              </a:spcBef>
            </a:pPr>
            <a:r>
              <a:rPr lang="cs-CZ" sz="1800" dirty="0" err="1"/>
              <a:t>Did</a:t>
            </a:r>
            <a:r>
              <a:rPr lang="cs-CZ" sz="1800" dirty="0"/>
              <a:t> </a:t>
            </a:r>
            <a:r>
              <a:rPr lang="cs-CZ" sz="1800" dirty="0" err="1"/>
              <a:t>you</a:t>
            </a:r>
            <a:r>
              <a:rPr lang="cs-CZ" sz="1800" dirty="0"/>
              <a:t> </a:t>
            </a:r>
            <a:r>
              <a:rPr lang="cs-CZ" sz="1800" dirty="0" err="1"/>
              <a:t>feel</a:t>
            </a:r>
            <a:r>
              <a:rPr lang="cs-CZ" sz="1800" dirty="0"/>
              <a:t> </a:t>
            </a:r>
            <a:r>
              <a:rPr lang="cs-CZ" sz="1800" dirty="0" err="1"/>
              <a:t>psychological</a:t>
            </a:r>
            <a:r>
              <a:rPr lang="cs-CZ" sz="1800" dirty="0"/>
              <a:t> </a:t>
            </a:r>
            <a:r>
              <a:rPr lang="cs-CZ" sz="1800" dirty="0" err="1"/>
              <a:t>safety</a:t>
            </a:r>
            <a:r>
              <a:rPr lang="cs-CZ" sz="1800" dirty="0"/>
              <a:t> and </a:t>
            </a:r>
            <a:r>
              <a:rPr lang="cs-CZ" sz="1800" dirty="0" err="1"/>
              <a:t>good</a:t>
            </a:r>
            <a:r>
              <a:rPr lang="cs-CZ" sz="1800" dirty="0"/>
              <a:t> relations? (</a:t>
            </a:r>
            <a:r>
              <a:rPr lang="cs-CZ" sz="1800" dirty="0" err="1"/>
              <a:t>Human</a:t>
            </a:r>
            <a:r>
              <a:rPr lang="cs-CZ" sz="1800" dirty="0"/>
              <a:t>)</a:t>
            </a:r>
          </a:p>
          <a:p>
            <a:pPr>
              <a:lnSpc>
                <a:spcPct val="100000"/>
              </a:lnSpc>
              <a:spcBef>
                <a:spcPts val="0"/>
              </a:spcBef>
            </a:pPr>
            <a:r>
              <a:rPr lang="cs-CZ" sz="1800" dirty="0" err="1"/>
              <a:t>Were</a:t>
            </a:r>
            <a:r>
              <a:rPr lang="cs-CZ" sz="1800" dirty="0"/>
              <a:t> </a:t>
            </a:r>
            <a:r>
              <a:rPr lang="cs-CZ" sz="1800" dirty="0" err="1"/>
              <a:t>individual</a:t>
            </a:r>
            <a:r>
              <a:rPr lang="cs-CZ" sz="1800" dirty="0"/>
              <a:t> </a:t>
            </a:r>
            <a:r>
              <a:rPr lang="cs-CZ" sz="1800" dirty="0" err="1"/>
              <a:t>topics</a:t>
            </a:r>
            <a:r>
              <a:rPr lang="cs-CZ" sz="1800" dirty="0"/>
              <a:t> </a:t>
            </a:r>
            <a:r>
              <a:rPr lang="cs-CZ" sz="1800" dirty="0" err="1"/>
              <a:t>well</a:t>
            </a:r>
            <a:r>
              <a:rPr lang="cs-CZ" sz="1800" dirty="0"/>
              <a:t> </a:t>
            </a:r>
            <a:r>
              <a:rPr lang="cs-CZ" sz="1800" dirty="0" err="1"/>
              <a:t>interlinked</a:t>
            </a:r>
            <a:r>
              <a:rPr lang="cs-CZ" sz="1800" dirty="0"/>
              <a:t>? (Systems)</a:t>
            </a:r>
          </a:p>
          <a:p>
            <a:pPr>
              <a:lnSpc>
                <a:spcPct val="100000"/>
              </a:lnSpc>
              <a:spcBef>
                <a:spcPts val="0"/>
              </a:spcBef>
            </a:pPr>
            <a:r>
              <a:rPr lang="cs-CZ" sz="1800" dirty="0" err="1"/>
              <a:t>What</a:t>
            </a:r>
            <a:r>
              <a:rPr lang="cs-CZ" sz="1800" dirty="0"/>
              <a:t> </a:t>
            </a:r>
            <a:r>
              <a:rPr lang="cs-CZ" sz="1800" dirty="0" err="1"/>
              <a:t>was</a:t>
            </a:r>
            <a:r>
              <a:rPr lang="cs-CZ" sz="1800" dirty="0"/>
              <a:t> </a:t>
            </a:r>
            <a:r>
              <a:rPr lang="cs-CZ" sz="1800" dirty="0" err="1"/>
              <a:t>helpful</a:t>
            </a:r>
            <a:r>
              <a:rPr lang="cs-CZ" sz="1800" dirty="0"/>
              <a:t> / </a:t>
            </a:r>
            <a:r>
              <a:rPr lang="cs-CZ" sz="1800" dirty="0" err="1"/>
              <a:t>useless</a:t>
            </a:r>
            <a:r>
              <a:rPr lang="cs-CZ" sz="1800" dirty="0"/>
              <a:t> in </a:t>
            </a:r>
            <a:r>
              <a:rPr lang="cs-CZ" sz="1800" dirty="0" err="1"/>
              <a:t>your</a:t>
            </a:r>
            <a:r>
              <a:rPr lang="cs-CZ" sz="1800" dirty="0"/>
              <a:t> </a:t>
            </a:r>
            <a:r>
              <a:rPr lang="cs-CZ" sz="1800" dirty="0" err="1"/>
              <a:t>learning</a:t>
            </a:r>
            <a:r>
              <a:rPr lang="cs-CZ" sz="1800" dirty="0"/>
              <a:t>, in </a:t>
            </a:r>
            <a:r>
              <a:rPr lang="cs-CZ" sz="1800" dirty="0" err="1"/>
              <a:t>what</a:t>
            </a:r>
            <a:r>
              <a:rPr lang="cs-CZ" sz="1800" dirty="0"/>
              <a:t> </a:t>
            </a:r>
            <a:r>
              <a:rPr lang="cs-CZ" sz="1800" dirty="0" err="1"/>
              <a:t>circumstances</a:t>
            </a:r>
            <a:r>
              <a:rPr lang="cs-CZ" sz="1800" dirty="0"/>
              <a:t> </a:t>
            </a:r>
            <a:r>
              <a:rPr lang="cs-CZ" sz="1800" dirty="0" err="1"/>
              <a:t>you</a:t>
            </a:r>
            <a:r>
              <a:rPr lang="cs-CZ" sz="1800" dirty="0"/>
              <a:t> </a:t>
            </a:r>
            <a:r>
              <a:rPr lang="cs-CZ" sz="1800" dirty="0" err="1"/>
              <a:t>could</a:t>
            </a:r>
            <a:r>
              <a:rPr lang="cs-CZ" sz="1800" dirty="0"/>
              <a:t> </a:t>
            </a:r>
            <a:r>
              <a:rPr lang="cs-CZ" sz="1800" dirty="0" err="1"/>
              <a:t>learn</a:t>
            </a:r>
            <a:r>
              <a:rPr lang="cs-CZ" sz="1800" dirty="0"/>
              <a:t> </a:t>
            </a:r>
            <a:r>
              <a:rPr lang="cs-CZ" sz="1800" dirty="0" err="1"/>
              <a:t>even</a:t>
            </a:r>
            <a:r>
              <a:rPr lang="cs-CZ" sz="1800" dirty="0"/>
              <a:t> more? (</a:t>
            </a:r>
            <a:r>
              <a:rPr lang="cs-CZ" sz="1800" dirty="0" err="1"/>
              <a:t>Learning</a:t>
            </a:r>
            <a:r>
              <a:rPr lang="cs-CZ" sz="1800" dirty="0"/>
              <a:t>)</a:t>
            </a:r>
          </a:p>
          <a:p>
            <a:pPr>
              <a:lnSpc>
                <a:spcPct val="100000"/>
              </a:lnSpc>
              <a:spcBef>
                <a:spcPts val="0"/>
              </a:spcBef>
            </a:pPr>
            <a:r>
              <a:rPr lang="cs-CZ" sz="1800" dirty="0" err="1"/>
              <a:t>Anything</a:t>
            </a:r>
            <a:r>
              <a:rPr lang="cs-CZ" sz="1800" dirty="0"/>
              <a:t> </a:t>
            </a:r>
            <a:r>
              <a:rPr lang="cs-CZ" sz="1800" dirty="0" err="1"/>
              <a:t>else</a:t>
            </a:r>
            <a:r>
              <a:rPr lang="cs-CZ" sz="1800" dirty="0"/>
              <a:t> </a:t>
            </a:r>
            <a:r>
              <a:rPr lang="cs-CZ" sz="1800" dirty="0" err="1"/>
              <a:t>you</a:t>
            </a:r>
            <a:r>
              <a:rPr lang="cs-CZ" sz="1800" dirty="0"/>
              <a:t> </a:t>
            </a:r>
            <a:r>
              <a:rPr lang="cs-CZ" sz="1800" dirty="0" err="1"/>
              <a:t>want</a:t>
            </a:r>
            <a:r>
              <a:rPr lang="cs-CZ" sz="1800" dirty="0"/>
              <a:t> to </a:t>
            </a:r>
            <a:r>
              <a:rPr lang="cs-CZ" sz="1800" dirty="0" err="1"/>
              <a:t>share</a:t>
            </a:r>
            <a:r>
              <a:rPr lang="cs-CZ" sz="1800" dirty="0"/>
              <a:t> – </a:t>
            </a:r>
            <a:r>
              <a:rPr lang="cs-CZ" sz="1800" dirty="0" err="1"/>
              <a:t>what</a:t>
            </a:r>
            <a:r>
              <a:rPr lang="cs-CZ" sz="1800" dirty="0"/>
              <a:t> to </a:t>
            </a:r>
            <a:r>
              <a:rPr lang="cs-CZ" sz="1800" dirty="0" err="1"/>
              <a:t>keep</a:t>
            </a:r>
            <a:r>
              <a:rPr lang="cs-CZ" sz="1800" dirty="0"/>
              <a:t>, </a:t>
            </a:r>
            <a:r>
              <a:rPr lang="cs-CZ" sz="1800" dirty="0" err="1"/>
              <a:t>what</a:t>
            </a:r>
            <a:r>
              <a:rPr lang="cs-CZ" sz="1800" dirty="0"/>
              <a:t> to </a:t>
            </a:r>
            <a:r>
              <a:rPr lang="cs-CZ" sz="1800" dirty="0" err="1"/>
              <a:t>change</a:t>
            </a:r>
            <a:r>
              <a:rPr lang="cs-CZ" sz="1800" dirty="0"/>
              <a:t>, </a:t>
            </a:r>
            <a:r>
              <a:rPr lang="cs-CZ" sz="1800" dirty="0" err="1"/>
              <a:t>what</a:t>
            </a:r>
            <a:r>
              <a:rPr lang="cs-CZ" sz="1800" dirty="0"/>
              <a:t> to </a:t>
            </a:r>
            <a:r>
              <a:rPr lang="cs-CZ" sz="1800" dirty="0" err="1"/>
              <a:t>improve</a:t>
            </a:r>
            <a:r>
              <a:rPr lang="cs-CZ" sz="1800" dirty="0"/>
              <a:t>...</a:t>
            </a:r>
          </a:p>
        </p:txBody>
      </p:sp>
    </p:spTree>
    <p:extLst>
      <p:ext uri="{BB962C8B-B14F-4D97-AF65-F5344CB8AC3E}">
        <p14:creationId xmlns:p14="http://schemas.microsoft.com/office/powerpoint/2010/main" val="424345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886F34-BE74-4C6B-A6F0-20A9EF6138B2}"/>
              </a:ext>
            </a:extLst>
          </p:cNvPr>
          <p:cNvSpPr>
            <a:spLocks noGrp="1"/>
          </p:cNvSpPr>
          <p:nvPr>
            <p:ph type="title"/>
          </p:nvPr>
        </p:nvSpPr>
        <p:spPr/>
        <p:txBody>
          <a:bodyPr/>
          <a:lstStyle/>
          <a:p>
            <a:r>
              <a:rPr lang="cs-CZ" dirty="0" err="1"/>
              <a:t>Final</a:t>
            </a:r>
            <a:r>
              <a:rPr lang="cs-CZ" dirty="0"/>
              <a:t> </a:t>
            </a:r>
            <a:r>
              <a:rPr lang="cs-CZ" dirty="0" err="1"/>
              <a:t>discussion</a:t>
            </a:r>
            <a:r>
              <a:rPr lang="cs-CZ" dirty="0"/>
              <a:t> </a:t>
            </a:r>
            <a:r>
              <a:rPr lang="cs-CZ" dirty="0" err="1"/>
              <a:t>dates</a:t>
            </a:r>
            <a:endParaRPr lang="cs-CZ" dirty="0"/>
          </a:p>
        </p:txBody>
      </p:sp>
      <p:sp>
        <p:nvSpPr>
          <p:cNvPr id="3" name="Zástupný symbol pro obsah 2">
            <a:extLst>
              <a:ext uri="{FF2B5EF4-FFF2-40B4-BE49-F238E27FC236}">
                <a16:creationId xmlns:a16="http://schemas.microsoft.com/office/drawing/2014/main" id="{8E035854-8CBC-4160-AD57-A0D6BF776D37}"/>
              </a:ext>
            </a:extLst>
          </p:cNvPr>
          <p:cNvSpPr>
            <a:spLocks noGrp="1"/>
          </p:cNvSpPr>
          <p:nvPr>
            <p:ph idx="1"/>
          </p:nvPr>
        </p:nvSpPr>
        <p:spPr>
          <a:xfrm>
            <a:off x="1051845" y="2005012"/>
            <a:ext cx="10404034" cy="4507931"/>
          </a:xfrm>
        </p:spPr>
        <p:txBody>
          <a:bodyPr>
            <a:normAutofit/>
          </a:bodyPr>
          <a:lstStyle/>
          <a:p>
            <a:r>
              <a:rPr lang="cs-CZ" dirty="0" err="1"/>
              <a:t>January</a:t>
            </a:r>
            <a:r>
              <a:rPr lang="cs-CZ" dirty="0"/>
              <a:t> 11 (</a:t>
            </a:r>
            <a:r>
              <a:rPr lang="cs-CZ" dirty="0" err="1"/>
              <a:t>Wed</a:t>
            </a:r>
            <a:r>
              <a:rPr lang="cs-CZ" dirty="0"/>
              <a:t>)	10:30		 full</a:t>
            </a:r>
          </a:p>
          <a:p>
            <a:r>
              <a:rPr lang="cs-CZ" dirty="0" err="1"/>
              <a:t>January</a:t>
            </a:r>
            <a:r>
              <a:rPr lang="cs-CZ" dirty="0"/>
              <a:t> 11 (</a:t>
            </a:r>
            <a:r>
              <a:rPr lang="cs-CZ" dirty="0" err="1"/>
              <a:t>Wed</a:t>
            </a:r>
            <a:r>
              <a:rPr lang="cs-CZ" dirty="0"/>
              <a:t>)	14:00		 full</a:t>
            </a:r>
          </a:p>
          <a:p>
            <a:r>
              <a:rPr lang="cs-CZ" dirty="0" err="1"/>
              <a:t>January</a:t>
            </a:r>
            <a:r>
              <a:rPr lang="cs-CZ" dirty="0"/>
              <a:t> 11 (</a:t>
            </a:r>
            <a:r>
              <a:rPr lang="cs-CZ" dirty="0" err="1"/>
              <a:t>Wed</a:t>
            </a:r>
            <a:r>
              <a:rPr lang="cs-CZ" dirty="0"/>
              <a:t>)	14:45		 </a:t>
            </a:r>
            <a:r>
              <a:rPr lang="cs-CZ" dirty="0" err="1"/>
              <a:t>available</a:t>
            </a:r>
            <a:endParaRPr lang="cs-CZ" dirty="0"/>
          </a:p>
          <a:p>
            <a:r>
              <a:rPr lang="cs-CZ" dirty="0" err="1"/>
              <a:t>January</a:t>
            </a:r>
            <a:r>
              <a:rPr lang="cs-CZ" dirty="0"/>
              <a:t> 25 (</a:t>
            </a:r>
            <a:r>
              <a:rPr lang="cs-CZ" dirty="0" err="1"/>
              <a:t>Wed</a:t>
            </a:r>
            <a:r>
              <a:rPr lang="cs-CZ" dirty="0"/>
              <a:t>) 	10:30		 </a:t>
            </a:r>
            <a:r>
              <a:rPr lang="cs-CZ" dirty="0" err="1"/>
              <a:t>available</a:t>
            </a:r>
            <a:endParaRPr lang="cs-CZ" dirty="0"/>
          </a:p>
          <a:p>
            <a:r>
              <a:rPr lang="cs-CZ" dirty="0" err="1"/>
              <a:t>January</a:t>
            </a:r>
            <a:r>
              <a:rPr lang="cs-CZ" dirty="0"/>
              <a:t> 25 (</a:t>
            </a:r>
            <a:r>
              <a:rPr lang="cs-CZ" dirty="0" err="1"/>
              <a:t>Wed</a:t>
            </a:r>
            <a:r>
              <a:rPr lang="cs-CZ" dirty="0"/>
              <a:t>) 	16:15		 </a:t>
            </a:r>
            <a:r>
              <a:rPr lang="cs-CZ" dirty="0" err="1"/>
              <a:t>available</a:t>
            </a:r>
            <a:endParaRPr lang="cs-CZ" dirty="0"/>
          </a:p>
          <a:p>
            <a:pPr marL="0" indent="0">
              <a:buNone/>
            </a:pPr>
            <a:r>
              <a:rPr lang="cs-CZ" dirty="0" err="1">
                <a:solidFill>
                  <a:srgbClr val="CC0066"/>
                </a:solidFill>
              </a:rPr>
              <a:t>Does</a:t>
            </a:r>
            <a:r>
              <a:rPr lang="cs-CZ" dirty="0">
                <a:solidFill>
                  <a:srgbClr val="CC0066"/>
                </a:solidFill>
              </a:rPr>
              <a:t> </a:t>
            </a:r>
            <a:r>
              <a:rPr lang="cs-CZ" dirty="0" err="1">
                <a:solidFill>
                  <a:srgbClr val="CC0066"/>
                </a:solidFill>
              </a:rPr>
              <a:t>it</a:t>
            </a:r>
            <a:r>
              <a:rPr lang="cs-CZ" dirty="0">
                <a:solidFill>
                  <a:srgbClr val="CC0066"/>
                </a:solidFill>
              </a:rPr>
              <a:t> fit </a:t>
            </a:r>
            <a:r>
              <a:rPr lang="cs-CZ" dirty="0" err="1">
                <a:solidFill>
                  <a:srgbClr val="CC0066"/>
                </a:solidFill>
              </a:rPr>
              <a:t>your</a:t>
            </a:r>
            <a:r>
              <a:rPr lang="cs-CZ" dirty="0">
                <a:solidFill>
                  <a:srgbClr val="CC0066"/>
                </a:solidFill>
              </a:rPr>
              <a:t> </a:t>
            </a:r>
            <a:r>
              <a:rPr lang="cs-CZ" dirty="0" err="1">
                <a:solidFill>
                  <a:srgbClr val="CC0066"/>
                </a:solidFill>
              </a:rPr>
              <a:t>needs</a:t>
            </a:r>
            <a:r>
              <a:rPr lang="cs-CZ" dirty="0">
                <a:solidFill>
                  <a:srgbClr val="CC0066"/>
                </a:solidFill>
              </a:rPr>
              <a:t>? </a:t>
            </a:r>
            <a:r>
              <a:rPr lang="cs-CZ" dirty="0" err="1">
                <a:solidFill>
                  <a:srgbClr val="CC0066"/>
                </a:solidFill>
              </a:rPr>
              <a:t>Please</a:t>
            </a:r>
            <a:r>
              <a:rPr lang="cs-CZ" dirty="0">
                <a:solidFill>
                  <a:srgbClr val="CC0066"/>
                </a:solidFill>
              </a:rPr>
              <a:t> </a:t>
            </a:r>
            <a:r>
              <a:rPr lang="cs-CZ" dirty="0" err="1">
                <a:solidFill>
                  <a:srgbClr val="CC0066"/>
                </a:solidFill>
              </a:rPr>
              <a:t>don‘t</a:t>
            </a:r>
            <a:r>
              <a:rPr lang="cs-CZ" dirty="0">
                <a:solidFill>
                  <a:srgbClr val="CC0066"/>
                </a:solidFill>
              </a:rPr>
              <a:t> </a:t>
            </a:r>
            <a:r>
              <a:rPr lang="cs-CZ" dirty="0" err="1">
                <a:solidFill>
                  <a:srgbClr val="CC0066"/>
                </a:solidFill>
              </a:rPr>
              <a:t>forget</a:t>
            </a:r>
            <a:r>
              <a:rPr lang="cs-CZ" dirty="0">
                <a:solidFill>
                  <a:srgbClr val="CC0066"/>
                </a:solidFill>
              </a:rPr>
              <a:t> to </a:t>
            </a:r>
            <a:r>
              <a:rPr lang="cs-CZ" dirty="0" err="1">
                <a:solidFill>
                  <a:srgbClr val="CC0066"/>
                </a:solidFill>
              </a:rPr>
              <a:t>register</a:t>
            </a:r>
            <a:r>
              <a:rPr lang="cs-CZ" dirty="0">
                <a:solidFill>
                  <a:srgbClr val="CC0066"/>
                </a:solidFill>
              </a:rPr>
              <a:t>.</a:t>
            </a:r>
          </a:p>
          <a:p>
            <a:r>
              <a:rPr lang="cs-CZ" dirty="0" err="1"/>
              <a:t>Groups</a:t>
            </a:r>
            <a:r>
              <a:rPr lang="cs-CZ" dirty="0"/>
              <a:t> </a:t>
            </a:r>
            <a:r>
              <a:rPr lang="cs-CZ" dirty="0" err="1"/>
              <a:t>of</a:t>
            </a:r>
            <a:r>
              <a:rPr lang="cs-CZ" dirty="0"/>
              <a:t> 2-3 </a:t>
            </a:r>
            <a:r>
              <a:rPr lang="cs-CZ" dirty="0" err="1"/>
              <a:t>people</a:t>
            </a:r>
            <a:r>
              <a:rPr lang="cs-CZ" dirty="0"/>
              <a:t>, </a:t>
            </a:r>
            <a:r>
              <a:rPr lang="cs-CZ" dirty="0" err="1"/>
              <a:t>discussing</a:t>
            </a:r>
            <a:r>
              <a:rPr lang="cs-CZ" dirty="0"/>
              <a:t> </a:t>
            </a:r>
            <a:r>
              <a:rPr lang="cs-CZ" dirty="0" err="1"/>
              <a:t>solution</a:t>
            </a:r>
            <a:r>
              <a:rPr lang="cs-CZ" dirty="0"/>
              <a:t> </a:t>
            </a:r>
            <a:r>
              <a:rPr lang="cs-CZ" dirty="0" err="1"/>
              <a:t>of</a:t>
            </a:r>
            <a:r>
              <a:rPr lang="cs-CZ" dirty="0"/>
              <a:t> </a:t>
            </a:r>
            <a:r>
              <a:rPr lang="cs-CZ" dirty="0" err="1"/>
              <a:t>the</a:t>
            </a:r>
            <a:r>
              <a:rPr lang="cs-CZ" dirty="0"/>
              <a:t> </a:t>
            </a:r>
            <a:r>
              <a:rPr lang="cs-CZ" dirty="0" err="1"/>
              <a:t>task</a:t>
            </a:r>
            <a:r>
              <a:rPr lang="cs-CZ" dirty="0"/>
              <a:t> </a:t>
            </a:r>
            <a:r>
              <a:rPr lang="cs-CZ" dirty="0" err="1"/>
              <a:t>similar</a:t>
            </a:r>
            <a:r>
              <a:rPr lang="cs-CZ" dirty="0"/>
              <a:t> to </a:t>
            </a:r>
            <a:r>
              <a:rPr lang="cs-CZ" dirty="0" err="1"/>
              <a:t>Assignment</a:t>
            </a:r>
            <a:r>
              <a:rPr lang="cs-CZ" dirty="0"/>
              <a:t> 5.</a:t>
            </a:r>
          </a:p>
          <a:p>
            <a:endParaRPr lang="cs-CZ" dirty="0"/>
          </a:p>
        </p:txBody>
      </p:sp>
      <p:pic>
        <p:nvPicPr>
          <p:cNvPr id="5" name="Grafický objekt 4" descr="Internet">
            <a:extLst>
              <a:ext uri="{FF2B5EF4-FFF2-40B4-BE49-F238E27FC236}">
                <a16:creationId xmlns:a16="http://schemas.microsoft.com/office/drawing/2014/main" id="{81C5E44F-3CCE-4296-B432-63D1202463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83862" y="1982770"/>
            <a:ext cx="540000" cy="540000"/>
          </a:xfrm>
          <a:prstGeom prst="rect">
            <a:avLst/>
          </a:prstGeom>
        </p:spPr>
      </p:pic>
      <p:pic>
        <p:nvPicPr>
          <p:cNvPr id="12" name="Grafický objekt 11" descr="Internet">
            <a:extLst>
              <a:ext uri="{FF2B5EF4-FFF2-40B4-BE49-F238E27FC236}">
                <a16:creationId xmlns:a16="http://schemas.microsoft.com/office/drawing/2014/main" id="{C107FC91-C0E6-44C9-8E75-7181634CE0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73240" y="3481722"/>
            <a:ext cx="540000" cy="540000"/>
          </a:xfrm>
          <a:prstGeom prst="rect">
            <a:avLst/>
          </a:prstGeom>
        </p:spPr>
      </p:pic>
      <p:pic>
        <p:nvPicPr>
          <p:cNvPr id="15" name="Grafický objekt 14" descr="Schůzka">
            <a:extLst>
              <a:ext uri="{FF2B5EF4-FFF2-40B4-BE49-F238E27FC236}">
                <a16:creationId xmlns:a16="http://schemas.microsoft.com/office/drawing/2014/main" id="{81FA3909-D82A-4D82-A658-865A09A047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83905" y="2954257"/>
            <a:ext cx="539957" cy="539957"/>
          </a:xfrm>
          <a:prstGeom prst="rect">
            <a:avLst/>
          </a:prstGeom>
        </p:spPr>
      </p:pic>
      <p:pic>
        <p:nvPicPr>
          <p:cNvPr id="16" name="Grafický objekt 15" descr="Schůzka">
            <a:extLst>
              <a:ext uri="{FF2B5EF4-FFF2-40B4-BE49-F238E27FC236}">
                <a16:creationId xmlns:a16="http://schemas.microsoft.com/office/drawing/2014/main" id="{45D4C9A9-FD4C-4734-BC00-EEBA1B7D5B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83905" y="2453107"/>
            <a:ext cx="539957" cy="539957"/>
          </a:xfrm>
          <a:prstGeom prst="rect">
            <a:avLst/>
          </a:prstGeom>
        </p:spPr>
      </p:pic>
      <p:cxnSp>
        <p:nvCxnSpPr>
          <p:cNvPr id="9" name="Přímá spojnice 8">
            <a:extLst>
              <a:ext uri="{FF2B5EF4-FFF2-40B4-BE49-F238E27FC236}">
                <a16:creationId xmlns:a16="http://schemas.microsoft.com/office/drawing/2014/main" id="{A16F7C44-43DD-4147-BEC2-0428F70412BD}"/>
              </a:ext>
            </a:extLst>
          </p:cNvPr>
          <p:cNvCxnSpPr/>
          <p:nvPr/>
        </p:nvCxnSpPr>
        <p:spPr>
          <a:xfrm>
            <a:off x="1051845" y="5063554"/>
            <a:ext cx="10167041" cy="0"/>
          </a:xfrm>
          <a:prstGeom prst="line">
            <a:avLst/>
          </a:prstGeom>
          <a:ln>
            <a:solidFill>
              <a:srgbClr val="CC0066"/>
            </a:solidFill>
          </a:ln>
        </p:spPr>
        <p:style>
          <a:lnRef idx="1">
            <a:schemeClr val="accent1"/>
          </a:lnRef>
          <a:fillRef idx="0">
            <a:schemeClr val="accent1"/>
          </a:fillRef>
          <a:effectRef idx="0">
            <a:schemeClr val="accent1"/>
          </a:effectRef>
          <a:fontRef idx="minor">
            <a:schemeClr val="tx1"/>
          </a:fontRef>
        </p:style>
      </p:cxnSp>
      <p:pic>
        <p:nvPicPr>
          <p:cNvPr id="10" name="Grafický objekt 9" descr="Schůzka">
            <a:extLst>
              <a:ext uri="{FF2B5EF4-FFF2-40B4-BE49-F238E27FC236}">
                <a16:creationId xmlns:a16="http://schemas.microsoft.com/office/drawing/2014/main" id="{EE67DEF8-15F0-46E6-A87E-AB384E80DD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83905" y="3988998"/>
            <a:ext cx="539957" cy="539957"/>
          </a:xfrm>
          <a:prstGeom prst="rect">
            <a:avLst/>
          </a:prstGeom>
        </p:spPr>
      </p:pic>
    </p:spTree>
    <p:extLst>
      <p:ext uri="{BB962C8B-B14F-4D97-AF65-F5344CB8AC3E}">
        <p14:creationId xmlns:p14="http://schemas.microsoft.com/office/powerpoint/2010/main" val="38844207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rson waving reflecting shadow on teal wall paint">
            <a:extLst>
              <a:ext uri="{FF2B5EF4-FFF2-40B4-BE49-F238E27FC236}">
                <a16:creationId xmlns:a16="http://schemas.microsoft.com/office/drawing/2014/main" id="{B1FD84FE-C84D-40BA-B1F6-24F5731152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9" y="0"/>
            <a:ext cx="514508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E8609CE0-A8A0-4EB4-A242-6C2F209BBCCC}"/>
              </a:ext>
            </a:extLst>
          </p:cNvPr>
          <p:cNvSpPr txBox="1"/>
          <p:nvPr/>
        </p:nvSpPr>
        <p:spPr>
          <a:xfrm>
            <a:off x="6096000" y="1351507"/>
            <a:ext cx="5040702" cy="830997"/>
          </a:xfrm>
          <a:prstGeom prst="rect">
            <a:avLst/>
          </a:prstGeom>
          <a:noFill/>
        </p:spPr>
        <p:txBody>
          <a:bodyPr wrap="square" rtlCol="0">
            <a:spAutoFit/>
          </a:bodyPr>
          <a:lstStyle/>
          <a:p>
            <a:r>
              <a:rPr lang="cs-CZ" sz="2400" dirty="0" err="1"/>
              <a:t>Thank</a:t>
            </a:r>
            <a:r>
              <a:rPr lang="cs-CZ" sz="2400" dirty="0"/>
              <a:t> </a:t>
            </a:r>
            <a:r>
              <a:rPr lang="cs-CZ" sz="2400" dirty="0" err="1"/>
              <a:t>you</a:t>
            </a:r>
            <a:r>
              <a:rPr lang="cs-CZ" sz="2400" dirty="0"/>
              <a:t> and</a:t>
            </a:r>
          </a:p>
          <a:p>
            <a:r>
              <a:rPr lang="cs-CZ" sz="2400" dirty="0" err="1"/>
              <a:t>see</a:t>
            </a:r>
            <a:r>
              <a:rPr lang="cs-CZ" sz="2400" dirty="0"/>
              <a:t> </a:t>
            </a:r>
            <a:r>
              <a:rPr lang="cs-CZ" sz="2400" dirty="0" err="1"/>
              <a:t>you</a:t>
            </a:r>
            <a:r>
              <a:rPr lang="cs-CZ" sz="2400" dirty="0"/>
              <a:t> </a:t>
            </a:r>
            <a:r>
              <a:rPr lang="cs-CZ" sz="2400" dirty="0" err="1"/>
              <a:t>at</a:t>
            </a:r>
            <a:r>
              <a:rPr lang="cs-CZ" sz="2400" dirty="0"/>
              <a:t> </a:t>
            </a:r>
            <a:r>
              <a:rPr lang="cs-CZ" sz="2400" dirty="0" err="1"/>
              <a:t>the</a:t>
            </a:r>
            <a:r>
              <a:rPr lang="cs-CZ" sz="2400" dirty="0"/>
              <a:t> </a:t>
            </a:r>
            <a:r>
              <a:rPr lang="cs-CZ" sz="2400" dirty="0" err="1"/>
              <a:t>final</a:t>
            </a:r>
            <a:r>
              <a:rPr lang="cs-CZ" sz="2400" dirty="0"/>
              <a:t> </a:t>
            </a:r>
            <a:r>
              <a:rPr lang="cs-CZ" sz="2400" dirty="0" err="1"/>
              <a:t>discussion</a:t>
            </a:r>
            <a:r>
              <a:rPr lang="cs-CZ" sz="2400" dirty="0"/>
              <a:t>.</a:t>
            </a:r>
          </a:p>
        </p:txBody>
      </p:sp>
    </p:spTree>
    <p:extLst>
      <p:ext uri="{BB962C8B-B14F-4D97-AF65-F5344CB8AC3E}">
        <p14:creationId xmlns:p14="http://schemas.microsoft.com/office/powerpoint/2010/main" val="598426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C2B0FB-AA29-4746-BF8C-B7AB2ECCECC8}"/>
              </a:ext>
            </a:extLst>
          </p:cNvPr>
          <p:cNvSpPr>
            <a:spLocks noGrp="1"/>
          </p:cNvSpPr>
          <p:nvPr>
            <p:ph type="title"/>
          </p:nvPr>
        </p:nvSpPr>
        <p:spPr>
          <a:xfrm>
            <a:off x="1051846" y="546931"/>
            <a:ext cx="5875166" cy="717848"/>
          </a:xfrm>
        </p:spPr>
        <p:txBody>
          <a:bodyPr>
            <a:normAutofit fontScale="90000"/>
          </a:bodyPr>
          <a:lstStyle/>
          <a:p>
            <a:r>
              <a:rPr lang="cs-CZ" dirty="0"/>
              <a:t>New </a:t>
            </a:r>
            <a:r>
              <a:rPr lang="cs-CZ" dirty="0" err="1"/>
              <a:t>Synthesis</a:t>
            </a:r>
            <a:r>
              <a:rPr lang="cs-CZ" dirty="0"/>
              <a:t> </a:t>
            </a:r>
            <a:r>
              <a:rPr lang="cs-CZ" dirty="0" err="1"/>
              <a:t>of</a:t>
            </a:r>
            <a:r>
              <a:rPr lang="cs-CZ" dirty="0"/>
              <a:t> Public </a:t>
            </a:r>
            <a:r>
              <a:rPr lang="cs-CZ" dirty="0" err="1"/>
              <a:t>Administration</a:t>
            </a:r>
            <a:endParaRPr lang="cs-CZ" dirty="0"/>
          </a:p>
        </p:txBody>
      </p:sp>
      <p:sp>
        <p:nvSpPr>
          <p:cNvPr id="3" name="Zástupný symbol pro obsah 2">
            <a:extLst>
              <a:ext uri="{FF2B5EF4-FFF2-40B4-BE49-F238E27FC236}">
                <a16:creationId xmlns:a16="http://schemas.microsoft.com/office/drawing/2014/main" id="{732C7142-6170-4D46-A875-AC8A260265BF}"/>
              </a:ext>
            </a:extLst>
          </p:cNvPr>
          <p:cNvSpPr>
            <a:spLocks noGrp="1"/>
          </p:cNvSpPr>
          <p:nvPr>
            <p:ph idx="1"/>
          </p:nvPr>
        </p:nvSpPr>
        <p:spPr>
          <a:xfrm>
            <a:off x="1051846" y="2005012"/>
            <a:ext cx="8247430" cy="4306057"/>
          </a:xfrm>
        </p:spPr>
        <p:txBody>
          <a:bodyPr/>
          <a:lstStyle/>
          <a:p>
            <a:r>
              <a:rPr lang="cs-CZ" dirty="0" err="1"/>
              <a:t>Key</a:t>
            </a:r>
            <a:r>
              <a:rPr lang="cs-CZ" dirty="0"/>
              <a:t> </a:t>
            </a:r>
            <a:r>
              <a:rPr lang="cs-CZ" dirty="0" err="1"/>
              <a:t>author</a:t>
            </a:r>
            <a:r>
              <a:rPr lang="cs-CZ" dirty="0"/>
              <a:t> – </a:t>
            </a:r>
            <a:r>
              <a:rPr lang="cs-CZ" dirty="0" err="1"/>
              <a:t>Jocelyne</a:t>
            </a:r>
            <a:r>
              <a:rPr lang="cs-CZ" dirty="0"/>
              <a:t> </a:t>
            </a:r>
            <a:r>
              <a:rPr lang="cs-CZ" dirty="0" err="1"/>
              <a:t>Bourgon</a:t>
            </a:r>
            <a:r>
              <a:rPr lang="cs-CZ" dirty="0"/>
              <a:t> (</a:t>
            </a:r>
            <a:r>
              <a:rPr lang="cs-CZ" dirty="0" err="1"/>
              <a:t>Canada</a:t>
            </a:r>
            <a:r>
              <a:rPr lang="cs-CZ" dirty="0"/>
              <a:t>)</a:t>
            </a:r>
          </a:p>
          <a:p>
            <a:endParaRPr lang="cs-CZ" dirty="0"/>
          </a:p>
          <a:p>
            <a:r>
              <a:rPr lang="cs-CZ" dirty="0" err="1"/>
              <a:t>What</a:t>
            </a:r>
            <a:r>
              <a:rPr lang="cs-CZ" dirty="0"/>
              <a:t> are </a:t>
            </a:r>
            <a:r>
              <a:rPr lang="cs-CZ" dirty="0" err="1"/>
              <a:t>your</a:t>
            </a:r>
            <a:r>
              <a:rPr lang="cs-CZ" dirty="0"/>
              <a:t> </a:t>
            </a:r>
            <a:r>
              <a:rPr lang="cs-CZ" dirty="0" err="1"/>
              <a:t>key</a:t>
            </a:r>
            <a:r>
              <a:rPr lang="cs-CZ" dirty="0"/>
              <a:t> </a:t>
            </a:r>
            <a:r>
              <a:rPr lang="cs-CZ" dirty="0" err="1"/>
              <a:t>take-aways</a:t>
            </a:r>
            <a:r>
              <a:rPr lang="cs-CZ" dirty="0"/>
              <a:t> </a:t>
            </a:r>
            <a:r>
              <a:rPr lang="cs-CZ" dirty="0" err="1"/>
              <a:t>from</a:t>
            </a:r>
            <a:r>
              <a:rPr lang="cs-CZ" dirty="0"/>
              <a:t> </a:t>
            </a:r>
            <a:r>
              <a:rPr lang="cs-CZ" dirty="0" err="1"/>
              <a:t>the</a:t>
            </a:r>
            <a:r>
              <a:rPr lang="cs-CZ" dirty="0"/>
              <a:t> </a:t>
            </a:r>
            <a:r>
              <a:rPr lang="cs-CZ" dirty="0" err="1"/>
              <a:t>reading</a:t>
            </a:r>
            <a:r>
              <a:rPr lang="cs-CZ" dirty="0"/>
              <a:t>?</a:t>
            </a:r>
          </a:p>
          <a:p>
            <a:pPr marL="0" indent="0">
              <a:buNone/>
            </a:pPr>
            <a:endParaRPr lang="cs-CZ" dirty="0"/>
          </a:p>
        </p:txBody>
      </p:sp>
      <p:pic>
        <p:nvPicPr>
          <p:cNvPr id="3074" name="Picture 2" descr="A New Synthesis of Public Administration: Serving in the 21st Century  (Volume 154) (Queen&amp;#39;s Policy Studies Series): Bourgon, Jocelyne:  9781553393122: Amazon.com: Books">
            <a:extLst>
              <a:ext uri="{FF2B5EF4-FFF2-40B4-BE49-F238E27FC236}">
                <a16:creationId xmlns:a16="http://schemas.microsoft.com/office/drawing/2014/main" id="{83DDDDA6-67AF-4992-9C5B-A7D0F42F8B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0045" y="546931"/>
            <a:ext cx="2462661" cy="35931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Utdrag fra hovedtaler Jocelyne Bourgon sin presentasjon på  Styringskonferansen 2021 - YouTube">
            <a:extLst>
              <a:ext uri="{FF2B5EF4-FFF2-40B4-BE49-F238E27FC236}">
                <a16:creationId xmlns:a16="http://schemas.microsoft.com/office/drawing/2014/main" id="{7B2D590E-55D2-40A2-9ABD-C71193AEDB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8755" y="546931"/>
            <a:ext cx="2234404" cy="1251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06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066800" y="552092"/>
            <a:ext cx="6489940" cy="4295953"/>
          </a:xfrm>
        </p:spPr>
        <p:txBody>
          <a:bodyPr/>
          <a:lstStyle/>
          <a:p>
            <a:pPr marL="0" indent="0">
              <a:buNone/>
            </a:pPr>
            <a:r>
              <a:rPr lang="en-GB" sz="1200" dirty="0"/>
              <a:t>The Honourable Jocelyne </a:t>
            </a:r>
            <a:r>
              <a:rPr lang="en-GB" sz="1200" dirty="0" err="1"/>
              <a:t>Bourgon</a:t>
            </a:r>
            <a:r>
              <a:rPr lang="en-GB" sz="1200" dirty="0"/>
              <a:t> is President of PGI (Public Governance International) and President Emeritus of the Canada School of Public Service. She is also a Distinguished Research Professor at the University of Waterloo. </a:t>
            </a:r>
          </a:p>
          <a:p>
            <a:pPr marL="0" indent="0">
              <a:buNone/>
            </a:pPr>
            <a:r>
              <a:rPr lang="en-GB" sz="1200" dirty="0"/>
              <a:t>Madame </a:t>
            </a:r>
            <a:r>
              <a:rPr lang="en-GB" sz="1200" dirty="0" err="1"/>
              <a:t>Bourgon</a:t>
            </a:r>
            <a:r>
              <a:rPr lang="en-GB" sz="1200" dirty="0"/>
              <a:t> has had a distinguished career in the Canadian Public Service. She served as Deputy Minister of several major departments. She also served as Secretary to the Cabinet for federal provincial relations and later as Clerk of the Privy Council (head of the Canadian civil service) and Secretary to the Cabinet for five years. </a:t>
            </a:r>
          </a:p>
          <a:p>
            <a:pPr marL="0" indent="0">
              <a:buNone/>
            </a:pPr>
            <a:r>
              <a:rPr lang="en-GB" sz="1200" dirty="0"/>
              <a:t>She served for eight years as member and President of the UN Committee of Experts in Public Administration. She was President of the Commonwealth Association for Public Administration and Management (CAPAM) for four years and is credited with creating a Network of Training and Development Institutes across the Commonwealth. She was Canada’s Ambassador to the Organisation for Economic Co-operation and Development (OECD) from 2003-2007. </a:t>
            </a:r>
          </a:p>
          <a:p>
            <a:pPr marL="0" indent="0">
              <a:buNone/>
            </a:pPr>
            <a:r>
              <a:rPr lang="en-GB" sz="1200" dirty="0"/>
              <a:t>Madame </a:t>
            </a:r>
            <a:r>
              <a:rPr lang="en-GB" sz="1200" dirty="0" err="1"/>
              <a:t>Bourgon</a:t>
            </a:r>
            <a:r>
              <a:rPr lang="en-GB" sz="1200" dirty="0"/>
              <a:t> has published extensively on the subject of public administration. In 2008, she received the Sam Richardson Award for her article entitled “The Future of the Public Service: A Search for a New Balance.” as the most influential article published in a volume of the Australian Journal of Public Administration. Additionally, her article entitled “Responsive, Responsible and Respected Government: Towards a ‘New’ Public Administration Theory” was the most frequently cited article in the International Review of Administrative Sciences in 2007 and, as of February 2011, was the eleventh most cited article in the history of the journal. </a:t>
            </a:r>
          </a:p>
          <a:p>
            <a:pPr marL="0" indent="0">
              <a:buNone/>
            </a:pPr>
            <a:r>
              <a:rPr lang="en-GB" sz="1200" dirty="0"/>
              <a:t>She has been awarded the Public Service Outstanding Achievement Award (1999), the Order of Canada (2001) and the Ordre de la </a:t>
            </a:r>
            <a:r>
              <a:rPr lang="en-GB" sz="1200" dirty="0" err="1"/>
              <a:t>Pléiade</a:t>
            </a:r>
            <a:r>
              <a:rPr lang="en-GB" sz="1200" dirty="0"/>
              <a:t> (2001).</a:t>
            </a:r>
          </a:p>
        </p:txBody>
      </p:sp>
      <p:sp>
        <p:nvSpPr>
          <p:cNvPr id="4" name="Tijdelijke aanduiding voor dianummer 3"/>
          <p:cNvSpPr>
            <a:spLocks noGrp="1"/>
          </p:cNvSpPr>
          <p:nvPr>
            <p:ph type="sldNum" sz="quarter" idx="11"/>
          </p:nvPr>
        </p:nvSpPr>
        <p:spPr/>
        <p:txBody>
          <a:bodyPr/>
          <a:lstStyle/>
          <a:p>
            <a:pPr>
              <a:defRPr/>
            </a:pPr>
            <a:fld id="{35A0D4B1-61D4-4C6F-B245-2B2DEB95FFE4}" type="slidenum">
              <a:rPr lang="en-US" smtClean="0"/>
              <a:pPr>
                <a:defRPr/>
              </a:pPr>
              <a:t>6</a:t>
            </a:fld>
            <a:endParaRPr lang="en-US" dirty="0"/>
          </a:p>
        </p:txBody>
      </p:sp>
      <p:sp>
        <p:nvSpPr>
          <p:cNvPr id="5" name="AutoShape 2" descr="data:image/jpeg;base64,/9j/4AAQSkZJRgABAQAAAQABAAD/2wCEAAkGBxMSEhUUExIUFRQWGBwbFhgXFxoYHRogHCAcGRwaGRgYICggHRwlHRYYIjEhJSkrMzAuGh8zODMsNygtLiwBCgoKDQwNGg8QGjclHyU3NzY0LTcvNzU3Nzg0ODA0NzAuNDQ3LC03NzQ3NDQsNCw3LCwrNC80LTQ2LCwsNDQ1NP/AABEIAFMAQwMBIgACEQEDEQH/xAAbAAACAgMBAAAAAAAAAAAAAAAFBgAEAgMHAf/EADMQAAECAwUGBgEDBQAAAAAAAAECEQADIQQFEjFBBiJRYXGxE4GRocHw0VLh8QcUJDJC/8QAGgEAAwEBAQEAAAAAAAAAAAAAAgMEBQEABv/EACgRAAIBAwMCBQUAAAAAAAAAAAABAgMREgQhMRNRIjJBYZEFFFKx8P/aAAwDAQACEQMRAD8AGJAQEJLEkhKQrJhqdHFGjC+F4iA70z010jYtKQSpQcoAAByL8BpTWKVoICnfEOPP56x85pYJ1c36GhUbtYkuQSXA68BzP3SBltny0KYqUo8QO0W77twkSwhB3lg4tXqPaF2yWWZMchJPONJSvv6AKn8jZLvUBKSpQTi/678ng1ZCkpBCsWj4uMc+tVmmIRgILEvXT6Iyum9VSakOAag8PyIHBSV0dknHYfr0GCUS3L1pCbaUKcJq707/ADD7InypsvECFIOTsYwnIlioQk5VYelIGEsAJK4pKsS9Ev5x5DN4o/T2/ESD6z7HOmDVpWCPFGIEFxkAXcDFqwLeUBb9tgxhKUhIFacT994ZJ87eViYIdgWzNMj9yMI17TcRWrn/AB7ARNpN4pNWY6XLZcuewqtloQjNIFejx06y3MiWlgAIUf6WyEiUu0LUEgHC50Z/kw5JvmTNLS14j0I9HFY7W81uxbp0lFPuVLZcqZmjxzraW4l2ck4TgOv5h/ve8loVhC0y2TiJbEW5DtzYZkCMJVoE9BSoGekgUKMKwDkSFMCOBEDTk4bnqsYz8JzLZy3rSrwce4vTnoOTwzyypAwYlBKTpmIT75uaZZpq6ECWUkKzzNK5PDpd19omISpcoORVWRPT7pF8rNZLcy2nF2YQSHDlRrwJiQLmXmkEgSww4rIMSF4+xy4Sk2kosqyo7xBIYZPWp1Nc4QL2VhS3Grdf2g5bbYnwpQKiopCgt2DkGmWkJ9vtZmKJ0gdNTu+LIdOVo+7Og7ASFmy7oFFKIeoxOwcQTkWGeZ4WtSiASXchug4PxgZ/TecoSiQd3FlwIz9c4YLfeBXa5UvJFVEZOUinWpBhFVvqSRfRinTizbfd1ILzSVOKKq9C756MTThFm6ZSBKxS2YChDZRVmWspXvzklHAM/Og5cYF2Wa9pV4WPwVuS6WGIZ4eUL3aHWSZr23l/4s1fEJHUvTzELFwF5KWzZifMn5MEdv7wp4LnJJbR3OfpFbZaxq8EKILE0PQt3eLKCtS37mbq3epsXP7QnUeYiQXTdhNcX30iQWaJsWIt+zsS6BqUHWrwACawUtE3ExHr7RTmSaiHUfDGw7Uy6k3NeoSuO9lWdCihRxY0KwtRSRixAl6GqdD7R0qymRaxKmYQocxxDEevaORyg33yh12GnEyly33kLcdFV7hUI1UFbNcjdHUd8HwOxuVCcOFKEgcu5jK3qSgCoJ0/iFy8rdPSyQT95xlYkKO9MLnTlENtrs0chV24paEn9SB3P5hg2fnlNnQlAfPjqSdIXdvJoM5DNup+YoXTtCuQnCA4GVYvjTc6UbGVWaVWQ++LONWPpEgJJvuapIOBQcZDD8l4kKwfYC4LmXYCoqCnHQDtAu2jDplDLYrJjFVEJ5UJ89KxXvO7pS14UuGAcg+zGChUafiZrVPpuccqSsvf+/YrylivSDez1uEmeCTurGFXwfXvFS2XRgZiSDx9PxGyRddASurgHlXSHTlCS5I46LUU5Xx4H204CQCT0EZcgM42WyZLkSkzFDGrJIOvEvAIbRFyUygOp/aM5Rb4NKNKTV0iX7sqqZvo3lcIWEXOZa95i2jv6mGK1XvOmf7KIGiU0HnqfOKKksIphOpFWuEvp1OUspmpBU2Z7xIz9I9jl33Kft6X4r4CiCxLcE/MUpGZ6mJEgS3sZ2oUEUrRRB6RIkEuRVXysLX5MJlyATTA/m8DpQiRIGPAuh5Eek1jxXxEiR0a+DQoxIkSPHT/2Q=="/>
          <p:cNvSpPr>
            <a:spLocks noChangeAspect="1" noChangeArrowheads="1"/>
          </p:cNvSpPr>
          <p:nvPr/>
        </p:nvSpPr>
        <p:spPr bwMode="auto">
          <a:xfrm>
            <a:off x="1679576" y="-373063"/>
            <a:ext cx="638175" cy="7905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0" y="143933"/>
            <a:ext cx="2286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69325" y="1710266"/>
            <a:ext cx="1524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descr="http://www.nsworld.org/sites/nsworld.org/files/styles/large/public/field/image/Screen%20shot%202012-05-24%20at%2010.28.55%20AM.png?itok=shi8Y4uw">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02590" y="3996267"/>
            <a:ext cx="2740010" cy="1969383"/>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2156178" y="4980957"/>
            <a:ext cx="5558253" cy="923330"/>
          </a:xfrm>
          <a:prstGeom prst="rect">
            <a:avLst/>
          </a:prstGeom>
          <a:noFill/>
        </p:spPr>
        <p:txBody>
          <a:bodyPr wrap="none" rtlCol="0">
            <a:spAutoFit/>
          </a:bodyPr>
          <a:lstStyle/>
          <a:p>
            <a:r>
              <a:rPr lang="nl-BE" dirty="0"/>
              <a:t>New Synthesis World, a network </a:t>
            </a:r>
            <a:r>
              <a:rPr lang="cs-CZ" dirty="0" err="1"/>
              <a:t>starting</a:t>
            </a:r>
            <a:r>
              <a:rPr lang="cs-CZ" dirty="0"/>
              <a:t> </a:t>
            </a:r>
            <a:r>
              <a:rPr lang="nl-BE" dirty="0"/>
              <a:t>with 6 countries,</a:t>
            </a:r>
          </a:p>
          <a:p>
            <a:r>
              <a:rPr lang="nl-BE" dirty="0" err="1"/>
              <a:t>including</a:t>
            </a:r>
            <a:r>
              <a:rPr lang="nl-BE" dirty="0"/>
              <a:t> 2 EU </a:t>
            </a:r>
            <a:r>
              <a:rPr lang="nl-BE" dirty="0" err="1"/>
              <a:t>ones</a:t>
            </a:r>
            <a:r>
              <a:rPr lang="nl-BE" dirty="0"/>
              <a:t> (Netherlands </a:t>
            </a:r>
            <a:r>
              <a:rPr lang="nl-BE" dirty="0" err="1"/>
              <a:t>and</a:t>
            </a:r>
            <a:r>
              <a:rPr lang="nl-BE" dirty="0"/>
              <a:t> UK) </a:t>
            </a:r>
            <a:r>
              <a:rPr lang="nl-BE" dirty="0" err="1"/>
              <a:t>and</a:t>
            </a:r>
            <a:r>
              <a:rPr lang="nl-BE" dirty="0"/>
              <a:t> Brazil, </a:t>
            </a:r>
          </a:p>
          <a:p>
            <a:r>
              <a:rPr lang="nl-BE" dirty="0"/>
              <a:t>Singapore, Australia </a:t>
            </a:r>
            <a:r>
              <a:rPr lang="nl-BE" dirty="0" err="1"/>
              <a:t>and</a:t>
            </a:r>
            <a:r>
              <a:rPr lang="nl-BE" dirty="0"/>
              <a:t> Canada.</a:t>
            </a:r>
          </a:p>
        </p:txBody>
      </p:sp>
    </p:spTree>
    <p:extLst>
      <p:ext uri="{BB962C8B-B14F-4D97-AF65-F5344CB8AC3E}">
        <p14:creationId xmlns:p14="http://schemas.microsoft.com/office/powerpoint/2010/main" val="236472550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GB" noProof="0" dirty="0"/>
              <a:t>My take </a:t>
            </a:r>
            <a:r>
              <a:rPr lang="en-GB" noProof="0" dirty="0" err="1"/>
              <a:t>aways</a:t>
            </a:r>
            <a:r>
              <a:rPr lang="en-GB" noProof="0" dirty="0"/>
              <a:t> from readings</a:t>
            </a:r>
            <a:br>
              <a:rPr lang="en-GB" noProof="0" dirty="0"/>
            </a:br>
            <a:r>
              <a:rPr lang="en-GB" noProof="0" dirty="0"/>
              <a:t>Shifts in governance ideas as a basis</a:t>
            </a:r>
          </a:p>
        </p:txBody>
      </p:sp>
      <p:sp>
        <p:nvSpPr>
          <p:cNvPr id="3" name="Tijdelijke aanduiding voor inhoud 2"/>
          <p:cNvSpPr>
            <a:spLocks noGrp="1"/>
          </p:cNvSpPr>
          <p:nvPr>
            <p:ph idx="1"/>
          </p:nvPr>
        </p:nvSpPr>
        <p:spPr/>
        <p:txBody>
          <a:bodyPr>
            <a:normAutofit lnSpcReduction="10000"/>
          </a:bodyPr>
          <a:lstStyle/>
          <a:p>
            <a:r>
              <a:rPr lang="en-GB" sz="2000"/>
              <a:t>closed vs open systems</a:t>
            </a:r>
          </a:p>
          <a:p>
            <a:pPr lvl="1"/>
            <a:r>
              <a:rPr lang="en-GB" sz="2000"/>
              <a:t>silo thinking unable to create cross-cutting responses to issues that do not fit in these silos</a:t>
            </a:r>
          </a:p>
          <a:p>
            <a:r>
              <a:rPr lang="en-GB" sz="2000"/>
              <a:t>resistance to change versus innovation</a:t>
            </a:r>
          </a:p>
          <a:p>
            <a:pPr lvl="1"/>
            <a:r>
              <a:rPr lang="en-GB" sz="2000"/>
              <a:t>consensus based approaches that are suitable for processing and delivering on already known, agreed and well-defined issues within the comfort zone…</a:t>
            </a:r>
          </a:p>
          <a:p>
            <a:pPr lvl="1"/>
            <a:r>
              <a:rPr lang="en-GB" sz="2000"/>
              <a:t>…create rigidity in the face of ever-faster change and not easily definable policy issues that require exploration </a:t>
            </a:r>
          </a:p>
          <a:p>
            <a:r>
              <a:rPr lang="en-GB" sz="2000"/>
              <a:t>government “to you” versus “with you”</a:t>
            </a:r>
          </a:p>
          <a:p>
            <a:pPr lvl="1"/>
            <a:r>
              <a:rPr lang="en-GB" sz="2000"/>
              <a:t>helpless, incapable service users versus co-producing political citizens</a:t>
            </a:r>
          </a:p>
          <a:p>
            <a:r>
              <a:rPr lang="en-GB" sz="2000"/>
              <a:t>accountability lies only with government versus shared with others:</a:t>
            </a:r>
          </a:p>
          <a:p>
            <a:pPr lvl="1"/>
            <a:r>
              <a:rPr lang="en-GB" sz="2000"/>
              <a:t>from direct public service delivery to indirect tools (grants, loans, insurance, transfers to other levels of government, tax credits)</a:t>
            </a:r>
          </a:p>
        </p:txBody>
      </p:sp>
      <p:sp>
        <p:nvSpPr>
          <p:cNvPr id="4" name="Tijdelijke aanduiding voor dianummer 3"/>
          <p:cNvSpPr>
            <a:spLocks noGrp="1"/>
          </p:cNvSpPr>
          <p:nvPr>
            <p:ph type="sldNum" sz="quarter" idx="11"/>
          </p:nvPr>
        </p:nvSpPr>
        <p:spPr/>
        <p:txBody>
          <a:bodyPr/>
          <a:lstStyle/>
          <a:p>
            <a:fld id="{35A0D4B1-61D4-4C6F-B245-2B2DEB95FFE4}" type="slidenum">
              <a:rPr lang="en-US" smtClean="0"/>
              <a:pPr/>
              <a:t>7</a:t>
            </a:fld>
            <a:endParaRPr lang="en-US" dirty="0"/>
          </a:p>
        </p:txBody>
      </p:sp>
      <p:sp>
        <p:nvSpPr>
          <p:cNvPr id="5" name="Tekstvak 11"/>
          <p:cNvSpPr txBox="1">
            <a:spLocks noChangeArrowheads="1"/>
          </p:cNvSpPr>
          <p:nvPr/>
        </p:nvSpPr>
        <p:spPr bwMode="auto">
          <a:xfrm>
            <a:off x="5640388" y="6205012"/>
            <a:ext cx="40507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nl-BE" sz="1400" i="1" dirty="0"/>
              <a:t>J. </a:t>
            </a:r>
            <a:r>
              <a:rPr lang="nl-BE" sz="1400" i="1" dirty="0" err="1"/>
              <a:t>Bourgon</a:t>
            </a:r>
            <a:r>
              <a:rPr lang="nl-BE" sz="1400" i="1" dirty="0"/>
              <a:t>, A new </a:t>
            </a:r>
            <a:r>
              <a:rPr lang="nl-BE" sz="1400" i="1" dirty="0" err="1"/>
              <a:t>synthesis</a:t>
            </a:r>
            <a:r>
              <a:rPr lang="nl-BE" sz="1400" i="1" dirty="0"/>
              <a:t> for public </a:t>
            </a:r>
            <a:r>
              <a:rPr lang="nl-BE" sz="1400" i="1" dirty="0" err="1"/>
              <a:t>administration</a:t>
            </a:r>
            <a:endParaRPr lang="nl-BE" sz="1400" i="1" dirty="0"/>
          </a:p>
        </p:txBody>
      </p:sp>
    </p:spTree>
    <p:extLst>
      <p:ext uri="{BB962C8B-B14F-4D97-AF65-F5344CB8AC3E}">
        <p14:creationId xmlns:p14="http://schemas.microsoft.com/office/powerpoint/2010/main" val="38313672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p:cNvSpPr>
            <a:spLocks noGrp="1"/>
          </p:cNvSpPr>
          <p:nvPr>
            <p:ph type="title"/>
          </p:nvPr>
        </p:nvSpPr>
        <p:spPr/>
        <p:txBody>
          <a:bodyPr/>
          <a:lstStyle/>
          <a:p>
            <a:r>
              <a:rPr lang="en-GB" noProof="0"/>
              <a:t>New Synthesis approach</a:t>
            </a:r>
          </a:p>
        </p:txBody>
      </p:sp>
      <p:sp>
        <p:nvSpPr>
          <p:cNvPr id="67587" name="Tijdelijke aanduiding voor inhoud 2"/>
          <p:cNvSpPr>
            <a:spLocks noGrp="1"/>
          </p:cNvSpPr>
          <p:nvPr>
            <p:ph sz="half" idx="1"/>
          </p:nvPr>
        </p:nvSpPr>
        <p:spPr>
          <a:xfrm>
            <a:off x="1480804" y="1476107"/>
            <a:ext cx="3394075" cy="5076825"/>
          </a:xfrm>
        </p:spPr>
        <p:txBody>
          <a:bodyPr/>
          <a:lstStyle/>
          <a:p>
            <a:r>
              <a:rPr lang="en-GB" dirty="0"/>
              <a:t>Public management is about the “AND”:</a:t>
            </a:r>
          </a:p>
          <a:p>
            <a:pPr lvl="1"/>
            <a:r>
              <a:rPr lang="en-GB" dirty="0"/>
              <a:t>in terms of performance:</a:t>
            </a:r>
          </a:p>
          <a:p>
            <a:pPr lvl="2"/>
            <a:r>
              <a:rPr lang="en-GB" sz="1800" dirty="0"/>
              <a:t>“traditional” results (outputs, outcomes)</a:t>
            </a:r>
          </a:p>
          <a:p>
            <a:pPr lvl="2"/>
            <a:r>
              <a:rPr lang="en-GB" sz="1800" dirty="0"/>
              <a:t>civic results</a:t>
            </a:r>
          </a:p>
          <a:p>
            <a:pPr lvl="1"/>
            <a:r>
              <a:rPr lang="en-GB" dirty="0"/>
              <a:t>in terms of the use of power:</a:t>
            </a:r>
          </a:p>
          <a:p>
            <a:pPr lvl="2"/>
            <a:r>
              <a:rPr lang="en-GB" sz="1800" dirty="0"/>
              <a:t>government</a:t>
            </a:r>
          </a:p>
          <a:p>
            <a:pPr lvl="2"/>
            <a:r>
              <a:rPr lang="en-GB" sz="1800" dirty="0"/>
              <a:t>collective</a:t>
            </a:r>
          </a:p>
          <a:p>
            <a:endParaRPr lang="en-GB" dirty="0"/>
          </a:p>
        </p:txBody>
      </p:sp>
      <p:pic>
        <p:nvPicPr>
          <p:cNvPr id="6758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03838" y="1159079"/>
            <a:ext cx="5357812"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90" name="Rechthoek 10"/>
          <p:cNvSpPr>
            <a:spLocks noChangeArrowheads="1"/>
          </p:cNvSpPr>
          <p:nvPr/>
        </p:nvSpPr>
        <p:spPr bwMode="auto">
          <a:xfrm>
            <a:off x="1854200" y="374194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BE"/>
          </a:p>
        </p:txBody>
      </p:sp>
      <p:sp>
        <p:nvSpPr>
          <p:cNvPr id="67591" name="Tekstvak 11"/>
          <p:cNvSpPr txBox="1">
            <a:spLocks noChangeArrowheads="1"/>
          </p:cNvSpPr>
          <p:nvPr/>
        </p:nvSpPr>
        <p:spPr bwMode="auto">
          <a:xfrm>
            <a:off x="5640388" y="4681012"/>
            <a:ext cx="40507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nl-BE" sz="1400" i="1" dirty="0"/>
              <a:t>J. </a:t>
            </a:r>
            <a:r>
              <a:rPr lang="nl-BE" sz="1400" i="1" dirty="0" err="1"/>
              <a:t>Bourgon</a:t>
            </a:r>
            <a:r>
              <a:rPr lang="nl-BE" sz="1400" i="1" dirty="0"/>
              <a:t>, A new </a:t>
            </a:r>
            <a:r>
              <a:rPr lang="nl-BE" sz="1400" i="1" dirty="0" err="1"/>
              <a:t>synthesis</a:t>
            </a:r>
            <a:r>
              <a:rPr lang="nl-BE" sz="1400" i="1" dirty="0"/>
              <a:t> for public </a:t>
            </a:r>
            <a:r>
              <a:rPr lang="nl-BE" sz="1400" i="1" dirty="0" err="1"/>
              <a:t>administration</a:t>
            </a:r>
            <a:endParaRPr lang="nl-BE" sz="1400" i="1" dirty="0"/>
          </a:p>
        </p:txBody>
      </p:sp>
      <p:grpSp>
        <p:nvGrpSpPr>
          <p:cNvPr id="2" name="Groep 1"/>
          <p:cNvGrpSpPr/>
          <p:nvPr/>
        </p:nvGrpSpPr>
        <p:grpSpPr>
          <a:xfrm>
            <a:off x="7032104" y="980728"/>
            <a:ext cx="1728192" cy="3600400"/>
            <a:chOff x="5508104" y="980728"/>
            <a:chExt cx="1728192" cy="3600400"/>
          </a:xfrm>
        </p:grpSpPr>
        <p:sp>
          <p:nvSpPr>
            <p:cNvPr id="3" name="Ovaal 2"/>
            <p:cNvSpPr/>
            <p:nvPr/>
          </p:nvSpPr>
          <p:spPr>
            <a:xfrm>
              <a:off x="5508104" y="980728"/>
              <a:ext cx="1728192" cy="158417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6" name="Ovaal 15"/>
            <p:cNvSpPr/>
            <p:nvPr/>
          </p:nvSpPr>
          <p:spPr>
            <a:xfrm>
              <a:off x="5508104" y="2996952"/>
              <a:ext cx="1728192" cy="158417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7821307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758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758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758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758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0376" y="1616076"/>
            <a:ext cx="5357813"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ep 1"/>
          <p:cNvGrpSpPr>
            <a:grpSpLocks/>
          </p:cNvGrpSpPr>
          <p:nvPr/>
        </p:nvGrpSpPr>
        <p:grpSpPr bwMode="auto">
          <a:xfrm>
            <a:off x="3598864" y="1039814"/>
            <a:ext cx="2592387" cy="1728787"/>
            <a:chOff x="2074863" y="1039813"/>
            <a:chExt cx="2592387" cy="1728787"/>
          </a:xfrm>
        </p:grpSpPr>
        <p:cxnSp>
          <p:nvCxnSpPr>
            <p:cNvPr id="68624" name="Rechte verbindingslijn met pijl 6"/>
            <p:cNvCxnSpPr>
              <a:cxnSpLocks noChangeShapeType="1"/>
            </p:cNvCxnSpPr>
            <p:nvPr/>
          </p:nvCxnSpPr>
          <p:spPr bwMode="auto">
            <a:xfrm flipH="1" flipV="1">
              <a:off x="3059113" y="1847850"/>
              <a:ext cx="792162" cy="92075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8625" name="Rechthoek 7"/>
            <p:cNvSpPr>
              <a:spLocks noChangeArrowheads="1"/>
            </p:cNvSpPr>
            <p:nvPr/>
          </p:nvSpPr>
          <p:spPr bwMode="auto">
            <a:xfrm>
              <a:off x="2074863" y="1039813"/>
              <a:ext cx="25923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t>traditional basis for accountability in the sense of achieving and improving efficiency</a:t>
              </a:r>
              <a:endParaRPr lang="nl-BE" sz="1400"/>
            </a:p>
          </p:txBody>
        </p:sp>
      </p:grpSp>
      <p:grpSp>
        <p:nvGrpSpPr>
          <p:cNvPr id="3" name="Groep 2"/>
          <p:cNvGrpSpPr>
            <a:grpSpLocks/>
          </p:cNvGrpSpPr>
          <p:nvPr/>
        </p:nvGrpSpPr>
        <p:grpSpPr bwMode="auto">
          <a:xfrm>
            <a:off x="5880101" y="1988344"/>
            <a:ext cx="4885063" cy="2031325"/>
            <a:chOff x="3230791" y="1988343"/>
            <a:chExt cx="6001664" cy="2031325"/>
          </a:xfrm>
        </p:grpSpPr>
        <p:cxnSp>
          <p:nvCxnSpPr>
            <p:cNvPr id="68622" name="Rechte verbindingslijn met pijl 9"/>
            <p:cNvCxnSpPr>
              <a:cxnSpLocks noChangeShapeType="1"/>
            </p:cNvCxnSpPr>
            <p:nvPr/>
          </p:nvCxnSpPr>
          <p:spPr bwMode="auto">
            <a:xfrm>
              <a:off x="3230791" y="2552701"/>
              <a:ext cx="3002061" cy="444499"/>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8623" name="Rechthoek 10"/>
            <p:cNvSpPr>
              <a:spLocks noChangeArrowheads="1"/>
            </p:cNvSpPr>
            <p:nvPr/>
          </p:nvSpPr>
          <p:spPr bwMode="auto">
            <a:xfrm>
              <a:off x="6173344" y="1988343"/>
              <a:ext cx="3059111"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t>public purpose, that extends beyond the walls of the </a:t>
              </a:r>
              <a:r>
                <a:rPr lang="en-US" sz="1400" dirty="0" err="1"/>
                <a:t>organisation</a:t>
              </a:r>
              <a:r>
                <a:rPr lang="en-US" sz="1400" dirty="0"/>
                <a:t> and the </a:t>
              </a:r>
              <a:r>
                <a:rPr lang="en-US" sz="1400" dirty="0" err="1"/>
                <a:t>programmes</a:t>
              </a:r>
              <a:r>
                <a:rPr lang="en-US" sz="1400" dirty="0"/>
                <a:t> and services they administer and requires to work with other </a:t>
              </a:r>
              <a:r>
                <a:rPr lang="en-US" sz="1400" b="1" u="sng" dirty="0"/>
                <a:t>public </a:t>
              </a:r>
              <a:r>
                <a:rPr lang="en-US" sz="1400" dirty="0" err="1"/>
                <a:t>organisations</a:t>
              </a:r>
              <a:r>
                <a:rPr lang="en-US" sz="1400" dirty="0"/>
                <a:t> (</a:t>
              </a:r>
              <a:r>
                <a:rPr lang="en-US" sz="1400" dirty="0" err="1"/>
                <a:t>eg</a:t>
              </a:r>
              <a:r>
                <a:rPr lang="en-US" sz="1400" dirty="0"/>
                <a:t> within the health system, the education system, etc.)</a:t>
              </a:r>
              <a:endParaRPr lang="nl-BE" sz="1400" dirty="0"/>
            </a:p>
          </p:txBody>
        </p:sp>
      </p:grpSp>
      <p:grpSp>
        <p:nvGrpSpPr>
          <p:cNvPr id="4" name="Groep 4"/>
          <p:cNvGrpSpPr>
            <a:grpSpLocks/>
          </p:cNvGrpSpPr>
          <p:nvPr/>
        </p:nvGrpSpPr>
        <p:grpSpPr bwMode="auto">
          <a:xfrm>
            <a:off x="5678489" y="4856164"/>
            <a:ext cx="4918075" cy="1241425"/>
            <a:chOff x="4154488" y="4856163"/>
            <a:chExt cx="4918075" cy="1241425"/>
          </a:xfrm>
        </p:grpSpPr>
        <p:cxnSp>
          <p:nvCxnSpPr>
            <p:cNvPr id="68618" name="Rechte verbindingslijn met pijl 16"/>
            <p:cNvCxnSpPr>
              <a:cxnSpLocks noChangeShapeType="1"/>
            </p:cNvCxnSpPr>
            <p:nvPr/>
          </p:nvCxnSpPr>
          <p:spPr bwMode="auto">
            <a:xfrm>
              <a:off x="4154488" y="4856163"/>
              <a:ext cx="273050" cy="4318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8619" name="Rechthoek 17"/>
            <p:cNvSpPr>
              <a:spLocks noChangeArrowheads="1"/>
            </p:cNvSpPr>
            <p:nvPr/>
          </p:nvSpPr>
          <p:spPr bwMode="auto">
            <a:xfrm>
              <a:off x="4500563" y="4929188"/>
              <a:ext cx="45720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t>active citizenry, resilient communities and a civic spirit conducive to collective action builds </a:t>
              </a:r>
              <a:r>
                <a:rPr lang="en-US" sz="1400" b="1" dirty="0"/>
                <a:t>the social capital </a:t>
              </a:r>
              <a:r>
                <a:rPr lang="en-US" sz="1400" dirty="0"/>
                <a:t>that contributes (next to other forms of capital) to overall performance of a society. Achieve by improving access, allow stronger voices and give greater choice. </a:t>
              </a:r>
              <a:endParaRPr lang="nl-BE" sz="1400" dirty="0"/>
            </a:p>
          </p:txBody>
        </p:sp>
      </p:grpSp>
      <p:grpSp>
        <p:nvGrpSpPr>
          <p:cNvPr id="5" name="Groep 5"/>
          <p:cNvGrpSpPr>
            <a:grpSpLocks/>
          </p:cNvGrpSpPr>
          <p:nvPr/>
        </p:nvGrpSpPr>
        <p:grpSpPr bwMode="auto">
          <a:xfrm>
            <a:off x="1558925" y="247651"/>
            <a:ext cx="6751638" cy="5849939"/>
            <a:chOff x="34925" y="247650"/>
            <a:chExt cx="6751638" cy="5849939"/>
          </a:xfrm>
        </p:grpSpPr>
        <p:cxnSp>
          <p:nvCxnSpPr>
            <p:cNvPr id="20" name="Gekromde verbindingslijn 19"/>
            <p:cNvCxnSpPr>
              <a:stCxn id="68619" idx="2"/>
              <a:endCxn id="68621" idx="1"/>
            </p:cNvCxnSpPr>
            <p:nvPr/>
          </p:nvCxnSpPr>
          <p:spPr bwMode="auto">
            <a:xfrm rot="5400000" flipH="1">
              <a:off x="2884890" y="2195915"/>
              <a:ext cx="5372884" cy="2430463"/>
            </a:xfrm>
            <a:prstGeom prst="curvedConnector4">
              <a:avLst>
                <a:gd name="adj1" fmla="val -4255"/>
                <a:gd name="adj2" fmla="val 282887"/>
              </a:avLst>
            </a:prstGeom>
            <a:ln>
              <a:headEnd type="arrow"/>
              <a:tailEnd type="arrow"/>
            </a:ln>
            <a:extLst/>
          </p:spPr>
          <p:style>
            <a:lnRef idx="3">
              <a:schemeClr val="dk1"/>
            </a:lnRef>
            <a:fillRef idx="0">
              <a:schemeClr val="dk1"/>
            </a:fillRef>
            <a:effectRef idx="2">
              <a:schemeClr val="dk1"/>
            </a:effectRef>
            <a:fontRef idx="minor">
              <a:schemeClr val="tx1"/>
            </a:fontRef>
          </p:style>
        </p:cxnSp>
        <p:sp>
          <p:nvSpPr>
            <p:cNvPr id="68617" name="Tekstvak 28"/>
            <p:cNvSpPr txBox="1">
              <a:spLocks noChangeArrowheads="1"/>
            </p:cNvSpPr>
            <p:nvPr/>
          </p:nvSpPr>
          <p:spPr bwMode="auto">
            <a:xfrm>
              <a:off x="34925" y="247650"/>
              <a:ext cx="3262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nl-BE"/>
                <a:t>Need to work on BOTH!</a:t>
              </a:r>
            </a:p>
          </p:txBody>
        </p:sp>
      </p:grpSp>
      <p:grpSp>
        <p:nvGrpSpPr>
          <p:cNvPr id="6" name="Groep 7"/>
          <p:cNvGrpSpPr/>
          <p:nvPr/>
        </p:nvGrpSpPr>
        <p:grpSpPr>
          <a:xfrm>
            <a:off x="5678488" y="97080"/>
            <a:ext cx="4785378" cy="2239722"/>
            <a:chOff x="4154488" y="97080"/>
            <a:chExt cx="4785378" cy="2239722"/>
          </a:xfrm>
        </p:grpSpPr>
        <p:grpSp>
          <p:nvGrpSpPr>
            <p:cNvPr id="7" name="Groep 3"/>
            <p:cNvGrpSpPr>
              <a:grpSpLocks/>
            </p:cNvGrpSpPr>
            <p:nvPr/>
          </p:nvGrpSpPr>
          <p:grpSpPr bwMode="auto">
            <a:xfrm>
              <a:off x="4154488" y="247650"/>
              <a:ext cx="1857375" cy="2089152"/>
              <a:chOff x="4154488" y="247650"/>
              <a:chExt cx="1857375" cy="2089152"/>
            </a:xfrm>
          </p:grpSpPr>
          <p:cxnSp>
            <p:nvCxnSpPr>
              <p:cNvPr id="68620" name="Rechte verbindingslijn met pijl 13"/>
              <p:cNvCxnSpPr>
                <a:cxnSpLocks noChangeShapeType="1"/>
                <a:endCxn id="68621" idx="2"/>
              </p:cNvCxnSpPr>
              <p:nvPr/>
            </p:nvCxnSpPr>
            <p:spPr bwMode="auto">
              <a:xfrm flipV="1">
                <a:off x="4154488" y="1201757"/>
                <a:ext cx="1029494" cy="1135045"/>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8621" name="Tekstvak 14"/>
              <p:cNvSpPr txBox="1">
                <a:spLocks noChangeArrowheads="1"/>
              </p:cNvSpPr>
              <p:nvPr/>
            </p:nvSpPr>
            <p:spPr bwMode="auto">
              <a:xfrm>
                <a:off x="4356100" y="247650"/>
                <a:ext cx="16557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nl-BE" sz="1400" dirty="0"/>
                  <a:t>OECD </a:t>
                </a:r>
                <a:r>
                  <a:rPr lang="nl-BE" sz="1400" dirty="0" err="1"/>
                  <a:t>Better</a:t>
                </a:r>
                <a:r>
                  <a:rPr lang="nl-BE" sz="1400" dirty="0"/>
                  <a:t> Life Index: </a:t>
                </a:r>
                <a:r>
                  <a:rPr lang="nl-BE" sz="1400" dirty="0" err="1"/>
                  <a:t>requires</a:t>
                </a:r>
                <a:r>
                  <a:rPr lang="nl-BE" sz="1400" dirty="0"/>
                  <a:t> </a:t>
                </a:r>
                <a:r>
                  <a:rPr lang="nl-BE" sz="1400" b="1" u="sng" dirty="0"/>
                  <a:t>ALL </a:t>
                </a:r>
                <a:r>
                  <a:rPr lang="nl-BE" sz="1400" b="1" u="sng" dirty="0" err="1"/>
                  <a:t>societal</a:t>
                </a:r>
                <a:r>
                  <a:rPr lang="nl-BE" sz="1400" b="1" u="sng" dirty="0"/>
                  <a:t> actors</a:t>
                </a:r>
              </a:p>
            </p:txBody>
          </p:sp>
        </p:grpSp>
        <p:pic>
          <p:nvPicPr>
            <p:cNvPr id="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1863" y="97080"/>
              <a:ext cx="2928003" cy="1646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4355879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8021</TotalTime>
  <Words>3430</Words>
  <Application>Microsoft Office PowerPoint</Application>
  <PresentationFormat>Širokoúhlá obrazovka</PresentationFormat>
  <Paragraphs>363</Paragraphs>
  <Slides>47</Slides>
  <Notes>2</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47</vt:i4>
      </vt:variant>
    </vt:vector>
  </HeadingPairs>
  <TitlesOfParts>
    <vt:vector size="54" baseType="lpstr">
      <vt:lpstr>Arial</vt:lpstr>
      <vt:lpstr>Calibri</vt:lpstr>
      <vt:lpstr>Calibri Light</vt:lpstr>
      <vt:lpstr>HelveticaNeueLT Std Cn</vt:lpstr>
      <vt:lpstr>Times</vt:lpstr>
      <vt:lpstr>Wingdings</vt:lpstr>
      <vt:lpstr>Motiv Office</vt:lpstr>
      <vt:lpstr>Public Management for 21st Century</vt:lpstr>
      <vt:lpstr>Outline for today:</vt:lpstr>
      <vt:lpstr>Public Management for 21st Century</vt:lpstr>
      <vt:lpstr>Post-NPM debate</vt:lpstr>
      <vt:lpstr>New Synthesis of Public Administration</vt:lpstr>
      <vt:lpstr>Prezentace aplikace PowerPoint</vt:lpstr>
      <vt:lpstr>My take aways from readings Shifts in governance ideas as a basis</vt:lpstr>
      <vt:lpstr>New Synthesis approach</vt:lpstr>
      <vt:lpstr>Prezentace aplikace PowerPoint</vt:lpstr>
      <vt:lpstr>New Synthesis approach</vt:lpstr>
      <vt:lpstr>Prezentace aplikace PowerPoint</vt:lpstr>
      <vt:lpstr>Prezentace aplikace PowerPoint</vt:lpstr>
      <vt:lpstr>Prezentace aplikace PowerPoint</vt:lpstr>
      <vt:lpstr>Prezentace aplikace PowerPoint</vt:lpstr>
      <vt:lpstr>Institutional capacity for compliance</vt:lpstr>
      <vt:lpstr>Organisational capacity for performance</vt:lpstr>
      <vt:lpstr>Innovative capacity for emergence</vt:lpstr>
      <vt:lpstr>Adaptive capacity for resilience</vt:lpstr>
      <vt:lpstr>New Synthesis approach</vt:lpstr>
      <vt:lpstr>Metagovernance – Outline</vt:lpstr>
      <vt:lpstr>Metagovernance – Introduction  </vt:lpstr>
      <vt:lpstr>Metagovernance – Governance Modes/Styles</vt:lpstr>
      <vt:lpstr>Metagovernance – Hierarchical Governance</vt:lpstr>
      <vt:lpstr>Metagovernance – Market Governance </vt:lpstr>
      <vt:lpstr>Metagovernance – Network Governance</vt:lpstr>
      <vt:lpstr>Metagovernance – Differences and Combinations</vt:lpstr>
      <vt:lpstr>Metagovernance – Governance Failures</vt:lpstr>
      <vt:lpstr>(1) Why Metagovernance? </vt:lpstr>
      <vt:lpstr>(2) How to Metagovern? Different Views </vt:lpstr>
      <vt:lpstr>Metagovernance – Network Types</vt:lpstr>
      <vt:lpstr>Metagovernance of Modes</vt:lpstr>
      <vt:lpstr>(3) Who is Metagovernor? </vt:lpstr>
      <vt:lpstr>Metagovernor’s Qualifications </vt:lpstr>
      <vt:lpstr>Relations between Qualifications </vt:lpstr>
      <vt:lpstr>Metagovernor’s Strategies</vt:lpstr>
      <vt:lpstr>Decision Making of Metagovernors</vt:lpstr>
      <vt:lpstr>Metagovernance – Management Development </vt:lpstr>
      <vt:lpstr>Metagovernance - Conditions</vt:lpstr>
      <vt:lpstr>Metagovernance – Limitations</vt:lpstr>
      <vt:lpstr>Metagovernance – Example </vt:lpstr>
      <vt:lpstr>Metagovernance – Answers </vt:lpstr>
      <vt:lpstr>Prezentace aplikace PowerPoint</vt:lpstr>
      <vt:lpstr>Course overview - Structure</vt:lpstr>
      <vt:lpstr>What do you remember as the most important things?</vt:lpstr>
      <vt:lpstr>Reminder - Homework #6</vt:lpstr>
      <vt:lpstr>Final discussion dates</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Management for 21st Century</dc:title>
  <dc:creator>Vláďa</dc:creator>
  <cp:lastModifiedBy>Vláďa</cp:lastModifiedBy>
  <cp:revision>95</cp:revision>
  <dcterms:created xsi:type="dcterms:W3CDTF">2021-10-02T08:48:21Z</dcterms:created>
  <dcterms:modified xsi:type="dcterms:W3CDTF">2022-12-21T11:54:13Z</dcterms:modified>
</cp:coreProperties>
</file>