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61" r:id="rId5"/>
    <p:sldId id="263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X-3gY9OUxj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xhHL_m8L4w" TargetMode="External"/><Relationship Id="rId5" Type="http://schemas.openxmlformats.org/officeDocument/2006/relationships/image" Target="../media/image13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0D92B-935B-4E5F-9CF5-F7967A6BF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/>
              <a:t>Středověk ve filmu – světový kontext stručně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81F762-4305-4446-BA51-4A1C703DB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Helena Chalupová</a:t>
            </a:r>
          </a:p>
        </p:txBody>
      </p:sp>
    </p:spTree>
    <p:extLst>
      <p:ext uri="{BB962C8B-B14F-4D97-AF65-F5344CB8AC3E}">
        <p14:creationId xmlns:p14="http://schemas.microsoft.com/office/powerpoint/2010/main" val="102002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FAE92-ACFD-44D3-893E-88FF129B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Oblíbená témata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CC8DC9-8C63-4063-8B18-291C99CDC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ABERTH, A Knight at the Movies. Medieval History on Film, New York – London 2003.</a:t>
            </a:r>
            <a:endParaRPr lang="cs-CZ" dirty="0"/>
          </a:p>
          <a:p>
            <a:endParaRPr lang="cs-CZ" dirty="0"/>
          </a:p>
          <a:p>
            <a:r>
              <a:rPr lang="cs-CZ" dirty="0"/>
              <a:t>Král Artuš a rytíři Kulatého stolu (tj. středověká rytířská epika)</a:t>
            </a:r>
          </a:p>
          <a:p>
            <a:r>
              <a:rPr lang="cs-CZ" dirty="0"/>
              <a:t>Vikingové</a:t>
            </a:r>
          </a:p>
          <a:p>
            <a:r>
              <a:rPr lang="cs-CZ" dirty="0"/>
              <a:t>Křížové výpravy do Svaté země</a:t>
            </a:r>
          </a:p>
          <a:p>
            <a:r>
              <a:rPr lang="cs-CZ" dirty="0"/>
              <a:t>Robin Hood</a:t>
            </a:r>
          </a:p>
          <a:p>
            <a:r>
              <a:rPr lang="cs-CZ" dirty="0"/>
              <a:t>Černá smrt, tj. mor </a:t>
            </a:r>
          </a:p>
          <a:p>
            <a:r>
              <a:rPr lang="cs-CZ" dirty="0"/>
              <a:t>Ženy: Johanka z Arku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E1BB7-8DF8-4F6A-AB79-7B1325AC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Král Artuš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6DDD46-4BAB-479F-B5BE-555C24D52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8" r="2" b="5112"/>
          <a:stretch/>
        </p:blipFill>
        <p:spPr>
          <a:xfrm>
            <a:off x="274321" y="1750752"/>
            <a:ext cx="4361688" cy="23521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F898113-F3BE-4FD1-B8CD-EE63011C7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129"/>
          <a:stretch/>
        </p:blipFill>
        <p:spPr>
          <a:xfrm>
            <a:off x="274321" y="4263809"/>
            <a:ext cx="4361688" cy="235219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2092F7-2F6F-4CC4-B09D-9620BB57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417" y="1750752"/>
            <a:ext cx="6414383" cy="4731328"/>
          </a:xfrm>
        </p:spPr>
        <p:txBody>
          <a:bodyPr>
            <a:normAutofit/>
          </a:bodyPr>
          <a:lstStyle/>
          <a:p>
            <a:r>
              <a:rPr lang="cs-CZ" sz="1800" dirty="0"/>
              <a:t>Legendární britský panovník doby raného středověku sídlící na hradě Kamelot. Mnoho verzí artušovských legend. </a:t>
            </a:r>
          </a:p>
          <a:p>
            <a:r>
              <a:rPr lang="cs-CZ" sz="1800" dirty="0"/>
              <a:t>Oblíbené téma středověké epiky.</a:t>
            </a:r>
          </a:p>
          <a:p>
            <a:r>
              <a:rPr lang="cs-CZ" sz="1800" dirty="0"/>
              <a:t>Je o něm natočeno více filmů než o jakékoliv jiné středověké postavě, roku 2003 to činilo přesně 262 pořadů (filmy, </a:t>
            </a:r>
            <a:r>
              <a:rPr lang="cs-CZ" sz="1800" dirty="0" err="1"/>
              <a:t>tv</a:t>
            </a:r>
            <a:r>
              <a:rPr lang="cs-CZ" sz="1800" dirty="0"/>
              <a:t> </a:t>
            </a:r>
            <a:r>
              <a:rPr lang="cs-CZ" sz="1800" dirty="0" err="1"/>
              <a:t>shoe</a:t>
            </a:r>
            <a:r>
              <a:rPr lang="cs-CZ" sz="1800" dirty="0"/>
              <a:t>, animované filmy atd.). </a:t>
            </a:r>
          </a:p>
          <a:p>
            <a:r>
              <a:rPr lang="cs-CZ" sz="1800" dirty="0"/>
              <a:t>Pokud kdy existoval, tak se o něm ví velmi málo, tudíž umělcům nemusí krotit fantazii historická realita. Nicméně vizuál těchto filmů je spíš pozdější středověké období než doba 5.–6. stol. n. l., kdy měl Artuš žít. </a:t>
            </a:r>
          </a:p>
          <a:p>
            <a:r>
              <a:rPr lang="cs-CZ" sz="1800" dirty="0"/>
              <a:t>Např. </a:t>
            </a:r>
            <a:r>
              <a:rPr lang="cs-CZ" sz="1800" dirty="0" err="1"/>
              <a:t>Excalibur</a:t>
            </a:r>
            <a:r>
              <a:rPr lang="cs-CZ" sz="1800" dirty="0"/>
              <a:t> (1981), První rytíř (1995), Král Artuš (2004) </a:t>
            </a:r>
          </a:p>
          <a:p>
            <a:r>
              <a:rPr lang="cs-CZ" sz="1800" dirty="0"/>
              <a:t>Parodie: Monty Python a Svatý grál (1975), satira na známé artušovské legendy, zbabělí rytíři apod.  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1199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6AF396-F20A-4ED8-8FF8-72A25571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80000"/>
          </a:blip>
          <a:srcRect l="27645" r="16524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6A67491-8DC4-4A39-8A37-58B2F086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A4A310-A955-4430-9C90-2455F33D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Vikingové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D4278F-E183-4704-ABED-BDB6516041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6" r="-2" b="979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FA078-9F1D-4B3B-90B7-3C59F2286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927444"/>
            <a:ext cx="4920019" cy="324475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Stereotyp skandinávské chrabrosti a brutality.</a:t>
            </a:r>
          </a:p>
          <a:p>
            <a:r>
              <a:rPr lang="cs-CZ">
                <a:solidFill>
                  <a:srgbClr val="FFFFFF"/>
                </a:solidFill>
              </a:rPr>
              <a:t>Film z roku 1958 s Kirkem Douglasem – styl kostýmů dodnes oblíbený u reneactorů. </a:t>
            </a:r>
          </a:p>
          <a:p>
            <a:r>
              <a:rPr lang="cs-CZ">
                <a:solidFill>
                  <a:srgbClr val="FFFFFF"/>
                </a:solidFill>
              </a:rPr>
              <a:t>Působivé scény vodních bitev na lodích.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7D9359-6216-4C32-9A60-D601E5582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409EBBC-4EF2-4ABA-A7EE-2D9F807F0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983B73-5C22-4373-ACE8-713BB641D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49968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063868-D38F-496C-B5D0-C2FAC5044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22ED49-E9C6-4DCD-BA95-18E4FFF0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Robin Hood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374DD0-F315-4F7D-B45C-4545428B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Autofit/>
          </a:bodyPr>
          <a:lstStyle/>
          <a:p>
            <a:r>
              <a:rPr lang="cs-CZ" sz="1600" dirty="0"/>
              <a:t>Fiktivní postava. </a:t>
            </a:r>
          </a:p>
          <a:p>
            <a:r>
              <a:rPr lang="cs-CZ" sz="1600" dirty="0"/>
              <a:t>Předobraz všech hrdinů, který „bohatým bere a chudým dává“. </a:t>
            </a:r>
          </a:p>
          <a:p>
            <a:r>
              <a:rPr lang="cs-CZ" sz="1600" dirty="0"/>
              <a:t>Odehrává se na pozadí křížových válek v Anglii za vlády Richarda Lví srdce (ve filmech typ krále-rytíře). </a:t>
            </a:r>
          </a:p>
          <a:p>
            <a:r>
              <a:rPr lang="cs-CZ" sz="1600" dirty="0"/>
              <a:t>Např. Robin Hood: Král zbojníků (1991)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2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D56DD-BB3D-4D63-AEAB-7C581E58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Sedmá pečeť (1957)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A25AA-1959-475E-9CFF-5EF6D4E00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02" y="1938022"/>
            <a:ext cx="6673723" cy="46532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Režie Ingmar Bergmann, v hlavní roli Max von </a:t>
            </a:r>
            <a:r>
              <a:rPr lang="cs-CZ" dirty="0" err="1"/>
              <a:t>Sydow</a:t>
            </a:r>
            <a:r>
              <a:rPr lang="cs-CZ" dirty="0"/>
              <a:t>.</a:t>
            </a:r>
          </a:p>
          <a:p>
            <a:r>
              <a:rPr lang="cs-CZ" dirty="0"/>
              <a:t>Téma vyrovnání se se smrtí, hledání víry. </a:t>
            </a:r>
          </a:p>
          <a:p>
            <a:r>
              <a:rPr lang="cs-CZ" dirty="0"/>
              <a:t>Atmosféra morové epidemie. </a:t>
            </a:r>
          </a:p>
          <a:p>
            <a:r>
              <a:rPr lang="cs-CZ" dirty="0"/>
              <a:t>X Nepřesné historické reálie. </a:t>
            </a:r>
          </a:p>
          <a:p>
            <a:r>
              <a:rPr lang="cs-CZ" dirty="0"/>
              <a:t>Jednotlivé scény ale inspirovány švédskými středověkými malbami.</a:t>
            </a:r>
          </a:p>
          <a:p>
            <a:r>
              <a:rPr lang="cs-CZ" dirty="0"/>
              <a:t>X Nikoliv primárně historický film, ale filosofický. (Jean-Paul Sartre, Albert </a:t>
            </a:r>
            <a:r>
              <a:rPr lang="cs-CZ" dirty="0" err="1"/>
              <a:t>Camus</a:t>
            </a:r>
            <a:r>
              <a:rPr lang="cs-CZ" dirty="0"/>
              <a:t>.)</a:t>
            </a:r>
          </a:p>
          <a:p>
            <a:r>
              <a:rPr lang="cs-CZ" dirty="0"/>
              <a:t>X Ovlivnil vnímání středověku jako temné, bezútěšné doby, jednotlivé motivy, které se zde objevují, pronikají i do dalších filmů (i parodované): rytíř, smrt, morová epidemie, upalování čarodějnice, flagelanti atd. </a:t>
            </a:r>
          </a:p>
          <a:p>
            <a:r>
              <a:rPr lang="cs-CZ" dirty="0"/>
              <a:t>Viz Křižáci (1960), Monty Python a Svatý grál (1975), Láska a smrt (1983) od Woodyho Allena aj.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4E57DB-6AE5-4961-95E8-C929F2B3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1634745"/>
            <a:ext cx="5006848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18AFDE8-6903-4A2C-8720-69EA6E93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r="-4" b="-4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6762FC-ED4C-4C64-AF7F-A7CCA79E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13" y="200311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s-CZ" sz="4800" dirty="0"/>
              <a:t>Pramen Panny (1960) </a:t>
            </a:r>
          </a:p>
        </p:txBody>
      </p:sp>
      <p:pic>
        <p:nvPicPr>
          <p:cNvPr id="5" name="Obrázek 4" descr="Obsah obrázku osoba, exteriér, žena, jezení&#10;&#10;Popis byl vytvořen automaticky">
            <a:extLst>
              <a:ext uri="{FF2B5EF4-FFF2-40B4-BE49-F238E27FC236}">
                <a16:creationId xmlns:a16="http://schemas.microsoft.com/office/drawing/2014/main" id="{C22EB116-0920-494C-82A9-16E4D0A733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4682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48B9C-9D81-4596-8E5F-C079F74E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642" y="1755648"/>
            <a:ext cx="6730276" cy="4050792"/>
          </a:xfrm>
        </p:spPr>
        <p:txBody>
          <a:bodyPr>
            <a:noAutofit/>
          </a:bodyPr>
          <a:lstStyle/>
          <a:p>
            <a:r>
              <a:rPr lang="cs-CZ" sz="1800" dirty="0"/>
              <a:t>Ingmar Bergman, Režie Ingmar Bergmann, v hlavní roli Max von </a:t>
            </a:r>
            <a:r>
              <a:rPr lang="cs-CZ" sz="1800" dirty="0" err="1"/>
              <a:t>Sydow</a:t>
            </a:r>
            <a:r>
              <a:rPr lang="cs-CZ" sz="1800" dirty="0"/>
              <a:t>.</a:t>
            </a:r>
          </a:p>
          <a:p>
            <a:r>
              <a:rPr lang="cs-CZ" sz="1800" dirty="0"/>
              <a:t>Na motivy švédské balady ze 13. století. </a:t>
            </a:r>
          </a:p>
          <a:p>
            <a:r>
              <a:rPr lang="sv-SE" sz="1800" dirty="0"/>
              <a:t>Per Tyrssons döttrar i Vänge</a:t>
            </a:r>
            <a:r>
              <a:rPr lang="cs-CZ" sz="1800" dirty="0"/>
              <a:t> (Dcery Per </a:t>
            </a:r>
            <a:r>
              <a:rPr lang="cs-CZ" sz="1800" dirty="0" err="1"/>
              <a:t>Tyrssona</a:t>
            </a:r>
            <a:r>
              <a:rPr lang="cs-CZ" sz="1800" dirty="0"/>
              <a:t> z </a:t>
            </a:r>
            <a:r>
              <a:rPr lang="cs-CZ" sz="1800" dirty="0" err="1"/>
              <a:t>Vänge</a:t>
            </a:r>
            <a:r>
              <a:rPr lang="cs-CZ" sz="1800" dirty="0"/>
              <a:t>):</a:t>
            </a:r>
            <a:br>
              <a:rPr lang="cs-CZ" sz="1800" dirty="0"/>
            </a:br>
            <a:r>
              <a:rPr lang="cs-CZ" sz="1800" dirty="0">
                <a:hlinkClick r:id="rId6"/>
              </a:rPr>
              <a:t>https://www.youtube.com/watch?v=SxhHL_m8L4w</a:t>
            </a:r>
            <a:r>
              <a:rPr lang="cs-CZ" sz="1800" dirty="0"/>
              <a:t> </a:t>
            </a:r>
          </a:p>
          <a:p>
            <a:r>
              <a:rPr lang="cs-CZ" sz="1800" dirty="0"/>
              <a:t>(Případně zde s anglickými titulky: </a:t>
            </a:r>
            <a:r>
              <a:rPr lang="cs-CZ" sz="1800" dirty="0">
                <a:hlinkClick r:id="rId7"/>
              </a:rPr>
              <a:t>https://www.youtube.com/watch?v=X-3gY9OUxjU</a:t>
            </a:r>
            <a:r>
              <a:rPr lang="cs-CZ" sz="1800" dirty="0"/>
              <a:t> )</a:t>
            </a:r>
          </a:p>
          <a:p>
            <a:r>
              <a:rPr lang="cs-CZ" sz="1800" dirty="0"/>
              <a:t>Dívka Karin putovala do kostela, kde jako panna měla obětovat svíce Panně Marii, avšak v lese byla znásilněna a zavražděna potulnými zloději. Ti později k večeru nevědomky vyhledají nocleh u Karinina otce, který je poté, co mu zloději nabídnou ke koupi poničené a zkrvavené Karininy šaty, zabije, ač je tato pomsta v rozporu s jeho náboženskou vírou. V závěru u Karinina mrtvého těla její otec ve svém pokání slíbí na místě vraždy postavit kostel, avšak když svou dceru pozvedá ze země, vytryskne zpod jejího těla vodní pramen.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84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Dřevo</vt:lpstr>
      <vt:lpstr>Středověk ve filmu – světový kontext stručně</vt:lpstr>
      <vt:lpstr>Oblíbená témata</vt:lpstr>
      <vt:lpstr>Král Artuš</vt:lpstr>
      <vt:lpstr>Vikingové</vt:lpstr>
      <vt:lpstr>Robin Hood</vt:lpstr>
      <vt:lpstr>Sedmá pečeť (1957)</vt:lpstr>
      <vt:lpstr>Pramen Panny (1960)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 ve filmu – světový kontext stručně</dc:title>
  <dc:creator>Helena Chalupová</dc:creator>
  <cp:lastModifiedBy>Helena Chalupová</cp:lastModifiedBy>
  <cp:revision>2</cp:revision>
  <dcterms:created xsi:type="dcterms:W3CDTF">2020-11-19T16:58:07Z</dcterms:created>
  <dcterms:modified xsi:type="dcterms:W3CDTF">2020-11-19T16:58:58Z</dcterms:modified>
</cp:coreProperties>
</file>