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7" r:id="rId28"/>
    <p:sldId id="286" r:id="rId29"/>
    <p:sldId id="283" r:id="rId30"/>
    <p:sldId id="284" r:id="rId31"/>
    <p:sldId id="285"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E8D61-438E-408B-94F7-8FF9EEBAF308}" type="datetimeFigureOut">
              <a:rPr lang="cs-CZ" smtClean="0"/>
              <a:t>17.12.2018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7AB30-ADB4-4584-BEE7-6FB6A1F6C6CB}" type="slidenum">
              <a:rPr lang="cs-CZ" smtClean="0"/>
              <a:t>‹#›</a:t>
            </a:fld>
            <a:endParaRPr lang="cs-CZ"/>
          </a:p>
        </p:txBody>
      </p:sp>
    </p:spTree>
    <p:extLst>
      <p:ext uri="{BB962C8B-B14F-4D97-AF65-F5344CB8AC3E}">
        <p14:creationId xmlns:p14="http://schemas.microsoft.com/office/powerpoint/2010/main" val="240845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5112A5B-2CCE-4D33-B9F8-CC7CD6DC080B}" type="datetime1">
              <a:rPr lang="cs-CZ" smtClean="0"/>
              <a:t>17.12.2018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146634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20AE8F3-E3A0-4104-BE46-D97672218426}" type="datetime1">
              <a:rPr lang="cs-CZ" smtClean="0"/>
              <a:t>17.12.2018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386071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50AF1D6-0D69-4335-A92F-E2D631540931}" type="datetime1">
              <a:rPr lang="cs-CZ" smtClean="0"/>
              <a:t>17.12.2018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6659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E367E1A-B173-4640-B744-453397F17205}" type="datetime1">
              <a:rPr lang="cs-CZ" smtClean="0"/>
              <a:t>17.12.2018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43177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DC08253-2A80-46B8-9432-AE971DF55B5C}" type="datetime1">
              <a:rPr lang="cs-CZ" smtClean="0"/>
              <a:t>17.12.2018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193597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848A02F-3E6C-4DBC-B654-8FA379089739}" type="datetime1">
              <a:rPr lang="cs-CZ" smtClean="0"/>
              <a:t>17.12.2018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89943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23584A-5DC2-4736-BAC9-D9285CC27E72}" type="datetime1">
              <a:rPr lang="cs-CZ" smtClean="0"/>
              <a:t>17.12.2018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20313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EBFAB55-1FCB-475B-8451-7D3469E2492B}" type="datetime1">
              <a:rPr lang="cs-CZ" smtClean="0"/>
              <a:t>17.12.2018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12696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54F0FF2-9A24-47CF-8365-FF7AB5592AF4}" type="datetime1">
              <a:rPr lang="cs-CZ" smtClean="0"/>
              <a:t>17.12.2018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311119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02119C-B592-40C0-B888-5080C96F11D7}" type="datetime1">
              <a:rPr lang="cs-CZ" smtClean="0"/>
              <a:t>17.12.2018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187374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E0D554C-F387-4D36-B514-4A017B20FE0F}" type="datetime1">
              <a:rPr lang="cs-CZ" smtClean="0"/>
              <a:t>17.12.2018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9DE1A9-0280-4291-9E15-9A159E8FAA2E}" type="slidenum">
              <a:rPr lang="cs-CZ" smtClean="0"/>
              <a:t>‹#›</a:t>
            </a:fld>
            <a:endParaRPr lang="cs-CZ"/>
          </a:p>
        </p:txBody>
      </p:sp>
    </p:spTree>
    <p:extLst>
      <p:ext uri="{BB962C8B-B14F-4D97-AF65-F5344CB8AC3E}">
        <p14:creationId xmlns:p14="http://schemas.microsoft.com/office/powerpoint/2010/main" val="119384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9FF3-1FDB-4E56-924F-DB9C34C39363}" type="datetime1">
              <a:rPr lang="cs-CZ" smtClean="0"/>
              <a:t>17.12.2018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DE1A9-0280-4291-9E15-9A159E8FAA2E}" type="slidenum">
              <a:rPr lang="cs-CZ" smtClean="0"/>
              <a:t>‹#›</a:t>
            </a:fld>
            <a:endParaRPr lang="cs-CZ"/>
          </a:p>
        </p:txBody>
      </p:sp>
    </p:spTree>
    <p:extLst>
      <p:ext uri="{BB962C8B-B14F-4D97-AF65-F5344CB8AC3E}">
        <p14:creationId xmlns:p14="http://schemas.microsoft.com/office/powerpoint/2010/main" val="387860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1yBRjrB2Ih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US" sz="4800" dirty="0" smtClean="0">
                <a:latin typeface="Harlow Solid Italic" panose="04030604020F02020D02" pitchFamily="82" charset="0"/>
              </a:rPr>
              <a:t>Seventeenth-century English Poetry:</a:t>
            </a:r>
            <a:br>
              <a:rPr lang="en-US" sz="4800" dirty="0" smtClean="0">
                <a:latin typeface="Harlow Solid Italic" panose="04030604020F02020D02" pitchFamily="82" charset="0"/>
              </a:rPr>
            </a:br>
            <a:r>
              <a:rPr lang="en-US" sz="4800" dirty="0" smtClean="0">
                <a:latin typeface="Harlow Solid Italic" panose="04030604020F02020D02" pitchFamily="82" charset="0"/>
              </a:rPr>
              <a:t>Cavalier and Restoration Poetry</a:t>
            </a:r>
            <a:endParaRPr lang="cs-CZ" sz="4800" dirty="0">
              <a:latin typeface="Harlow Solid Italic" panose="04030604020F02020D02" pitchFamily="82" charset="0"/>
            </a:endParaRPr>
          </a:p>
        </p:txBody>
      </p:sp>
      <p:sp>
        <p:nvSpPr>
          <p:cNvPr id="3" name="Podnadpis 2"/>
          <p:cNvSpPr>
            <a:spLocks noGrp="1"/>
          </p:cNvSpPr>
          <p:nvPr>
            <p:ph type="subTitle" idx="1"/>
          </p:nvPr>
        </p:nvSpPr>
        <p:spPr/>
        <p:txBody>
          <a:bodyPr/>
          <a:lstStyle/>
          <a:p>
            <a:endParaRPr lang="en-US" dirty="0" smtClean="0"/>
          </a:p>
          <a:p>
            <a:endParaRPr lang="en-US" dirty="0"/>
          </a:p>
          <a:p>
            <a:r>
              <a:rPr lang="cs-CZ" dirty="0" smtClean="0"/>
              <a:t>Nováková</a:t>
            </a:r>
            <a:endParaRPr lang="cs-CZ" dirty="0"/>
          </a:p>
        </p:txBody>
      </p:sp>
    </p:spTree>
    <p:extLst>
      <p:ext uri="{BB962C8B-B14F-4D97-AF65-F5344CB8AC3E}">
        <p14:creationId xmlns:p14="http://schemas.microsoft.com/office/powerpoint/2010/main" val="103629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smtClean="0"/>
              <a:t>Restoration </a:t>
            </a:r>
            <a:r>
              <a:rPr lang="en-US" smtClean="0"/>
              <a:t>poetry (1660-1700)</a:t>
            </a:r>
            <a:endParaRPr lang="cs-CZ"/>
          </a:p>
        </p:txBody>
      </p:sp>
      <p:sp>
        <p:nvSpPr>
          <p:cNvPr id="6" name="Zástupný symbol pro obsah 5"/>
          <p:cNvSpPr>
            <a:spLocks noGrp="1"/>
          </p:cNvSpPr>
          <p:nvPr>
            <p:ph idx="1"/>
          </p:nvPr>
        </p:nvSpPr>
        <p:spPr/>
        <p:txBody>
          <a:bodyPr>
            <a:normAutofit fontScale="92500"/>
          </a:bodyPr>
          <a:lstStyle/>
          <a:p>
            <a:r>
              <a:rPr lang="en-US" dirty="0" smtClean="0"/>
              <a:t>Political factions</a:t>
            </a:r>
          </a:p>
          <a:p>
            <a:r>
              <a:rPr lang="en-US" dirty="0" smtClean="0"/>
              <a:t>Partisan writings</a:t>
            </a:r>
          </a:p>
          <a:p>
            <a:r>
              <a:rPr lang="en-US" dirty="0" smtClean="0"/>
              <a:t>Emotional lyric (Epicurean hedonism) and song</a:t>
            </a:r>
          </a:p>
          <a:p>
            <a:r>
              <a:rPr lang="en-US" dirty="0" smtClean="0"/>
              <a:t>odes</a:t>
            </a:r>
            <a:endParaRPr lang="en-US" dirty="0" smtClean="0"/>
          </a:p>
          <a:p>
            <a:r>
              <a:rPr lang="en-US" dirty="0" smtClean="0"/>
              <a:t>Satire and mock-pastoral</a:t>
            </a:r>
          </a:p>
          <a:p>
            <a:r>
              <a:rPr lang="en-US" dirty="0" smtClean="0"/>
              <a:t>John Wilmot, the Earl of Rochester</a:t>
            </a:r>
          </a:p>
          <a:p>
            <a:r>
              <a:rPr lang="en-US" dirty="0" smtClean="0"/>
              <a:t>Katharine Philips – revives Neo-Platonism, retreat poetry and topic of female friendship</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10</a:t>
            </a:fld>
            <a:endParaRPr lang="cs-CZ"/>
          </a:p>
        </p:txBody>
      </p:sp>
    </p:spTree>
    <p:extLst>
      <p:ext uri="{BB962C8B-B14F-4D97-AF65-F5344CB8AC3E}">
        <p14:creationId xmlns:p14="http://schemas.microsoft.com/office/powerpoint/2010/main" val="121285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Restoration poetry</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Poetry of politics and criticism </a:t>
            </a:r>
          </a:p>
          <a:p>
            <a:r>
              <a:rPr lang="en-US" dirty="0" smtClean="0"/>
              <a:t>Satirical</a:t>
            </a:r>
          </a:p>
          <a:p>
            <a:r>
              <a:rPr lang="en-US" dirty="0" smtClean="0"/>
              <a:t>Mock-heroic</a:t>
            </a:r>
          </a:p>
          <a:p>
            <a:r>
              <a:rPr lang="en-US" dirty="0" smtClean="0"/>
              <a:t>Irony, ridicule</a:t>
            </a:r>
          </a:p>
          <a:p>
            <a:r>
              <a:rPr lang="en-US" dirty="0" smtClean="0"/>
              <a:t>Form of heroic couplet</a:t>
            </a:r>
          </a:p>
          <a:p>
            <a:r>
              <a:rPr lang="en-US" dirty="0" smtClean="0"/>
              <a:t>Dissembling, falsehood </a:t>
            </a:r>
          </a:p>
          <a:p>
            <a:r>
              <a:rPr lang="en-US" dirty="0" smtClean="0"/>
              <a:t>Restrain the nature of man, competition and desire</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11</a:t>
            </a:fld>
            <a:endParaRPr lang="cs-CZ"/>
          </a:p>
        </p:txBody>
      </p:sp>
    </p:spTree>
    <p:extLst>
      <p:ext uri="{BB962C8B-B14F-4D97-AF65-F5344CB8AC3E}">
        <p14:creationId xmlns:p14="http://schemas.microsoft.com/office/powerpoint/2010/main" val="1950948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John </a:t>
            </a:r>
            <a:r>
              <a:rPr lang="cs-CZ" dirty="0" err="1"/>
              <a:t>Dryden</a:t>
            </a:r>
            <a:r>
              <a:rPr lang="cs-CZ" dirty="0"/>
              <a:t> (1631-1700)</a:t>
            </a:r>
          </a:p>
        </p:txBody>
      </p:sp>
      <p:sp>
        <p:nvSpPr>
          <p:cNvPr id="3" name="Zástupný symbol pro obsah 2"/>
          <p:cNvSpPr>
            <a:spLocks noGrp="1"/>
          </p:cNvSpPr>
          <p:nvPr>
            <p:ph idx="1"/>
          </p:nvPr>
        </p:nvSpPr>
        <p:spPr/>
        <p:txBody>
          <a:bodyPr>
            <a:normAutofit/>
          </a:bodyPr>
          <a:lstStyle/>
          <a:p>
            <a:r>
              <a:rPr lang="en-US" sz="2400" dirty="0" smtClean="0"/>
              <a:t>“the Age of Dryden”</a:t>
            </a:r>
          </a:p>
          <a:p>
            <a:r>
              <a:rPr lang="en-US" sz="2400" dirty="0" smtClean="0"/>
              <a:t>Most prolific</a:t>
            </a:r>
          </a:p>
          <a:p>
            <a:r>
              <a:rPr lang="en-US" sz="2400" i="1" dirty="0"/>
              <a:t>Heroic Stanzas to the Glorious Memory of </a:t>
            </a:r>
            <a:endParaRPr lang="en-US" sz="2400" i="1" dirty="0" smtClean="0"/>
          </a:p>
          <a:p>
            <a:pPr marL="0" indent="0">
              <a:buNone/>
            </a:pPr>
            <a:r>
              <a:rPr lang="en-US" sz="2400" i="1" dirty="0" smtClean="0"/>
              <a:t>  … </a:t>
            </a:r>
            <a:r>
              <a:rPr lang="en-US" sz="2400" i="1" dirty="0"/>
              <a:t>Oliver Cromwell Late Lord </a:t>
            </a:r>
            <a:r>
              <a:rPr lang="en-US" sz="2400" i="1" dirty="0" smtClean="0"/>
              <a:t>Protector</a:t>
            </a:r>
            <a:r>
              <a:rPr lang="en-US" sz="2400" dirty="0" smtClean="0"/>
              <a:t> (1659)</a:t>
            </a:r>
          </a:p>
          <a:p>
            <a:r>
              <a:rPr lang="cs-CZ" sz="2400" i="1" dirty="0" err="1" smtClean="0"/>
              <a:t>Astrea</a:t>
            </a:r>
            <a:r>
              <a:rPr lang="cs-CZ" sz="2400" i="1" dirty="0" smtClean="0"/>
              <a:t> </a:t>
            </a:r>
            <a:r>
              <a:rPr lang="cs-CZ" sz="2400" i="1" dirty="0" err="1" smtClean="0"/>
              <a:t>Redux</a:t>
            </a:r>
            <a:r>
              <a:rPr lang="en-US" sz="2400" dirty="0" smtClean="0"/>
              <a:t> (</a:t>
            </a:r>
            <a:r>
              <a:rPr lang="cs-CZ" sz="2400" dirty="0" smtClean="0"/>
              <a:t>1660</a:t>
            </a:r>
            <a:r>
              <a:rPr lang="en-US" sz="2400" dirty="0" smtClean="0"/>
              <a:t>)</a:t>
            </a:r>
            <a:r>
              <a:rPr lang="cs-CZ" sz="2400" dirty="0" smtClean="0"/>
              <a:t> </a:t>
            </a:r>
            <a:endParaRPr lang="en-US" sz="2400" dirty="0" smtClean="0"/>
          </a:p>
          <a:p>
            <a:r>
              <a:rPr lang="cs-CZ" sz="2400" i="1" dirty="0" err="1" smtClean="0"/>
              <a:t>Annus</a:t>
            </a:r>
            <a:r>
              <a:rPr lang="cs-CZ" sz="2400" i="1" dirty="0" smtClean="0"/>
              <a:t> </a:t>
            </a:r>
            <a:r>
              <a:rPr lang="cs-CZ" sz="2400" i="1" dirty="0" err="1" smtClean="0"/>
              <a:t>Mirabilis</a:t>
            </a:r>
            <a:r>
              <a:rPr lang="cs-CZ" sz="2400" dirty="0" smtClean="0"/>
              <a:t> </a:t>
            </a:r>
            <a:r>
              <a:rPr lang="en-US" sz="2400" dirty="0" smtClean="0"/>
              <a:t>(</a:t>
            </a:r>
            <a:r>
              <a:rPr lang="cs-CZ" sz="2400" dirty="0" smtClean="0"/>
              <a:t>1666</a:t>
            </a:r>
            <a:r>
              <a:rPr lang="en-US" sz="2400" dirty="0" smtClean="0"/>
              <a:t>) – year of wonders</a:t>
            </a:r>
          </a:p>
          <a:p>
            <a:r>
              <a:rPr lang="en-US" sz="2400" dirty="0" smtClean="0"/>
              <a:t>Poet Laureate and Historiographer General</a:t>
            </a:r>
          </a:p>
          <a:p>
            <a:r>
              <a:rPr lang="en-US" sz="2400" dirty="0" smtClean="0"/>
              <a:t>1685 – Catholic</a:t>
            </a:r>
          </a:p>
          <a:p>
            <a:r>
              <a:rPr lang="en-US" sz="2400" dirty="0" smtClean="0"/>
              <a:t>1688 – out of </a:t>
            </a:r>
            <a:r>
              <a:rPr lang="en-US" sz="2400" dirty="0" err="1" smtClean="0"/>
              <a:t>favour</a:t>
            </a:r>
            <a:r>
              <a:rPr lang="en-US" sz="2400" dirty="0" smtClean="0"/>
              <a:t> with William III </a:t>
            </a:r>
          </a:p>
          <a:p>
            <a:pPr marL="0" indent="0">
              <a:buNone/>
            </a:pPr>
            <a:r>
              <a:rPr lang="en-US" sz="2400" dirty="0"/>
              <a:t> </a:t>
            </a:r>
            <a:r>
              <a:rPr lang="en-US" sz="2400" dirty="0" smtClean="0"/>
              <a:t>    of Orange</a:t>
            </a:r>
            <a:endParaRPr lang="cs-CZ" sz="2400"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12</a:t>
            </a:fld>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412776"/>
            <a:ext cx="2619901" cy="413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282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err="1" smtClean="0"/>
              <a:t>Absolom</a:t>
            </a:r>
            <a:r>
              <a:rPr lang="en-US" i="1" dirty="0" smtClean="0"/>
              <a:t> and </a:t>
            </a:r>
            <a:r>
              <a:rPr lang="en-US" i="1" dirty="0" err="1" smtClean="0"/>
              <a:t>Achitophel</a:t>
            </a:r>
            <a:r>
              <a:rPr lang="en-US" i="1" dirty="0" smtClean="0"/>
              <a:t> </a:t>
            </a:r>
            <a:r>
              <a:rPr lang="en-US" dirty="0" smtClean="0"/>
              <a:t>(1681)</a:t>
            </a:r>
            <a:endParaRPr lang="cs-CZ" i="1" dirty="0"/>
          </a:p>
        </p:txBody>
      </p:sp>
      <p:sp>
        <p:nvSpPr>
          <p:cNvPr id="3" name="Zástupný symbol pro obsah 2"/>
          <p:cNvSpPr>
            <a:spLocks noGrp="1"/>
          </p:cNvSpPr>
          <p:nvPr>
            <p:ph idx="1"/>
          </p:nvPr>
        </p:nvSpPr>
        <p:spPr/>
        <p:txBody>
          <a:bodyPr/>
          <a:lstStyle/>
          <a:p>
            <a:r>
              <a:rPr lang="en-US" dirty="0" smtClean="0"/>
              <a:t>Old Testament story of Kind David and his rebellious son </a:t>
            </a:r>
            <a:r>
              <a:rPr lang="en-US" dirty="0" err="1" smtClean="0"/>
              <a:t>Absolom</a:t>
            </a:r>
            <a:endParaRPr lang="en-US" dirty="0" smtClean="0"/>
          </a:p>
          <a:p>
            <a:r>
              <a:rPr lang="en-US" dirty="0" smtClean="0"/>
              <a:t>King David = King Charles II, </a:t>
            </a:r>
            <a:r>
              <a:rPr lang="en-US" dirty="0" err="1" smtClean="0"/>
              <a:t>Absolom</a:t>
            </a:r>
            <a:r>
              <a:rPr lang="en-US" dirty="0" smtClean="0"/>
              <a:t> = Duke of Monmouth</a:t>
            </a:r>
          </a:p>
          <a:p>
            <a:r>
              <a:rPr lang="en-US" dirty="0" err="1" smtClean="0"/>
              <a:t>Achitophel</a:t>
            </a:r>
            <a:r>
              <a:rPr lang="en-US" dirty="0" smtClean="0"/>
              <a:t> = the Earl of Shaftesbury</a:t>
            </a:r>
          </a:p>
          <a:p>
            <a:r>
              <a:rPr lang="en-US" dirty="0" smtClean="0"/>
              <a:t>Exclusion Crisis</a:t>
            </a:r>
          </a:p>
          <a:p>
            <a:r>
              <a:rPr lang="en-US" dirty="0" smtClean="0"/>
              <a:t>Popish Plot 1678 – Titus Oates</a:t>
            </a:r>
          </a:p>
          <a:p>
            <a:r>
              <a:rPr lang="en-US" dirty="0" smtClean="0"/>
              <a:t>Petitioners &gt; Whigs; Abhorrers &gt; Tories</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13</a:t>
            </a:fld>
            <a:endParaRPr lang="cs-CZ"/>
          </a:p>
        </p:txBody>
      </p:sp>
    </p:spTree>
    <p:extLst>
      <p:ext uri="{BB962C8B-B14F-4D97-AF65-F5344CB8AC3E}">
        <p14:creationId xmlns:p14="http://schemas.microsoft.com/office/powerpoint/2010/main" val="1766397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484784"/>
            <a:ext cx="10198968" cy="4525963"/>
          </a:xfrm>
        </p:spPr>
        <p:txBody>
          <a:bodyPr>
            <a:normAutofit lnSpcReduction="10000"/>
          </a:bodyPr>
          <a:lstStyle/>
          <a:p>
            <a:pPr marL="0" indent="0">
              <a:buNone/>
            </a:pPr>
            <a:r>
              <a:rPr lang="en-US" dirty="0"/>
              <a:t> </a:t>
            </a:r>
            <a:r>
              <a:rPr lang="en-US" dirty="0" smtClean="0"/>
              <a:t>The </a:t>
            </a:r>
            <a:r>
              <a:rPr lang="en-US" dirty="0"/>
              <a:t>Jews, a headstrong, moody, </a:t>
            </a:r>
            <a:r>
              <a:rPr lang="en-US" dirty="0" err="1"/>
              <a:t>murm'ring</a:t>
            </a:r>
            <a:r>
              <a:rPr lang="en-US" dirty="0"/>
              <a:t> race, </a:t>
            </a:r>
          </a:p>
          <a:p>
            <a:pPr marL="0" indent="0">
              <a:buNone/>
            </a:pPr>
            <a:r>
              <a:rPr lang="en-US" dirty="0" smtClean="0"/>
              <a:t> As </a:t>
            </a:r>
            <a:r>
              <a:rPr lang="en-US" dirty="0"/>
              <a:t>ever </a:t>
            </a:r>
            <a:r>
              <a:rPr lang="en-US" dirty="0" err="1"/>
              <a:t>tri'd</a:t>
            </a:r>
            <a:r>
              <a:rPr lang="en-US" dirty="0"/>
              <a:t> </a:t>
            </a:r>
            <a:r>
              <a:rPr lang="en-US" dirty="0" err="1"/>
              <a:t>th'extent</a:t>
            </a:r>
            <a:r>
              <a:rPr lang="en-US" dirty="0"/>
              <a:t> and stretch of grace; </a:t>
            </a:r>
          </a:p>
          <a:p>
            <a:pPr marL="0" indent="0">
              <a:buNone/>
            </a:pPr>
            <a:r>
              <a:rPr lang="en-US" dirty="0" smtClean="0"/>
              <a:t> God's </a:t>
            </a:r>
            <a:r>
              <a:rPr lang="en-US" dirty="0" err="1"/>
              <a:t>pamper'd</a:t>
            </a:r>
            <a:r>
              <a:rPr lang="en-US" dirty="0"/>
              <a:t> people whom, </a:t>
            </a:r>
            <a:r>
              <a:rPr lang="en-US" dirty="0" err="1"/>
              <a:t>debauch'd</a:t>
            </a:r>
            <a:r>
              <a:rPr lang="en-US" dirty="0"/>
              <a:t> with ease, </a:t>
            </a:r>
          </a:p>
          <a:p>
            <a:pPr marL="0" indent="0">
              <a:buNone/>
            </a:pPr>
            <a:r>
              <a:rPr lang="en-US" dirty="0" smtClean="0"/>
              <a:t> No </a:t>
            </a:r>
            <a:r>
              <a:rPr lang="en-US" dirty="0"/>
              <a:t>king could govern, nor no God could please; </a:t>
            </a:r>
          </a:p>
          <a:p>
            <a:pPr marL="0" indent="0">
              <a:buNone/>
            </a:pPr>
            <a:r>
              <a:rPr lang="en-US" dirty="0" smtClean="0"/>
              <a:t> (</a:t>
            </a:r>
            <a:r>
              <a:rPr lang="en-US" dirty="0"/>
              <a:t>Gods they had </a:t>
            </a:r>
            <a:r>
              <a:rPr lang="en-US" dirty="0" err="1"/>
              <a:t>tri'd</a:t>
            </a:r>
            <a:r>
              <a:rPr lang="en-US" dirty="0"/>
              <a:t> of every shape and size, </a:t>
            </a:r>
          </a:p>
          <a:p>
            <a:pPr marL="0" indent="0">
              <a:buNone/>
            </a:pPr>
            <a:r>
              <a:rPr lang="en-US" dirty="0" smtClean="0"/>
              <a:t> That </a:t>
            </a:r>
            <a:r>
              <a:rPr lang="en-US" dirty="0"/>
              <a:t>god-smiths could produce, or priests devise:) </a:t>
            </a:r>
          </a:p>
          <a:p>
            <a:pPr marL="0" indent="0">
              <a:buNone/>
            </a:pPr>
            <a:r>
              <a:rPr lang="en-US" dirty="0" smtClean="0"/>
              <a:t> These </a:t>
            </a:r>
            <a:r>
              <a:rPr lang="en-US" dirty="0"/>
              <a:t>Adam-wits, too fortunately free, </a:t>
            </a:r>
          </a:p>
          <a:p>
            <a:pPr marL="0" indent="0">
              <a:buNone/>
            </a:pPr>
            <a:r>
              <a:rPr lang="en-US" dirty="0" smtClean="0"/>
              <a:t> Began </a:t>
            </a:r>
            <a:r>
              <a:rPr lang="en-US" dirty="0"/>
              <a:t>to dream they wanted liberty: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14</a:t>
            </a:fld>
            <a:endParaRPr lang="cs-CZ"/>
          </a:p>
        </p:txBody>
      </p:sp>
    </p:spTree>
    <p:extLst>
      <p:ext uri="{BB962C8B-B14F-4D97-AF65-F5344CB8AC3E}">
        <p14:creationId xmlns:p14="http://schemas.microsoft.com/office/powerpoint/2010/main" val="1156752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79512" y="1556792"/>
            <a:ext cx="8964488" cy="4680520"/>
          </a:xfrm>
        </p:spPr>
        <p:txBody>
          <a:bodyPr>
            <a:normAutofit fontScale="92500" lnSpcReduction="10000"/>
          </a:bodyPr>
          <a:lstStyle/>
          <a:p>
            <a:pPr marL="0" indent="0">
              <a:buNone/>
            </a:pPr>
            <a:r>
              <a:rPr lang="en-US" dirty="0" smtClean="0"/>
              <a:t>[…] </a:t>
            </a:r>
          </a:p>
          <a:p>
            <a:pPr marL="0" indent="0">
              <a:buNone/>
            </a:pPr>
            <a:r>
              <a:rPr lang="en-US" dirty="0" smtClean="0"/>
              <a:t>From </a:t>
            </a:r>
            <a:r>
              <a:rPr lang="en-US" dirty="0"/>
              <a:t>hence began that plot, the nation's curse, </a:t>
            </a:r>
          </a:p>
          <a:p>
            <a:pPr marL="0" indent="0">
              <a:buNone/>
            </a:pPr>
            <a:r>
              <a:rPr lang="en-US" dirty="0"/>
              <a:t>Bad in itself, but represented worse. </a:t>
            </a:r>
          </a:p>
          <a:p>
            <a:pPr marL="0" indent="0">
              <a:buNone/>
            </a:pPr>
            <a:r>
              <a:rPr lang="en-US" dirty="0" err="1"/>
              <a:t>Rais'd</a:t>
            </a:r>
            <a:r>
              <a:rPr lang="en-US" dirty="0"/>
              <a:t> in extremes, and in extremes </a:t>
            </a:r>
            <a:r>
              <a:rPr lang="en-US" dirty="0" err="1"/>
              <a:t>decri'd</a:t>
            </a:r>
            <a:r>
              <a:rPr lang="en-US" dirty="0"/>
              <a:t>; </a:t>
            </a:r>
          </a:p>
          <a:p>
            <a:pPr marL="0" indent="0">
              <a:buNone/>
            </a:pPr>
            <a:r>
              <a:rPr lang="en-US" dirty="0"/>
              <a:t>With oaths </a:t>
            </a:r>
            <a:r>
              <a:rPr lang="en-US" dirty="0" err="1"/>
              <a:t>affirm'd</a:t>
            </a:r>
            <a:r>
              <a:rPr lang="en-US" dirty="0"/>
              <a:t>, with dying vows </a:t>
            </a:r>
            <a:r>
              <a:rPr lang="en-US" dirty="0" err="1"/>
              <a:t>deni'd</a:t>
            </a:r>
            <a:r>
              <a:rPr lang="en-US" dirty="0"/>
              <a:t>. </a:t>
            </a:r>
          </a:p>
          <a:p>
            <a:pPr marL="0" indent="0">
              <a:buNone/>
            </a:pPr>
            <a:r>
              <a:rPr lang="en-US" dirty="0"/>
              <a:t>Not </a:t>
            </a:r>
            <a:r>
              <a:rPr lang="en-US" dirty="0" err="1"/>
              <a:t>weigh'd</a:t>
            </a:r>
            <a:r>
              <a:rPr lang="en-US" dirty="0"/>
              <a:t>, or </a:t>
            </a:r>
            <a:r>
              <a:rPr lang="en-US" dirty="0" err="1"/>
              <a:t>winnow'd</a:t>
            </a:r>
            <a:r>
              <a:rPr lang="en-US" dirty="0"/>
              <a:t> by the multitude; </a:t>
            </a:r>
          </a:p>
          <a:p>
            <a:pPr marL="0" indent="0">
              <a:buNone/>
            </a:pPr>
            <a:r>
              <a:rPr lang="en-US" dirty="0"/>
              <a:t>But </a:t>
            </a:r>
            <a:r>
              <a:rPr lang="en-US" dirty="0" err="1"/>
              <a:t>swallow'd</a:t>
            </a:r>
            <a:r>
              <a:rPr lang="en-US" dirty="0"/>
              <a:t> in the mass, </a:t>
            </a:r>
            <a:r>
              <a:rPr lang="en-US" dirty="0" err="1"/>
              <a:t>unchew'd</a:t>
            </a:r>
            <a:r>
              <a:rPr lang="en-US" dirty="0"/>
              <a:t> and crude. </a:t>
            </a:r>
          </a:p>
          <a:p>
            <a:pPr marL="0" indent="0">
              <a:buNone/>
            </a:pPr>
            <a:r>
              <a:rPr lang="en-US" dirty="0"/>
              <a:t>Some truth there was, but </a:t>
            </a:r>
            <a:r>
              <a:rPr lang="en-US" dirty="0" err="1"/>
              <a:t>dash'd</a:t>
            </a:r>
            <a:r>
              <a:rPr lang="en-US" dirty="0"/>
              <a:t> and </a:t>
            </a:r>
            <a:r>
              <a:rPr lang="en-US" dirty="0" err="1"/>
              <a:t>brew'd</a:t>
            </a:r>
            <a:r>
              <a:rPr lang="en-US" dirty="0"/>
              <a:t> </a:t>
            </a:r>
            <a:r>
              <a:rPr lang="en-US" dirty="0" smtClean="0"/>
              <a:t>with lies</a:t>
            </a:r>
            <a:r>
              <a:rPr lang="en-US" dirty="0"/>
              <a:t>; </a:t>
            </a:r>
          </a:p>
          <a:p>
            <a:pPr marL="0" indent="0">
              <a:buNone/>
            </a:pPr>
            <a:r>
              <a:rPr lang="en-US" dirty="0"/>
              <a:t>To please the fools, and puzzle all the wise.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15</a:t>
            </a:fld>
            <a:endParaRPr lang="cs-CZ"/>
          </a:p>
        </p:txBody>
      </p:sp>
    </p:spTree>
    <p:extLst>
      <p:ext uri="{BB962C8B-B14F-4D97-AF65-F5344CB8AC3E}">
        <p14:creationId xmlns:p14="http://schemas.microsoft.com/office/powerpoint/2010/main" val="358237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55000" lnSpcReduction="20000"/>
          </a:bodyPr>
          <a:lstStyle/>
          <a:p>
            <a:r>
              <a:rPr lang="en-US" dirty="0"/>
              <a:t>Of these the false </a:t>
            </a:r>
            <a:r>
              <a:rPr lang="en-US" dirty="0" err="1"/>
              <a:t>Achitophel</a:t>
            </a:r>
            <a:r>
              <a:rPr lang="en-US" dirty="0"/>
              <a:t> was first: </a:t>
            </a:r>
          </a:p>
          <a:p>
            <a:r>
              <a:rPr lang="en-US" dirty="0"/>
              <a:t>A name to all succeeding ages curst. </a:t>
            </a:r>
          </a:p>
          <a:p>
            <a:r>
              <a:rPr lang="en-US" dirty="0"/>
              <a:t>For close designs, and crooked counsels fit; </a:t>
            </a:r>
          </a:p>
          <a:p>
            <a:r>
              <a:rPr lang="en-US" dirty="0"/>
              <a:t>Sagacious, bold and turbulent of wit: </a:t>
            </a:r>
          </a:p>
          <a:p>
            <a:r>
              <a:rPr lang="en-US" dirty="0"/>
              <a:t>Restless, </a:t>
            </a:r>
            <a:r>
              <a:rPr lang="en-US" dirty="0" err="1"/>
              <a:t>unfixt</a:t>
            </a:r>
            <a:r>
              <a:rPr lang="en-US" dirty="0"/>
              <a:t> in principles and place; </a:t>
            </a:r>
          </a:p>
          <a:p>
            <a:r>
              <a:rPr lang="en-US" dirty="0"/>
              <a:t>In </a:t>
            </a:r>
            <a:r>
              <a:rPr lang="en-US" dirty="0" err="1"/>
              <a:t>pow'r</a:t>
            </a:r>
            <a:r>
              <a:rPr lang="en-US" dirty="0"/>
              <a:t> </a:t>
            </a:r>
            <a:r>
              <a:rPr lang="en-US" dirty="0" err="1"/>
              <a:t>unpleas'd</a:t>
            </a:r>
            <a:r>
              <a:rPr lang="en-US" dirty="0"/>
              <a:t>, impatient of disgrace. </a:t>
            </a:r>
          </a:p>
          <a:p>
            <a:r>
              <a:rPr lang="en-US" dirty="0"/>
              <a:t>A fiery soul, which working out its way, </a:t>
            </a:r>
          </a:p>
          <a:p>
            <a:r>
              <a:rPr lang="en-US" dirty="0"/>
              <a:t>Fretted the pigmy-body to decay: </a:t>
            </a:r>
          </a:p>
          <a:p>
            <a:r>
              <a:rPr lang="en-US" dirty="0"/>
              <a:t>And o'er </a:t>
            </a:r>
            <a:r>
              <a:rPr lang="en-US" dirty="0" err="1"/>
              <a:t>inform'd</a:t>
            </a:r>
            <a:r>
              <a:rPr lang="en-US" dirty="0"/>
              <a:t> the tenement of clay. </a:t>
            </a:r>
          </a:p>
          <a:p>
            <a:r>
              <a:rPr lang="en-US" dirty="0"/>
              <a:t>A daring pilot in extremity; </a:t>
            </a:r>
          </a:p>
          <a:p>
            <a:r>
              <a:rPr lang="en-US" dirty="0" err="1"/>
              <a:t>Pleas'd</a:t>
            </a:r>
            <a:r>
              <a:rPr lang="en-US" dirty="0"/>
              <a:t> with the danger, when the waves went high </a:t>
            </a:r>
          </a:p>
          <a:p>
            <a:r>
              <a:rPr lang="en-US" dirty="0"/>
              <a:t>He sought the storms; but for a calm unfit, </a:t>
            </a:r>
          </a:p>
          <a:p>
            <a:r>
              <a:rPr lang="en-US" dirty="0"/>
              <a:t>Would steer too nigh the sands, to boast his wit. </a:t>
            </a:r>
          </a:p>
          <a:p>
            <a:r>
              <a:rPr lang="en-US" dirty="0"/>
              <a:t>Great wits are sure to madness near </a:t>
            </a:r>
            <a:r>
              <a:rPr lang="en-US" dirty="0" err="1"/>
              <a:t>alli'd</a:t>
            </a:r>
            <a:r>
              <a:rPr lang="en-US" dirty="0"/>
              <a:t>; </a:t>
            </a:r>
          </a:p>
          <a:p>
            <a:r>
              <a:rPr lang="en-US" dirty="0"/>
              <a:t>And thin partitions do their bounds divide: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16</a:t>
            </a:fld>
            <a:endParaRPr lang="cs-CZ"/>
          </a:p>
        </p:txBody>
      </p:sp>
    </p:spTree>
    <p:extLst>
      <p:ext uri="{BB962C8B-B14F-4D97-AF65-F5344CB8AC3E}">
        <p14:creationId xmlns:p14="http://schemas.microsoft.com/office/powerpoint/2010/main" val="1823037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err="1" smtClean="0"/>
              <a:t>MacFlecknoe</a:t>
            </a:r>
            <a:r>
              <a:rPr lang="en-US" i="1" dirty="0" smtClean="0"/>
              <a:t> </a:t>
            </a:r>
            <a:r>
              <a:rPr lang="en-US" dirty="0" smtClean="0"/>
              <a:t>(publ. 1682)</a:t>
            </a:r>
            <a:endParaRPr lang="cs-CZ" i="1" dirty="0"/>
          </a:p>
        </p:txBody>
      </p:sp>
      <p:sp>
        <p:nvSpPr>
          <p:cNvPr id="3" name="Zástupný symbol pro obsah 2"/>
          <p:cNvSpPr>
            <a:spLocks noGrp="1"/>
          </p:cNvSpPr>
          <p:nvPr>
            <p:ph idx="1"/>
          </p:nvPr>
        </p:nvSpPr>
        <p:spPr/>
        <p:txBody>
          <a:bodyPr/>
          <a:lstStyle/>
          <a:p>
            <a:r>
              <a:rPr lang="cs-CZ" dirty="0"/>
              <a:t>Thomas </a:t>
            </a:r>
            <a:r>
              <a:rPr lang="cs-CZ" dirty="0" err="1"/>
              <a:t>Shadwell</a:t>
            </a:r>
            <a:r>
              <a:rPr lang="cs-CZ" dirty="0"/>
              <a:t> (</a:t>
            </a:r>
            <a:r>
              <a:rPr lang="cs-CZ" dirty="0" smtClean="0"/>
              <a:t>1640-1692</a:t>
            </a:r>
            <a:r>
              <a:rPr lang="en-US" dirty="0" smtClean="0"/>
              <a:t>)</a:t>
            </a:r>
          </a:p>
          <a:p>
            <a:r>
              <a:rPr lang="en-US" dirty="0" smtClean="0"/>
              <a:t>Mock-heroic style / burlesque</a:t>
            </a:r>
          </a:p>
          <a:p>
            <a:r>
              <a:rPr lang="en-US" dirty="0" smtClean="0"/>
              <a:t>Trivial is inflated in lofty style</a:t>
            </a:r>
          </a:p>
          <a:p>
            <a:r>
              <a:rPr lang="en-US" dirty="0" smtClean="0"/>
              <a:t>Richard </a:t>
            </a:r>
            <a:r>
              <a:rPr lang="en-US" dirty="0" err="1" smtClean="0"/>
              <a:t>Flecknoe</a:t>
            </a:r>
            <a:r>
              <a:rPr lang="en-US" dirty="0" smtClean="0"/>
              <a:t>, Irish poet</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17</a:t>
            </a:fld>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288898"/>
            <a:ext cx="2664296" cy="335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65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76672"/>
            <a:ext cx="8229600" cy="5649491"/>
          </a:xfrm>
        </p:spPr>
        <p:txBody>
          <a:bodyPr>
            <a:noAutofit/>
          </a:bodyPr>
          <a:lstStyle/>
          <a:p>
            <a:pPr marL="0" indent="0">
              <a:buNone/>
            </a:pPr>
            <a:endParaRPr lang="en-US" sz="1800" dirty="0"/>
          </a:p>
          <a:p>
            <a:pPr marL="0" indent="0">
              <a:buNone/>
            </a:pPr>
            <a:r>
              <a:rPr lang="en-US" sz="1800" dirty="0" smtClean="0"/>
              <a:t>	A </a:t>
            </a:r>
            <a:r>
              <a:rPr lang="en-US" sz="1800" dirty="0"/>
              <a:t>Satire upon the True-blue Protestant Poet T.S.</a:t>
            </a:r>
          </a:p>
          <a:p>
            <a:endParaRPr lang="en-US" sz="1800" dirty="0"/>
          </a:p>
          <a:p>
            <a:pPr marL="0" indent="0">
              <a:buNone/>
            </a:pPr>
            <a:r>
              <a:rPr lang="en-US" sz="1800" dirty="0" smtClean="0"/>
              <a:t>	All </a:t>
            </a:r>
            <a:r>
              <a:rPr lang="en-US" sz="1800" dirty="0"/>
              <a:t>human things are subject to decay, </a:t>
            </a:r>
          </a:p>
          <a:p>
            <a:pPr marL="0" indent="0">
              <a:buNone/>
            </a:pPr>
            <a:r>
              <a:rPr lang="en-US" sz="1800" dirty="0" smtClean="0"/>
              <a:t>	And</a:t>
            </a:r>
            <a:r>
              <a:rPr lang="en-US" sz="1800" dirty="0"/>
              <a:t>, when Fate summons, monarchs must obey: </a:t>
            </a:r>
          </a:p>
          <a:p>
            <a:pPr marL="0" indent="0">
              <a:buNone/>
            </a:pPr>
            <a:r>
              <a:rPr lang="en-US" sz="1800" dirty="0" smtClean="0"/>
              <a:t>	This </a:t>
            </a:r>
            <a:r>
              <a:rPr lang="en-US" sz="1800" dirty="0" err="1"/>
              <a:t>Flecknoe</a:t>
            </a:r>
            <a:r>
              <a:rPr lang="en-US" sz="1800" dirty="0"/>
              <a:t> found, who, like Augustus, young </a:t>
            </a:r>
          </a:p>
          <a:p>
            <a:pPr marL="0" indent="0">
              <a:buNone/>
            </a:pPr>
            <a:r>
              <a:rPr lang="en-US" sz="1800" dirty="0" smtClean="0"/>
              <a:t>	Was </a:t>
            </a:r>
            <a:r>
              <a:rPr lang="en-US" sz="1800" dirty="0" err="1"/>
              <a:t>call'd</a:t>
            </a:r>
            <a:r>
              <a:rPr lang="en-US" sz="1800" dirty="0"/>
              <a:t> to empire, and had </a:t>
            </a:r>
            <a:r>
              <a:rPr lang="en-US" sz="1800" dirty="0" err="1"/>
              <a:t>govern'd</a:t>
            </a:r>
            <a:r>
              <a:rPr lang="en-US" sz="1800" dirty="0"/>
              <a:t> long: </a:t>
            </a:r>
          </a:p>
          <a:p>
            <a:pPr marL="0" indent="0">
              <a:buNone/>
            </a:pPr>
            <a:r>
              <a:rPr lang="en-US" sz="1800" dirty="0" smtClean="0"/>
              <a:t>	In </a:t>
            </a:r>
            <a:r>
              <a:rPr lang="en-US" sz="1800" dirty="0"/>
              <a:t>prose and verse, was </a:t>
            </a:r>
            <a:r>
              <a:rPr lang="en-US" sz="1800" dirty="0" err="1"/>
              <a:t>own'd</a:t>
            </a:r>
            <a:r>
              <a:rPr lang="en-US" sz="1800" dirty="0"/>
              <a:t>, without dispute </a:t>
            </a:r>
          </a:p>
          <a:p>
            <a:pPr marL="0" indent="0">
              <a:buNone/>
            </a:pPr>
            <a:r>
              <a:rPr lang="en-US" sz="1800" dirty="0" smtClean="0"/>
              <a:t>	Through </a:t>
            </a:r>
            <a:r>
              <a:rPr lang="en-US" sz="1800" dirty="0"/>
              <a:t>all the realms of Non-sense, absolute. </a:t>
            </a:r>
          </a:p>
          <a:p>
            <a:pPr marL="0" indent="0">
              <a:buNone/>
            </a:pPr>
            <a:r>
              <a:rPr lang="en-US" sz="1800" dirty="0" smtClean="0"/>
              <a:t>	This </a:t>
            </a:r>
            <a:r>
              <a:rPr lang="en-US" sz="1800" dirty="0"/>
              <a:t>aged prince now flourishing in peace, </a:t>
            </a:r>
          </a:p>
          <a:p>
            <a:pPr marL="0" indent="0">
              <a:buNone/>
            </a:pPr>
            <a:r>
              <a:rPr lang="en-US" sz="1800" dirty="0" smtClean="0"/>
              <a:t>	And </a:t>
            </a:r>
            <a:r>
              <a:rPr lang="en-US" sz="1800" dirty="0"/>
              <a:t>blest with issue of a large increase, </a:t>
            </a:r>
          </a:p>
          <a:p>
            <a:pPr marL="0" indent="0">
              <a:buNone/>
            </a:pPr>
            <a:r>
              <a:rPr lang="en-US" sz="1800" dirty="0" smtClean="0"/>
              <a:t>	Worn </a:t>
            </a:r>
            <a:r>
              <a:rPr lang="en-US" sz="1800" dirty="0"/>
              <a:t>out with business, did at length debate </a:t>
            </a:r>
          </a:p>
          <a:p>
            <a:pPr marL="0" indent="0">
              <a:buNone/>
            </a:pPr>
            <a:r>
              <a:rPr lang="en-US" sz="1800" dirty="0" smtClean="0"/>
              <a:t>	To </a:t>
            </a:r>
            <a:r>
              <a:rPr lang="en-US" sz="1800" dirty="0"/>
              <a:t>settle the succession of the State: </a:t>
            </a:r>
          </a:p>
          <a:p>
            <a:pPr marL="0" indent="0">
              <a:buNone/>
            </a:pPr>
            <a:r>
              <a:rPr lang="en-US" sz="1800" dirty="0" smtClean="0"/>
              <a:t>	And </a:t>
            </a:r>
            <a:r>
              <a:rPr lang="en-US" sz="1800" dirty="0" err="1"/>
              <a:t>pond'ring</a:t>
            </a:r>
            <a:r>
              <a:rPr lang="en-US" sz="1800" dirty="0"/>
              <a:t> which of all his sons was fit </a:t>
            </a:r>
          </a:p>
          <a:p>
            <a:pPr marL="0" indent="0">
              <a:buNone/>
            </a:pPr>
            <a:r>
              <a:rPr lang="en-US" sz="1800" dirty="0" smtClean="0"/>
              <a:t>	To </a:t>
            </a:r>
            <a:r>
              <a:rPr lang="en-US" sz="1800" dirty="0"/>
              <a:t>reign, and wage immortal war with wit; </a:t>
            </a:r>
          </a:p>
          <a:p>
            <a:pPr marL="0" indent="0">
              <a:buNone/>
            </a:pPr>
            <a:r>
              <a:rPr lang="en-US" sz="1800" dirty="0" smtClean="0"/>
              <a:t>	</a:t>
            </a:r>
            <a:r>
              <a:rPr lang="en-US" sz="1800" dirty="0" err="1" smtClean="0"/>
              <a:t>Cry'd</a:t>
            </a:r>
            <a:r>
              <a:rPr lang="en-US" sz="1800" dirty="0"/>
              <a:t>, 'tis </a:t>
            </a:r>
            <a:r>
              <a:rPr lang="en-US" sz="1800" dirty="0" err="1"/>
              <a:t>resolv'd</a:t>
            </a:r>
            <a:r>
              <a:rPr lang="en-US" sz="1800" dirty="0"/>
              <a:t>; for nature pleads that he </a:t>
            </a:r>
          </a:p>
          <a:p>
            <a:pPr marL="0" indent="0">
              <a:buNone/>
            </a:pPr>
            <a:r>
              <a:rPr lang="en-US" sz="1800" dirty="0" smtClean="0"/>
              <a:t>	Should </a:t>
            </a:r>
            <a:r>
              <a:rPr lang="en-US" sz="1800" dirty="0"/>
              <a:t>only rule, who most resembles me: </a:t>
            </a:r>
          </a:p>
          <a:p>
            <a:endParaRPr lang="cs-CZ" sz="1800"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18</a:t>
            </a:fld>
            <a:endParaRPr lang="cs-CZ"/>
          </a:p>
        </p:txBody>
      </p:sp>
    </p:spTree>
    <p:extLst>
      <p:ext uri="{BB962C8B-B14F-4D97-AF65-F5344CB8AC3E}">
        <p14:creationId xmlns:p14="http://schemas.microsoft.com/office/powerpoint/2010/main" val="3053542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smtClean="0"/>
              <a:t>	Shadwell </a:t>
            </a:r>
            <a:r>
              <a:rPr lang="en-US" dirty="0"/>
              <a:t>alone my perfect image bears, </a:t>
            </a:r>
          </a:p>
          <a:p>
            <a:pPr marL="0" indent="0">
              <a:buNone/>
            </a:pPr>
            <a:r>
              <a:rPr lang="en-US" dirty="0" smtClean="0"/>
              <a:t>	Mature </a:t>
            </a:r>
            <a:r>
              <a:rPr lang="en-US" dirty="0"/>
              <a:t>in dullness from his tender years. </a:t>
            </a:r>
          </a:p>
          <a:p>
            <a:pPr marL="0" indent="0">
              <a:buNone/>
            </a:pPr>
            <a:r>
              <a:rPr lang="en-US" dirty="0" smtClean="0"/>
              <a:t>	Shadwell </a:t>
            </a:r>
            <a:r>
              <a:rPr lang="en-US" dirty="0"/>
              <a:t>alone, of all my sons, is he </a:t>
            </a:r>
          </a:p>
          <a:p>
            <a:pPr marL="0" indent="0">
              <a:buNone/>
            </a:pPr>
            <a:r>
              <a:rPr lang="en-US" dirty="0" smtClean="0"/>
              <a:t>	Who </a:t>
            </a:r>
            <a:r>
              <a:rPr lang="en-US" dirty="0"/>
              <a:t>stands </a:t>
            </a:r>
            <a:r>
              <a:rPr lang="en-US" dirty="0" err="1"/>
              <a:t>confirm'd</a:t>
            </a:r>
            <a:r>
              <a:rPr lang="en-US" dirty="0"/>
              <a:t> in full stupidity. </a:t>
            </a:r>
          </a:p>
          <a:p>
            <a:pPr marL="0" indent="0">
              <a:buNone/>
            </a:pPr>
            <a:r>
              <a:rPr lang="en-US" dirty="0" smtClean="0"/>
              <a:t>	The </a:t>
            </a:r>
            <a:r>
              <a:rPr lang="en-US" dirty="0"/>
              <a:t>rest to some faint meaning make </a:t>
            </a:r>
            <a:r>
              <a:rPr lang="en-US" dirty="0" err="1"/>
              <a:t>pretence</a:t>
            </a:r>
            <a:r>
              <a:rPr lang="en-US" dirty="0"/>
              <a:t>, </a:t>
            </a:r>
          </a:p>
          <a:p>
            <a:pPr marL="0" indent="0">
              <a:buNone/>
            </a:pPr>
            <a:r>
              <a:rPr lang="en-US" dirty="0" smtClean="0"/>
              <a:t>	But </a:t>
            </a:r>
            <a:r>
              <a:rPr lang="en-US" dirty="0"/>
              <a:t>Shadwell never deviates into sense. </a:t>
            </a:r>
          </a:p>
          <a:p>
            <a:pPr marL="0" indent="0">
              <a:buNone/>
            </a:pPr>
            <a:r>
              <a:rPr lang="en-US" dirty="0" smtClean="0"/>
              <a:t>	Some </a:t>
            </a:r>
            <a:r>
              <a:rPr lang="en-US" dirty="0"/>
              <a:t>beams of wit on other souls may fall, </a:t>
            </a:r>
          </a:p>
          <a:p>
            <a:pPr marL="0" indent="0">
              <a:buNone/>
            </a:pPr>
            <a:r>
              <a:rPr lang="en-US" dirty="0" smtClean="0"/>
              <a:t>	Strike </a:t>
            </a:r>
            <a:r>
              <a:rPr lang="en-US" dirty="0"/>
              <a:t>through and make a lucid interval; </a:t>
            </a:r>
          </a:p>
          <a:p>
            <a:pPr marL="0" indent="0">
              <a:buNone/>
            </a:pPr>
            <a:r>
              <a:rPr lang="en-US" dirty="0" smtClean="0"/>
              <a:t>	But </a:t>
            </a:r>
            <a:r>
              <a:rPr lang="en-US" dirty="0"/>
              <a:t>Shadwell's genuine night admits no ray, </a:t>
            </a:r>
          </a:p>
          <a:p>
            <a:pPr marL="0" indent="0">
              <a:buNone/>
            </a:pPr>
            <a:r>
              <a:rPr lang="en-US" dirty="0" smtClean="0"/>
              <a:t>	His </a:t>
            </a:r>
            <a:r>
              <a:rPr lang="en-US" dirty="0"/>
              <a:t>rising fogs prevail upon the day: </a:t>
            </a:r>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19</a:t>
            </a:fld>
            <a:endParaRPr lang="cs-CZ"/>
          </a:p>
        </p:txBody>
      </p:sp>
    </p:spTree>
    <p:extLst>
      <p:ext uri="{BB962C8B-B14F-4D97-AF65-F5344CB8AC3E}">
        <p14:creationId xmlns:p14="http://schemas.microsoft.com/office/powerpoint/2010/main" val="2623304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Metaphysical x Cavalier</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Stylistic x political</a:t>
            </a:r>
          </a:p>
          <a:p>
            <a:r>
              <a:rPr lang="en-US" dirty="0" smtClean="0">
                <a:latin typeface="Times New Roman" panose="02020603050405020304" pitchFamily="18" charset="0"/>
                <a:cs typeface="Times New Roman" panose="02020603050405020304" pitchFamily="18" charset="0"/>
              </a:rPr>
              <a:t>Followers of Donne x the “sons of Ben”</a:t>
            </a:r>
          </a:p>
          <a:p>
            <a:r>
              <a:rPr lang="en-US" dirty="0" smtClean="0">
                <a:latin typeface="Times New Roman" panose="02020603050405020304" pitchFamily="18" charset="0"/>
                <a:cs typeface="Times New Roman" panose="02020603050405020304" pitchFamily="18" charset="0"/>
              </a:rPr>
              <a:t>Some both (combine metaphysical wit and conceit with </a:t>
            </a:r>
            <a:r>
              <a:rPr lang="en-US" dirty="0" err="1" smtClean="0">
                <a:latin typeface="Times New Roman" panose="02020603050405020304" pitchFamily="18" charset="0"/>
                <a:cs typeface="Times New Roman" panose="02020603050405020304" pitchFamily="18" charset="0"/>
              </a:rPr>
              <a:t>Jonsonian</a:t>
            </a:r>
            <a:r>
              <a:rPr lang="en-US" dirty="0" smtClean="0">
                <a:latin typeface="Times New Roman" panose="02020603050405020304" pitchFamily="18" charset="0"/>
                <a:cs typeface="Times New Roman" panose="02020603050405020304" pitchFamily="18" charset="0"/>
              </a:rPr>
              <a:t> polish):</a:t>
            </a:r>
          </a:p>
          <a:p>
            <a:r>
              <a:rPr lang="en-US" dirty="0" smtClean="0">
                <a:latin typeface="Times New Roman" panose="02020603050405020304" pitchFamily="18" charset="0"/>
                <a:cs typeface="Times New Roman" panose="02020603050405020304" pitchFamily="18" charset="0"/>
              </a:rPr>
              <a:t>Thomas Carew, “A Rapture”</a:t>
            </a:r>
          </a:p>
          <a:p>
            <a:r>
              <a:rPr lang="en-US" dirty="0" smtClean="0">
                <a:latin typeface="Times New Roman" panose="02020603050405020304" pitchFamily="18" charset="0"/>
                <a:cs typeface="Times New Roman" panose="02020603050405020304" pitchFamily="18" charset="0"/>
              </a:rPr>
              <a:t>Andrew Marvell, “To His Coy Mistress”</a:t>
            </a:r>
            <a:endParaRPr lang="cs-CZ"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a:t>
            </a:fld>
            <a:endParaRPr lang="cs-CZ"/>
          </a:p>
        </p:txBody>
      </p:sp>
    </p:spTree>
    <p:extLst>
      <p:ext uri="{BB962C8B-B14F-4D97-AF65-F5344CB8AC3E}">
        <p14:creationId xmlns:p14="http://schemas.microsoft.com/office/powerpoint/2010/main" val="418269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Dryden</a:t>
            </a:r>
            <a:endParaRPr lang="cs-CZ" dirty="0"/>
          </a:p>
        </p:txBody>
      </p:sp>
      <p:sp>
        <p:nvSpPr>
          <p:cNvPr id="3" name="Zástupný symbol pro obsah 2"/>
          <p:cNvSpPr>
            <a:spLocks noGrp="1"/>
          </p:cNvSpPr>
          <p:nvPr>
            <p:ph idx="1"/>
          </p:nvPr>
        </p:nvSpPr>
        <p:spPr/>
        <p:txBody>
          <a:bodyPr/>
          <a:lstStyle/>
          <a:p>
            <a:r>
              <a:rPr lang="en-US" dirty="0" smtClean="0"/>
              <a:t>Translations, e.g. </a:t>
            </a:r>
            <a:r>
              <a:rPr lang="en-US" i="1" dirty="0" smtClean="0"/>
              <a:t>The Aeneid </a:t>
            </a:r>
            <a:r>
              <a:rPr lang="en-US" dirty="0" smtClean="0"/>
              <a:t>(Virgil)</a:t>
            </a:r>
            <a:r>
              <a:rPr lang="en-US" i="1" dirty="0" smtClean="0"/>
              <a:t>, </a:t>
            </a:r>
            <a:r>
              <a:rPr lang="en-US" dirty="0" smtClean="0"/>
              <a:t>tales of Chaucer</a:t>
            </a:r>
          </a:p>
          <a:p>
            <a:r>
              <a:rPr lang="en-US" dirty="0" smtClean="0"/>
              <a:t>Literary criticism</a:t>
            </a:r>
          </a:p>
          <a:p>
            <a:r>
              <a:rPr lang="en-US" dirty="0" smtClean="0"/>
              <a:t>Prefaces to plays</a:t>
            </a:r>
          </a:p>
          <a:p>
            <a:r>
              <a:rPr lang="en-US" dirty="0" smtClean="0"/>
              <a:t>Samuel Johnson called Dryden “the father of English criticism”</a:t>
            </a:r>
          </a:p>
          <a:p>
            <a:r>
              <a:rPr lang="en-US" i="1" dirty="0" smtClean="0"/>
              <a:t>Essay of Dramatic Poesy </a:t>
            </a:r>
            <a:r>
              <a:rPr lang="en-US" dirty="0" smtClean="0"/>
              <a:t>(1668)</a:t>
            </a:r>
            <a:endParaRPr lang="en-US" i="1" dirty="0" smtClean="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20</a:t>
            </a:fld>
            <a:endParaRPr lang="cs-CZ"/>
          </a:p>
        </p:txBody>
      </p:sp>
    </p:spTree>
    <p:extLst>
      <p:ext uri="{BB962C8B-B14F-4D97-AF65-F5344CB8AC3E}">
        <p14:creationId xmlns:p14="http://schemas.microsoft.com/office/powerpoint/2010/main" val="227396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i="1" dirty="0"/>
              <a:t>Essay of Dramatic Poesy </a:t>
            </a:r>
            <a:r>
              <a:rPr lang="en-US" dirty="0"/>
              <a:t>(1668)</a:t>
            </a:r>
            <a:br>
              <a:rPr lang="en-US" dirty="0"/>
            </a:br>
            <a:endParaRPr lang="cs-CZ" dirty="0"/>
          </a:p>
        </p:txBody>
      </p:sp>
      <p:sp>
        <p:nvSpPr>
          <p:cNvPr id="3" name="Zástupný symbol pro obsah 2"/>
          <p:cNvSpPr>
            <a:spLocks noGrp="1"/>
          </p:cNvSpPr>
          <p:nvPr>
            <p:ph idx="1"/>
          </p:nvPr>
        </p:nvSpPr>
        <p:spPr/>
        <p:txBody>
          <a:bodyPr/>
          <a:lstStyle/>
          <a:p>
            <a:r>
              <a:rPr lang="en-US" dirty="0" smtClean="0"/>
              <a:t>Crites – ancients</a:t>
            </a:r>
          </a:p>
          <a:p>
            <a:r>
              <a:rPr lang="en-US" dirty="0" smtClean="0"/>
              <a:t>Eugenius – moderns</a:t>
            </a:r>
          </a:p>
          <a:p>
            <a:r>
              <a:rPr lang="en-US" dirty="0" smtClean="0"/>
              <a:t>Echoes the French quarrel of the ancients and moderns</a:t>
            </a:r>
          </a:p>
          <a:p>
            <a:r>
              <a:rPr lang="en-US" dirty="0" err="1" smtClean="0"/>
              <a:t>Lysideus</a:t>
            </a:r>
            <a:r>
              <a:rPr lang="en-US" dirty="0" smtClean="0"/>
              <a:t> – French drama </a:t>
            </a:r>
          </a:p>
          <a:p>
            <a:r>
              <a:rPr lang="en-US" dirty="0" err="1" smtClean="0"/>
              <a:t>Neander</a:t>
            </a:r>
            <a:r>
              <a:rPr lang="en-US" dirty="0" smtClean="0"/>
              <a:t> – English </a:t>
            </a:r>
          </a:p>
          <a:p>
            <a:pPr marL="0" indent="0">
              <a:buNone/>
            </a:pPr>
            <a:endParaRPr lang="en-US" dirty="0" smtClean="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21</a:t>
            </a:fld>
            <a:endParaRPr lang="cs-CZ"/>
          </a:p>
        </p:txBody>
      </p:sp>
    </p:spTree>
    <p:extLst>
      <p:ext uri="{BB962C8B-B14F-4D97-AF65-F5344CB8AC3E}">
        <p14:creationId xmlns:p14="http://schemas.microsoft.com/office/powerpoint/2010/main" val="2622341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US" dirty="0"/>
              <a:t>To begin then with Shakespeare; he was the man who of all Modern, and perhaps Ancient Poets, had the largest and most comprehensive soul. All the Images of Nature were still present to him, and he drew them not laboriously, but luckily: when he describes any thing, you more than see it, you feel it too. Those who accuse him to have wanted learning, give him the greater commendation: he was naturally </a:t>
            </a:r>
            <a:r>
              <a:rPr lang="en-US" dirty="0" err="1"/>
              <a:t>learn'd</a:t>
            </a:r>
            <a:r>
              <a:rPr lang="en-US" dirty="0"/>
              <a:t>; he needed not the spectacles of Books to read Nature; he </a:t>
            </a:r>
            <a:r>
              <a:rPr lang="en-US" dirty="0" err="1"/>
              <a:t>look'd</a:t>
            </a:r>
            <a:r>
              <a:rPr lang="en-US" dirty="0"/>
              <a:t> inwards, and found her there.</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22</a:t>
            </a:fld>
            <a:endParaRPr lang="cs-CZ"/>
          </a:p>
        </p:txBody>
      </p:sp>
    </p:spTree>
    <p:extLst>
      <p:ext uri="{BB962C8B-B14F-4D97-AF65-F5344CB8AC3E}">
        <p14:creationId xmlns:p14="http://schemas.microsoft.com/office/powerpoint/2010/main" val="823689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a:t>As for Johnson, to whose Character I am now </a:t>
            </a:r>
            <a:r>
              <a:rPr lang="en-US" dirty="0" err="1"/>
              <a:t>arriv'd</a:t>
            </a:r>
            <a:r>
              <a:rPr lang="en-US" dirty="0"/>
              <a:t>, if we look upon him while he was himself, (for his last </a:t>
            </a:r>
            <a:r>
              <a:rPr lang="en-US" dirty="0" err="1"/>
              <a:t>Playes</a:t>
            </a:r>
            <a:r>
              <a:rPr lang="en-US" dirty="0"/>
              <a:t> were but his dotages) I think him the most learned and judicious Writer which any Theater ever had. He was a most severe Judge of himself as well as others. One cannot say he wanted wit, but rather that he was frugal of it. In his works you find little to retrench or alter. Wit and Language, and </a:t>
            </a:r>
            <a:r>
              <a:rPr lang="en-US" dirty="0" err="1"/>
              <a:t>Humour</a:t>
            </a:r>
            <a:r>
              <a:rPr lang="en-US" dirty="0"/>
              <a:t> also in some measure we had before him; but something of Art was wanting to the Drama till he came. He </a:t>
            </a:r>
            <a:r>
              <a:rPr lang="en-US" dirty="0" err="1"/>
              <a:t>manag'd</a:t>
            </a:r>
            <a:r>
              <a:rPr lang="en-US" dirty="0"/>
              <a:t> his strength to more advantage then any who preceded him. You </a:t>
            </a:r>
            <a:r>
              <a:rPr lang="en-US" dirty="0" err="1"/>
              <a:t>seldome</a:t>
            </a:r>
            <a:r>
              <a:rPr lang="en-US" dirty="0"/>
              <a:t> find him making Love in any of his Scenes, or </a:t>
            </a:r>
            <a:r>
              <a:rPr lang="en-US" dirty="0" err="1"/>
              <a:t>endeavouring</a:t>
            </a:r>
            <a:r>
              <a:rPr lang="en-US" dirty="0"/>
              <a:t> to move the Passions; his genius was too sullen and saturnine to do it gracefully, especially when he knew he came after those who had performed both to such an height. </a:t>
            </a:r>
            <a:r>
              <a:rPr lang="en-US" dirty="0" err="1"/>
              <a:t>Humour</a:t>
            </a:r>
            <a:r>
              <a:rPr lang="en-US" dirty="0"/>
              <a:t> was his proper Sphere, and in that he delighted most to represent </a:t>
            </a:r>
            <a:r>
              <a:rPr lang="en-US" dirty="0" err="1"/>
              <a:t>Mechanick</a:t>
            </a:r>
            <a:r>
              <a:rPr lang="en-US" dirty="0"/>
              <a:t> people.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23</a:t>
            </a:fld>
            <a:endParaRPr lang="cs-CZ"/>
          </a:p>
        </p:txBody>
      </p:sp>
    </p:spTree>
    <p:extLst>
      <p:ext uri="{BB962C8B-B14F-4D97-AF65-F5344CB8AC3E}">
        <p14:creationId xmlns:p14="http://schemas.microsoft.com/office/powerpoint/2010/main" val="2317463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a:t>If there was any fault in his Language, 'twas that he </a:t>
            </a:r>
            <a:r>
              <a:rPr lang="en-US" dirty="0" err="1"/>
              <a:t>weav'd</a:t>
            </a:r>
            <a:r>
              <a:rPr lang="en-US" dirty="0"/>
              <a:t> it too closely and laboriously in his serious </a:t>
            </a:r>
            <a:r>
              <a:rPr lang="en-US" dirty="0" err="1"/>
              <a:t>Playes</a:t>
            </a:r>
            <a:r>
              <a:rPr lang="en-US" dirty="0"/>
              <a:t>; perhaps too, he did a little to much Romanize our Tongue, leaving the words which he translated almost as much </a:t>
            </a:r>
            <a:r>
              <a:rPr lang="en-US" dirty="0" err="1"/>
              <a:t>Latine</a:t>
            </a:r>
            <a:r>
              <a:rPr lang="en-US" dirty="0"/>
              <a:t> as he found them: wherein though he learnedly followed the Idiom of their language, he did not enough comply with ours. If I would compare him with Shakespeare, I must acknowledge him the more correct Poet, but Shakespeare the greater wit. Shakespeare was the Homer, or Father of our </a:t>
            </a:r>
            <a:r>
              <a:rPr lang="en-US" dirty="0" err="1"/>
              <a:t>Dramatick</a:t>
            </a:r>
            <a:r>
              <a:rPr lang="en-US" dirty="0"/>
              <a:t> Poets; Johnson was the Virgil, the pattern of elaborate writing; I admire him, but I love Shakespeare. To conclude of him, as he has given us the most correct </a:t>
            </a:r>
            <a:r>
              <a:rPr lang="en-US" dirty="0" err="1"/>
              <a:t>Playes</a:t>
            </a:r>
            <a:r>
              <a:rPr lang="en-US" dirty="0"/>
              <a:t>, so in the precepts which he has laid down in his Discoveries, we have as many and profitable Rules for perfecting the Stage as any wherewith the French can furnish us.</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24</a:t>
            </a:fld>
            <a:endParaRPr lang="cs-CZ"/>
          </a:p>
        </p:txBody>
      </p:sp>
    </p:spTree>
    <p:extLst>
      <p:ext uri="{BB962C8B-B14F-4D97-AF65-F5344CB8AC3E}">
        <p14:creationId xmlns:p14="http://schemas.microsoft.com/office/powerpoint/2010/main" val="3057397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Dryden etc.</a:t>
            </a:r>
            <a:endParaRPr lang="cs-CZ" dirty="0"/>
          </a:p>
        </p:txBody>
      </p:sp>
      <p:sp>
        <p:nvSpPr>
          <p:cNvPr id="3" name="Zástupný symbol pro obsah 2"/>
          <p:cNvSpPr>
            <a:spLocks noGrp="1"/>
          </p:cNvSpPr>
          <p:nvPr>
            <p:ph idx="1"/>
          </p:nvPr>
        </p:nvSpPr>
        <p:spPr/>
        <p:txBody>
          <a:bodyPr/>
          <a:lstStyle/>
          <a:p>
            <a:r>
              <a:rPr lang="en-US" dirty="0" smtClean="0"/>
              <a:t>Will’s Coffee House</a:t>
            </a:r>
          </a:p>
          <a:p>
            <a:r>
              <a:rPr lang="en-US" dirty="0" smtClean="0"/>
              <a:t>Samuel Johnson:</a:t>
            </a:r>
          </a:p>
          <a:p>
            <a:r>
              <a:rPr lang="en-US" dirty="0" smtClean="0"/>
              <a:t>Compared Dryden to Roman Emperor Augustus (quoting words of Horace):</a:t>
            </a:r>
          </a:p>
          <a:p>
            <a:r>
              <a:rPr lang="en-US" dirty="0" smtClean="0"/>
              <a:t>“He found it brick and left it marble.”</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25</a:t>
            </a:fld>
            <a:endParaRPr lang="cs-CZ"/>
          </a:p>
        </p:txBody>
      </p:sp>
    </p:spTree>
    <p:extLst>
      <p:ext uri="{BB962C8B-B14F-4D97-AF65-F5344CB8AC3E}">
        <p14:creationId xmlns:p14="http://schemas.microsoft.com/office/powerpoint/2010/main" val="385572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Samuel Butler (1612-1680)</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Royalist anti-Puritan writer</a:t>
            </a:r>
          </a:p>
          <a:p>
            <a:r>
              <a:rPr lang="en-US" dirty="0" smtClean="0"/>
              <a:t>Burlesque satire </a:t>
            </a:r>
            <a:r>
              <a:rPr lang="en-US" i="1" dirty="0" smtClean="0"/>
              <a:t>Hudibras </a:t>
            </a:r>
            <a:r>
              <a:rPr lang="en-US" dirty="0" smtClean="0"/>
              <a:t>(1662 Part I)</a:t>
            </a:r>
          </a:p>
          <a:p>
            <a:r>
              <a:rPr lang="en-US" dirty="0"/>
              <a:t>ten thousand octosyllabic </a:t>
            </a:r>
            <a:r>
              <a:rPr lang="en-US" dirty="0" smtClean="0"/>
              <a:t>lines</a:t>
            </a:r>
          </a:p>
          <a:p>
            <a:r>
              <a:rPr lang="en-US" dirty="0" smtClean="0"/>
              <a:t>a </a:t>
            </a:r>
            <a:r>
              <a:rPr lang="en-US" dirty="0"/>
              <a:t>four foot line in couplets </a:t>
            </a:r>
            <a:endParaRPr lang="en-US" dirty="0" smtClean="0"/>
          </a:p>
          <a:p>
            <a:r>
              <a:rPr lang="en-US" dirty="0" smtClean="0"/>
              <a:t>to </a:t>
            </a:r>
            <a:r>
              <a:rPr lang="en-US" dirty="0"/>
              <a:t>create a jogging, </a:t>
            </a:r>
            <a:r>
              <a:rPr lang="en-US" dirty="0" smtClean="0"/>
              <a:t>antiheroic effect</a:t>
            </a:r>
          </a:p>
          <a:p>
            <a:r>
              <a:rPr lang="en-US" dirty="0" smtClean="0"/>
              <a:t>Theme from </a:t>
            </a:r>
            <a:r>
              <a:rPr lang="en-US" i="1" dirty="0" smtClean="0"/>
              <a:t>Don Quixote</a:t>
            </a:r>
            <a:endParaRPr lang="en-US" dirty="0" smtClean="0"/>
          </a:p>
          <a:p>
            <a:r>
              <a:rPr lang="en-US" dirty="0" smtClean="0"/>
              <a:t>Sir Hudibras (Presbyterians) and his servant </a:t>
            </a:r>
            <a:r>
              <a:rPr lang="en-US" dirty="0" err="1" smtClean="0"/>
              <a:t>Ralpho</a:t>
            </a:r>
            <a:r>
              <a:rPr lang="en-US" dirty="0" smtClean="0"/>
              <a:t> (Independents)</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26</a:t>
            </a:fld>
            <a:endParaRPr lang="cs-CZ"/>
          </a:p>
        </p:txBody>
      </p:sp>
    </p:spTree>
    <p:extLst>
      <p:ext uri="{BB962C8B-B14F-4D97-AF65-F5344CB8AC3E}">
        <p14:creationId xmlns:p14="http://schemas.microsoft.com/office/powerpoint/2010/main" val="286618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Hudibras sallies forth </a:t>
            </a:r>
            <a:br>
              <a:rPr lang="en-US" dirty="0" smtClean="0"/>
            </a:br>
            <a:r>
              <a:rPr lang="en-US" dirty="0" smtClean="0"/>
              <a:t>(by William Hogarth)</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27</a:t>
            </a:fld>
            <a:endParaRPr lang="cs-CZ"/>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278" y="1600200"/>
            <a:ext cx="70434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810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Hudibras</a:t>
            </a:r>
            <a:endParaRPr lang="cs-CZ" i="1" dirty="0"/>
          </a:p>
        </p:txBody>
      </p:sp>
      <p:sp>
        <p:nvSpPr>
          <p:cNvPr id="3" name="Zástupný symbol pro obsah 2"/>
          <p:cNvSpPr>
            <a:spLocks noGrp="1"/>
          </p:cNvSpPr>
          <p:nvPr>
            <p:ph idx="1"/>
          </p:nvPr>
        </p:nvSpPr>
        <p:spPr>
          <a:xfrm>
            <a:off x="457200" y="1196752"/>
            <a:ext cx="8229600" cy="5400600"/>
          </a:xfrm>
        </p:spPr>
        <p:txBody>
          <a:bodyPr>
            <a:normAutofit fontScale="25000" lnSpcReduction="20000"/>
          </a:bodyPr>
          <a:lstStyle/>
          <a:p>
            <a:r>
              <a:rPr lang="en-US" sz="8000" dirty="0" smtClean="0"/>
              <a:t>From CANTO </a:t>
            </a:r>
            <a:r>
              <a:rPr lang="en-US" sz="8000" dirty="0"/>
              <a:t>I. </a:t>
            </a:r>
          </a:p>
          <a:p>
            <a:endParaRPr lang="en-US" sz="8000" dirty="0"/>
          </a:p>
          <a:p>
            <a:pPr marL="0" indent="0">
              <a:buNone/>
            </a:pPr>
            <a:r>
              <a:rPr lang="en-US" sz="8000" dirty="0" smtClean="0"/>
              <a:t>	When </a:t>
            </a:r>
            <a:r>
              <a:rPr lang="en-US" sz="8000" dirty="0"/>
              <a:t>civil fury first grew high, </a:t>
            </a:r>
          </a:p>
          <a:p>
            <a:pPr marL="0" indent="0">
              <a:buNone/>
            </a:pPr>
            <a:r>
              <a:rPr lang="en-US" sz="8000" dirty="0" smtClean="0"/>
              <a:t>	And </a:t>
            </a:r>
            <a:r>
              <a:rPr lang="en-US" sz="8000" dirty="0"/>
              <a:t>men fell out they knew not why, </a:t>
            </a:r>
          </a:p>
          <a:p>
            <a:pPr marL="0" indent="0">
              <a:buNone/>
            </a:pPr>
            <a:r>
              <a:rPr lang="en-US" sz="8000" dirty="0" smtClean="0"/>
              <a:t>	When </a:t>
            </a:r>
            <a:r>
              <a:rPr lang="en-US" sz="8000" dirty="0"/>
              <a:t>hard Words, </a:t>
            </a:r>
            <a:r>
              <a:rPr lang="en-US" sz="8000" dirty="0" err="1"/>
              <a:t>fealousies</a:t>
            </a:r>
            <a:r>
              <a:rPr lang="en-US" sz="8000" dirty="0"/>
              <a:t>, and Fears, </a:t>
            </a:r>
          </a:p>
          <a:p>
            <a:pPr marL="0" indent="0">
              <a:buNone/>
            </a:pPr>
            <a:r>
              <a:rPr lang="en-US" sz="8000" dirty="0" smtClean="0"/>
              <a:t>	Set </a:t>
            </a:r>
            <a:r>
              <a:rPr lang="en-US" sz="8000" dirty="0"/>
              <a:t>Folks together by the Ears, </a:t>
            </a:r>
          </a:p>
          <a:p>
            <a:pPr marL="0" indent="0">
              <a:buNone/>
            </a:pPr>
            <a:r>
              <a:rPr lang="en-US" sz="8000" dirty="0" smtClean="0"/>
              <a:t>	And </a:t>
            </a:r>
            <a:r>
              <a:rPr lang="en-US" sz="8000" dirty="0"/>
              <a:t>made them fight, like mad or drunk. </a:t>
            </a:r>
          </a:p>
          <a:p>
            <a:pPr marL="0" indent="0">
              <a:buNone/>
            </a:pPr>
            <a:r>
              <a:rPr lang="en-US" sz="8000" dirty="0" smtClean="0"/>
              <a:t>	For </a:t>
            </a:r>
            <a:r>
              <a:rPr lang="en-US" sz="8000" dirty="0"/>
              <a:t>Dame Religion as for Punk, </a:t>
            </a:r>
          </a:p>
          <a:p>
            <a:pPr marL="0" indent="0">
              <a:buNone/>
            </a:pPr>
            <a:r>
              <a:rPr lang="en-US" sz="8000" dirty="0" smtClean="0"/>
              <a:t>	Whose </a:t>
            </a:r>
            <a:r>
              <a:rPr lang="en-US" sz="8000" dirty="0"/>
              <a:t>honesty they all durst swear for. </a:t>
            </a:r>
          </a:p>
          <a:p>
            <a:pPr marL="457200" lvl="1" indent="0">
              <a:buNone/>
            </a:pPr>
            <a:r>
              <a:rPr lang="en-US" sz="7600" dirty="0" smtClean="0"/>
              <a:t>	Though </a:t>
            </a:r>
            <a:r>
              <a:rPr lang="en-US" sz="7600" dirty="0"/>
              <a:t>not a man of them knew wherefore : </a:t>
            </a:r>
          </a:p>
          <a:p>
            <a:pPr marL="0" indent="0">
              <a:buNone/>
            </a:pPr>
            <a:r>
              <a:rPr lang="en-US" sz="8000" dirty="0" smtClean="0"/>
              <a:t>	When </a:t>
            </a:r>
            <a:r>
              <a:rPr lang="en-US" sz="8000" dirty="0"/>
              <a:t>Gospel-Trumpeter surrounded. </a:t>
            </a:r>
          </a:p>
          <a:p>
            <a:pPr marL="0" indent="0">
              <a:buNone/>
            </a:pPr>
            <a:r>
              <a:rPr lang="en-US" sz="8000" dirty="0" smtClean="0"/>
              <a:t>	With </a:t>
            </a:r>
            <a:r>
              <a:rPr lang="en-US" sz="8000" dirty="0"/>
              <a:t>long-</a:t>
            </a:r>
            <a:r>
              <a:rPr lang="en-US" sz="8000" dirty="0" err="1"/>
              <a:t>ear'd</a:t>
            </a:r>
            <a:r>
              <a:rPr lang="en-US" sz="8000" dirty="0"/>
              <a:t> rout to Battel sounded, </a:t>
            </a:r>
          </a:p>
          <a:p>
            <a:pPr marL="457200" lvl="1" indent="0">
              <a:buNone/>
            </a:pPr>
            <a:r>
              <a:rPr lang="en-US" sz="7600" dirty="0" smtClean="0"/>
              <a:t>	And </a:t>
            </a:r>
            <a:r>
              <a:rPr lang="en-US" sz="7600" dirty="0"/>
              <a:t>Pulpit, Drum </a:t>
            </a:r>
            <a:r>
              <a:rPr lang="en-US" sz="7600" dirty="0" err="1"/>
              <a:t>Ecclesiastick</a:t>
            </a:r>
            <a:r>
              <a:rPr lang="en-US" sz="7600" dirty="0"/>
              <a:t>, </a:t>
            </a:r>
          </a:p>
          <a:p>
            <a:pPr marL="0" indent="0">
              <a:buNone/>
            </a:pPr>
            <a:r>
              <a:rPr lang="en-US" sz="8000" dirty="0" smtClean="0"/>
              <a:t>	Was </a:t>
            </a:r>
            <a:r>
              <a:rPr lang="en-US" sz="8000" dirty="0"/>
              <a:t>beat with fist, instead of a stick : </a:t>
            </a:r>
          </a:p>
          <a:p>
            <a:pPr marL="0" indent="0">
              <a:buNone/>
            </a:pPr>
            <a:r>
              <a:rPr lang="en-US" sz="8000" dirty="0" smtClean="0"/>
              <a:t>	Then </a:t>
            </a:r>
            <a:r>
              <a:rPr lang="en-US" sz="8000" dirty="0"/>
              <a:t>did Sir Knight abandon dwelling, </a:t>
            </a:r>
          </a:p>
          <a:p>
            <a:pPr marL="0" indent="0">
              <a:buNone/>
            </a:pPr>
            <a:r>
              <a:rPr lang="en-US" sz="8000" dirty="0" smtClean="0"/>
              <a:t>	And </a:t>
            </a:r>
            <a:r>
              <a:rPr lang="en-US" sz="8000" dirty="0"/>
              <a:t>out he rode a </a:t>
            </a:r>
            <a:r>
              <a:rPr lang="en-US" sz="8000" dirty="0" err="1"/>
              <a:t>Colonelling</a:t>
            </a:r>
            <a:r>
              <a:rPr lang="en-US" sz="8000" dirty="0"/>
              <a:t>. </a:t>
            </a:r>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28</a:t>
            </a:fld>
            <a:endParaRPr lang="cs-CZ"/>
          </a:p>
        </p:txBody>
      </p:sp>
    </p:spTree>
    <p:extLst>
      <p:ext uri="{BB962C8B-B14F-4D97-AF65-F5344CB8AC3E}">
        <p14:creationId xmlns:p14="http://schemas.microsoft.com/office/powerpoint/2010/main" val="3602637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John Wilmot, Earl of Rochester </a:t>
            </a:r>
            <a:r>
              <a:rPr lang="en-US" dirty="0" smtClean="0"/>
              <a:t/>
            </a:r>
            <a:br>
              <a:rPr lang="en-US" dirty="0" smtClean="0"/>
            </a:br>
            <a:r>
              <a:rPr lang="en-US" dirty="0" smtClean="0"/>
              <a:t>(1647-80</a:t>
            </a:r>
            <a:r>
              <a:rPr lang="en-US" dirty="0"/>
              <a:t>)</a:t>
            </a:r>
            <a:endParaRPr lang="cs-CZ" dirty="0"/>
          </a:p>
        </p:txBody>
      </p:sp>
      <p:sp>
        <p:nvSpPr>
          <p:cNvPr id="3" name="Zástupný symbol pro obsah 2"/>
          <p:cNvSpPr>
            <a:spLocks noGrp="1"/>
          </p:cNvSpPr>
          <p:nvPr>
            <p:ph idx="1"/>
          </p:nvPr>
        </p:nvSpPr>
        <p:spPr/>
        <p:txBody>
          <a:bodyPr>
            <a:normAutofit fontScale="92500"/>
          </a:bodyPr>
          <a:lstStyle/>
          <a:p>
            <a:r>
              <a:rPr lang="en-US" dirty="0" smtClean="0"/>
              <a:t>The Merry Gang</a:t>
            </a:r>
          </a:p>
          <a:p>
            <a:r>
              <a:rPr lang="en-US" dirty="0" smtClean="0"/>
              <a:t>Libertine</a:t>
            </a:r>
          </a:p>
          <a:p>
            <a:r>
              <a:rPr lang="en-US" dirty="0"/>
              <a:t>Today the word means devoid of restraint, spurning norms of religious and moral </a:t>
            </a:r>
            <a:r>
              <a:rPr lang="en-US" dirty="0" err="1"/>
              <a:t>behaviour</a:t>
            </a:r>
            <a:r>
              <a:rPr lang="en-US" dirty="0"/>
              <a:t> sanctioned by society at large; a morally unrestrained and sexually dissolute </a:t>
            </a:r>
            <a:r>
              <a:rPr lang="en-US" dirty="0" smtClean="0"/>
              <a:t>person.</a:t>
            </a:r>
          </a:p>
          <a:p>
            <a:r>
              <a:rPr lang="en-US" dirty="0" smtClean="0"/>
              <a:t>Restoration - people </a:t>
            </a:r>
            <a:r>
              <a:rPr lang="en-US" dirty="0"/>
              <a:t>who adopted and adapted the philosopher Thomas Hobbes as a way of interpreting human conduct.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29</a:t>
            </a:fld>
            <a:endParaRPr lang="cs-CZ"/>
          </a:p>
        </p:txBody>
      </p:sp>
    </p:spTree>
    <p:extLst>
      <p:ext uri="{BB962C8B-B14F-4D97-AF65-F5344CB8AC3E}">
        <p14:creationId xmlns:p14="http://schemas.microsoft.com/office/powerpoint/2010/main" val="347009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Jonsonian</a:t>
            </a:r>
            <a:r>
              <a:rPr lang="en-US" dirty="0" smtClean="0"/>
              <a:t> influence</a:t>
            </a:r>
            <a:endParaRPr lang="cs-CZ" dirty="0"/>
          </a:p>
        </p:txBody>
      </p:sp>
      <p:sp>
        <p:nvSpPr>
          <p:cNvPr id="3" name="Zástupný symbol pro obsah 2"/>
          <p:cNvSpPr>
            <a:spLocks noGrp="1"/>
          </p:cNvSpPr>
          <p:nvPr>
            <p:ph idx="1"/>
          </p:nvPr>
        </p:nvSpPr>
        <p:spPr>
          <a:xfrm>
            <a:off x="457200" y="1600200"/>
            <a:ext cx="8579296" cy="4525963"/>
          </a:xfrm>
        </p:spPr>
        <p:txBody>
          <a:bodyPr>
            <a:normAutofit lnSpcReduction="10000"/>
          </a:bodyPr>
          <a:lstStyle/>
          <a:p>
            <a:r>
              <a:rPr lang="en-US" dirty="0" smtClean="0"/>
              <a:t>Robert Herrick, Richard Lovelace, Sir John Suckling </a:t>
            </a:r>
          </a:p>
          <a:p>
            <a:r>
              <a:rPr lang="en-US" dirty="0" smtClean="0"/>
              <a:t>Edmund Waller, </a:t>
            </a:r>
          </a:p>
          <a:p>
            <a:r>
              <a:rPr lang="en-US" dirty="0" smtClean="0"/>
              <a:t>Sir John Denham (balanced “heroic” couplets): </a:t>
            </a:r>
          </a:p>
          <a:p>
            <a:pPr marL="0" indent="0">
              <a:buNone/>
            </a:pPr>
            <a:r>
              <a:rPr lang="en-US" dirty="0"/>
              <a:t>	</a:t>
            </a:r>
            <a:r>
              <a:rPr lang="en-US" sz="2800" dirty="0" smtClean="0"/>
              <a:t>O could I flow like thee and make thy stream</a:t>
            </a:r>
          </a:p>
          <a:p>
            <a:pPr marL="0" indent="0">
              <a:buNone/>
            </a:pPr>
            <a:r>
              <a:rPr lang="en-US" sz="2800" dirty="0"/>
              <a:t>	</a:t>
            </a:r>
            <a:r>
              <a:rPr lang="en-US" sz="2800" dirty="0" smtClean="0"/>
              <a:t>My great example, as it is my theme.</a:t>
            </a:r>
          </a:p>
          <a:p>
            <a:pPr marL="0" indent="0">
              <a:buNone/>
            </a:pPr>
            <a:r>
              <a:rPr lang="en-US" sz="2800" dirty="0"/>
              <a:t>	</a:t>
            </a:r>
            <a:r>
              <a:rPr lang="en-US" sz="2800" dirty="0" smtClean="0"/>
              <a:t>Though deep, yet clear; though gentle, yet not dull;</a:t>
            </a:r>
          </a:p>
          <a:p>
            <a:pPr marL="0" indent="0">
              <a:buNone/>
            </a:pPr>
            <a:r>
              <a:rPr lang="en-US" sz="2800" dirty="0"/>
              <a:t>	</a:t>
            </a:r>
            <a:r>
              <a:rPr lang="en-US" sz="2800" dirty="0" smtClean="0"/>
              <a:t>Strong without rage; without </a:t>
            </a:r>
            <a:r>
              <a:rPr lang="en-US" sz="2800" dirty="0" err="1" smtClean="0"/>
              <a:t>o’erflowing</a:t>
            </a:r>
            <a:r>
              <a:rPr lang="en-US" sz="2800" dirty="0" smtClean="0"/>
              <a:t> full.</a:t>
            </a:r>
          </a:p>
          <a:p>
            <a:pPr marL="0" indent="0">
              <a:buNone/>
            </a:pPr>
            <a:r>
              <a:rPr lang="en-US" sz="2800" dirty="0"/>
              <a:t>	</a:t>
            </a:r>
            <a:r>
              <a:rPr lang="en-US" sz="2800" dirty="0" smtClean="0"/>
              <a:t>		(from </a:t>
            </a:r>
            <a:r>
              <a:rPr lang="en-US" sz="2800" i="1" dirty="0" smtClean="0"/>
              <a:t>Cooper’s Hill</a:t>
            </a:r>
            <a:r>
              <a:rPr lang="en-US" sz="2800" dirty="0" smtClean="0"/>
              <a:t>, 1642)</a:t>
            </a:r>
          </a:p>
          <a:p>
            <a:pPr marL="0" indent="0">
              <a:buNone/>
            </a:pPr>
            <a:endParaRPr lang="cs-CZ" sz="2800"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3</a:t>
            </a:fld>
            <a:endParaRPr lang="cs-CZ"/>
          </a:p>
        </p:txBody>
      </p:sp>
    </p:spTree>
    <p:extLst>
      <p:ext uri="{BB962C8B-B14F-4D97-AF65-F5344CB8AC3E}">
        <p14:creationId xmlns:p14="http://schemas.microsoft.com/office/powerpoint/2010/main" val="2029783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5416"/>
            <a:ext cx="8229600" cy="1152128"/>
          </a:xfrm>
        </p:spPr>
        <p:txBody>
          <a:bodyPr>
            <a:normAutofit/>
          </a:bodyPr>
          <a:lstStyle/>
          <a:p>
            <a:r>
              <a:rPr lang="cs-CZ" sz="2800" dirty="0"/>
              <a:t>Thomas Hobbes (1588-1679</a:t>
            </a:r>
            <a:r>
              <a:rPr lang="cs-CZ" sz="2800" dirty="0" smtClean="0"/>
              <a:t>)</a:t>
            </a:r>
            <a:endParaRPr lang="cs-CZ" sz="2800" dirty="0"/>
          </a:p>
        </p:txBody>
      </p:sp>
      <p:sp>
        <p:nvSpPr>
          <p:cNvPr id="3" name="Zástupný symbol pro obsah 2"/>
          <p:cNvSpPr>
            <a:spLocks noGrp="1"/>
          </p:cNvSpPr>
          <p:nvPr>
            <p:ph idx="1"/>
          </p:nvPr>
        </p:nvSpPr>
        <p:spPr>
          <a:xfrm>
            <a:off x="457200" y="764704"/>
            <a:ext cx="8229600" cy="5361459"/>
          </a:xfrm>
        </p:spPr>
        <p:txBody>
          <a:bodyPr/>
          <a:lstStyle/>
          <a:p>
            <a:r>
              <a:rPr lang="en-US" sz="2400" dirty="0" smtClean="0"/>
              <a:t>Influence of Francis Bacon (1561-1626)</a:t>
            </a:r>
          </a:p>
          <a:p>
            <a:r>
              <a:rPr lang="en-US" sz="2400" dirty="0" smtClean="0"/>
              <a:t>Materialism; mechanical operation of the world</a:t>
            </a:r>
          </a:p>
          <a:p>
            <a:r>
              <a:rPr lang="en-US" sz="2400" i="1" dirty="0" smtClean="0"/>
              <a:t>The Leviathan </a:t>
            </a:r>
            <a:r>
              <a:rPr lang="en-US" sz="2400" dirty="0" smtClean="0"/>
              <a:t>(1651)</a:t>
            </a:r>
          </a:p>
          <a:p>
            <a:r>
              <a:rPr lang="en-US" sz="2400" dirty="0" smtClean="0"/>
              <a:t>life is “solitary, poor, nasty, brutish and short</a:t>
            </a:r>
            <a:r>
              <a:rPr lang="en-US" dirty="0" smtClean="0"/>
              <a:t>”</a:t>
            </a:r>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30</a:t>
            </a:fld>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78487"/>
            <a:ext cx="5472608" cy="425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591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John Wilmot, the Earl of Rochester</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a:t>the paradox of the perpetual conflict between desire and its </a:t>
            </a:r>
            <a:r>
              <a:rPr lang="en-US" dirty="0" smtClean="0"/>
              <a:t>fruition</a:t>
            </a:r>
          </a:p>
          <a:p>
            <a:r>
              <a:rPr lang="en-US" dirty="0"/>
              <a:t>restlessness, dissatisfaction and a sense of </a:t>
            </a:r>
            <a:r>
              <a:rPr lang="en-US" dirty="0" smtClean="0"/>
              <a:t>incompleteness</a:t>
            </a:r>
          </a:p>
          <a:p>
            <a:r>
              <a:rPr lang="cs-CZ" dirty="0" err="1"/>
              <a:t>poems</a:t>
            </a:r>
            <a:r>
              <a:rPr lang="cs-CZ" dirty="0"/>
              <a:t> </a:t>
            </a:r>
            <a:r>
              <a:rPr lang="cs-CZ" dirty="0" err="1"/>
              <a:t>work</a:t>
            </a:r>
            <a:r>
              <a:rPr lang="cs-CZ" dirty="0"/>
              <a:t> by </a:t>
            </a:r>
            <a:r>
              <a:rPr lang="cs-CZ" dirty="0" err="1" smtClean="0"/>
              <a:t>mock-heroic</a:t>
            </a:r>
            <a:endParaRPr lang="en-US" dirty="0" smtClean="0"/>
          </a:p>
          <a:p>
            <a:r>
              <a:rPr lang="en-US" dirty="0"/>
              <a:t>juxtaposes euphemistic poetic diction and brutal </a:t>
            </a:r>
            <a:r>
              <a:rPr lang="en-US" dirty="0" smtClean="0"/>
              <a:t>obscenity</a:t>
            </a:r>
            <a:endParaRPr lang="en-US" dirty="0"/>
          </a:p>
          <a:p>
            <a:r>
              <a:rPr lang="en-US" dirty="0"/>
              <a:t>revived carpe diem forms and themes, mocked conventions of the pastoral, love poetry, satire. The titles of his poems </a:t>
            </a:r>
            <a:r>
              <a:rPr lang="en-US" dirty="0" smtClean="0"/>
              <a:t>include:</a:t>
            </a:r>
          </a:p>
          <a:p>
            <a:pPr marL="0" indent="0">
              <a:buNone/>
            </a:pPr>
            <a:endParaRPr lang="en-US" dirty="0"/>
          </a:p>
          <a:p>
            <a:pPr marL="0" indent="0">
              <a:buNone/>
            </a:pPr>
            <a:r>
              <a:rPr lang="en-US" dirty="0" smtClean="0"/>
              <a:t>	“The </a:t>
            </a:r>
            <a:r>
              <a:rPr lang="en-US" dirty="0"/>
              <a:t>Imperfect </a:t>
            </a:r>
            <a:r>
              <a:rPr lang="en-US" dirty="0" smtClean="0"/>
              <a:t>Enjoyment”</a:t>
            </a:r>
            <a:endParaRPr lang="en-US" dirty="0"/>
          </a:p>
          <a:p>
            <a:pPr marL="0" indent="0">
              <a:buNone/>
            </a:pPr>
            <a:r>
              <a:rPr lang="en-US" dirty="0" smtClean="0"/>
              <a:t>	“Against Constancy”</a:t>
            </a:r>
            <a:endParaRPr lang="en-US" dirty="0"/>
          </a:p>
          <a:p>
            <a:pPr marL="0" indent="0">
              <a:buNone/>
            </a:pPr>
            <a:r>
              <a:rPr lang="en-US" dirty="0" smtClean="0"/>
              <a:t>	“Upon </a:t>
            </a:r>
            <a:r>
              <a:rPr lang="en-US" dirty="0"/>
              <a:t>Leaving His </a:t>
            </a:r>
            <a:r>
              <a:rPr lang="en-US" dirty="0" smtClean="0"/>
              <a:t>Mistress”</a:t>
            </a:r>
            <a:endParaRPr lang="en-US" dirty="0"/>
          </a:p>
          <a:p>
            <a:pPr marL="0" indent="0">
              <a:buNone/>
            </a:pPr>
            <a:r>
              <a:rPr lang="en-US" dirty="0" smtClean="0"/>
              <a:t>	“Fair </a:t>
            </a:r>
            <a:r>
              <a:rPr lang="en-US" dirty="0"/>
              <a:t>Chloris in a Pigsty </a:t>
            </a:r>
            <a:r>
              <a:rPr lang="en-US" dirty="0" smtClean="0"/>
              <a:t>Lay”</a:t>
            </a:r>
          </a:p>
          <a:p>
            <a:pPr marL="0" indent="0">
              <a:buNone/>
            </a:pPr>
            <a:r>
              <a:rPr lang="en-US" dirty="0"/>
              <a:t>	</a:t>
            </a:r>
            <a:r>
              <a:rPr lang="en-US" dirty="0" smtClean="0"/>
              <a:t>“The Disabled Debauchee”</a:t>
            </a:r>
          </a:p>
          <a:p>
            <a:pPr marL="0" indent="0">
              <a:buNone/>
            </a:pPr>
            <a:r>
              <a:rPr lang="en-US" dirty="0" smtClean="0"/>
              <a:t> 	“Satire against Mankind”</a:t>
            </a:r>
            <a:endParaRPr lang="en-US" dirty="0"/>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31</a:t>
            </a:fld>
            <a:endParaRPr lang="cs-CZ"/>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947" y="3660906"/>
            <a:ext cx="2624480" cy="319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286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2448272"/>
          </a:xfrm>
        </p:spPr>
        <p:txBody>
          <a:bodyPr>
            <a:normAutofit fontScale="90000"/>
          </a:bodyPr>
          <a:lstStyle/>
          <a:p>
            <a:r>
              <a:rPr lang="en-US" i="1" dirty="0" smtClean="0"/>
              <a:t>The Libertine</a:t>
            </a:r>
            <a:r>
              <a:rPr lang="en-US" i="1" dirty="0"/>
              <a:t/>
            </a:r>
            <a:br>
              <a:rPr lang="en-US" i="1" dirty="0"/>
            </a:br>
            <a:r>
              <a:rPr lang="en-US" dirty="0" smtClean="0"/>
              <a:t>play by Stephen </a:t>
            </a:r>
            <a:r>
              <a:rPr lang="en-US" dirty="0" err="1"/>
              <a:t>Jeffreys</a:t>
            </a:r>
            <a:r>
              <a:rPr lang="en-US" dirty="0"/>
              <a:t> in 1994, staged at the Royal Court </a:t>
            </a:r>
            <a:r>
              <a:rPr lang="en-US" dirty="0" smtClean="0"/>
              <a:t>Theatre</a:t>
            </a:r>
            <a:r>
              <a:rPr lang="en-US" dirty="0"/>
              <a:t/>
            </a:r>
            <a:br>
              <a:rPr lang="en-US" dirty="0"/>
            </a:br>
            <a:r>
              <a:rPr lang="en-US" dirty="0" smtClean="0"/>
              <a:t>filmed 2004 (starring Johnny Depp)</a:t>
            </a:r>
            <a:br>
              <a:rPr lang="en-US" dirty="0" smtClean="0"/>
            </a:br>
            <a:endParaRPr lang="cs-CZ" dirty="0"/>
          </a:p>
        </p:txBody>
      </p:sp>
      <p:sp>
        <p:nvSpPr>
          <p:cNvPr id="3" name="Zástupný symbol pro obsah 2"/>
          <p:cNvSpPr>
            <a:spLocks noGrp="1"/>
          </p:cNvSpPr>
          <p:nvPr>
            <p:ph idx="1"/>
          </p:nvPr>
        </p:nvSpPr>
        <p:spPr/>
        <p:txBody>
          <a:bodyPr/>
          <a:lstStyle/>
          <a:p>
            <a:pPr marL="0" indent="0">
              <a:buNone/>
            </a:pPr>
            <a:endParaRPr lang="en-US" dirty="0">
              <a:hlinkClick r:id="rId2"/>
            </a:endParaRPr>
          </a:p>
          <a:p>
            <a:endParaRPr lang="en-US" dirty="0" smtClean="0">
              <a:hlinkClick r:id="rId2"/>
            </a:endParaRPr>
          </a:p>
          <a:p>
            <a:pPr marL="0" indent="0">
              <a:buNone/>
            </a:pPr>
            <a:endParaRPr lang="en-US" dirty="0" smtClean="0">
              <a:hlinkClick r:id="rId2"/>
            </a:endParaRPr>
          </a:p>
          <a:p>
            <a:pPr marL="0" indent="0">
              <a:buNone/>
            </a:pPr>
            <a:endParaRPr lang="en-US" dirty="0" smtClean="0">
              <a:hlinkClick r:id="rId2"/>
            </a:endParaRPr>
          </a:p>
          <a:p>
            <a:r>
              <a:rPr lang="cs-CZ" dirty="0" smtClean="0">
                <a:hlinkClick r:id="rId2"/>
              </a:rPr>
              <a:t>https</a:t>
            </a:r>
            <a:r>
              <a:rPr lang="cs-CZ" dirty="0">
                <a:hlinkClick r:id="rId2"/>
              </a:rPr>
              <a:t>://</a:t>
            </a:r>
            <a:r>
              <a:rPr lang="cs-CZ" dirty="0" smtClean="0">
                <a:hlinkClick r:id="rId2"/>
              </a:rPr>
              <a:t>www.youtube.com/watch?v=1yBRjrB2Ih4</a:t>
            </a:r>
            <a:endParaRPr lang="en-US"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32</a:t>
            </a:fld>
            <a:endParaRPr lang="cs-CZ"/>
          </a:p>
        </p:txBody>
      </p:sp>
    </p:spTree>
    <p:extLst>
      <p:ext uri="{BB962C8B-B14F-4D97-AF65-F5344CB8AC3E}">
        <p14:creationId xmlns:p14="http://schemas.microsoft.com/office/powerpoint/2010/main" val="233600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Cavaliers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Drinking songs</a:t>
            </a:r>
          </a:p>
          <a:p>
            <a:r>
              <a:rPr lang="en-US" dirty="0" smtClean="0"/>
              <a:t>Pastorals</a:t>
            </a:r>
          </a:p>
          <a:p>
            <a:r>
              <a:rPr lang="en-US" dirty="0" smtClean="0"/>
              <a:t>Anacreon</a:t>
            </a:r>
          </a:p>
          <a:p>
            <a:r>
              <a:rPr lang="en-US" dirty="0" smtClean="0"/>
              <a:t>Catullus</a:t>
            </a:r>
          </a:p>
          <a:p>
            <a:r>
              <a:rPr lang="en-US" dirty="0" smtClean="0"/>
              <a:t>Carpe diem</a:t>
            </a:r>
          </a:p>
          <a:p>
            <a:r>
              <a:rPr lang="en-US" dirty="0" smtClean="0"/>
              <a:t>Retreat, theme of friendship</a:t>
            </a:r>
          </a:p>
          <a:p>
            <a:r>
              <a:rPr lang="en-US" u="sng" dirty="0" smtClean="0"/>
              <a:t>Richard Lovelace </a:t>
            </a:r>
            <a:r>
              <a:rPr lang="en-US" dirty="0" smtClean="0"/>
              <a:t>(1618-1657): </a:t>
            </a:r>
          </a:p>
          <a:p>
            <a:r>
              <a:rPr lang="en-US" dirty="0" smtClean="0"/>
              <a:t>“The Grasshopper”  (1649) </a:t>
            </a:r>
          </a:p>
          <a:p>
            <a:r>
              <a:rPr lang="en-US" dirty="0" smtClean="0"/>
              <a:t>Aesop’s fable</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4</a:t>
            </a:fld>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020838"/>
            <a:ext cx="2952328" cy="352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86916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32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sz="half" idx="1"/>
          </p:nvPr>
        </p:nvSpPr>
        <p:spPr>
          <a:xfrm>
            <a:off x="467544" y="476672"/>
            <a:ext cx="4038600" cy="5649491"/>
          </a:xfrm>
        </p:spPr>
        <p:txBody>
          <a:bodyPr>
            <a:noAutofit/>
          </a:bodyPr>
          <a:lstStyle/>
          <a:p>
            <a:r>
              <a:rPr lang="en-US" sz="1100" dirty="0" smtClean="0"/>
              <a:t>The Grasshopper </a:t>
            </a:r>
          </a:p>
          <a:p>
            <a:r>
              <a:rPr lang="en-US" sz="1100" dirty="0" smtClean="0"/>
              <a:t>By Richard Lovelace </a:t>
            </a:r>
          </a:p>
          <a:p>
            <a:endParaRPr lang="en-US" sz="1100" dirty="0" smtClean="0"/>
          </a:p>
          <a:p>
            <a:r>
              <a:rPr lang="en-US" sz="1100" dirty="0" smtClean="0"/>
              <a:t>To My Noble Friend, Mr. Charles Cotton</a:t>
            </a:r>
          </a:p>
          <a:p>
            <a:endParaRPr lang="en-US" sz="1100" dirty="0" smtClean="0"/>
          </a:p>
          <a:p>
            <a:r>
              <a:rPr lang="en-US" sz="1100" dirty="0" smtClean="0"/>
              <a:t>O thou that </a:t>
            </a:r>
            <a:r>
              <a:rPr lang="en-US" sz="1100" dirty="0" err="1" smtClean="0"/>
              <a:t>swing’st</a:t>
            </a:r>
            <a:r>
              <a:rPr lang="en-US" sz="1100" dirty="0" smtClean="0"/>
              <a:t> upon the waving hair </a:t>
            </a:r>
          </a:p>
          <a:p>
            <a:r>
              <a:rPr lang="en-US" sz="1100" dirty="0" smtClean="0"/>
              <a:t>   Of some well-</a:t>
            </a:r>
            <a:r>
              <a:rPr lang="en-US" sz="1100" dirty="0" err="1" smtClean="0"/>
              <a:t>fillèd</a:t>
            </a:r>
            <a:r>
              <a:rPr lang="en-US" sz="1100" dirty="0" smtClean="0"/>
              <a:t> oaten beard, </a:t>
            </a:r>
          </a:p>
          <a:p>
            <a:r>
              <a:rPr lang="en-US" sz="1100" dirty="0" smtClean="0"/>
              <a:t>Drunk every night with a delicious tear </a:t>
            </a:r>
          </a:p>
          <a:p>
            <a:r>
              <a:rPr lang="en-US" sz="1100" dirty="0" smtClean="0"/>
              <a:t>   Dropped thee from heaven, where now </a:t>
            </a:r>
            <a:r>
              <a:rPr lang="en-US" sz="1100" dirty="0" err="1" smtClean="0"/>
              <a:t>th</a:t>
            </a:r>
            <a:r>
              <a:rPr lang="en-US" sz="1100" dirty="0" smtClean="0"/>
              <a:t>’ art reared; </a:t>
            </a:r>
          </a:p>
          <a:p>
            <a:endParaRPr lang="en-US" sz="1100" dirty="0" smtClean="0"/>
          </a:p>
          <a:p>
            <a:r>
              <a:rPr lang="en-US" sz="1100" dirty="0" smtClean="0"/>
              <a:t>The joys of earth and air are thine entire, </a:t>
            </a:r>
          </a:p>
          <a:p>
            <a:r>
              <a:rPr lang="en-US" sz="1100" dirty="0" smtClean="0"/>
              <a:t>   That with thy feet and wings dost hop and fly; </a:t>
            </a:r>
          </a:p>
          <a:p>
            <a:r>
              <a:rPr lang="en-US" sz="1100" dirty="0" smtClean="0"/>
              <a:t>And, when thy poppy works, thou dost retire </a:t>
            </a:r>
          </a:p>
          <a:p>
            <a:r>
              <a:rPr lang="en-US" sz="1100" dirty="0" smtClean="0"/>
              <a:t>   To thy carved acorn-bed to lie. </a:t>
            </a:r>
          </a:p>
          <a:p>
            <a:endParaRPr lang="en-US" sz="1100" dirty="0" smtClean="0"/>
          </a:p>
          <a:p>
            <a:r>
              <a:rPr lang="en-US" sz="1100" dirty="0" smtClean="0"/>
              <a:t>Up with the day, the sun thou </a:t>
            </a:r>
            <a:r>
              <a:rPr lang="en-US" sz="1100" dirty="0" err="1" smtClean="0"/>
              <a:t>welcom’st</a:t>
            </a:r>
            <a:r>
              <a:rPr lang="en-US" sz="1100" dirty="0" smtClean="0"/>
              <a:t> then, </a:t>
            </a:r>
          </a:p>
          <a:p>
            <a:r>
              <a:rPr lang="en-US" sz="1100" dirty="0" smtClean="0"/>
              <a:t>   </a:t>
            </a:r>
            <a:r>
              <a:rPr lang="en-US" sz="1100" dirty="0" err="1" smtClean="0"/>
              <a:t>Sport’st</a:t>
            </a:r>
            <a:r>
              <a:rPr lang="en-US" sz="1100" dirty="0" smtClean="0"/>
              <a:t> in the gilt-plats of his beams, </a:t>
            </a:r>
          </a:p>
          <a:p>
            <a:r>
              <a:rPr lang="en-US" sz="1100" dirty="0" smtClean="0"/>
              <a:t>And all these merry days </a:t>
            </a:r>
            <a:r>
              <a:rPr lang="en-US" sz="1100" dirty="0" err="1" smtClean="0"/>
              <a:t>mak’st</a:t>
            </a:r>
            <a:r>
              <a:rPr lang="en-US" sz="1100" dirty="0" smtClean="0"/>
              <a:t> merry men, </a:t>
            </a:r>
          </a:p>
          <a:p>
            <a:r>
              <a:rPr lang="en-US" sz="1100" dirty="0" smtClean="0"/>
              <a:t>   Thyself, and melancholy streams. </a:t>
            </a:r>
          </a:p>
          <a:p>
            <a:endParaRPr lang="en-US" sz="1100" dirty="0" smtClean="0"/>
          </a:p>
          <a:p>
            <a:r>
              <a:rPr lang="en-US" sz="1100" dirty="0" smtClean="0"/>
              <a:t>But ah, the sickle! Golden ears are cropped; </a:t>
            </a:r>
          </a:p>
          <a:p>
            <a:r>
              <a:rPr lang="en-US" sz="1100" dirty="0" smtClean="0"/>
              <a:t>   Ceres and Bacchus bid good night; </a:t>
            </a:r>
          </a:p>
          <a:p>
            <a:r>
              <a:rPr lang="en-US" sz="1100" dirty="0" smtClean="0"/>
              <a:t>Sharp, frosty fingers all your flowers have topped, </a:t>
            </a:r>
          </a:p>
          <a:p>
            <a:r>
              <a:rPr lang="en-US" sz="1100" dirty="0" smtClean="0"/>
              <a:t>   And what scythes spared, winds shave off quite. </a:t>
            </a:r>
          </a:p>
          <a:p>
            <a:endParaRPr lang="en-US" sz="1100" dirty="0" smtClean="0"/>
          </a:p>
          <a:p>
            <a:r>
              <a:rPr lang="en-US" sz="1100" dirty="0" smtClean="0"/>
              <a:t>Poor verdant fool, and now green ice! thy joys, </a:t>
            </a:r>
          </a:p>
          <a:p>
            <a:r>
              <a:rPr lang="en-US" sz="1100" dirty="0" smtClean="0"/>
              <a:t>   Large and as lasting as thy perch of grass, </a:t>
            </a:r>
          </a:p>
          <a:p>
            <a:r>
              <a:rPr lang="en-US" sz="1100" dirty="0" smtClean="0"/>
              <a:t>Bid us lay in ’</a:t>
            </a:r>
            <a:r>
              <a:rPr lang="en-US" sz="1100" dirty="0" err="1" smtClean="0"/>
              <a:t>gainst</a:t>
            </a:r>
            <a:r>
              <a:rPr lang="en-US" sz="1100" dirty="0" smtClean="0"/>
              <a:t> winter rain, and poise </a:t>
            </a:r>
          </a:p>
          <a:p>
            <a:r>
              <a:rPr lang="en-US" sz="1100" dirty="0" smtClean="0"/>
              <a:t>   Their floods with an </a:t>
            </a:r>
            <a:r>
              <a:rPr lang="en-US" sz="1100" dirty="0" err="1" smtClean="0"/>
              <a:t>o’erflowing</a:t>
            </a:r>
            <a:r>
              <a:rPr lang="en-US" sz="1100" dirty="0" smtClean="0"/>
              <a:t> glass. </a:t>
            </a:r>
          </a:p>
          <a:p>
            <a:endParaRPr lang="en-US" sz="1100" dirty="0" smtClean="0"/>
          </a:p>
        </p:txBody>
      </p:sp>
      <p:sp>
        <p:nvSpPr>
          <p:cNvPr id="7" name="Zástupný symbol pro obsah 6"/>
          <p:cNvSpPr>
            <a:spLocks noGrp="1"/>
          </p:cNvSpPr>
          <p:nvPr>
            <p:ph sz="half" idx="2"/>
          </p:nvPr>
        </p:nvSpPr>
        <p:spPr>
          <a:xfrm>
            <a:off x="4648200" y="764704"/>
            <a:ext cx="4495800" cy="5361459"/>
          </a:xfrm>
        </p:spPr>
        <p:txBody>
          <a:bodyPr>
            <a:normAutofit fontScale="40000" lnSpcReduction="20000"/>
          </a:bodyPr>
          <a:lstStyle/>
          <a:p>
            <a:r>
              <a:rPr lang="en-US" sz="3500" dirty="0" smtClean="0"/>
              <a:t>Thou best of men and friends! we will create </a:t>
            </a:r>
          </a:p>
          <a:p>
            <a:r>
              <a:rPr lang="en-US" sz="3500" dirty="0" smtClean="0"/>
              <a:t>   A genuine summer in each other’s breast, </a:t>
            </a:r>
          </a:p>
          <a:p>
            <a:r>
              <a:rPr lang="en-US" sz="3500" dirty="0" smtClean="0"/>
              <a:t>And spite of this cold time and frozen fate, </a:t>
            </a:r>
          </a:p>
          <a:p>
            <a:r>
              <a:rPr lang="en-US" sz="3500" dirty="0" smtClean="0"/>
              <a:t>   Thaw us a warm seat to our rest. </a:t>
            </a:r>
          </a:p>
          <a:p>
            <a:endParaRPr lang="en-US" sz="3500" dirty="0" smtClean="0"/>
          </a:p>
          <a:p>
            <a:r>
              <a:rPr lang="en-US" sz="3500" dirty="0" smtClean="0"/>
              <a:t>Our sacred hearths shall burn eternally, </a:t>
            </a:r>
          </a:p>
          <a:p>
            <a:r>
              <a:rPr lang="en-US" sz="3500" dirty="0" smtClean="0"/>
              <a:t>   As vestal flames; the North Wind, he </a:t>
            </a:r>
          </a:p>
          <a:p>
            <a:r>
              <a:rPr lang="en-US" sz="3500" dirty="0" smtClean="0"/>
              <a:t>Shall strike his frost-stretched wings, dissolve, and fly </a:t>
            </a:r>
          </a:p>
          <a:p>
            <a:r>
              <a:rPr lang="en-US" sz="3500" dirty="0" smtClean="0"/>
              <a:t>   This Etna in epitome. </a:t>
            </a:r>
          </a:p>
          <a:p>
            <a:endParaRPr lang="en-US" sz="3500" dirty="0" smtClean="0"/>
          </a:p>
          <a:p>
            <a:r>
              <a:rPr lang="en-US" sz="3500" dirty="0" smtClean="0"/>
              <a:t>Dropping December shall come weeping in, </a:t>
            </a:r>
          </a:p>
          <a:p>
            <a:r>
              <a:rPr lang="en-US" sz="3500" dirty="0" smtClean="0"/>
              <a:t>   Bewail </a:t>
            </a:r>
            <a:r>
              <a:rPr lang="en-US" sz="3500" dirty="0" err="1" smtClean="0"/>
              <a:t>th’usurping</a:t>
            </a:r>
            <a:r>
              <a:rPr lang="en-US" sz="3500" dirty="0" smtClean="0"/>
              <a:t> of his reign: </a:t>
            </a:r>
          </a:p>
          <a:p>
            <a:r>
              <a:rPr lang="en-US" sz="3500" dirty="0" smtClean="0"/>
              <a:t>But when in showers of old Greek we begin, </a:t>
            </a:r>
          </a:p>
          <a:p>
            <a:r>
              <a:rPr lang="en-US" sz="3500" dirty="0" smtClean="0"/>
              <a:t>   Shall cry he hath his crown again! </a:t>
            </a:r>
          </a:p>
          <a:p>
            <a:endParaRPr lang="en-US" sz="3500" dirty="0" smtClean="0"/>
          </a:p>
          <a:p>
            <a:r>
              <a:rPr lang="en-US" sz="3500" dirty="0" smtClean="0"/>
              <a:t>Night, as clear Hesper, shall our tapers whip </a:t>
            </a:r>
          </a:p>
          <a:p>
            <a:r>
              <a:rPr lang="en-US" sz="3500" dirty="0" smtClean="0"/>
              <a:t>   From the light casements where we play, </a:t>
            </a:r>
          </a:p>
          <a:p>
            <a:r>
              <a:rPr lang="en-US" sz="3500" dirty="0" smtClean="0"/>
              <a:t>And the dark hag from her black mantle strip, </a:t>
            </a:r>
          </a:p>
          <a:p>
            <a:r>
              <a:rPr lang="en-US" sz="3500" dirty="0" smtClean="0"/>
              <a:t>   And stick there everlasting day. </a:t>
            </a:r>
          </a:p>
          <a:p>
            <a:endParaRPr lang="en-US" sz="3500" dirty="0" smtClean="0"/>
          </a:p>
          <a:p>
            <a:r>
              <a:rPr lang="en-US" sz="3500" dirty="0" smtClean="0"/>
              <a:t>Thus richer than </a:t>
            </a:r>
            <a:r>
              <a:rPr lang="en-US" sz="3500" dirty="0" err="1" smtClean="0"/>
              <a:t>untempted</a:t>
            </a:r>
            <a:r>
              <a:rPr lang="en-US" sz="3500" dirty="0" smtClean="0"/>
              <a:t> kings are we, </a:t>
            </a:r>
          </a:p>
          <a:p>
            <a:r>
              <a:rPr lang="en-US" sz="3500" dirty="0" smtClean="0"/>
              <a:t>   That, asking nothing, nothing need: </a:t>
            </a:r>
          </a:p>
          <a:p>
            <a:r>
              <a:rPr lang="en-US" sz="3500" dirty="0" smtClean="0"/>
              <a:t>Though lords of all what seas embrace, yet he </a:t>
            </a:r>
          </a:p>
          <a:p>
            <a:r>
              <a:rPr lang="en-US" sz="3500" dirty="0" smtClean="0"/>
              <a:t>   That wants himself is poor indeed.</a:t>
            </a:r>
          </a:p>
          <a:p>
            <a:endParaRPr lang="cs-CZ" sz="3500" dirty="0" smtClean="0"/>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5</a:t>
            </a:fld>
            <a:endParaRPr lang="cs-CZ"/>
          </a:p>
        </p:txBody>
      </p:sp>
    </p:spTree>
    <p:extLst>
      <p:ext uri="{BB962C8B-B14F-4D97-AF65-F5344CB8AC3E}">
        <p14:creationId xmlns:p14="http://schemas.microsoft.com/office/powerpoint/2010/main" val="309820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endParaRPr lang="cs-CZ"/>
          </a:p>
        </p:txBody>
      </p:sp>
      <p:sp>
        <p:nvSpPr>
          <p:cNvPr id="7" name="Zástupný symbol pro obsah 6"/>
          <p:cNvSpPr>
            <a:spLocks noGrp="1"/>
          </p:cNvSpPr>
          <p:nvPr>
            <p:ph idx="1"/>
          </p:nvPr>
        </p:nvSpPr>
        <p:spPr>
          <a:xfrm>
            <a:off x="457200" y="764704"/>
            <a:ext cx="8229600" cy="5361459"/>
          </a:xfrm>
        </p:spPr>
        <p:txBody>
          <a:bodyPr>
            <a:normAutofit fontScale="62500" lnSpcReduction="20000"/>
          </a:bodyPr>
          <a:lstStyle/>
          <a:p>
            <a:pPr marL="0" indent="0">
              <a:buNone/>
            </a:pPr>
            <a:r>
              <a:rPr lang="en-US" dirty="0" smtClean="0"/>
              <a:t>	To </a:t>
            </a:r>
            <a:r>
              <a:rPr lang="en-US" dirty="0" err="1" smtClean="0"/>
              <a:t>Lucasta</a:t>
            </a:r>
            <a:r>
              <a:rPr lang="en-US" dirty="0" smtClean="0"/>
              <a:t>, Going to the Wars </a:t>
            </a:r>
          </a:p>
          <a:p>
            <a:pPr marL="0" indent="0">
              <a:buNone/>
            </a:pPr>
            <a:r>
              <a:rPr lang="en-US" dirty="0"/>
              <a:t>	</a:t>
            </a:r>
            <a:r>
              <a:rPr lang="en-US" dirty="0" smtClean="0"/>
              <a:t>By Richard Lovelace </a:t>
            </a:r>
          </a:p>
          <a:p>
            <a:pPr marL="0" indent="0">
              <a:buNone/>
            </a:pPr>
            <a:endParaRPr lang="en-US" dirty="0" smtClean="0"/>
          </a:p>
          <a:p>
            <a:r>
              <a:rPr lang="en-US" dirty="0" smtClean="0"/>
              <a:t>Tell me not (Sweet) I am unkind, </a:t>
            </a:r>
          </a:p>
          <a:p>
            <a:r>
              <a:rPr lang="en-US" dirty="0" smtClean="0"/>
              <a:t>         That from the nunnery </a:t>
            </a:r>
          </a:p>
          <a:p>
            <a:r>
              <a:rPr lang="en-US" dirty="0" smtClean="0"/>
              <a:t>Of thy chaste breast and quiet mind </a:t>
            </a:r>
          </a:p>
          <a:p>
            <a:r>
              <a:rPr lang="en-US" dirty="0" smtClean="0"/>
              <a:t>         To war and arms I fly. </a:t>
            </a:r>
          </a:p>
          <a:p>
            <a:endParaRPr lang="en-US" dirty="0" smtClean="0"/>
          </a:p>
          <a:p>
            <a:r>
              <a:rPr lang="en-US" dirty="0" smtClean="0"/>
              <a:t>True, a new mistress now I chase, </a:t>
            </a:r>
          </a:p>
          <a:p>
            <a:r>
              <a:rPr lang="en-US" dirty="0" smtClean="0"/>
              <a:t>         The first foe in the field; </a:t>
            </a:r>
          </a:p>
          <a:p>
            <a:r>
              <a:rPr lang="en-US" dirty="0" smtClean="0"/>
              <a:t>And with a stronger faith embrace </a:t>
            </a:r>
          </a:p>
          <a:p>
            <a:r>
              <a:rPr lang="en-US" dirty="0" smtClean="0"/>
              <a:t>         A sword, a horse, a shield. </a:t>
            </a:r>
          </a:p>
          <a:p>
            <a:endParaRPr lang="en-US" dirty="0" smtClean="0"/>
          </a:p>
          <a:p>
            <a:r>
              <a:rPr lang="en-US" dirty="0" smtClean="0"/>
              <a:t>Yet this inconstancy is such </a:t>
            </a:r>
          </a:p>
          <a:p>
            <a:r>
              <a:rPr lang="en-US" dirty="0" smtClean="0"/>
              <a:t>         As you too shall adore; </a:t>
            </a:r>
          </a:p>
          <a:p>
            <a:r>
              <a:rPr lang="en-US" dirty="0" smtClean="0"/>
              <a:t>I could not love thee (Dear) so much, </a:t>
            </a:r>
          </a:p>
          <a:p>
            <a:r>
              <a:rPr lang="en-US" dirty="0" smtClean="0"/>
              <a:t>         </a:t>
            </a:r>
            <a:r>
              <a:rPr lang="en-US" dirty="0" err="1" smtClean="0"/>
              <a:t>Lov’d</a:t>
            </a:r>
            <a:r>
              <a:rPr lang="en-US" dirty="0" smtClean="0"/>
              <a:t> I not </a:t>
            </a:r>
            <a:r>
              <a:rPr lang="en-US" dirty="0" err="1" smtClean="0"/>
              <a:t>Honour</a:t>
            </a:r>
            <a:r>
              <a:rPr lang="en-US" dirty="0" smtClean="0"/>
              <a:t> more.</a:t>
            </a:r>
          </a:p>
          <a:p>
            <a:endParaRPr lang="cs-CZ" dirty="0"/>
          </a:p>
        </p:txBody>
      </p:sp>
      <p:sp>
        <p:nvSpPr>
          <p:cNvPr id="5" name="Zástupný symbol pro číslo snímku 4"/>
          <p:cNvSpPr>
            <a:spLocks noGrp="1"/>
          </p:cNvSpPr>
          <p:nvPr>
            <p:ph type="sldNum" sz="quarter" idx="12"/>
          </p:nvPr>
        </p:nvSpPr>
        <p:spPr/>
        <p:txBody>
          <a:bodyPr/>
          <a:lstStyle/>
          <a:p>
            <a:fld id="{DD9DE1A9-0280-4291-9E15-9A159E8FAA2E}" type="slidenum">
              <a:rPr lang="cs-CZ" smtClean="0"/>
              <a:t>6</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3810000"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533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Sir John </a:t>
            </a:r>
            <a:r>
              <a:rPr lang="cs-CZ" dirty="0" err="1" smtClean="0"/>
              <a:t>Suckling</a:t>
            </a:r>
            <a:r>
              <a:rPr lang="cs-CZ" dirty="0" smtClean="0"/>
              <a:t> (1609-1642)</a:t>
            </a:r>
            <a:endParaRPr lang="cs-CZ" dirty="0"/>
          </a:p>
        </p:txBody>
      </p:sp>
      <p:sp>
        <p:nvSpPr>
          <p:cNvPr id="3" name="Zástupný symbol pro obsah 2"/>
          <p:cNvSpPr>
            <a:spLocks noGrp="1"/>
          </p:cNvSpPr>
          <p:nvPr>
            <p:ph idx="1"/>
          </p:nvPr>
        </p:nvSpPr>
        <p:spPr/>
        <p:txBody>
          <a:bodyPr/>
          <a:lstStyle/>
          <a:p>
            <a:r>
              <a:rPr lang="en-US" dirty="0" smtClean="0"/>
              <a:t>Pose of spontaneity and carelessness</a:t>
            </a:r>
          </a:p>
          <a:p>
            <a:r>
              <a:rPr lang="en-US" dirty="0" smtClean="0"/>
              <a:t>“Natural, easy Suckling” (</a:t>
            </a:r>
            <a:r>
              <a:rPr lang="en-US" dirty="0" err="1" smtClean="0"/>
              <a:t>Millamant</a:t>
            </a:r>
            <a:r>
              <a:rPr lang="en-US" dirty="0" smtClean="0"/>
              <a:t> in Congreve’s play </a:t>
            </a:r>
            <a:r>
              <a:rPr lang="en-US" i="1" dirty="0" smtClean="0"/>
              <a:t>The Way of the World</a:t>
            </a:r>
            <a:r>
              <a:rPr lang="en-US" dirty="0"/>
              <a:t>)</a:t>
            </a:r>
            <a:r>
              <a:rPr lang="en-US" dirty="0" smtClean="0"/>
              <a:t> </a:t>
            </a:r>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7</a:t>
            </a:fld>
            <a:endParaRPr lang="cs-CZ"/>
          </a:p>
        </p:txBody>
      </p:sp>
    </p:spTree>
    <p:extLst>
      <p:ext uri="{BB962C8B-B14F-4D97-AF65-F5344CB8AC3E}">
        <p14:creationId xmlns:p14="http://schemas.microsoft.com/office/powerpoint/2010/main" val="195616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620688"/>
            <a:ext cx="8229600" cy="5505475"/>
          </a:xfrm>
        </p:spPr>
        <p:txBody>
          <a:bodyPr>
            <a:normAutofit fontScale="47500" lnSpcReduction="20000"/>
          </a:bodyPr>
          <a:lstStyle/>
          <a:p>
            <a:pPr lvl="1"/>
            <a:r>
              <a:rPr lang="en-US" dirty="0" smtClean="0"/>
              <a:t>Song: Out upon it, I have </a:t>
            </a:r>
            <a:r>
              <a:rPr lang="en-US" dirty="0" err="1" smtClean="0"/>
              <a:t>lov’d</a:t>
            </a:r>
            <a:r>
              <a:rPr lang="en-US" dirty="0" smtClean="0"/>
              <a:t> </a:t>
            </a:r>
          </a:p>
          <a:p>
            <a:pPr lvl="1"/>
            <a:r>
              <a:rPr lang="en-US" dirty="0" smtClean="0"/>
              <a:t>By Sir John Suckling </a:t>
            </a:r>
          </a:p>
          <a:p>
            <a:endParaRPr lang="en-US" dirty="0"/>
          </a:p>
          <a:p>
            <a:pPr marL="0" indent="0">
              <a:buNone/>
            </a:pPr>
            <a:endParaRPr lang="en-US" dirty="0" smtClean="0"/>
          </a:p>
          <a:p>
            <a:r>
              <a:rPr lang="en-US" dirty="0" smtClean="0"/>
              <a:t>Out upon it, I have </a:t>
            </a:r>
            <a:r>
              <a:rPr lang="en-US" dirty="0" err="1" smtClean="0"/>
              <a:t>lov’d</a:t>
            </a:r>
            <a:r>
              <a:rPr lang="en-US" dirty="0" smtClean="0"/>
              <a:t> </a:t>
            </a:r>
          </a:p>
          <a:p>
            <a:r>
              <a:rPr lang="en-US" dirty="0" smtClean="0"/>
              <a:t>Three whole days together; </a:t>
            </a:r>
          </a:p>
          <a:p>
            <a:r>
              <a:rPr lang="en-US" dirty="0" smtClean="0"/>
              <a:t>And am like to love three more, </a:t>
            </a:r>
          </a:p>
          <a:p>
            <a:r>
              <a:rPr lang="en-US" dirty="0" smtClean="0"/>
              <a:t>If it prove fair weather. </a:t>
            </a:r>
          </a:p>
          <a:p>
            <a:endParaRPr lang="en-US" dirty="0" smtClean="0"/>
          </a:p>
          <a:p>
            <a:r>
              <a:rPr lang="en-US" dirty="0" smtClean="0"/>
              <a:t>Time shall </a:t>
            </a:r>
            <a:r>
              <a:rPr lang="en-US" dirty="0" err="1" smtClean="0"/>
              <a:t>moult</a:t>
            </a:r>
            <a:r>
              <a:rPr lang="en-US" dirty="0" smtClean="0"/>
              <a:t> away his wings, </a:t>
            </a:r>
          </a:p>
          <a:p>
            <a:r>
              <a:rPr lang="en-US" dirty="0" smtClean="0"/>
              <a:t>Ere he shall discover </a:t>
            </a:r>
          </a:p>
          <a:p>
            <a:r>
              <a:rPr lang="en-US" dirty="0" smtClean="0"/>
              <a:t>In the whole wide world again </a:t>
            </a:r>
          </a:p>
          <a:p>
            <a:r>
              <a:rPr lang="en-US" dirty="0" smtClean="0"/>
              <a:t>Such a constant lover. </a:t>
            </a:r>
          </a:p>
          <a:p>
            <a:endParaRPr lang="en-US" dirty="0" smtClean="0"/>
          </a:p>
          <a:p>
            <a:r>
              <a:rPr lang="en-US" dirty="0" smtClean="0"/>
              <a:t>But the spite </a:t>
            </a:r>
            <a:r>
              <a:rPr lang="en-US" dirty="0" err="1" smtClean="0"/>
              <a:t>on’t</a:t>
            </a:r>
            <a:r>
              <a:rPr lang="en-US" dirty="0" smtClean="0"/>
              <a:t> is, no praise </a:t>
            </a:r>
          </a:p>
          <a:p>
            <a:r>
              <a:rPr lang="en-US" dirty="0" smtClean="0"/>
              <a:t>Is due at all to me; </a:t>
            </a:r>
          </a:p>
          <a:p>
            <a:r>
              <a:rPr lang="en-US" dirty="0" smtClean="0"/>
              <a:t>Love with me had made no stays, </a:t>
            </a:r>
          </a:p>
          <a:p>
            <a:r>
              <a:rPr lang="en-US" dirty="0" smtClean="0"/>
              <a:t>Had it any been but she. </a:t>
            </a:r>
          </a:p>
          <a:p>
            <a:endParaRPr lang="en-US" dirty="0" smtClean="0"/>
          </a:p>
          <a:p>
            <a:r>
              <a:rPr lang="en-US" dirty="0" smtClean="0"/>
              <a:t>Had it any been but she, </a:t>
            </a:r>
          </a:p>
          <a:p>
            <a:r>
              <a:rPr lang="en-US" dirty="0" smtClean="0"/>
              <a:t>And that very face, </a:t>
            </a:r>
          </a:p>
          <a:p>
            <a:r>
              <a:rPr lang="en-US" dirty="0" smtClean="0"/>
              <a:t>There had been at least ere this </a:t>
            </a:r>
          </a:p>
          <a:p>
            <a:r>
              <a:rPr lang="en-US" dirty="0" smtClean="0"/>
              <a:t>A dozen </a:t>
            </a:r>
            <a:r>
              <a:rPr lang="en-US" dirty="0" err="1" smtClean="0"/>
              <a:t>dozen</a:t>
            </a:r>
            <a:r>
              <a:rPr lang="en-US" dirty="0" smtClean="0"/>
              <a:t> in her place.</a:t>
            </a:r>
          </a:p>
          <a:p>
            <a:endParaRPr lang="cs-CZ"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8</a:t>
            </a:fld>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096344" cy="520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99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Robert </a:t>
            </a:r>
            <a:r>
              <a:rPr lang="cs-CZ" dirty="0" err="1" smtClean="0"/>
              <a:t>Herrick</a:t>
            </a:r>
            <a:r>
              <a:rPr lang="cs-CZ" dirty="0" smtClean="0"/>
              <a:t> (1591-1674) </a:t>
            </a:r>
            <a:endParaRPr lang="cs-CZ" dirty="0"/>
          </a:p>
        </p:txBody>
      </p:sp>
      <p:sp>
        <p:nvSpPr>
          <p:cNvPr id="3" name="Zástupný symbol pro obsah 2"/>
          <p:cNvSpPr>
            <a:spLocks noGrp="1"/>
          </p:cNvSpPr>
          <p:nvPr>
            <p:ph idx="1"/>
          </p:nvPr>
        </p:nvSpPr>
        <p:spPr>
          <a:xfrm>
            <a:off x="457200" y="1196752"/>
            <a:ext cx="8229600" cy="4929411"/>
          </a:xfrm>
        </p:spPr>
        <p:txBody>
          <a:bodyPr>
            <a:noAutofit/>
          </a:bodyPr>
          <a:lstStyle/>
          <a:p>
            <a:r>
              <a:rPr lang="en-US" sz="1400" dirty="0" smtClean="0"/>
              <a:t>To the Virgins, to Make Much of Time</a:t>
            </a:r>
          </a:p>
          <a:p>
            <a:pPr marL="0" indent="0">
              <a:buNone/>
            </a:pPr>
            <a:endParaRPr lang="en-US" sz="1400" dirty="0" smtClean="0"/>
          </a:p>
          <a:p>
            <a:r>
              <a:rPr lang="en-US" sz="1400" dirty="0" smtClean="0"/>
              <a:t>Gather ye rosebuds while ye may,</a:t>
            </a:r>
          </a:p>
          <a:p>
            <a:r>
              <a:rPr lang="en-US" sz="1400" dirty="0" smtClean="0"/>
              <a:t>   Old Time is still a-flying;</a:t>
            </a:r>
          </a:p>
          <a:p>
            <a:r>
              <a:rPr lang="en-US" sz="1400" dirty="0" smtClean="0"/>
              <a:t>And this same flower that smiles today</a:t>
            </a:r>
          </a:p>
          <a:p>
            <a:r>
              <a:rPr lang="en-US" sz="1400" dirty="0" smtClean="0"/>
              <a:t>   Tomorrow will be dying.</a:t>
            </a:r>
          </a:p>
          <a:p>
            <a:endParaRPr lang="en-US" sz="1400" dirty="0" smtClean="0"/>
          </a:p>
          <a:p>
            <a:r>
              <a:rPr lang="en-US" sz="1400" dirty="0" smtClean="0"/>
              <a:t>The glorious lamp of heaven, the sun, </a:t>
            </a:r>
          </a:p>
          <a:p>
            <a:r>
              <a:rPr lang="en-US" sz="1400" dirty="0" smtClean="0"/>
              <a:t>   The higher he’s a-getting,</a:t>
            </a:r>
          </a:p>
          <a:p>
            <a:r>
              <a:rPr lang="en-US" sz="1400" dirty="0" smtClean="0"/>
              <a:t>The sooner will his race be run,</a:t>
            </a:r>
          </a:p>
          <a:p>
            <a:r>
              <a:rPr lang="en-US" sz="1400" dirty="0" smtClean="0"/>
              <a:t>   And nearer he’s to setting.</a:t>
            </a:r>
          </a:p>
          <a:p>
            <a:endParaRPr lang="en-US" sz="1400" dirty="0" smtClean="0"/>
          </a:p>
          <a:p>
            <a:r>
              <a:rPr lang="en-US" sz="1400" dirty="0" smtClean="0"/>
              <a:t>That age is best which is the first,</a:t>
            </a:r>
          </a:p>
          <a:p>
            <a:r>
              <a:rPr lang="en-US" sz="1400" dirty="0" smtClean="0"/>
              <a:t>   When youth and blood are warmer;</a:t>
            </a:r>
          </a:p>
          <a:p>
            <a:r>
              <a:rPr lang="en-US" sz="1400" dirty="0" smtClean="0"/>
              <a:t>But being spent, the worse, and worst</a:t>
            </a:r>
          </a:p>
          <a:p>
            <a:r>
              <a:rPr lang="en-US" sz="1400" dirty="0" smtClean="0"/>
              <a:t>   Times still succeed the former. </a:t>
            </a:r>
          </a:p>
          <a:p>
            <a:endParaRPr lang="en-US" sz="1400" dirty="0" smtClean="0"/>
          </a:p>
          <a:p>
            <a:r>
              <a:rPr lang="en-US" sz="1400" dirty="0" smtClean="0"/>
              <a:t>Then be not coy, but use your time,</a:t>
            </a:r>
          </a:p>
          <a:p>
            <a:r>
              <a:rPr lang="en-US" sz="1400" dirty="0" smtClean="0"/>
              <a:t>   And while ye may, go marry;</a:t>
            </a:r>
          </a:p>
          <a:p>
            <a:r>
              <a:rPr lang="en-US" sz="1400" dirty="0" smtClean="0"/>
              <a:t>For having lost but once your prime,</a:t>
            </a:r>
          </a:p>
          <a:p>
            <a:r>
              <a:rPr lang="en-US" sz="1400" dirty="0" smtClean="0"/>
              <a:t>   You may forever tarry.</a:t>
            </a:r>
            <a:endParaRPr lang="cs-CZ" sz="1400" dirty="0"/>
          </a:p>
        </p:txBody>
      </p:sp>
      <p:sp>
        <p:nvSpPr>
          <p:cNvPr id="4" name="Zástupný symbol pro číslo snímku 3"/>
          <p:cNvSpPr>
            <a:spLocks noGrp="1"/>
          </p:cNvSpPr>
          <p:nvPr>
            <p:ph type="sldNum" sz="quarter" idx="12"/>
          </p:nvPr>
        </p:nvSpPr>
        <p:spPr/>
        <p:txBody>
          <a:bodyPr/>
          <a:lstStyle/>
          <a:p>
            <a:fld id="{DD9DE1A9-0280-4291-9E15-9A159E8FAA2E}" type="slidenum">
              <a:rPr lang="cs-CZ" smtClean="0"/>
              <a:t>9</a:t>
            </a:fld>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23387"/>
            <a:ext cx="3600400" cy="440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77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2080</Words>
  <Application>Microsoft Office PowerPoint</Application>
  <PresentationFormat>Předvádění na obrazovce (4:3)</PresentationFormat>
  <Paragraphs>351</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systému Office</vt:lpstr>
      <vt:lpstr>Seventeenth-century English Poetry: Cavalier and Restoration Poetry</vt:lpstr>
      <vt:lpstr>Metaphysical x Cavalier</vt:lpstr>
      <vt:lpstr>Jonsonian influence</vt:lpstr>
      <vt:lpstr>Cavaliers</vt:lpstr>
      <vt:lpstr>Prezentace aplikace PowerPoint</vt:lpstr>
      <vt:lpstr>Prezentace aplikace PowerPoint</vt:lpstr>
      <vt:lpstr>Sir John Suckling (1609-1642)</vt:lpstr>
      <vt:lpstr>Prezentace aplikace PowerPoint</vt:lpstr>
      <vt:lpstr>Robert Herrick (1591-1674) </vt:lpstr>
      <vt:lpstr>Restoration poetry (1660-1700)</vt:lpstr>
      <vt:lpstr>Restoration poetry</vt:lpstr>
      <vt:lpstr>John Dryden (1631-1700)</vt:lpstr>
      <vt:lpstr>Absolom and Achitophel (1681)</vt:lpstr>
      <vt:lpstr>Prezentace aplikace PowerPoint</vt:lpstr>
      <vt:lpstr>Prezentace aplikace PowerPoint</vt:lpstr>
      <vt:lpstr>Prezentace aplikace PowerPoint</vt:lpstr>
      <vt:lpstr>MacFlecknoe (publ. 1682)</vt:lpstr>
      <vt:lpstr>Prezentace aplikace PowerPoint</vt:lpstr>
      <vt:lpstr>Prezentace aplikace PowerPoint</vt:lpstr>
      <vt:lpstr>Dryden</vt:lpstr>
      <vt:lpstr>Essay of Dramatic Poesy (1668) </vt:lpstr>
      <vt:lpstr>Prezentace aplikace PowerPoint</vt:lpstr>
      <vt:lpstr>Prezentace aplikace PowerPoint</vt:lpstr>
      <vt:lpstr>Prezentace aplikace PowerPoint</vt:lpstr>
      <vt:lpstr>Dryden etc.</vt:lpstr>
      <vt:lpstr>Samuel Butler (1612-1680)</vt:lpstr>
      <vt:lpstr>Hudibras sallies forth  (by William Hogarth)</vt:lpstr>
      <vt:lpstr>Hudibras</vt:lpstr>
      <vt:lpstr>John Wilmot, Earl of Rochester  (1647-80)</vt:lpstr>
      <vt:lpstr>Thomas Hobbes (1588-1679)</vt:lpstr>
      <vt:lpstr>John Wilmot, the Earl of Rochester</vt:lpstr>
      <vt:lpstr>The Libertine play by Stephen Jeffreys in 1994, staged at the Royal Court Theatre filmed 2004 (starring Johnny Depp)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Seventeenth-century English Poetry: Cavalier and Restoration Poetry</dc:title>
  <dc:creator>NOVASAFF</dc:creator>
  <cp:lastModifiedBy>NOVASAFF</cp:lastModifiedBy>
  <cp:revision>20</cp:revision>
  <dcterms:created xsi:type="dcterms:W3CDTF">2018-12-17T14:32:37Z</dcterms:created>
  <dcterms:modified xsi:type="dcterms:W3CDTF">2018-12-17T20:04:24Z</dcterms:modified>
</cp:coreProperties>
</file>