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8" r:id="rId6"/>
    <p:sldId id="280" r:id="rId7"/>
    <p:sldId id="272" r:id="rId8"/>
    <p:sldId id="269" r:id="rId9"/>
    <p:sldId id="260" r:id="rId10"/>
    <p:sldId id="271" r:id="rId11"/>
    <p:sldId id="273" r:id="rId12"/>
    <p:sldId id="274" r:id="rId13"/>
    <p:sldId id="275" r:id="rId14"/>
    <p:sldId id="276" r:id="rId15"/>
    <p:sldId id="261" r:id="rId16"/>
    <p:sldId id="262" r:id="rId17"/>
    <p:sldId id="277" r:id="rId18"/>
    <p:sldId id="278" r:id="rId19"/>
    <p:sldId id="279" r:id="rId20"/>
    <p:sldId id="264" r:id="rId21"/>
    <p:sldId id="281" r:id="rId22"/>
    <p:sldId id="282" r:id="rId23"/>
    <p:sldId id="290" r:id="rId24"/>
    <p:sldId id="283" r:id="rId25"/>
    <p:sldId id="286" r:id="rId26"/>
    <p:sldId id="287" r:id="rId27"/>
    <p:sldId id="285" r:id="rId28"/>
    <p:sldId id="291" r:id="rId29"/>
    <p:sldId id="292" r:id="rId30"/>
    <p:sldId id="293" r:id="rId31"/>
    <p:sldId id="294" r:id="rId32"/>
    <p:sldId id="295" r:id="rId33"/>
    <p:sldId id="270" r:id="rId3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FF"/>
    <a:srgbClr val="FF3300"/>
    <a:srgbClr val="F9CC73"/>
    <a:srgbClr val="000000"/>
    <a:srgbClr val="B9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3" autoAdjust="0"/>
    <p:restoredTop sz="90929"/>
  </p:normalViewPr>
  <p:slideViewPr>
    <p:cSldViewPr>
      <p:cViewPr varScale="1">
        <p:scale>
          <a:sx n="88" d="100"/>
          <a:sy n="88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0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7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66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595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64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6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1100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6137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9CC7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90505"/>
        </a:buClr>
        <a:buFont typeface="Wingdings" panose="05000000000000000000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9CC73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utority.nkp.cz/" TargetMode="External"/><Relationship Id="rId2" Type="http://schemas.openxmlformats.org/officeDocument/2006/relationships/hyperlink" Target="http://autority.nkp.cz/jmenne-autority/metodicke-materialy/metodika-tvorby-autoritnich-korporaci-marc-2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556792"/>
            <a:ext cx="7772400" cy="1143000"/>
          </a:xfrm>
        </p:spPr>
        <p:txBody>
          <a:bodyPr anchor="ctr"/>
          <a:lstStyle/>
          <a:p>
            <a:pPr algn="l"/>
            <a:r>
              <a:rPr lang="cs-CZ" sz="4800" dirty="0"/>
              <a:t>Korporace</a:t>
            </a:r>
            <a:endParaRPr lang="cs-CZ" sz="4000" dirty="0"/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42196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586678" y="4437112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Praha </a:t>
            </a:r>
            <a:r>
              <a:rPr lang="cs-CZ" altLang="cs-CZ" sz="1400" dirty="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Vstupní prvek - $a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často stojí o samotě jako plnohodnotný název korporace</a:t>
            </a:r>
          </a:p>
          <a:p>
            <a:pPr lvl="1"/>
            <a:r>
              <a:rPr lang="cs-CZ"/>
              <a:t>Univerzita Karlova</a:t>
            </a:r>
          </a:p>
          <a:p>
            <a:pPr lvl="1"/>
            <a:r>
              <a:rPr lang="cs-CZ"/>
              <a:t>Svaz knihovníků a informačních pracovníků</a:t>
            </a:r>
          </a:p>
          <a:p>
            <a:pPr lvl="1"/>
            <a:r>
              <a:rPr lang="cs-CZ"/>
              <a:t>Mezinárodní červený kříž</a:t>
            </a:r>
          </a:p>
          <a:p>
            <a:pPr lvl="1"/>
            <a:r>
              <a:rPr lang="cs-CZ"/>
              <a:t>Akademie věd České republiky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Kvalifikátor (doplněk) - (...)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nachází se za vstupním prvkem, popř. podřízenou složkou v „(...)“</a:t>
            </a:r>
          </a:p>
          <a:p>
            <a:r>
              <a:rPr lang="cs-CZ"/>
              <a:t>vždy česky</a:t>
            </a:r>
          </a:p>
          <a:p>
            <a:r>
              <a:rPr lang="cs-CZ" b="1"/>
              <a:t>kvalifikátor místa, kvalifikátor obecný</a:t>
            </a:r>
          </a:p>
          <a:p>
            <a:r>
              <a:rPr lang="cs-CZ"/>
              <a:t>kv. stejné druhu se oddělují čárkou, různé dvojtečkou s oboustrannou mezerou</a:t>
            </a:r>
          </a:p>
          <a:p>
            <a:endParaRPr lang="cs-CZ"/>
          </a:p>
          <a:p>
            <a:r>
              <a:rPr lang="cs-CZ"/>
              <a:t>používají se </a:t>
            </a:r>
            <a:r>
              <a:rPr lang="cs-CZ" b="1"/>
              <a:t>pouze jako rozlišující prvek</a:t>
            </a:r>
            <a:r>
              <a:rPr lang="cs-CZ"/>
              <a:t> u více korporací, jejichž názvy nejsou jedinečné</a:t>
            </a:r>
          </a:p>
          <a:p>
            <a:r>
              <a:rPr lang="cs-CZ"/>
              <a:t>pokud jméno nevyjadřuje, že jde o korporaci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Apollo (kosmická loď)</a:t>
            </a:r>
          </a:p>
          <a:p>
            <a:r>
              <a:rPr lang="cs-CZ"/>
              <a:t>Šmeral (firma)</a:t>
            </a:r>
          </a:p>
          <a:p>
            <a:r>
              <a:rPr lang="cs-CZ"/>
              <a:t>Oregon (hudební skupina)</a:t>
            </a:r>
          </a:p>
          <a:p>
            <a:endParaRPr lang="cs-CZ"/>
          </a:p>
          <a:p>
            <a:r>
              <a:rPr lang="cs-CZ"/>
              <a:t>Republikánská strana (Česko)</a:t>
            </a:r>
          </a:p>
          <a:p>
            <a:r>
              <a:rPr lang="cs-CZ"/>
              <a:t>Republikánská strana (Slovensko)</a:t>
            </a:r>
          </a:p>
          <a:p>
            <a:endParaRPr lang="cs-CZ"/>
          </a:p>
          <a:p>
            <a:r>
              <a:rPr lang="cs-CZ"/>
              <a:t>Albertina Icome Praha (Praha, Česko)</a:t>
            </a:r>
          </a:p>
          <a:p>
            <a:r>
              <a:rPr lang="cs-CZ"/>
              <a:t>Albertina Icome Praha (Beroun, Česko)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Kvalifikátor povinný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galerie</a:t>
            </a:r>
          </a:p>
          <a:p>
            <a:pPr lvl="1"/>
            <a:r>
              <a:rPr lang="cs-CZ"/>
              <a:t>Galerie moderního umění (Hradec Králové, Česko)</a:t>
            </a:r>
          </a:p>
          <a:p>
            <a:r>
              <a:rPr lang="cs-CZ"/>
              <a:t>knihovny</a:t>
            </a:r>
          </a:p>
          <a:p>
            <a:pPr lvl="1"/>
            <a:r>
              <a:rPr lang="cs-CZ"/>
              <a:t>Knihovna Karla Dvořáčka (Vyškov, Česko)</a:t>
            </a:r>
          </a:p>
          <a:p>
            <a:r>
              <a:rPr lang="cs-CZ"/>
              <a:t>muzea</a:t>
            </a:r>
          </a:p>
          <a:p>
            <a:pPr lvl="1"/>
            <a:r>
              <a:rPr lang="cs-CZ"/>
              <a:t>Okresní muzeum (Jindřichův Hradec, Česko)</a:t>
            </a:r>
          </a:p>
          <a:p>
            <a:r>
              <a:rPr lang="cs-CZ"/>
              <a:t>nemocnice</a:t>
            </a:r>
          </a:p>
          <a:p>
            <a:pPr lvl="1"/>
            <a:r>
              <a:rPr lang="cs-CZ"/>
              <a:t>Nemocnice na Františku (Praha, Česko)</a:t>
            </a:r>
          </a:p>
          <a:p>
            <a:r>
              <a:rPr lang="cs-CZ"/>
              <a:t>školy (základní, střední)</a:t>
            </a:r>
          </a:p>
          <a:p>
            <a:pPr lvl="1"/>
            <a:r>
              <a:rPr lang="cs-CZ"/>
              <a:t>Základní škola (Libáň, Česko)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Národní knihovna České republiky</a:t>
            </a:r>
          </a:p>
          <a:p>
            <a:r>
              <a:rPr lang="cs-CZ"/>
              <a:t>Muzeum hlavního města Prahy</a:t>
            </a:r>
          </a:p>
          <a:p>
            <a:pPr lvl="1"/>
            <a:r>
              <a:rPr lang="cs-CZ"/>
              <a:t>kvalifikátor se nepřipojuje, protože geografické jméno je gramaticky nedílnou součástí jména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Podřízená složka - $b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univerzity, fakulty, katedry</a:t>
            </a:r>
          </a:p>
          <a:p>
            <a:r>
              <a:rPr lang="cs-CZ"/>
              <a:t>státní správa, ministerstva</a:t>
            </a:r>
          </a:p>
          <a:p>
            <a:r>
              <a:rPr lang="cs-CZ"/>
              <a:t>samospráva</a:t>
            </a:r>
          </a:p>
          <a:p>
            <a:r>
              <a:rPr lang="cs-CZ"/>
              <a:t>prezident x předseda vlády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MARC 21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$a Vstupní prvek (kvalifikátor)</a:t>
            </a:r>
          </a:p>
          <a:p>
            <a:r>
              <a:rPr lang="cs-CZ"/>
              <a:t>$b Zpřesnění - podřízená složka (kvalifikátor)</a:t>
            </a:r>
          </a:p>
          <a:p>
            <a:endParaRPr lang="cs-CZ"/>
          </a:p>
          <a:p>
            <a:pPr lvl="1"/>
            <a:r>
              <a:rPr lang="cs-CZ"/>
              <a:t>$aNárodní knihovna České republiky.$bOdbor zpracování fondů</a:t>
            </a:r>
          </a:p>
          <a:p>
            <a:pPr lvl="1"/>
            <a:r>
              <a:rPr lang="cs-CZ"/>
              <a:t>$aUniverzita Karlova.$bFilozofická fakulta</a:t>
            </a:r>
          </a:p>
          <a:p>
            <a:pPr lvl="1"/>
            <a:r>
              <a:rPr lang="cs-CZ"/>
              <a:t>$aNárodní muzeum (Praha, Česko).$bKnihovna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Státní správa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vstupní prvek - jméno státu (geografické jméno - vždy česky)</a:t>
            </a:r>
          </a:p>
          <a:p>
            <a:pPr lvl="1"/>
            <a:r>
              <a:rPr lang="cs-CZ"/>
              <a:t>$aČesko.$bNejvyšší soud</a:t>
            </a:r>
          </a:p>
          <a:p>
            <a:pPr lvl="1"/>
            <a:r>
              <a:rPr lang="cs-CZ"/>
              <a:t>$aČesko.$bÚřad vlády</a:t>
            </a:r>
          </a:p>
          <a:p>
            <a:pPr lvl="1"/>
            <a:r>
              <a:rPr lang="cs-CZ"/>
              <a:t>$aČesko.$bParlament</a:t>
            </a:r>
          </a:p>
          <a:p>
            <a:pPr lvl="1"/>
            <a:r>
              <a:rPr lang="cs-CZ"/>
              <a:t>$aČesko.$bMinisterstvo kultury</a:t>
            </a:r>
          </a:p>
          <a:p>
            <a:pPr lvl="1"/>
            <a:endParaRPr lang="cs-CZ"/>
          </a:p>
          <a:p>
            <a:pPr lvl="1"/>
            <a:r>
              <a:rPr lang="cs-CZ"/>
              <a:t>$aČesko.$bVelvyslanectví (Rakousko)</a:t>
            </a:r>
          </a:p>
          <a:p>
            <a:pPr lvl="2"/>
            <a:r>
              <a:rPr lang="cs-CZ"/>
              <a:t>české velvyslanectví v Rakousku</a:t>
            </a:r>
          </a:p>
          <a:p>
            <a:pPr lvl="1"/>
            <a:r>
              <a:rPr lang="cs-CZ"/>
              <a:t>$aRakousko.$bBotschaft (Česko)</a:t>
            </a:r>
          </a:p>
          <a:p>
            <a:pPr lvl="2"/>
            <a:r>
              <a:rPr lang="cs-CZ"/>
              <a:t>rakouské velvyslanectví v Česku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Samospráva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pod geografickým jménem správního celku - vždy česky</a:t>
            </a:r>
          </a:p>
          <a:p>
            <a:pPr lvl="1"/>
            <a:r>
              <a:rPr lang="cs-CZ"/>
              <a:t>$aPardubický kraj (Česko).$bKrajský úřad</a:t>
            </a:r>
          </a:p>
          <a:p>
            <a:pPr lvl="1"/>
            <a:r>
              <a:rPr lang="cs-CZ"/>
              <a:t>$aZlín (Česko).$bMagistrát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Prezident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$aČesko.$bPrezident (1993-2003 : Havel)</a:t>
            </a:r>
          </a:p>
          <a:p>
            <a:r>
              <a:rPr lang="cs-CZ"/>
              <a:t>$aČesko.$bPrezident (2003-2013 : Klaus)</a:t>
            </a:r>
          </a:p>
          <a:p>
            <a:endParaRPr lang="cs-CZ"/>
          </a:p>
          <a:p>
            <a:r>
              <a:rPr lang="cs-CZ"/>
              <a:t>ALE:</a:t>
            </a:r>
          </a:p>
          <a:p>
            <a:r>
              <a:rPr lang="cs-CZ"/>
              <a:t>$aČesko.$bPředseda vlády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v selekčních polích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komplikovanější než u personálií</a:t>
            </a:r>
          </a:p>
          <a:p>
            <a:r>
              <a:rPr lang="cs-CZ" dirty="0" smtClean="0"/>
              <a:t>Korporace </a:t>
            </a:r>
            <a:r>
              <a:rPr lang="cs-CZ" dirty="0"/>
              <a:t>je organizace nebo skupina osob, identifikovaná svým vlastním jménem, která jedná nebo může jednat jako celek.</a:t>
            </a:r>
          </a:p>
          <a:p>
            <a:pPr lvl="1"/>
            <a:r>
              <a:rPr lang="cs-CZ" sz="2400" dirty="0"/>
              <a:t>asociace, instituce, obchodní firmy, nevýdělečné podniky, vlády, státní instituce, projekty a programy, náboženské instituce a organizace, místní náboženská společenství. </a:t>
            </a:r>
            <a:endParaRPr lang="cs-CZ" sz="2400" dirty="0" smtClean="0"/>
          </a:p>
          <a:p>
            <a:pPr lvl="1"/>
            <a:r>
              <a:rPr lang="cs-CZ" sz="2400" dirty="0" smtClean="0"/>
              <a:t>ad </a:t>
            </a:r>
            <a:r>
              <a:rPr lang="cs-CZ" sz="2400" dirty="0"/>
              <a:t>hoc události (sport. soutěže, výstavy, expedice, veletrhy a festivaly) a plavidla (lodě a kosmické lodě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Příklady - rozdíl korporativní x personální záhlaví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$aČesko.$bPrezident (1993-2003 : Havel)</a:t>
            </a:r>
          </a:p>
          <a:p>
            <a:pPr lvl="1"/>
            <a:r>
              <a:rPr lang="cs-CZ"/>
              <a:t>díla oficiálního charakteru v prezidentském úřadě</a:t>
            </a:r>
          </a:p>
          <a:p>
            <a:r>
              <a:rPr lang="cs-CZ"/>
              <a:t>$aHavel, Václav,$d1936-2011</a:t>
            </a:r>
          </a:p>
          <a:p>
            <a:pPr lvl="1"/>
            <a:r>
              <a:rPr lang="cs-CZ"/>
              <a:t>díla osobní</a:t>
            </a:r>
          </a:p>
          <a:p>
            <a:endParaRPr lang="cs-CZ"/>
          </a:p>
          <a:p>
            <a:r>
              <a:rPr lang="cs-CZ"/>
              <a:t>$aKatolická církev.$bPapež (1978-2005 : Jan Pavel II.)</a:t>
            </a:r>
          </a:p>
          <a:p>
            <a:r>
              <a:rPr lang="cs-CZ"/>
              <a:t>$aJan Pavel$b II.,$d1920-2005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Výjimka - ústavy Akademie věd ČR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nejsou považovány za podřízenou složku</a:t>
            </a:r>
          </a:p>
          <a:p>
            <a:endParaRPr lang="cs-CZ"/>
          </a:p>
          <a:p>
            <a:r>
              <a:rPr lang="cs-CZ"/>
              <a:t>$aAkademie věd České republiky</a:t>
            </a:r>
          </a:p>
          <a:p>
            <a:r>
              <a:rPr lang="cs-CZ"/>
              <a:t>$aHistorický ústav (Akademie věd ČR)</a:t>
            </a:r>
          </a:p>
          <a:p>
            <a:r>
              <a:rPr lang="cs-CZ"/>
              <a:t>$aArcheologický ústav (Akademie věd ČR : Brno, Česko)</a:t>
            </a:r>
          </a:p>
          <a:p>
            <a:r>
              <a:rPr lang="cs-CZ"/>
              <a:t>$aArcheologický ústav (Akademie věd ČR : Praha, Česko)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Indikátory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první indikátor:</a:t>
            </a:r>
          </a:p>
          <a:p>
            <a:pPr lvl="1"/>
            <a:r>
              <a:rPr lang="cs-CZ"/>
              <a:t>0	invertovaná forma jména</a:t>
            </a:r>
          </a:p>
          <a:p>
            <a:pPr lvl="1"/>
            <a:r>
              <a:rPr lang="cs-CZ"/>
              <a:t>1	jméno jurisdikce</a:t>
            </a:r>
          </a:p>
          <a:p>
            <a:pPr lvl="1"/>
            <a:r>
              <a:rPr lang="cs-CZ"/>
              <a:t>2	jméno v přímém pořadí</a:t>
            </a:r>
          </a:p>
          <a:p>
            <a:endParaRPr lang="cs-CZ"/>
          </a:p>
          <a:p>
            <a:r>
              <a:rPr lang="cs-CZ"/>
              <a:t>druhý indikátor:</a:t>
            </a:r>
          </a:p>
          <a:p>
            <a:pPr lvl="1"/>
            <a:r>
              <a:rPr lang="cs-CZ"/>
              <a:t>nedefinován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X10 2# $aNárodní knihovna České republiky</a:t>
            </a:r>
          </a:p>
          <a:p>
            <a:r>
              <a:rPr lang="cs-CZ"/>
              <a:t>X10 2# $aUniverzita Karlova.$bFilozofická fakulta</a:t>
            </a:r>
          </a:p>
          <a:p>
            <a:r>
              <a:rPr lang="cs-CZ"/>
              <a:t>X10 1# $aČesko. $bMinisterstvo kultury</a:t>
            </a:r>
          </a:p>
          <a:p>
            <a:r>
              <a:rPr lang="cs-CZ"/>
              <a:t>X10 1# $aPardubický kraj (Česko). $bKrajský úřad</a:t>
            </a:r>
          </a:p>
          <a:p>
            <a:r>
              <a:rPr lang="cs-CZ"/>
              <a:t>X10 0# $aŠmeral, Vladimír (firma)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9CC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dirty="0"/>
              <a:t>LDR -----n</a:t>
            </a:r>
            <a:r>
              <a:rPr lang="cs-CZ" sz="1800" dirty="0">
                <a:solidFill>
                  <a:srgbClr val="FF3300"/>
                </a:solidFill>
              </a:rPr>
              <a:t>t</a:t>
            </a:r>
            <a:r>
              <a:rPr lang="cs-CZ" sz="1800" dirty="0"/>
              <a:t>m-a22-----</a:t>
            </a:r>
            <a:r>
              <a:rPr lang="cs-CZ" sz="1800" dirty="0" smtClean="0"/>
              <a:t>7i-4500</a:t>
            </a:r>
            <a:endParaRPr lang="cs-CZ" sz="1800" dirty="0"/>
          </a:p>
          <a:p>
            <a:r>
              <a:rPr lang="cs-CZ" sz="1800" dirty="0"/>
              <a:t>001     000182154</a:t>
            </a:r>
          </a:p>
          <a:p>
            <a:r>
              <a:rPr lang="cs-CZ" sz="1800" dirty="0"/>
              <a:t>003     CZ-</a:t>
            </a:r>
            <a:r>
              <a:rPr lang="cs-CZ" sz="1800" dirty="0" err="1"/>
              <a:t>PrCU</a:t>
            </a:r>
            <a:endParaRPr lang="cs-CZ" sz="1800" dirty="0"/>
          </a:p>
          <a:p>
            <a:r>
              <a:rPr lang="cs-CZ" sz="1800" dirty="0"/>
              <a:t>005     20050325093116.0</a:t>
            </a:r>
          </a:p>
          <a:p>
            <a:r>
              <a:rPr lang="cs-CZ" sz="1800" dirty="0"/>
              <a:t>008     050321s2004----</a:t>
            </a:r>
            <a:r>
              <a:rPr lang="cs-CZ" sz="1800" dirty="0" err="1"/>
              <a:t>xr</a:t>
            </a:r>
            <a:r>
              <a:rPr lang="cs-CZ" sz="1800" dirty="0"/>
              <a:t>-----f-m-------|0-cze-d</a:t>
            </a:r>
          </a:p>
          <a:p>
            <a:r>
              <a:rPr lang="cs-CZ" sz="1800" dirty="0"/>
              <a:t>040      $a ABD027 $b </a:t>
            </a:r>
            <a:r>
              <a:rPr lang="cs-CZ" sz="1800" dirty="0" err="1"/>
              <a:t>cze</a:t>
            </a:r>
            <a:r>
              <a:rPr lang="cs-CZ" sz="1800" dirty="0"/>
              <a:t> $c ABD027 </a:t>
            </a:r>
            <a:r>
              <a:rPr lang="cs-CZ" sz="1800" dirty="0" smtClean="0"/>
              <a:t>$e </a:t>
            </a:r>
            <a:r>
              <a:rPr lang="cs-CZ" sz="1800" dirty="0" err="1" smtClean="0"/>
              <a:t>rda</a:t>
            </a:r>
            <a:r>
              <a:rPr lang="cs-CZ" sz="1800" dirty="0" smtClean="0"/>
              <a:t> $9 </a:t>
            </a:r>
            <a:r>
              <a:rPr lang="cs-CZ" sz="1800" dirty="0"/>
              <a:t>1</a:t>
            </a:r>
          </a:p>
          <a:p>
            <a:r>
              <a:rPr lang="cs-CZ" sz="1800" dirty="0">
                <a:solidFill>
                  <a:srgbClr val="FF3300"/>
                </a:solidFill>
              </a:rPr>
              <a:t>100 1# $a Hřebíček, Robert Jan </a:t>
            </a:r>
            <a:r>
              <a:rPr lang="cs-CZ" sz="1800" dirty="0">
                <a:solidFill>
                  <a:srgbClr val="0000FF"/>
                </a:solidFill>
              </a:rPr>
              <a:t>$4 dis</a:t>
            </a:r>
          </a:p>
          <a:p>
            <a:r>
              <a:rPr lang="cs-CZ" sz="1800" dirty="0">
                <a:solidFill>
                  <a:srgbClr val="FF3300"/>
                </a:solidFill>
              </a:rPr>
              <a:t>245 10 $a Kníže Václav </a:t>
            </a:r>
            <a:r>
              <a:rPr lang="cs-CZ" sz="1800" dirty="0" smtClean="0">
                <a:solidFill>
                  <a:srgbClr val="FF3300"/>
                </a:solidFill>
              </a:rPr>
              <a:t>: </a:t>
            </a:r>
            <a:r>
              <a:rPr lang="cs-CZ" sz="1800" dirty="0">
                <a:solidFill>
                  <a:srgbClr val="FF3300"/>
                </a:solidFill>
              </a:rPr>
              <a:t>$b příspěvek do diskuse ohledně vybraných problémů současného václavského bádání : diplomová práce / $c Robert Jan Hřebíček ; vedoucí práce Noemi Rejchrtová</a:t>
            </a:r>
          </a:p>
          <a:p>
            <a:r>
              <a:rPr lang="cs-CZ" sz="1800" dirty="0" smtClean="0">
                <a:solidFill>
                  <a:srgbClr val="FF3300"/>
                </a:solidFill>
              </a:rPr>
              <a:t>264 #0 </a:t>
            </a:r>
            <a:r>
              <a:rPr lang="cs-CZ" sz="1800" dirty="0">
                <a:solidFill>
                  <a:srgbClr val="FF3300"/>
                </a:solidFill>
              </a:rPr>
              <a:t>$a Praha, $c 2004</a:t>
            </a:r>
          </a:p>
          <a:p>
            <a:r>
              <a:rPr lang="cs-CZ" sz="1800" dirty="0"/>
              <a:t>300 ## $a 95 </a:t>
            </a:r>
            <a:r>
              <a:rPr lang="cs-CZ" sz="1800" dirty="0" smtClean="0"/>
              <a:t>stran</a:t>
            </a:r>
          </a:p>
          <a:p>
            <a:r>
              <a:rPr lang="cs-CZ" sz="1800" dirty="0"/>
              <a:t>336 ## $a </a:t>
            </a:r>
            <a:r>
              <a:rPr lang="cs-CZ" sz="1800" dirty="0" smtClean="0"/>
              <a:t>text </a:t>
            </a:r>
            <a:r>
              <a:rPr lang="cs-CZ" sz="1800" dirty="0"/>
              <a:t>$b </a:t>
            </a:r>
            <a:r>
              <a:rPr lang="cs-CZ" sz="1800" dirty="0" err="1" smtClean="0"/>
              <a:t>txt</a:t>
            </a:r>
            <a:r>
              <a:rPr lang="cs-CZ" sz="1800" dirty="0" smtClean="0"/>
              <a:t> </a:t>
            </a:r>
            <a:r>
              <a:rPr lang="cs-CZ" sz="1800" dirty="0"/>
              <a:t>$2 </a:t>
            </a:r>
            <a:r>
              <a:rPr lang="cs-CZ" sz="1800" dirty="0" err="1"/>
              <a:t>rdacontent</a:t>
            </a:r>
            <a:endParaRPr lang="cs-CZ" sz="1800" dirty="0"/>
          </a:p>
          <a:p>
            <a:r>
              <a:rPr lang="cs-CZ" sz="1800" dirty="0"/>
              <a:t>337 ## $a </a:t>
            </a:r>
            <a:r>
              <a:rPr lang="cs-CZ" sz="1800" dirty="0" smtClean="0"/>
              <a:t>bez média </a:t>
            </a:r>
            <a:r>
              <a:rPr lang="cs-CZ" sz="1800" dirty="0"/>
              <a:t>$b </a:t>
            </a:r>
            <a:r>
              <a:rPr lang="cs-CZ" sz="1800" dirty="0" smtClean="0"/>
              <a:t>n </a:t>
            </a:r>
            <a:r>
              <a:rPr lang="cs-CZ" sz="1800" dirty="0"/>
              <a:t>$2 </a:t>
            </a:r>
            <a:r>
              <a:rPr lang="cs-CZ" sz="1800" dirty="0" err="1"/>
              <a:t>rdamedia</a:t>
            </a:r>
            <a:endParaRPr lang="cs-CZ" sz="1800" dirty="0"/>
          </a:p>
          <a:p>
            <a:r>
              <a:rPr lang="cs-CZ" sz="1800" dirty="0"/>
              <a:t>338 ## $a </a:t>
            </a:r>
            <a:r>
              <a:rPr lang="cs-CZ" sz="1800" dirty="0" smtClean="0"/>
              <a:t>svazek </a:t>
            </a:r>
            <a:r>
              <a:rPr lang="cs-CZ" sz="1800" dirty="0"/>
              <a:t>$b </a:t>
            </a:r>
            <a:r>
              <a:rPr lang="cs-CZ" sz="1800" dirty="0" err="1" smtClean="0"/>
              <a:t>nc</a:t>
            </a:r>
            <a:r>
              <a:rPr lang="cs-CZ" sz="1800" dirty="0" smtClean="0"/>
              <a:t> </a:t>
            </a:r>
            <a:r>
              <a:rPr lang="cs-CZ" sz="1800" dirty="0"/>
              <a:t>$2 </a:t>
            </a:r>
            <a:r>
              <a:rPr lang="cs-CZ" sz="1800" dirty="0" err="1"/>
              <a:t>rdacarrier</a:t>
            </a:r>
            <a:endParaRPr lang="cs-CZ" sz="1800" dirty="0"/>
          </a:p>
          <a:p>
            <a:r>
              <a:rPr lang="cs-CZ" sz="1800" dirty="0" smtClean="0"/>
              <a:t>502 </a:t>
            </a:r>
            <a:r>
              <a:rPr lang="cs-CZ" sz="1800" dirty="0"/>
              <a:t>## $a Diplomová práce (Mgr.) -- Univerzita Karlova. Evangelická teologická fakulta. Katedra církevních dějin, 2004</a:t>
            </a:r>
          </a:p>
          <a:p>
            <a:r>
              <a:rPr lang="cs-CZ" sz="1800" dirty="0">
                <a:solidFill>
                  <a:srgbClr val="FF3300"/>
                </a:solidFill>
              </a:rPr>
              <a:t>600 17 $a Václav, $c svatý, $d ca 907-ca 935 $</a:t>
            </a:r>
            <a:r>
              <a:rPr lang="cs-CZ" sz="1800" dirty="0">
                <a:solidFill>
                  <a:srgbClr val="0000FF"/>
                </a:solidFill>
              </a:rPr>
              <a:t>7 jn20000728789 $2 </a:t>
            </a:r>
            <a:r>
              <a:rPr lang="cs-CZ" sz="1800" dirty="0" err="1">
                <a:solidFill>
                  <a:srgbClr val="0000FF"/>
                </a:solidFill>
              </a:rPr>
              <a:t>czenas</a:t>
            </a:r>
            <a:endParaRPr lang="cs-CZ" sz="1800" dirty="0">
              <a:solidFill>
                <a:srgbClr val="0000FF"/>
              </a:solidFill>
            </a:endParaRPr>
          </a:p>
          <a:p>
            <a:r>
              <a:rPr lang="cs-CZ" sz="1800" dirty="0"/>
              <a:t>650 07 $a životopisy $2 </a:t>
            </a:r>
            <a:r>
              <a:rPr lang="cs-CZ" sz="1800" dirty="0" err="1"/>
              <a:t>ctt</a:t>
            </a:r>
            <a:endParaRPr lang="cs-CZ" sz="1800" dirty="0"/>
          </a:p>
          <a:p>
            <a:r>
              <a:rPr lang="cs-CZ" sz="1800" dirty="0"/>
              <a:t>650 07 $a studie $2 </a:t>
            </a:r>
            <a:r>
              <a:rPr lang="cs-CZ" sz="1800" dirty="0" err="1"/>
              <a:t>ctt</a:t>
            </a:r>
            <a:endParaRPr lang="cs-CZ" sz="1800" dirty="0"/>
          </a:p>
          <a:p>
            <a:r>
              <a:rPr lang="cs-CZ" sz="1800" dirty="0"/>
              <a:t>650 07 $a diplomové práce $2 </a:t>
            </a:r>
            <a:r>
              <a:rPr lang="cs-CZ" sz="1800" dirty="0" err="1"/>
              <a:t>ctt</a:t>
            </a:r>
            <a:endParaRPr lang="cs-CZ" sz="1800" dirty="0"/>
          </a:p>
          <a:p>
            <a:r>
              <a:rPr lang="cs-CZ" sz="1800" dirty="0">
                <a:solidFill>
                  <a:srgbClr val="FF3300"/>
                </a:solidFill>
              </a:rPr>
              <a:t>700 1# $a Rejchrtová, Noemi, $d 1940- </a:t>
            </a:r>
            <a:r>
              <a:rPr lang="cs-CZ" sz="1800" dirty="0">
                <a:solidFill>
                  <a:srgbClr val="0000FF"/>
                </a:solidFill>
              </a:rPr>
              <a:t>$7 jo20010088862</a:t>
            </a:r>
            <a:r>
              <a:rPr lang="cs-CZ" sz="1800" dirty="0">
                <a:solidFill>
                  <a:srgbClr val="FF3300"/>
                </a:solidFill>
              </a:rPr>
              <a:t> </a:t>
            </a:r>
            <a:r>
              <a:rPr lang="cs-CZ" sz="1800" dirty="0">
                <a:solidFill>
                  <a:srgbClr val="0000FF"/>
                </a:solidFill>
              </a:rPr>
              <a:t>$4 </a:t>
            </a:r>
            <a:r>
              <a:rPr lang="cs-CZ" sz="1800" dirty="0" err="1">
                <a:solidFill>
                  <a:srgbClr val="0000FF"/>
                </a:solidFill>
              </a:rPr>
              <a:t>ths</a:t>
            </a:r>
            <a:endParaRPr lang="cs-CZ" sz="1800" dirty="0">
              <a:solidFill>
                <a:srgbClr val="0000FF"/>
              </a:solidFill>
            </a:endParaRPr>
          </a:p>
          <a:p>
            <a:r>
              <a:rPr lang="cs-CZ" sz="1800" dirty="0">
                <a:solidFill>
                  <a:srgbClr val="FF3300"/>
                </a:solidFill>
              </a:rPr>
              <a:t>710 2# $a Univerzita Karlova. $b Evangelická teologická fakulta. $b Katedra církevních dějin </a:t>
            </a:r>
            <a:r>
              <a:rPr lang="cs-CZ" sz="1800" dirty="0">
                <a:solidFill>
                  <a:srgbClr val="0000FF"/>
                </a:solidFill>
              </a:rPr>
              <a:t>$7 xx0005851</a:t>
            </a:r>
            <a:r>
              <a:rPr lang="cs-CZ" sz="1800" dirty="0"/>
              <a:t> 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 flipV="1">
            <a:off x="6156176" y="4985184"/>
            <a:ext cx="854224" cy="240432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086600" y="51054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staženo z autorit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5029200" y="5410200"/>
            <a:ext cx="1981200" cy="3810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7772400" y="5638800"/>
            <a:ext cx="304800" cy="5334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3851920" y="1333500"/>
            <a:ext cx="1981200" cy="5334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992958" y="11049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kód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57" name="Rectangle 189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dirty="0"/>
              <a:t>LDR   	-----nam-a22-</a:t>
            </a:r>
            <a:r>
              <a:rPr lang="cs-CZ" sz="2000" dirty="0" smtClean="0"/>
              <a:t>----7i-4500</a:t>
            </a:r>
            <a:endParaRPr lang="cs-CZ" sz="2000" dirty="0"/>
          </a:p>
          <a:p>
            <a:r>
              <a:rPr lang="cs-CZ" sz="2000" dirty="0"/>
              <a:t>FMT   	BK</a:t>
            </a:r>
          </a:p>
          <a:p>
            <a:r>
              <a:rPr lang="cs-CZ" sz="2000" dirty="0"/>
              <a:t>001   	cpk2005-000030</a:t>
            </a:r>
          </a:p>
          <a:p>
            <a:r>
              <a:rPr lang="cs-CZ" sz="2000" dirty="0"/>
              <a:t>003   	CZ-</a:t>
            </a:r>
            <a:r>
              <a:rPr lang="cs-CZ" sz="2000" dirty="0" err="1"/>
              <a:t>PrSKC</a:t>
            </a:r>
            <a:endParaRPr lang="cs-CZ" sz="2000" dirty="0"/>
          </a:p>
          <a:p>
            <a:r>
              <a:rPr lang="cs-CZ" sz="2000" dirty="0"/>
              <a:t>005   	20050311103723.0</a:t>
            </a:r>
          </a:p>
          <a:p>
            <a:r>
              <a:rPr lang="cs-CZ" sz="2000" dirty="0"/>
              <a:t>008   	050311s2005----</a:t>
            </a:r>
            <a:r>
              <a:rPr lang="cs-CZ" sz="2000" dirty="0" err="1"/>
              <a:t>xr</a:t>
            </a:r>
            <a:r>
              <a:rPr lang="cs-CZ" sz="2000" dirty="0"/>
              <a:t>-----e------000-0-eng--</a:t>
            </a:r>
          </a:p>
          <a:p>
            <a:r>
              <a:rPr lang="cs-CZ" sz="2000" dirty="0"/>
              <a:t>040 ## $a ABA003 $b </a:t>
            </a:r>
            <a:r>
              <a:rPr lang="cs-CZ" sz="2000" dirty="0" err="1" smtClean="0"/>
              <a:t>cze</a:t>
            </a:r>
            <a:r>
              <a:rPr lang="cs-CZ" sz="2000" dirty="0" smtClean="0"/>
              <a:t> $e </a:t>
            </a:r>
            <a:r>
              <a:rPr lang="cs-CZ" sz="2000" dirty="0" err="1" smtClean="0"/>
              <a:t>rda</a:t>
            </a:r>
            <a:endParaRPr lang="cs-CZ" sz="2000" dirty="0"/>
          </a:p>
          <a:p>
            <a:r>
              <a:rPr lang="cs-CZ" sz="2000" dirty="0"/>
              <a:t>072 7#	$a 027 $x Univerzální knihovny. Veřejné knihovny $2 Konspekt $9 12</a:t>
            </a:r>
          </a:p>
          <a:p>
            <a:r>
              <a:rPr lang="cs-CZ" sz="2000" dirty="0"/>
              <a:t>080 ## $a (437.311) $2 MRF</a:t>
            </a:r>
          </a:p>
          <a:p>
            <a:r>
              <a:rPr lang="cs-CZ" sz="2000" dirty="0"/>
              <a:t>080 ## $a 027.2 $2 MRF</a:t>
            </a:r>
          </a:p>
          <a:p>
            <a:r>
              <a:rPr lang="cs-CZ" sz="2000" dirty="0">
                <a:solidFill>
                  <a:srgbClr val="FF3300"/>
                </a:solidFill>
              </a:rPr>
              <a:t>110 2</a:t>
            </a:r>
            <a:r>
              <a:rPr lang="cs-CZ" sz="2000" dirty="0"/>
              <a:t>#	$a Akademie věd České republiky. $b Knihovna </a:t>
            </a:r>
            <a:r>
              <a:rPr lang="cs-CZ" sz="2000" dirty="0">
                <a:solidFill>
                  <a:srgbClr val="0000FF"/>
                </a:solidFill>
              </a:rPr>
              <a:t>$7 ko2002102000</a:t>
            </a:r>
          </a:p>
          <a:p>
            <a:r>
              <a:rPr lang="cs-CZ" sz="2000" dirty="0"/>
              <a:t>245 10  	$a </a:t>
            </a:r>
            <a:r>
              <a:rPr lang="cs-CZ" sz="2000" dirty="0" err="1"/>
              <a:t>Main</a:t>
            </a:r>
            <a:r>
              <a:rPr lang="cs-CZ" sz="2000" dirty="0"/>
              <a:t> </a:t>
            </a:r>
            <a:r>
              <a:rPr lang="cs-CZ" sz="2000" dirty="0" err="1"/>
              <a:t>Library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B90505"/>
                </a:solidFill>
              </a:rPr>
              <a:t>[</a:t>
            </a:r>
            <a:r>
              <a:rPr lang="cs-CZ" sz="2000" dirty="0" err="1">
                <a:solidFill>
                  <a:srgbClr val="B90505"/>
                </a:solidFill>
              </a:rPr>
              <a:t>of</a:t>
            </a:r>
            <a:r>
              <a:rPr lang="cs-CZ" sz="2000" dirty="0">
                <a:solidFill>
                  <a:srgbClr val="B90505"/>
                </a:solidFill>
              </a:rPr>
              <a:t> </a:t>
            </a:r>
            <a:r>
              <a:rPr lang="cs-CZ" sz="2000" dirty="0" err="1">
                <a:solidFill>
                  <a:srgbClr val="B90505"/>
                </a:solidFill>
              </a:rPr>
              <a:t>the</a:t>
            </a:r>
            <a:r>
              <a:rPr lang="cs-CZ" sz="2000" dirty="0">
                <a:solidFill>
                  <a:srgbClr val="B90505"/>
                </a:solidFill>
              </a:rPr>
              <a:t>]</a:t>
            </a:r>
            <a:r>
              <a:rPr lang="cs-CZ" sz="2000" dirty="0"/>
              <a:t> </a:t>
            </a:r>
            <a:r>
              <a:rPr lang="cs-CZ" sz="2000" dirty="0" err="1"/>
              <a:t>Academy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Sciences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Czech Republic 	2005</a:t>
            </a:r>
          </a:p>
          <a:p>
            <a:r>
              <a:rPr lang="cs-CZ" sz="2000" dirty="0" smtClean="0">
                <a:solidFill>
                  <a:srgbClr val="B90505"/>
                </a:solidFill>
              </a:rPr>
              <a:t>264  #1 </a:t>
            </a:r>
            <a:r>
              <a:rPr lang="cs-CZ" sz="2000" dirty="0">
                <a:solidFill>
                  <a:srgbClr val="B90505"/>
                </a:solidFill>
              </a:rPr>
              <a:t>$a [Praha : $b Knihovna Akademie věd ČR], $c 2005</a:t>
            </a:r>
          </a:p>
          <a:p>
            <a:pPr marL="457200" indent="-457200">
              <a:buAutoNum type="arabicPlain" startAt="300"/>
            </a:pPr>
            <a:r>
              <a:rPr lang="cs-CZ" sz="2000" dirty="0" smtClean="0"/>
              <a:t>## </a:t>
            </a:r>
            <a:r>
              <a:rPr lang="cs-CZ" sz="2000" dirty="0"/>
              <a:t>$a 12 </a:t>
            </a:r>
            <a:r>
              <a:rPr lang="cs-CZ" sz="2000" dirty="0" smtClean="0"/>
              <a:t>stran </a:t>
            </a:r>
            <a:r>
              <a:rPr lang="cs-CZ" sz="2000" dirty="0"/>
              <a:t>: $b </a:t>
            </a:r>
            <a:r>
              <a:rPr lang="cs-CZ" sz="2000" dirty="0" smtClean="0"/>
              <a:t>ilustrace</a:t>
            </a:r>
          </a:p>
          <a:p>
            <a:r>
              <a:rPr lang="cs-CZ" sz="2000" dirty="0"/>
              <a:t>336 ## $a text $b </a:t>
            </a:r>
            <a:r>
              <a:rPr lang="cs-CZ" sz="2000" dirty="0" err="1"/>
              <a:t>txt</a:t>
            </a:r>
            <a:r>
              <a:rPr lang="cs-CZ" sz="2000" dirty="0"/>
              <a:t> $2 </a:t>
            </a:r>
            <a:r>
              <a:rPr lang="cs-CZ" sz="2000" dirty="0" err="1"/>
              <a:t>rdacontent</a:t>
            </a:r>
            <a:endParaRPr lang="cs-CZ" sz="2000" dirty="0"/>
          </a:p>
          <a:p>
            <a:r>
              <a:rPr lang="cs-CZ" sz="2000" dirty="0"/>
              <a:t>337 ## $a bez média $b n $2 </a:t>
            </a:r>
            <a:r>
              <a:rPr lang="cs-CZ" sz="2000" dirty="0" err="1"/>
              <a:t>rdamedia</a:t>
            </a:r>
            <a:endParaRPr lang="cs-CZ" sz="2000" dirty="0"/>
          </a:p>
          <a:p>
            <a:r>
              <a:rPr lang="cs-CZ" sz="2000" dirty="0"/>
              <a:t>338 ## $a svazek $b </a:t>
            </a:r>
            <a:r>
              <a:rPr lang="cs-CZ" sz="2000" dirty="0" err="1"/>
              <a:t>nc</a:t>
            </a:r>
            <a:r>
              <a:rPr lang="cs-CZ" sz="2000" dirty="0"/>
              <a:t> $2 </a:t>
            </a:r>
            <a:r>
              <a:rPr lang="cs-CZ" sz="2000" dirty="0" err="1"/>
              <a:t>rdacarrier</a:t>
            </a:r>
            <a:endParaRPr lang="cs-CZ" sz="2000" dirty="0"/>
          </a:p>
          <a:p>
            <a:r>
              <a:rPr lang="cs-CZ" sz="2000" dirty="0" smtClean="0"/>
              <a:t>500  </a:t>
            </a:r>
            <a:r>
              <a:rPr lang="cs-CZ" sz="2000" dirty="0"/>
              <a:t>## $a Název z obálky</a:t>
            </a:r>
          </a:p>
          <a:p>
            <a:r>
              <a:rPr lang="cs-CZ" sz="2000" dirty="0"/>
              <a:t>546  ## $a Anglický text</a:t>
            </a:r>
          </a:p>
          <a:p>
            <a:r>
              <a:rPr lang="cs-CZ" sz="2000" dirty="0">
                <a:solidFill>
                  <a:srgbClr val="FF3300"/>
                </a:solidFill>
              </a:rPr>
              <a:t>610 27</a:t>
            </a:r>
            <a:r>
              <a:rPr lang="cs-CZ" sz="2000" dirty="0"/>
              <a:t>  	$a Akademie věd České republiky. $b Knihovna </a:t>
            </a:r>
            <a:r>
              <a:rPr lang="cs-CZ" sz="2000" dirty="0">
                <a:solidFill>
                  <a:srgbClr val="0000FF"/>
                </a:solidFill>
              </a:rPr>
              <a:t>$7 ko2002102000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00FF"/>
                </a:solidFill>
              </a:rPr>
              <a:t>$2 	</a:t>
            </a:r>
            <a:r>
              <a:rPr lang="cs-CZ" sz="2000" dirty="0" err="1">
                <a:solidFill>
                  <a:srgbClr val="0000FF"/>
                </a:solidFill>
              </a:rPr>
              <a:t>czenas</a:t>
            </a:r>
            <a:endParaRPr lang="cs-CZ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dirty="0"/>
              <a:t>LDR   	-----c</a:t>
            </a:r>
            <a:r>
              <a:rPr lang="cs-CZ" sz="1800" dirty="0">
                <a:solidFill>
                  <a:srgbClr val="FF3300"/>
                </a:solidFill>
              </a:rPr>
              <a:t>m</a:t>
            </a:r>
            <a:r>
              <a:rPr lang="cs-CZ" sz="1800" dirty="0"/>
              <a:t>m-a22-</a:t>
            </a:r>
            <a:r>
              <a:rPr lang="cs-CZ" sz="1800" dirty="0" smtClean="0"/>
              <a:t>----7i-4500</a:t>
            </a:r>
            <a:endParaRPr lang="cs-CZ" sz="1800" dirty="0"/>
          </a:p>
          <a:p>
            <a:r>
              <a:rPr lang="cs-CZ" sz="1800" dirty="0"/>
              <a:t>....</a:t>
            </a:r>
          </a:p>
          <a:p>
            <a:r>
              <a:rPr lang="cs-CZ" sz="1800" dirty="0"/>
              <a:t>....</a:t>
            </a:r>
          </a:p>
          <a:p>
            <a:r>
              <a:rPr lang="cs-CZ" sz="1800" dirty="0"/>
              <a:t>245 </a:t>
            </a:r>
            <a:r>
              <a:rPr lang="cs-CZ" sz="1800" dirty="0">
                <a:solidFill>
                  <a:srgbClr val="FF3300"/>
                </a:solidFill>
              </a:rPr>
              <a:t>00</a:t>
            </a:r>
            <a:r>
              <a:rPr lang="cs-CZ" sz="1800" dirty="0"/>
              <a:t>   </a:t>
            </a:r>
            <a:r>
              <a:rPr lang="cs-CZ" sz="1800" dirty="0" smtClean="0"/>
              <a:t>$</a:t>
            </a:r>
            <a:r>
              <a:rPr lang="cs-CZ" sz="1800" dirty="0"/>
              <a:t>a Česká literatura od roku </a:t>
            </a:r>
            <a:r>
              <a:rPr lang="cs-CZ" sz="1800" dirty="0" smtClean="0"/>
              <a:t>1945 </a:t>
            </a:r>
            <a:r>
              <a:rPr lang="cs-CZ" sz="1800" dirty="0"/>
              <a:t>/ $c Infinity Praha ; 	odborná spolupráce Ústav pro českou literaturu AV ČR</a:t>
            </a:r>
          </a:p>
          <a:p>
            <a:r>
              <a:rPr lang="cs-CZ" sz="1800" dirty="0" smtClean="0"/>
              <a:t>264 #1   </a:t>
            </a:r>
            <a:r>
              <a:rPr lang="cs-CZ" sz="1800" dirty="0"/>
              <a:t>$a Praha : $b Infinity, $c c1997</a:t>
            </a:r>
          </a:p>
          <a:p>
            <a:r>
              <a:rPr lang="cs-CZ" sz="1800" dirty="0"/>
              <a:t>300 ##   $a 2 elektronické optické disky (CD-ROM) : $b </a:t>
            </a:r>
            <a:r>
              <a:rPr lang="cs-CZ" sz="1800" dirty="0" smtClean="0"/>
              <a:t>zvuk, barevné </a:t>
            </a:r>
            <a:r>
              <a:rPr lang="cs-CZ" sz="1800" dirty="0"/>
              <a:t>; $c 12 </a:t>
            </a:r>
            <a:r>
              <a:rPr lang="cs-CZ" sz="1800" dirty="0" smtClean="0"/>
              <a:t>cm</a:t>
            </a:r>
          </a:p>
          <a:p>
            <a:r>
              <a:rPr lang="cs-CZ" sz="1800" dirty="0"/>
              <a:t>336 ## </a:t>
            </a:r>
            <a:r>
              <a:rPr lang="cs-CZ" sz="1800" dirty="0" smtClean="0"/>
              <a:t>  $</a:t>
            </a:r>
            <a:r>
              <a:rPr lang="cs-CZ" sz="1800" dirty="0"/>
              <a:t>a </a:t>
            </a:r>
            <a:r>
              <a:rPr lang="cs-CZ" sz="1800" dirty="0" smtClean="0"/>
              <a:t>počítačový program </a:t>
            </a:r>
            <a:r>
              <a:rPr lang="cs-CZ" sz="1800" dirty="0"/>
              <a:t>$b </a:t>
            </a:r>
            <a:r>
              <a:rPr lang="cs-CZ" sz="1800" dirty="0" smtClean="0"/>
              <a:t>cop </a:t>
            </a:r>
            <a:r>
              <a:rPr lang="cs-CZ" sz="1800" dirty="0"/>
              <a:t>$2 </a:t>
            </a:r>
            <a:r>
              <a:rPr lang="cs-CZ" sz="1800" dirty="0" err="1"/>
              <a:t>rdacontent</a:t>
            </a:r>
            <a:endParaRPr lang="cs-CZ" sz="1800" dirty="0"/>
          </a:p>
          <a:p>
            <a:r>
              <a:rPr lang="cs-CZ" sz="1800" dirty="0"/>
              <a:t>337 ## </a:t>
            </a:r>
            <a:r>
              <a:rPr lang="cs-CZ" sz="1800" dirty="0" smtClean="0"/>
              <a:t>  $</a:t>
            </a:r>
            <a:r>
              <a:rPr lang="cs-CZ" sz="1800" dirty="0"/>
              <a:t>a </a:t>
            </a:r>
            <a:r>
              <a:rPr lang="cs-CZ" sz="1800" dirty="0" smtClean="0"/>
              <a:t>počítač </a:t>
            </a:r>
            <a:r>
              <a:rPr lang="cs-CZ" sz="1800" dirty="0"/>
              <a:t>$b </a:t>
            </a:r>
            <a:r>
              <a:rPr lang="cs-CZ" sz="1800" dirty="0" smtClean="0"/>
              <a:t>c </a:t>
            </a:r>
            <a:r>
              <a:rPr lang="cs-CZ" sz="1800" dirty="0"/>
              <a:t>$2 </a:t>
            </a:r>
            <a:r>
              <a:rPr lang="cs-CZ" sz="1800" dirty="0" err="1"/>
              <a:t>rdamedia</a:t>
            </a:r>
            <a:endParaRPr lang="cs-CZ" sz="1800" dirty="0"/>
          </a:p>
          <a:p>
            <a:r>
              <a:rPr lang="cs-CZ" sz="1800" dirty="0"/>
              <a:t>338 ## </a:t>
            </a:r>
            <a:r>
              <a:rPr lang="cs-CZ" sz="1800" dirty="0" smtClean="0"/>
              <a:t>  $</a:t>
            </a:r>
            <a:r>
              <a:rPr lang="cs-CZ" sz="1800" dirty="0"/>
              <a:t>a </a:t>
            </a:r>
            <a:r>
              <a:rPr lang="cs-CZ" sz="1800" dirty="0" smtClean="0"/>
              <a:t>počítačový disk </a:t>
            </a:r>
            <a:r>
              <a:rPr lang="cs-CZ" sz="1800" dirty="0"/>
              <a:t>$b </a:t>
            </a:r>
            <a:r>
              <a:rPr lang="cs-CZ" sz="1800" dirty="0" smtClean="0"/>
              <a:t>cd </a:t>
            </a:r>
            <a:r>
              <a:rPr lang="cs-CZ" sz="1800" dirty="0"/>
              <a:t>$2 </a:t>
            </a:r>
            <a:r>
              <a:rPr lang="cs-CZ" sz="1800" dirty="0" err="1"/>
              <a:t>rdacarrier</a:t>
            </a:r>
            <a:endParaRPr lang="cs-CZ" sz="1800" dirty="0"/>
          </a:p>
          <a:p>
            <a:r>
              <a:rPr lang="cs-CZ" sz="1800" dirty="0" smtClean="0"/>
              <a:t>500 </a:t>
            </a:r>
            <a:r>
              <a:rPr lang="cs-CZ" sz="1800" dirty="0"/>
              <a:t>##   $a CD-</a:t>
            </a:r>
            <a:r>
              <a:rPr lang="cs-CZ" sz="1800" dirty="0" err="1"/>
              <a:t>ROMy</a:t>
            </a:r>
            <a:r>
              <a:rPr lang="cs-CZ" sz="1800" dirty="0"/>
              <a:t> uloženy v obalu v podobě knihy</a:t>
            </a:r>
          </a:p>
          <a:p>
            <a:r>
              <a:rPr lang="cs-CZ" sz="1800" dirty="0">
                <a:solidFill>
                  <a:srgbClr val="FF3300"/>
                </a:solidFill>
              </a:rPr>
              <a:t>500</a:t>
            </a:r>
            <a:r>
              <a:rPr lang="cs-CZ" sz="1800" dirty="0"/>
              <a:t> ##   $a Název z titulní obrazovky</a:t>
            </a:r>
          </a:p>
          <a:p>
            <a:r>
              <a:rPr lang="cs-CZ" sz="1800" dirty="0"/>
              <a:t>520 ##   $a Interaktivní multimediální encyklopedie shrnující poznatky literární vědy od 	roku 1945</a:t>
            </a:r>
          </a:p>
          <a:p>
            <a:r>
              <a:rPr lang="cs-CZ" sz="1800" dirty="0"/>
              <a:t>538 ##</a:t>
            </a:r>
            <a:r>
              <a:rPr lang="cs-CZ" sz="1800" dirty="0">
                <a:solidFill>
                  <a:srgbClr val="FF3300"/>
                </a:solidFill>
              </a:rPr>
              <a:t>   </a:t>
            </a:r>
            <a:r>
              <a:rPr lang="cs-CZ" sz="1800" dirty="0"/>
              <a:t>$a Požadavky na systém: PC 486SX/25 MHz (doporučeno PC 486DX/50 MHz 	a </a:t>
            </a:r>
            <a:r>
              <a:rPr lang="cs-CZ" sz="1800" dirty="0" smtClean="0"/>
              <a:t>	vyšší</a:t>
            </a:r>
            <a:r>
              <a:rPr lang="cs-CZ" sz="1800" dirty="0"/>
              <a:t>); min. 8 MB RAM; 10 MB volného místa na disku (doporučeno 14 </a:t>
            </a:r>
            <a:r>
              <a:rPr lang="cs-CZ" sz="1800" dirty="0" smtClean="0"/>
              <a:t>MB</a:t>
            </a:r>
            <a:r>
              <a:rPr lang="cs-CZ" sz="1800" dirty="0"/>
              <a:t>); </a:t>
            </a:r>
            <a:r>
              <a:rPr lang="cs-CZ" sz="1800" dirty="0" smtClean="0"/>
              <a:t>	Windows </a:t>
            </a:r>
            <a:r>
              <a:rPr lang="cs-CZ" sz="1800" dirty="0"/>
              <a:t>3.1 a vyšší nebo Windows 95 nebo Windows NT; mechanika </a:t>
            </a:r>
            <a:r>
              <a:rPr lang="cs-CZ" sz="1800" dirty="0" smtClean="0"/>
              <a:t>CD-ROM </a:t>
            </a:r>
            <a:r>
              <a:rPr lang="cs-CZ" sz="1800" dirty="0"/>
              <a:t>2x; </a:t>
            </a:r>
            <a:r>
              <a:rPr lang="cs-CZ" sz="1800" dirty="0" smtClean="0"/>
              <a:t>	monitor </a:t>
            </a:r>
            <a:r>
              <a:rPr lang="cs-CZ" sz="1800" dirty="0"/>
              <a:t>s rozlišením 800x600 (min. 256 barev SVGA, </a:t>
            </a:r>
            <a:r>
              <a:rPr lang="cs-CZ" sz="1800" dirty="0" smtClean="0"/>
              <a:t>doporučeno </a:t>
            </a:r>
            <a:r>
              <a:rPr lang="cs-CZ" sz="1800" dirty="0" err="1"/>
              <a:t>High</a:t>
            </a:r>
            <a:r>
              <a:rPr lang="cs-CZ" sz="1800" dirty="0"/>
              <a:t> </a:t>
            </a:r>
            <a:r>
              <a:rPr lang="cs-CZ" sz="1800" dirty="0" err="1" smtClean="0"/>
              <a:t>Color</a:t>
            </a:r>
            <a:r>
              <a:rPr lang="cs-CZ" sz="1800" dirty="0"/>
              <a:t>); </a:t>
            </a:r>
            <a:r>
              <a:rPr lang="cs-CZ" sz="1800" dirty="0" smtClean="0"/>
              <a:t>	klávesnice</a:t>
            </a:r>
            <a:r>
              <a:rPr lang="cs-CZ" sz="1800" dirty="0"/>
              <a:t>; myš; zvuková karta; reproduktory</a:t>
            </a:r>
          </a:p>
          <a:p>
            <a:r>
              <a:rPr lang="cs-CZ" sz="1800" dirty="0"/>
              <a:t>650 07   	$a česká literatura $x dějiny $y 1945- $2 </a:t>
            </a:r>
            <a:r>
              <a:rPr lang="cs-CZ" sz="1800" dirty="0" err="1"/>
              <a:t>czenas</a:t>
            </a:r>
            <a:endParaRPr lang="cs-CZ" sz="1800" dirty="0"/>
          </a:p>
          <a:p>
            <a:r>
              <a:rPr lang="cs-CZ" sz="1800" dirty="0"/>
              <a:t>655 #7   	$a CD-ROM $2 </a:t>
            </a:r>
            <a:r>
              <a:rPr lang="cs-CZ" sz="1800" dirty="0" err="1"/>
              <a:t>czenas</a:t>
            </a:r>
            <a:endParaRPr lang="cs-CZ" sz="1800" dirty="0"/>
          </a:p>
          <a:p>
            <a:r>
              <a:rPr lang="cs-CZ" sz="1800" dirty="0"/>
              <a:t>655 #7   	$a encyklopedie $2 </a:t>
            </a:r>
            <a:r>
              <a:rPr lang="cs-CZ" sz="1800" dirty="0" err="1"/>
              <a:t>czenas</a:t>
            </a:r>
            <a:endParaRPr lang="cs-CZ" sz="1800" dirty="0"/>
          </a:p>
          <a:p>
            <a:r>
              <a:rPr lang="cs-CZ" sz="1800" dirty="0"/>
              <a:t>710 </a:t>
            </a:r>
            <a:r>
              <a:rPr lang="cs-CZ" sz="1800" dirty="0">
                <a:solidFill>
                  <a:srgbClr val="FF3300"/>
                </a:solidFill>
              </a:rPr>
              <a:t>2</a:t>
            </a:r>
            <a:r>
              <a:rPr lang="cs-CZ" sz="1800" dirty="0"/>
              <a:t>#	$a </a:t>
            </a:r>
            <a:r>
              <a:rPr lang="cs-CZ" sz="1800" dirty="0">
                <a:solidFill>
                  <a:srgbClr val="FF3300"/>
                </a:solidFill>
              </a:rPr>
              <a:t>Ústav pro českou literaturu (Akademie věd ČR)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0000FF"/>
                </a:solidFill>
              </a:rPr>
              <a:t>$7 kn20010709013</a:t>
            </a:r>
          </a:p>
          <a:p>
            <a:r>
              <a:rPr lang="cs-CZ" sz="1800" dirty="0"/>
              <a:t>710 </a:t>
            </a:r>
            <a:r>
              <a:rPr lang="cs-CZ" sz="1800" dirty="0">
                <a:solidFill>
                  <a:srgbClr val="FF3300"/>
                </a:solidFill>
              </a:rPr>
              <a:t>2</a:t>
            </a:r>
            <a:r>
              <a:rPr lang="cs-CZ" sz="1800" dirty="0"/>
              <a:t># 	$a Infinity (Praha, Česko) </a:t>
            </a:r>
            <a:r>
              <a:rPr lang="cs-CZ" sz="1800" dirty="0">
                <a:solidFill>
                  <a:srgbClr val="0000FF"/>
                </a:solidFill>
              </a:rPr>
              <a:t>$4 </a:t>
            </a:r>
            <a:r>
              <a:rPr lang="cs-CZ" sz="1800" dirty="0" err="1">
                <a:solidFill>
                  <a:srgbClr val="0000FF"/>
                </a:solidFill>
              </a:rPr>
              <a:t>prg</a:t>
            </a:r>
            <a:r>
              <a:rPr lang="cs-CZ" sz="1800" dirty="0">
                <a:solidFill>
                  <a:srgbClr val="0000FF"/>
                </a:solidFill>
              </a:rPr>
              <a:t> $4 </a:t>
            </a:r>
            <a:r>
              <a:rPr lang="cs-CZ" sz="1800" dirty="0" err="1">
                <a:solidFill>
                  <a:srgbClr val="0000FF"/>
                </a:solidFill>
              </a:rPr>
              <a:t>cph</a:t>
            </a:r>
            <a:endParaRPr lang="cs-CZ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dirty="0"/>
              <a:t>LDR   -----</a:t>
            </a:r>
            <a:r>
              <a:rPr lang="cs-CZ" sz="1800" dirty="0">
                <a:solidFill>
                  <a:srgbClr val="FF3300"/>
                </a:solidFill>
              </a:rPr>
              <a:t>njm</a:t>
            </a:r>
            <a:r>
              <a:rPr lang="cs-CZ" sz="1800" dirty="0"/>
              <a:t>-a22-</a:t>
            </a:r>
            <a:r>
              <a:rPr lang="cs-CZ" sz="1800" dirty="0" smtClean="0"/>
              <a:t>----7i-4500</a:t>
            </a:r>
            <a:endParaRPr lang="cs-CZ" sz="1800" dirty="0"/>
          </a:p>
          <a:p>
            <a:r>
              <a:rPr lang="cs-CZ" sz="1800" dirty="0"/>
              <a:t>001   cpzv02350</a:t>
            </a:r>
          </a:p>
          <a:p>
            <a:r>
              <a:rPr lang="cs-CZ" sz="1800" dirty="0"/>
              <a:t>003   CZ-</a:t>
            </a:r>
            <a:r>
              <a:rPr lang="cs-CZ" sz="1800" dirty="0" err="1"/>
              <a:t>PrNK</a:t>
            </a:r>
            <a:endParaRPr lang="cs-CZ" sz="1800" dirty="0"/>
          </a:p>
          <a:p>
            <a:r>
              <a:rPr lang="cs-CZ" sz="1800" dirty="0"/>
              <a:t>005   20050104105650.0</a:t>
            </a:r>
          </a:p>
          <a:p>
            <a:r>
              <a:rPr lang="cs-CZ" sz="1800" dirty="0">
                <a:solidFill>
                  <a:srgbClr val="FF3300"/>
                </a:solidFill>
              </a:rPr>
              <a:t>007   </a:t>
            </a:r>
            <a:r>
              <a:rPr lang="cs-CZ" sz="1800" dirty="0" err="1">
                <a:solidFill>
                  <a:srgbClr val="FF3300"/>
                </a:solidFill>
              </a:rPr>
              <a:t>sd-fsngnnmmned</a:t>
            </a:r>
            <a:endParaRPr lang="cs-CZ" sz="1800" dirty="0">
              <a:solidFill>
                <a:srgbClr val="FF3300"/>
              </a:solidFill>
            </a:endParaRPr>
          </a:p>
          <a:p>
            <a:r>
              <a:rPr lang="cs-CZ" sz="1800" dirty="0">
                <a:solidFill>
                  <a:srgbClr val="FF3300"/>
                </a:solidFill>
              </a:rPr>
              <a:t>008   970609s1994----</a:t>
            </a:r>
            <a:r>
              <a:rPr lang="cs-CZ" sz="1800" dirty="0" err="1">
                <a:solidFill>
                  <a:srgbClr val="FF3300"/>
                </a:solidFill>
              </a:rPr>
              <a:t>xr</a:t>
            </a:r>
            <a:r>
              <a:rPr lang="cs-CZ" sz="1800" dirty="0">
                <a:solidFill>
                  <a:srgbClr val="FF3300"/>
                </a:solidFill>
              </a:rPr>
              <a:t>-</a:t>
            </a:r>
            <a:r>
              <a:rPr lang="cs-CZ" sz="1800" dirty="0" err="1">
                <a:solidFill>
                  <a:srgbClr val="FF3300"/>
                </a:solidFill>
              </a:rPr>
              <a:t>rc</a:t>
            </a:r>
            <a:r>
              <a:rPr lang="cs-CZ" sz="1800" dirty="0">
                <a:solidFill>
                  <a:srgbClr val="FF3300"/>
                </a:solidFill>
              </a:rPr>
              <a:t>----d----------</a:t>
            </a:r>
            <a:r>
              <a:rPr lang="cs-CZ" sz="1800" dirty="0" err="1">
                <a:solidFill>
                  <a:srgbClr val="FF3300"/>
                </a:solidFill>
              </a:rPr>
              <a:t>cze</a:t>
            </a:r>
            <a:r>
              <a:rPr lang="cs-CZ" sz="1800" dirty="0">
                <a:solidFill>
                  <a:srgbClr val="FF3300"/>
                </a:solidFill>
              </a:rPr>
              <a:t>—</a:t>
            </a:r>
          </a:p>
          <a:p>
            <a:r>
              <a:rPr lang="cs-CZ" sz="1800" dirty="0"/>
              <a:t>028 01 $a 0006-2 $b B&amp;M Music</a:t>
            </a:r>
          </a:p>
          <a:p>
            <a:r>
              <a:rPr lang="cs-CZ" sz="1800" dirty="0"/>
              <a:t>040 ## $a ABA001 $b </a:t>
            </a:r>
            <a:r>
              <a:rPr lang="cs-CZ" sz="1800" dirty="0" err="1"/>
              <a:t>cze</a:t>
            </a:r>
            <a:r>
              <a:rPr lang="cs-CZ" sz="1800" dirty="0"/>
              <a:t> $d </a:t>
            </a:r>
            <a:r>
              <a:rPr lang="cs-CZ" sz="1800" dirty="0" smtClean="0"/>
              <a:t>ABA001 $e </a:t>
            </a:r>
            <a:r>
              <a:rPr lang="cs-CZ" sz="1800" dirty="0" err="1" smtClean="0"/>
              <a:t>rda</a:t>
            </a:r>
            <a:endParaRPr lang="cs-CZ" sz="1800" dirty="0"/>
          </a:p>
          <a:p>
            <a:r>
              <a:rPr lang="cs-CZ" sz="1800" dirty="0"/>
              <a:t>041 0# $d </a:t>
            </a:r>
            <a:r>
              <a:rPr lang="cs-CZ" sz="1800" dirty="0" err="1"/>
              <a:t>cze</a:t>
            </a:r>
            <a:r>
              <a:rPr lang="cs-CZ" sz="1800" dirty="0"/>
              <a:t> $e </a:t>
            </a:r>
            <a:r>
              <a:rPr lang="cs-CZ" sz="1800" dirty="0" err="1"/>
              <a:t>cze</a:t>
            </a:r>
            <a:endParaRPr lang="cs-CZ" sz="1800" dirty="0"/>
          </a:p>
          <a:p>
            <a:r>
              <a:rPr lang="cs-CZ" sz="1800" dirty="0"/>
              <a:t>080 ## $a 784 $2 </a:t>
            </a:r>
            <a:r>
              <a:rPr lang="cs-CZ" sz="1800" dirty="0" err="1"/>
              <a:t>undef</a:t>
            </a:r>
            <a:endParaRPr lang="cs-CZ" sz="1800" dirty="0"/>
          </a:p>
          <a:p>
            <a:r>
              <a:rPr lang="cs-CZ" sz="1800" dirty="0">
                <a:solidFill>
                  <a:srgbClr val="FF3300"/>
                </a:solidFill>
              </a:rPr>
              <a:t>110 2# $a Lucie (hudební skupina) $7 kn20010710240 $4 </a:t>
            </a:r>
            <a:r>
              <a:rPr lang="cs-CZ" sz="1800" dirty="0" err="1">
                <a:solidFill>
                  <a:srgbClr val="FF3300"/>
                </a:solidFill>
              </a:rPr>
              <a:t>prf</a:t>
            </a:r>
            <a:endParaRPr lang="cs-CZ" sz="1800" dirty="0">
              <a:solidFill>
                <a:srgbClr val="FF3300"/>
              </a:solidFill>
            </a:endParaRPr>
          </a:p>
          <a:p>
            <a:r>
              <a:rPr lang="cs-CZ" sz="1800" dirty="0"/>
              <a:t>245 10 $a Černý kočky mokrý </a:t>
            </a:r>
            <a:r>
              <a:rPr lang="cs-CZ" sz="1800" dirty="0" smtClean="0"/>
              <a:t>žáby</a:t>
            </a:r>
            <a:endParaRPr lang="cs-CZ" sz="1800" dirty="0"/>
          </a:p>
          <a:p>
            <a:r>
              <a:rPr lang="cs-CZ" sz="1800" dirty="0" smtClean="0"/>
              <a:t>264 #1 </a:t>
            </a:r>
            <a:r>
              <a:rPr lang="cs-CZ" sz="1800" dirty="0"/>
              <a:t>$a Praha : $b B&amp;M Music, $c p1994</a:t>
            </a:r>
          </a:p>
          <a:p>
            <a:r>
              <a:rPr lang="cs-CZ" sz="1800" dirty="0">
                <a:solidFill>
                  <a:srgbClr val="FF3300"/>
                </a:solidFill>
              </a:rPr>
              <a:t>300 ## $a 1 zvuková deska : $b </a:t>
            </a:r>
            <a:r>
              <a:rPr lang="cs-CZ" sz="1800" dirty="0" err="1">
                <a:solidFill>
                  <a:srgbClr val="FF3300"/>
                </a:solidFill>
              </a:rPr>
              <a:t>digital</a:t>
            </a:r>
            <a:r>
              <a:rPr lang="cs-CZ" sz="1800" dirty="0">
                <a:solidFill>
                  <a:srgbClr val="FF3300"/>
                </a:solidFill>
              </a:rPr>
              <a:t>, [stereo] ; $c 12 cm + </a:t>
            </a:r>
            <a:r>
              <a:rPr lang="cs-CZ" sz="1800" dirty="0" smtClean="0">
                <a:solidFill>
                  <a:srgbClr val="FF3300"/>
                </a:solidFill>
              </a:rPr>
              <a:t>$e </a:t>
            </a:r>
            <a:r>
              <a:rPr lang="cs-CZ" sz="1800" dirty="0">
                <a:solidFill>
                  <a:srgbClr val="FF3300"/>
                </a:solidFill>
              </a:rPr>
              <a:t>1 brožura (</a:t>
            </a:r>
            <a:r>
              <a:rPr lang="cs-CZ" sz="1800" dirty="0" smtClean="0">
                <a:solidFill>
                  <a:srgbClr val="FF3300"/>
                </a:solidFill>
              </a:rPr>
              <a:t>nestránkováno)</a:t>
            </a:r>
          </a:p>
          <a:p>
            <a:r>
              <a:rPr lang="cs-CZ" sz="1800" dirty="0" smtClean="0"/>
              <a:t>336 ## $a hraná hudba $b </a:t>
            </a:r>
            <a:r>
              <a:rPr lang="cs-CZ" sz="1800" dirty="0" err="1" smtClean="0"/>
              <a:t>prm</a:t>
            </a:r>
            <a:r>
              <a:rPr lang="cs-CZ" sz="1800" dirty="0" smtClean="0"/>
              <a:t> $2 </a:t>
            </a:r>
            <a:r>
              <a:rPr lang="cs-CZ" sz="1800" dirty="0" err="1" smtClean="0"/>
              <a:t>rdacontent</a:t>
            </a:r>
            <a:endParaRPr lang="cs-CZ" sz="1800" dirty="0" smtClean="0"/>
          </a:p>
          <a:p>
            <a:r>
              <a:rPr lang="cs-CZ" sz="1800" dirty="0" smtClean="0"/>
              <a:t>337 ## $a audio $b s $2 </a:t>
            </a:r>
            <a:r>
              <a:rPr lang="cs-CZ" sz="1800" dirty="0" err="1" smtClean="0"/>
              <a:t>rdamedia</a:t>
            </a:r>
            <a:endParaRPr lang="cs-CZ" sz="1800" dirty="0" smtClean="0"/>
          </a:p>
          <a:p>
            <a:r>
              <a:rPr lang="cs-CZ" sz="1800" dirty="0" smtClean="0"/>
              <a:t>338 ## $a audiodisk $b </a:t>
            </a:r>
            <a:r>
              <a:rPr lang="cs-CZ" sz="1800" dirty="0" err="1" smtClean="0"/>
              <a:t>sd</a:t>
            </a:r>
            <a:r>
              <a:rPr lang="cs-CZ" sz="1800" dirty="0" smtClean="0"/>
              <a:t> $2 </a:t>
            </a:r>
            <a:r>
              <a:rPr lang="cs-CZ" sz="1800" dirty="0" err="1" smtClean="0"/>
              <a:t>rdacarrier</a:t>
            </a:r>
            <a:endParaRPr lang="cs-CZ" sz="1800" dirty="0"/>
          </a:p>
          <a:p>
            <a:r>
              <a:rPr lang="cs-CZ" sz="1800" dirty="0"/>
              <a:t>500 ## $a Kompaktní deska</a:t>
            </a:r>
          </a:p>
          <a:p>
            <a:r>
              <a:rPr lang="cs-CZ" sz="1800" dirty="0"/>
              <a:t>500 ## $a Nahráno ve studiu </a:t>
            </a:r>
            <a:r>
              <a:rPr lang="cs-CZ" sz="1800" dirty="0" err="1"/>
              <a:t>Ebony</a:t>
            </a:r>
            <a:r>
              <a:rPr lang="cs-CZ" sz="1800" dirty="0"/>
              <a:t> (1.-18.4.1994)</a:t>
            </a:r>
          </a:p>
          <a:p>
            <a:r>
              <a:rPr lang="cs-CZ" sz="1800" dirty="0"/>
              <a:t>500 ## $a Texty písniček v brožuře</a:t>
            </a:r>
          </a:p>
          <a:p>
            <a:r>
              <a:rPr lang="cs-CZ" sz="1800" dirty="0"/>
              <a:t>505 00 $t Krev a </a:t>
            </a:r>
            <a:r>
              <a:rPr lang="cs-CZ" sz="1800" dirty="0" err="1"/>
              <a:t>r'n'r</a:t>
            </a:r>
            <a:r>
              <a:rPr lang="cs-CZ" sz="1800" dirty="0"/>
              <a:t> -- $t Černý kočky mokrý žáby -- $t </a:t>
            </a:r>
            <a:r>
              <a:rPr lang="cs-CZ" sz="1800" dirty="0" err="1"/>
              <a:t>Vona</a:t>
            </a:r>
            <a:r>
              <a:rPr lang="cs-CZ" sz="1800" dirty="0"/>
              <a:t> říká jó -- $t </a:t>
            </a:r>
            <a:r>
              <a:rPr lang="cs-CZ" sz="1800" dirty="0" err="1"/>
              <a:t>L'aura</a:t>
            </a:r>
            <a:r>
              <a:rPr lang="cs-CZ" sz="1800" dirty="0"/>
              <a:t> -- $t </a:t>
            </a:r>
            <a:r>
              <a:rPr lang="cs-CZ" sz="1800" dirty="0" err="1"/>
              <a:t>Šťastnej</a:t>
            </a:r>
            <a:r>
              <a:rPr lang="cs-CZ" sz="1800" dirty="0"/>
              <a:t> chlap -- $t </a:t>
            </a:r>
            <a:r>
              <a:rPr lang="cs-CZ" sz="1800" dirty="0" err="1"/>
              <a:t>Džezbalet</a:t>
            </a:r>
            <a:r>
              <a:rPr lang="cs-CZ" sz="1800" dirty="0"/>
              <a:t> -- $t Můžeš -- $t Tereza -- $t Až tě potkám -- $t </a:t>
            </a:r>
            <a:r>
              <a:rPr lang="cs-CZ" sz="1800" dirty="0" err="1"/>
              <a:t>Čtotymenjagovoriš</a:t>
            </a:r>
            <a:r>
              <a:rPr lang="cs-CZ" sz="1800" dirty="0"/>
              <a:t>? -- $t Dráhy těla -- $t Amerika -- $t Sen</a:t>
            </a:r>
          </a:p>
          <a:p>
            <a:r>
              <a:rPr lang="cs-CZ" sz="1800" dirty="0"/>
              <a:t>511 0# $a Hraje a zpívá skupina Lucie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LDR   	-----</a:t>
            </a:r>
            <a:r>
              <a:rPr lang="cs-CZ" dirty="0" err="1"/>
              <a:t>cz</a:t>
            </a:r>
            <a:r>
              <a:rPr lang="cs-CZ" dirty="0"/>
              <a:t>--a22-----n--4500</a:t>
            </a:r>
          </a:p>
          <a:p>
            <a:pPr>
              <a:spcBef>
                <a:spcPct val="50000"/>
              </a:spcBef>
            </a:pPr>
            <a:r>
              <a:rPr lang="cs-CZ" dirty="0"/>
              <a:t>001   	kn20020322325</a:t>
            </a:r>
          </a:p>
          <a:p>
            <a:pPr>
              <a:spcBef>
                <a:spcPct val="50000"/>
              </a:spcBef>
            </a:pPr>
            <a:r>
              <a:rPr lang="cs-CZ" dirty="0"/>
              <a:t>003   	CZ-</a:t>
            </a:r>
            <a:r>
              <a:rPr lang="cs-CZ" dirty="0" err="1"/>
              <a:t>PrNK</a:t>
            </a:r>
            <a:endParaRPr lang="cs-CZ" dirty="0"/>
          </a:p>
          <a:p>
            <a:pPr>
              <a:spcBef>
                <a:spcPct val="50000"/>
              </a:spcBef>
            </a:pPr>
            <a:r>
              <a:rPr lang="cs-CZ" dirty="0"/>
              <a:t>005   	2002052190152</a:t>
            </a:r>
          </a:p>
          <a:p>
            <a:pPr>
              <a:spcBef>
                <a:spcPct val="50000"/>
              </a:spcBef>
            </a:pPr>
            <a:r>
              <a:rPr lang="cs-CZ" dirty="0"/>
              <a:t>008   	020322|n|acnnnaabn-----------</a:t>
            </a:r>
            <a:r>
              <a:rPr lang="cs-CZ" dirty="0" err="1"/>
              <a:t>n-a|a</a:t>
            </a:r>
            <a:r>
              <a:rPr lang="cs-CZ" dirty="0"/>
              <a:t>------</a:t>
            </a:r>
          </a:p>
          <a:p>
            <a:pPr>
              <a:spcBef>
                <a:spcPct val="50000"/>
              </a:spcBef>
            </a:pPr>
            <a:r>
              <a:rPr lang="cs-CZ" dirty="0"/>
              <a:t>040 ## $a ABA001 $b </a:t>
            </a:r>
            <a:r>
              <a:rPr lang="cs-CZ" dirty="0" err="1"/>
              <a:t>cze</a:t>
            </a:r>
            <a:r>
              <a:rPr lang="cs-CZ" dirty="0"/>
              <a:t> $d ABA001</a:t>
            </a:r>
          </a:p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FF3300"/>
                </a:solidFill>
              </a:rPr>
              <a:t>110 2# $a Český svaz ochránců přírody $7 kn20020322325</a:t>
            </a:r>
          </a:p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FF3300"/>
                </a:solidFill>
              </a:rPr>
              <a:t>410 2# $a ČSOP $0 o</a:t>
            </a:r>
          </a:p>
          <a:p>
            <a:pPr>
              <a:spcBef>
                <a:spcPct val="50000"/>
              </a:spcBef>
            </a:pPr>
            <a:r>
              <a:rPr lang="cs-CZ" dirty="0">
                <a:solidFill>
                  <a:srgbClr val="FF3300"/>
                </a:solidFill>
              </a:rPr>
              <a:t>670 ## $a www (Český svaz ochránců přírody)</a:t>
            </a:r>
          </a:p>
          <a:p>
            <a:pPr>
              <a:spcBef>
                <a:spcPct val="50000"/>
              </a:spcBef>
            </a:pPr>
            <a:r>
              <a:rPr lang="cs-CZ" dirty="0">
                <a:solidFill>
                  <a:srgbClr val="000099"/>
                </a:solidFill>
              </a:rPr>
              <a:t>906 ## $a op20020521 $b </a:t>
            </a:r>
            <a:r>
              <a:rPr lang="cs-CZ" dirty="0" err="1" smtClean="0">
                <a:solidFill>
                  <a:srgbClr val="000099"/>
                </a:solidFill>
              </a:rPr>
              <a:t>svsv</a:t>
            </a:r>
            <a:endParaRPr lang="cs-CZ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FF3300"/>
                </a:solidFill>
              </a:rPr>
              <a:t>909 ## $a CZ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LDR   	-----nz--a22-----n--4500</a:t>
            </a:r>
          </a:p>
          <a:p>
            <a:pPr>
              <a:spcBef>
                <a:spcPct val="50000"/>
              </a:spcBef>
            </a:pPr>
            <a:r>
              <a:rPr lang="cs-CZ" sz="2000"/>
              <a:t>001   	kn20010711289</a:t>
            </a:r>
          </a:p>
          <a:p>
            <a:pPr>
              <a:spcBef>
                <a:spcPct val="50000"/>
              </a:spcBef>
            </a:pPr>
            <a:r>
              <a:rPr lang="cs-CZ" sz="2000"/>
              <a:t>003   	CZ-PrNK</a:t>
            </a:r>
          </a:p>
          <a:p>
            <a:pPr>
              <a:spcBef>
                <a:spcPct val="50000"/>
              </a:spcBef>
            </a:pPr>
            <a:r>
              <a:rPr lang="cs-CZ" sz="2000"/>
              <a:t>005   	20010711000000.0</a:t>
            </a:r>
          </a:p>
          <a:p>
            <a:pPr>
              <a:spcBef>
                <a:spcPct val="50000"/>
              </a:spcBef>
            </a:pPr>
            <a:r>
              <a:rPr lang="cs-CZ" sz="2000"/>
              <a:t>008   	010711|n|acnnnaabn----------in-a|a------</a:t>
            </a:r>
          </a:p>
          <a:p>
            <a:pPr>
              <a:spcBef>
                <a:spcPct val="50000"/>
              </a:spcBef>
            </a:pPr>
            <a:r>
              <a:rPr lang="cs-CZ" sz="2000"/>
              <a:t>040 ##   $a ABA001 $b cze $d ABA001</a:t>
            </a:r>
          </a:p>
          <a:p>
            <a:pPr>
              <a:spcBef>
                <a:spcPct val="50000"/>
              </a:spcBef>
            </a:pPr>
            <a:r>
              <a:rPr lang="cs-CZ" sz="2000"/>
              <a:t>110 2#   	$a Severoatlantická aliance $7 kn20010711289</a:t>
            </a:r>
          </a:p>
          <a:p>
            <a:pPr>
              <a:spcBef>
                <a:spcPct val="50000"/>
              </a:spcBef>
            </a:pPr>
            <a:r>
              <a:rPr lang="cs-CZ" sz="2000"/>
              <a:t>410 2#   	$a NATO $2 czeeng $0 o</a:t>
            </a:r>
          </a:p>
          <a:p>
            <a:pPr>
              <a:spcBef>
                <a:spcPct val="50000"/>
              </a:spcBef>
            </a:pPr>
            <a:r>
              <a:rPr lang="cs-CZ" sz="2000"/>
              <a:t>410 2#   	$a North Atlantic Treaty Organization $2 czeeng $0 o</a:t>
            </a:r>
          </a:p>
          <a:p>
            <a:pPr>
              <a:spcBef>
                <a:spcPct val="50000"/>
              </a:spcBef>
            </a:pPr>
            <a:r>
              <a:rPr lang="cs-CZ" sz="2000"/>
              <a:t>410 2#   	$a OTAN $2 czefre $0 o</a:t>
            </a:r>
          </a:p>
          <a:p>
            <a:pPr>
              <a:spcBef>
                <a:spcPct val="50000"/>
              </a:spcBef>
            </a:pPr>
            <a:r>
              <a:rPr lang="cs-CZ" sz="2000"/>
              <a:t>410 2#   	$a Organisation du Traité de l'Atlantique Nord $2 czefre $0 o</a:t>
            </a:r>
          </a:p>
          <a:p>
            <a:pPr>
              <a:spcBef>
                <a:spcPct val="50000"/>
              </a:spcBef>
            </a:pPr>
            <a:r>
              <a:rPr lang="cs-CZ" sz="2000"/>
              <a:t>410 2#   	$a Organizace Severoatlantické smlouvy $0 o</a:t>
            </a:r>
          </a:p>
          <a:p>
            <a:pPr>
              <a:spcBef>
                <a:spcPct val="50000"/>
              </a:spcBef>
            </a:pPr>
            <a:r>
              <a:rPr lang="cs-CZ" sz="2000"/>
              <a:t>670 ##  	$a H. Baňouch - M. Fedorko: Mezinárodní organizace</a:t>
            </a:r>
          </a:p>
          <a:p>
            <a:pPr>
              <a:spcBef>
                <a:spcPct val="50000"/>
              </a:spcBef>
            </a:pPr>
            <a:r>
              <a:rPr lang="cs-CZ" sz="2000"/>
              <a:t>670 ##  	$a LC</a:t>
            </a:r>
          </a:p>
          <a:p>
            <a:pPr>
              <a:spcBef>
                <a:spcPct val="50000"/>
              </a:spcBef>
            </a:pPr>
            <a:r>
              <a:rPr lang="cs-CZ" sz="2000"/>
              <a:t>906 ##  	$a vx20011119 $b svsv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M21 110 </a:t>
            </a:r>
            <a:r>
              <a:rPr lang="cs-CZ" dirty="0"/>
              <a:t>- hlavní záhlaví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nikdy nesmí být dvě a více hlavních záhlaví </a:t>
            </a:r>
          </a:p>
          <a:p>
            <a:pPr lvl="1"/>
            <a:r>
              <a:rPr lang="cs-CZ" dirty="0"/>
              <a:t>dvě personální, dvě korporace, korporace a osoba</a:t>
            </a:r>
          </a:p>
          <a:p>
            <a:r>
              <a:rPr lang="cs-CZ" dirty="0"/>
              <a:t>díla administrativního charakteru</a:t>
            </a:r>
          </a:p>
          <a:p>
            <a:pPr lvl="1"/>
            <a:r>
              <a:rPr lang="cs-CZ" dirty="0"/>
              <a:t>výroční zprávy</a:t>
            </a:r>
          </a:p>
          <a:p>
            <a:r>
              <a:rPr lang="cs-CZ" dirty="0"/>
              <a:t>některé právnické, vládní a náboženské dokumenty</a:t>
            </a:r>
          </a:p>
          <a:p>
            <a:pPr lvl="1"/>
            <a:r>
              <a:rPr lang="cs-CZ" dirty="0"/>
              <a:t>ústava</a:t>
            </a:r>
          </a:p>
          <a:p>
            <a:r>
              <a:rPr lang="cs-CZ" dirty="0"/>
              <a:t>díla, která zaznamenávají kolektivní myšlení korporace</a:t>
            </a:r>
          </a:p>
          <a:p>
            <a:pPr lvl="1"/>
            <a:r>
              <a:rPr lang="cs-CZ" dirty="0"/>
              <a:t>Karolinka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09600" y="2057400"/>
            <a:ext cx="8305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63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400"/>
              <a:t>.....</a:t>
            </a:r>
          </a:p>
          <a:p>
            <a:r>
              <a:rPr lang="cs-CZ" sz="1800"/>
              <a:t>110 2#   	$a Univerzita Karlova $7 kn20010710036</a:t>
            </a:r>
          </a:p>
          <a:p>
            <a:r>
              <a:rPr lang="cs-CZ" sz="1800"/>
              <a:t>410 2#   	$a Charles University $2 czeeng $0 o</a:t>
            </a:r>
          </a:p>
          <a:p>
            <a:r>
              <a:rPr lang="cs-CZ" sz="1800"/>
              <a:t>410 2#   	$a Karlova universita $0 o</a:t>
            </a:r>
          </a:p>
          <a:p>
            <a:r>
              <a:rPr lang="cs-CZ" sz="1800"/>
              <a:t>410 2#   	$a Karlova univerzita v Praze $0 o</a:t>
            </a:r>
          </a:p>
          <a:p>
            <a:r>
              <a:rPr lang="cs-CZ" sz="1800"/>
              <a:t>410 2#   	$a Karlova univerzita $0 o</a:t>
            </a:r>
          </a:p>
          <a:p>
            <a:r>
              <a:rPr lang="cs-CZ" sz="1800"/>
              <a:t>410 2#   	$a Universita Karlova $0 o</a:t>
            </a:r>
          </a:p>
          <a:p>
            <a:r>
              <a:rPr lang="cs-CZ" sz="1800"/>
              <a:t>410 2#   	$a Universitas Carolina $2 czelat $0 o</a:t>
            </a:r>
          </a:p>
          <a:p>
            <a:r>
              <a:rPr lang="cs-CZ" sz="1800"/>
              <a:t>410 2#   	$a Univerzita Karlova v Praze $0 o</a:t>
            </a:r>
          </a:p>
          <a:p>
            <a:r>
              <a:rPr lang="cs-CZ" sz="1800"/>
              <a:t>410 2#   	$a Karls-Universität zu Prag $2 czeger $0 o</a:t>
            </a:r>
          </a:p>
          <a:p>
            <a:r>
              <a:rPr lang="cs-CZ" sz="1800"/>
              <a:t>510 2#   	$w a $a Česká univerzita Karlo-Ferdinandova $7 ko2007402517</a:t>
            </a:r>
          </a:p>
          <a:p>
            <a:r>
              <a:rPr lang="cs-CZ" sz="1800"/>
              <a:t>665  ## 	$a Karlo-Ferdinandova univerzita rozdělena r.1882 na dvě samostatné vysoké školy, českou a německou. Česká 	získává r.1920 název Karlova univerzita. Německá univerzita r.1945 zrušena.</a:t>
            </a:r>
          </a:p>
          <a:p>
            <a:r>
              <a:rPr lang="cs-CZ" sz="1800"/>
              <a:t>670  ## 	$a Zivil- und Wirtschaftsrecht unter dem Einfluss des Europäischen Rechts $b odkaz viz</a:t>
            </a:r>
          </a:p>
          <a:p>
            <a:r>
              <a:rPr lang="cs-CZ" sz="1800"/>
              <a:t>670  ## 	$a www (Univerzita Karlova - Historie UK v datech)</a:t>
            </a:r>
          </a:p>
          <a:p>
            <a:r>
              <a:rPr lang="cs-CZ" sz="1800"/>
              <a:t>670  ## 	$a www(Univerzita Karlova - Wikipedie, otevřená encyklopedie)</a:t>
            </a:r>
          </a:p>
          <a:p>
            <a:r>
              <a:rPr lang="cs-CZ" sz="1800"/>
              <a:t>856 4#   	$u http://www.cuni.cz/UK-103.html $z Univerzita Karlova - Historie UK v datech</a:t>
            </a:r>
          </a:p>
          <a:p>
            <a:r>
              <a:rPr lang="cs-CZ" sz="1800"/>
              <a:t>856 4#   	$u http://cs.wikipedia.org/wiki/Univerzita_Karlova $z Univerzita Karlova - Wikipedie, otevřená encyklopedie</a:t>
            </a:r>
          </a:p>
          <a:p>
            <a:r>
              <a:rPr lang="cs-CZ" sz="1800"/>
              <a:t>906  ## 	$a co20030127 $b epol</a:t>
            </a:r>
          </a:p>
          <a:p>
            <a:r>
              <a:rPr lang="cs-CZ" sz="1800"/>
              <a:t>...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dirty="0"/>
              <a:t>LDR   	-----</a:t>
            </a:r>
            <a:r>
              <a:rPr lang="cs-CZ" dirty="0" err="1"/>
              <a:t>nz</a:t>
            </a:r>
            <a:r>
              <a:rPr lang="cs-CZ" dirty="0"/>
              <a:t>--a22-----n--4500</a:t>
            </a:r>
          </a:p>
          <a:p>
            <a:r>
              <a:rPr lang="cs-CZ" dirty="0"/>
              <a:t>001   	kn20010710045</a:t>
            </a:r>
          </a:p>
          <a:p>
            <a:r>
              <a:rPr lang="cs-CZ" dirty="0"/>
              <a:t>003   	CZ-</a:t>
            </a:r>
            <a:r>
              <a:rPr lang="cs-CZ" dirty="0" err="1"/>
              <a:t>PrNK</a:t>
            </a:r>
            <a:endParaRPr lang="cs-CZ" dirty="0"/>
          </a:p>
          <a:p>
            <a:r>
              <a:rPr lang="cs-CZ" dirty="0"/>
              <a:t>005   	20010710000000.0</a:t>
            </a:r>
          </a:p>
          <a:p>
            <a:r>
              <a:rPr lang="cs-CZ" dirty="0"/>
              <a:t>008   	010710|n|acnnnaabn-----------</a:t>
            </a:r>
            <a:r>
              <a:rPr lang="cs-CZ" dirty="0" err="1"/>
              <a:t>n-a|a</a:t>
            </a:r>
            <a:r>
              <a:rPr lang="cs-CZ" dirty="0"/>
              <a:t>------</a:t>
            </a:r>
          </a:p>
          <a:p>
            <a:r>
              <a:rPr lang="cs-CZ" dirty="0"/>
              <a:t>040 ##	$a ABA001 $b </a:t>
            </a:r>
            <a:r>
              <a:rPr lang="cs-CZ" dirty="0" err="1"/>
              <a:t>cze</a:t>
            </a:r>
            <a:r>
              <a:rPr lang="cs-CZ" dirty="0"/>
              <a:t> $d ABA001</a:t>
            </a:r>
          </a:p>
          <a:p>
            <a:r>
              <a:rPr lang="cs-CZ" dirty="0"/>
              <a:t>110 2#	$a Univerzita Karlova. $b Ústav informačních studií a 	knihovnictví 	$7 kn20010710045</a:t>
            </a:r>
          </a:p>
          <a:p>
            <a:r>
              <a:rPr lang="cs-CZ" dirty="0"/>
              <a:t>410 2#	$a Univerzita Karlova. $b Filozofická fakulta. $b Ústav 	informačních studií a knihovnictví $0 </a:t>
            </a:r>
            <a:r>
              <a:rPr lang="cs-CZ" dirty="0" smtClean="0"/>
              <a:t>o</a:t>
            </a:r>
          </a:p>
          <a:p>
            <a:r>
              <a:rPr lang="cs-CZ" dirty="0" smtClean="0"/>
              <a:t>410 2# $</a:t>
            </a:r>
            <a:r>
              <a:rPr lang="cs-CZ" dirty="0" err="1" smtClean="0"/>
              <a:t>aÚISK</a:t>
            </a:r>
            <a:r>
              <a:rPr lang="cs-CZ" dirty="0" smtClean="0"/>
              <a:t> $0 o</a:t>
            </a:r>
            <a:endParaRPr lang="cs-CZ" dirty="0"/>
          </a:p>
          <a:p>
            <a:r>
              <a:rPr lang="cs-CZ" dirty="0"/>
              <a:t>670 ## $a www (Filozofická fakulta UK)</a:t>
            </a:r>
          </a:p>
          <a:p>
            <a:r>
              <a:rPr lang="cs-CZ" dirty="0"/>
              <a:t>906 ## $a im20010710</a:t>
            </a:r>
          </a:p>
          <a:p>
            <a:r>
              <a:rPr lang="cs-CZ" dirty="0"/>
              <a:t>906 ## $a op20010710 $b </a:t>
            </a:r>
            <a:r>
              <a:rPr lang="cs-CZ" dirty="0" err="1"/>
              <a:t>epol</a:t>
            </a:r>
            <a:endParaRPr lang="cs-CZ" dirty="0"/>
          </a:p>
          <a:p>
            <a:pPr>
              <a:buFontTx/>
              <a:buAutoNum type="arabicPlain" startAt="909"/>
            </a:pPr>
            <a:r>
              <a:rPr lang="cs-CZ" dirty="0"/>
              <a:t> ## $a </a:t>
            </a:r>
            <a:r>
              <a:rPr lang="cs-CZ" dirty="0" smtClean="0"/>
              <a:t>CZ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/>
              <a:t>001   	kn20010709073</a:t>
            </a:r>
          </a:p>
          <a:p>
            <a:r>
              <a:rPr lang="cs-CZ"/>
              <a:t>003   	CZ-PrNK</a:t>
            </a:r>
          </a:p>
          <a:p>
            <a:r>
              <a:rPr lang="cs-CZ"/>
              <a:t>005   	20051018171044.0</a:t>
            </a:r>
          </a:p>
          <a:p>
            <a:r>
              <a:rPr lang="cs-CZ"/>
              <a:t>008   	010710|n|acnnnaabn-----------n-a|a------</a:t>
            </a:r>
          </a:p>
          <a:p>
            <a:r>
              <a:rPr lang="cs-CZ"/>
              <a:t>040   	$a ABA001 $b cze $d ABA001</a:t>
            </a:r>
          </a:p>
          <a:p>
            <a:r>
              <a:rPr lang="cs-CZ"/>
              <a:t>110 2#	$a Muzeum české hudby (Praha, Česko) $7 kn20010709073</a:t>
            </a:r>
          </a:p>
          <a:p>
            <a:r>
              <a:rPr lang="cs-CZ"/>
              <a:t>410 2#	$a Národní muzeum (Praha, Česko).$b Muzeum české hudby $0o</a:t>
            </a:r>
          </a:p>
          <a:p>
            <a:r>
              <a:rPr lang="cs-CZ" b="1">
                <a:solidFill>
                  <a:srgbClr val="FF3300"/>
                </a:solidFill>
              </a:rPr>
              <a:t>510 2# $w b</a:t>
            </a:r>
            <a:r>
              <a:rPr lang="cs-CZ"/>
              <a:t> $a České muzeum hudby (Praha, Česko) $7 ko2004175709</a:t>
            </a:r>
          </a:p>
          <a:p>
            <a:r>
              <a:rPr lang="cs-CZ"/>
              <a:t>665 ## $a Novější název: České muzeum hudby (od r.2001).</a:t>
            </a:r>
          </a:p>
          <a:p>
            <a:r>
              <a:rPr lang="cs-CZ"/>
              <a:t>670 ## $a www (Národní muzeum)</a:t>
            </a:r>
          </a:p>
          <a:p>
            <a:r>
              <a:rPr lang="cs-CZ"/>
              <a:t>680 ## $i Korporace je součástí Národního muzea.</a:t>
            </a:r>
          </a:p>
          <a:p>
            <a:r>
              <a:rPr lang="cs-CZ"/>
              <a:t>906 ## $a im20010709</a:t>
            </a:r>
          </a:p>
          <a:p>
            <a:r>
              <a:rPr lang="cs-CZ"/>
              <a:t>....</a:t>
            </a:r>
          </a:p>
          <a:p>
            <a:pPr>
              <a:buFontTx/>
              <a:buAutoNum type="arabicPlain" startAt="909"/>
            </a:pPr>
            <a:r>
              <a:rPr lang="cs-CZ"/>
              <a:t>      $a CZ</a:t>
            </a:r>
          </a:p>
          <a:p>
            <a:endParaRPr lang="cs-CZ"/>
          </a:p>
          <a:p>
            <a:endParaRPr lang="cs-CZ"/>
          </a:p>
          <a:p>
            <a:r>
              <a:rPr lang="cs-CZ"/>
              <a:t>510 $w – hodnota „a“=dřívější záhlaví, „b“=novější záhlaví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Bibliografie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>
                <a:hlinkClick r:id="rId2"/>
              </a:rPr>
              <a:t>RDA - http://www.nkp.cz/o-knihovne/odborne-cinnosti/zpracovani-fondu/katalogizacni-politika/rda</a:t>
            </a:r>
          </a:p>
          <a:p>
            <a:r>
              <a:rPr lang="cs-CZ" sz="2800" dirty="0" smtClean="0">
                <a:hlinkClick r:id="rId2"/>
              </a:rPr>
              <a:t>http</a:t>
            </a:r>
            <a:r>
              <a:rPr lang="cs-CZ" sz="2800" dirty="0">
                <a:hlinkClick r:id="rId2"/>
              </a:rPr>
              <a:t>://autority.nkp.cz/jmenne-autority/metodicke-materialy/metodika-tvorby-autoritnich-korporaci-marc-21/</a:t>
            </a:r>
            <a:endParaRPr lang="cs-CZ" sz="2800" dirty="0"/>
          </a:p>
          <a:p>
            <a:r>
              <a:rPr lang="cs-CZ" sz="2800" dirty="0">
                <a:hlinkClick r:id="rId3"/>
              </a:rPr>
              <a:t>http://autority.nkp.cz</a:t>
            </a:r>
            <a:endParaRPr lang="cs-CZ" sz="2800" dirty="0"/>
          </a:p>
          <a:p>
            <a:r>
              <a:rPr lang="cs-CZ" sz="2800" dirty="0"/>
              <a:t>SVĚTLÍKOVÁ, </a:t>
            </a:r>
            <a:r>
              <a:rPr lang="cs-CZ" sz="2800" dirty="0" err="1"/>
              <a:t>Svojmila</a:t>
            </a:r>
            <a:r>
              <a:rPr lang="cs-CZ" sz="2800" dirty="0"/>
              <a:t>. </a:t>
            </a:r>
            <a:r>
              <a:rPr lang="cs-CZ" sz="2800" i="1" dirty="0"/>
              <a:t>Metodika tvorby a kontroly jmenných autorit ve formátu MARC 21. Korporace</a:t>
            </a:r>
            <a:r>
              <a:rPr lang="cs-CZ" sz="2800" dirty="0"/>
              <a:t>. Praha : NK ČR, 2006. ISBN </a:t>
            </a:r>
            <a:r>
              <a:rPr lang="cs-CZ" sz="2800" dirty="0" smtClean="0"/>
              <a:t>80-7050-508-7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díla, která jsou zprávami o kolektivních aktivitách, konferencích apod.</a:t>
            </a:r>
          </a:p>
          <a:p>
            <a:pPr lvl="1"/>
            <a:r>
              <a:rPr lang="cs-CZ" dirty="0"/>
              <a:t>konferenční sborníky</a:t>
            </a:r>
          </a:p>
          <a:p>
            <a:r>
              <a:rPr lang="cs-CZ" dirty="0"/>
              <a:t>díla, která jsou výsledkem společné aktivity skupin interpretů jako celku</a:t>
            </a:r>
          </a:p>
          <a:p>
            <a:pPr lvl="1"/>
            <a:r>
              <a:rPr lang="cs-CZ" dirty="0"/>
              <a:t>zejména v populární hudbě</a:t>
            </a:r>
          </a:p>
          <a:p>
            <a:endParaRPr lang="cs-CZ" dirty="0"/>
          </a:p>
          <a:p>
            <a:r>
              <a:rPr lang="cs-CZ" dirty="0"/>
              <a:t>poměrně málo případů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710 - vedlejší </a:t>
            </a:r>
            <a:r>
              <a:rPr lang="cs-CZ" dirty="0"/>
              <a:t>záhlaví pro korporaci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vždy, když se katalogizátor domnívá, že jej uživatel využije</a:t>
            </a:r>
          </a:p>
          <a:p>
            <a:pPr>
              <a:lnSpc>
                <a:spcPct val="90000"/>
              </a:lnSpc>
            </a:pPr>
            <a:r>
              <a:rPr lang="cs-CZ" i="1"/>
              <a:t>výrazně</a:t>
            </a:r>
            <a:r>
              <a:rPr lang="cs-CZ"/>
              <a:t> uvedená korporace, které nebylo přisouzeno hlavní záhlaví</a:t>
            </a:r>
          </a:p>
          <a:p>
            <a:pPr>
              <a:lnSpc>
                <a:spcPct val="90000"/>
              </a:lnSpc>
            </a:pPr>
            <a:r>
              <a:rPr lang="cs-CZ" i="1"/>
              <a:t>výrazně</a:t>
            </a:r>
            <a:r>
              <a:rPr lang="cs-CZ"/>
              <a:t> uvedená korporace, která organizuje konferenci</a:t>
            </a:r>
          </a:p>
          <a:p>
            <a:pPr>
              <a:lnSpc>
                <a:spcPct val="90000"/>
              </a:lnSpc>
            </a:pPr>
            <a:r>
              <a:rPr lang="cs-CZ"/>
              <a:t>pokud korporace zastává </a:t>
            </a:r>
            <a:r>
              <a:rPr lang="cs-CZ" b="1"/>
              <a:t>pouze funkci nakladatele</a:t>
            </a:r>
            <a:r>
              <a:rPr lang="cs-CZ"/>
              <a:t>, distributora nebo výrobce - pak se jí záhlaví </a:t>
            </a:r>
            <a:r>
              <a:rPr lang="cs-CZ" b="1"/>
              <a:t>nevytváří</a:t>
            </a:r>
          </a:p>
          <a:p>
            <a:pPr lvl="1">
              <a:lnSpc>
                <a:spcPct val="90000"/>
              </a:lnSpc>
            </a:pPr>
            <a:r>
              <a:rPr lang="cs-CZ"/>
              <a:t>dříve často Univerzita Karlova, dnes spíše Karolinum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Kvalifikační práce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korporace, kde byla obhájena kvalifikační práce - vždy ve vedlejším záhlaví (česká interpretace)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MARC 21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110 - hlavní záhlaví</a:t>
            </a:r>
          </a:p>
          <a:p>
            <a:r>
              <a:rPr lang="cs-CZ"/>
              <a:t>710 - vedlejší záhlaví</a:t>
            </a:r>
          </a:p>
          <a:p>
            <a:r>
              <a:rPr lang="cs-CZ"/>
              <a:t>X10 - všeobecná pravidla pro zápis do formátu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pro zápis jména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vždy v jazyce korporace - preferovaná forma</a:t>
            </a:r>
          </a:p>
          <a:p>
            <a:r>
              <a:rPr lang="cs-CZ"/>
              <a:t>výjimka - u obecně užívaných jmen </a:t>
            </a:r>
          </a:p>
          <a:p>
            <a:pPr lvl="1"/>
            <a:r>
              <a:rPr lang="cs-CZ"/>
              <a:t>Organizace spojených národů</a:t>
            </a:r>
          </a:p>
          <a:p>
            <a:r>
              <a:rPr lang="cs-CZ"/>
              <a:t>vynechejte úvodní mluvnický člen</a:t>
            </a:r>
          </a:p>
          <a:p>
            <a:r>
              <a:rPr lang="cs-CZ"/>
              <a:t>jiné formy - odkazy v autoritních záznamech</a:t>
            </a:r>
          </a:p>
          <a:p>
            <a:r>
              <a:rPr lang="cs-CZ"/>
              <a:t>úplná forma - vždy přednost před zkratkou</a:t>
            </a:r>
          </a:p>
          <a:p>
            <a:r>
              <a:rPr lang="cs-CZ"/>
              <a:t>kvalifikátory - vždy česky</a:t>
            </a:r>
          </a:p>
          <a:p>
            <a:endParaRPr lang="cs-CZ"/>
          </a:p>
          <a:p>
            <a:r>
              <a:rPr lang="cs-CZ"/>
              <a:t>strukturace jména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korporativního </a:t>
            </a:r>
            <a:r>
              <a:rPr lang="cs-CZ" dirty="0"/>
              <a:t>záhlaví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Vstupní prvek</a:t>
            </a:r>
          </a:p>
          <a:p>
            <a:r>
              <a:rPr lang="cs-CZ"/>
              <a:t>Podřízená složka</a:t>
            </a:r>
          </a:p>
          <a:p>
            <a:r>
              <a:rPr lang="cs-CZ"/>
              <a:t>Kvalifikátor (doplněk)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B90505"/>
      </a:dk2>
      <a:lt2>
        <a:srgbClr val="808080"/>
      </a:lt2>
      <a:accent1>
        <a:srgbClr val="FFFFFF"/>
      </a:accent1>
      <a:accent2>
        <a:srgbClr val="F9CC73"/>
      </a:accent2>
      <a:accent3>
        <a:srgbClr val="FFFFFF"/>
      </a:accent3>
      <a:accent4>
        <a:srgbClr val="000000"/>
      </a:accent4>
      <a:accent5>
        <a:srgbClr val="FFFFFF"/>
      </a:accent5>
      <a:accent6>
        <a:srgbClr val="E2B968"/>
      </a:accent6>
      <a:hlink>
        <a:srgbClr val="F9CC73"/>
      </a:hlink>
      <a:folHlink>
        <a:srgbClr val="F9CC7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1171</Words>
  <Application>Microsoft Office PowerPoint</Application>
  <PresentationFormat>Předvádění na obrazovce (4:3)</PresentationFormat>
  <Paragraphs>317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Wingdings</vt:lpstr>
      <vt:lpstr>Default Design</vt:lpstr>
      <vt:lpstr>Korporace</vt:lpstr>
      <vt:lpstr>Korporace v selekčních polích</vt:lpstr>
      <vt:lpstr>M21 110 - hlavní záhlaví</vt:lpstr>
      <vt:lpstr>pokr.</vt:lpstr>
      <vt:lpstr>710 - vedlejší záhlaví pro korporaci</vt:lpstr>
      <vt:lpstr>Kvalifikační práce</vt:lpstr>
      <vt:lpstr>MARC 21</vt:lpstr>
      <vt:lpstr>Pravidla pro zápis jména</vt:lpstr>
      <vt:lpstr>Struktura korporativního záhlaví</vt:lpstr>
      <vt:lpstr>Vstupní prvek - $a</vt:lpstr>
      <vt:lpstr>Kvalifikátor (doplněk) - (...)</vt:lpstr>
      <vt:lpstr>Příklady</vt:lpstr>
      <vt:lpstr>Kvalifikátor povinný</vt:lpstr>
      <vt:lpstr>ALE</vt:lpstr>
      <vt:lpstr>Podřízená složka - $b</vt:lpstr>
      <vt:lpstr>MARC 21</vt:lpstr>
      <vt:lpstr>Státní správa</vt:lpstr>
      <vt:lpstr>Samospráva</vt:lpstr>
      <vt:lpstr>Prezident</vt:lpstr>
      <vt:lpstr>Příklady - rozdíl korporativní x personální záhlaví</vt:lpstr>
      <vt:lpstr>Výjimka - ústavy Akademie věd ČR</vt:lpstr>
      <vt:lpstr>Indikátory</vt:lpstr>
      <vt:lpstr>Př.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Bibliografie</vt:lpstr>
    </vt:vector>
  </TitlesOfParts>
  <Company>Drobik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Korporace</dc:title>
  <dc:creator>B+T</dc:creator>
  <cp:lastModifiedBy>Drobíková, Barbora</cp:lastModifiedBy>
  <cp:revision>116</cp:revision>
  <dcterms:created xsi:type="dcterms:W3CDTF">2004-03-29T17:50:28Z</dcterms:created>
  <dcterms:modified xsi:type="dcterms:W3CDTF">2017-02-22T13:53:11Z</dcterms:modified>
</cp:coreProperties>
</file>