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321" r:id="rId5"/>
    <p:sldId id="305" r:id="rId6"/>
    <p:sldId id="293" r:id="rId7"/>
    <p:sldId id="259" r:id="rId8"/>
    <p:sldId id="260" r:id="rId9"/>
    <p:sldId id="316" r:id="rId10"/>
    <p:sldId id="319" r:id="rId11"/>
    <p:sldId id="320" r:id="rId12"/>
    <p:sldId id="262" r:id="rId13"/>
    <p:sldId id="263" r:id="rId14"/>
    <p:sldId id="294" r:id="rId15"/>
    <p:sldId id="295" r:id="rId16"/>
    <p:sldId id="306" r:id="rId17"/>
    <p:sldId id="296" r:id="rId18"/>
    <p:sldId id="322" r:id="rId19"/>
    <p:sldId id="307" r:id="rId20"/>
    <p:sldId id="264" r:id="rId21"/>
    <p:sldId id="299" r:id="rId22"/>
    <p:sldId id="265" r:id="rId23"/>
    <p:sldId id="300" r:id="rId24"/>
    <p:sldId id="312" r:id="rId25"/>
    <p:sldId id="313" r:id="rId26"/>
    <p:sldId id="314" r:id="rId27"/>
    <p:sldId id="308" r:id="rId28"/>
    <p:sldId id="268" r:id="rId29"/>
    <p:sldId id="269" r:id="rId30"/>
    <p:sldId id="309" r:id="rId31"/>
    <p:sldId id="315" r:id="rId32"/>
    <p:sldId id="310" r:id="rId33"/>
    <p:sldId id="311" r:id="rId34"/>
    <p:sldId id="289" r:id="rId35"/>
    <p:sldId id="290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EE530-9CF2-4971-B3B3-D014A5995226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F6C2C-73B9-42ED-889D-9228FBE0F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Program semestru viz sylabus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F6C2C-73B9-42ED-889D-9228FBE0FAF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00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Program semestru viz sylabus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F6C2C-73B9-42ED-889D-9228FBE0FAF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516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Program semestru viz sylabus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F6C2C-73B9-42ED-889D-9228FBE0FAF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082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Program semestru viz sylabus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9F6C2C-73B9-42ED-889D-9228FBE0FAF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954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49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0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18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55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96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45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7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4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72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55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00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A7F6C-82F3-4F89-A0FE-C8040CF5DEB8}" type="datetimeFigureOut">
              <a:rPr lang="cs-CZ" smtClean="0"/>
              <a:t>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0431C-9242-4E91-BC8E-18FF942C9B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65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4MyU63-8lQ" TargetMode="External"/><Relationship Id="rId2" Type="http://schemas.openxmlformats.org/officeDocument/2006/relationships/hyperlink" Target="https://www.youtube.com/watch?v=97p-yaKmjZ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9333"/>
          </a:xfrm>
        </p:spPr>
        <p:txBody>
          <a:bodyPr/>
          <a:lstStyle/>
          <a:p>
            <a:r>
              <a:rPr lang="cs-CZ" dirty="0" smtClean="0">
                <a:latin typeface="+mn-lt"/>
              </a:rPr>
              <a:t>Národnost a menšina – kritická analýza diskurzu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12324"/>
            <a:ext cx="9144000" cy="124547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Týden 2: Důležité pojmy CDA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6986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Sociodiagnostická</a:t>
            </a:r>
            <a:r>
              <a:rPr lang="cs-CZ" dirty="0" smtClean="0">
                <a:latin typeface="+mn-lt"/>
              </a:rPr>
              <a:t> kritika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94560"/>
            <a:ext cx="10515600" cy="3982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Demystifikace manipulativního charakteru diskurzivních praktik. Využívá se znalost kontextu a diskurzivní události jsou interpretované na základě společenských teorií a teoretických modelů.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50959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Prospektivní kritika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94560"/>
            <a:ext cx="10515600" cy="3982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Snaží se přispět ke zlepšení komunikace (například vypracováním pokynů proti sexistické mluvě).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984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Ideologie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6167"/>
            <a:ext cx="10515600" cy="4630796"/>
          </a:xfrm>
          <a:solidFill>
            <a:schemeClr val="bg1">
              <a:alpha val="1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Thompson (1990)</a:t>
            </a:r>
          </a:p>
          <a:p>
            <a:r>
              <a:rPr lang="cs-CZ" sz="3200" dirty="0" smtClean="0"/>
              <a:t>Masová komunikace</a:t>
            </a:r>
          </a:p>
          <a:p>
            <a:r>
              <a:rPr lang="cs-CZ" sz="3200" dirty="0" smtClean="0"/>
              <a:t>Poprvé popsaná ve Francii koncem 18. století</a:t>
            </a:r>
          </a:p>
          <a:p>
            <a:r>
              <a:rPr lang="cs-CZ" sz="3200" dirty="0" smtClean="0"/>
              <a:t>Společenské procesy, v nichž a díky nimž hegemonické symbolické formy kolují ve společenském světě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48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Ideologie v DHA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916"/>
            <a:ext cx="10515600" cy="466404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Jednostranný pohled na svět, skládající se ze souvisejících mentálních reprezentací, přesvědčení, názorů, postojů a hodnocení, který sdílí členové určité společenské skupiny</a:t>
            </a:r>
          </a:p>
          <a:p>
            <a:r>
              <a:rPr lang="cs-CZ" sz="3200" dirty="0" smtClean="0"/>
              <a:t>Ideologie slouží jako prostředek k nastolení a udržení nerovných vztahů moci skrze diskurz (například zavedením hegemonických </a:t>
            </a:r>
            <a:r>
              <a:rPr lang="cs-CZ" sz="3200" dirty="0" err="1" smtClean="0"/>
              <a:t>narativů</a:t>
            </a:r>
            <a:r>
              <a:rPr lang="cs-CZ" sz="3200" dirty="0" smtClean="0"/>
              <a:t> identity nebo kontrolou přístupu k určitým diskurzům či veřejným sférám)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86984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Úloha DHA vzhledem k ideologii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Sémiotické praktiky reprodukují ideologie</a:t>
            </a:r>
          </a:p>
          <a:p>
            <a:r>
              <a:rPr lang="cs-CZ" sz="3200" dirty="0" smtClean="0"/>
              <a:t>DHA se snaží demystifikovat hegemonii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29902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Moc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sz="3200" dirty="0" smtClean="0"/>
              <a:t>Asymetrický vztah mezi společenskými činiteli, kteří zaujímají rozdílné společenské pozice</a:t>
            </a:r>
          </a:p>
          <a:p>
            <a:r>
              <a:rPr lang="cs-CZ" sz="3200" dirty="0" smtClean="0"/>
              <a:t>Weber (1980): Možnost prosadit vlastní vůli ve společenském vztahu proti vůli a zájmům ostatních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749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Moc v DHA – </a:t>
            </a:r>
            <a:r>
              <a:rPr lang="cs-CZ" dirty="0" err="1" smtClean="0">
                <a:latin typeface="+mn-lt"/>
              </a:rPr>
              <a:t>Reisigl</a:t>
            </a:r>
            <a:r>
              <a:rPr lang="cs-CZ" dirty="0" smtClean="0">
                <a:latin typeface="+mn-lt"/>
              </a:rPr>
              <a:t> a </a:t>
            </a:r>
            <a:r>
              <a:rPr lang="cs-CZ" dirty="0" err="1" smtClean="0">
                <a:latin typeface="+mn-lt"/>
              </a:rPr>
              <a:t>Wodak</a:t>
            </a:r>
            <a:r>
              <a:rPr lang="cs-CZ" dirty="0" smtClean="0">
                <a:latin typeface="+mn-lt"/>
              </a:rPr>
              <a:t> (2009)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V DHA není jazyk chápán jako mocný sám o sobě.</a:t>
            </a:r>
          </a:p>
          <a:p>
            <a:r>
              <a:rPr lang="cs-CZ" sz="3200" dirty="0" smtClean="0"/>
              <a:t>Jazyk je prostředek, jak si získat a udržet moc.</a:t>
            </a:r>
          </a:p>
          <a:p>
            <a:r>
              <a:rPr lang="cs-CZ" sz="3200" dirty="0" smtClean="0"/>
              <a:t>Mocní používají jazyk k tomuto účelu.</a:t>
            </a:r>
          </a:p>
          <a:p>
            <a:r>
              <a:rPr lang="cs-CZ" sz="3200" dirty="0" smtClean="0"/>
              <a:t>DHA kriticky zkoumá použití jazyka mocnými, kteří mají prostředky a možnosti měnit podmínky.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041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Legitimizace a </a:t>
            </a:r>
            <a:r>
              <a:rPr lang="cs-CZ" dirty="0" err="1" smtClean="0">
                <a:latin typeface="+mn-lt"/>
              </a:rPr>
              <a:t>delegitimizace</a:t>
            </a:r>
            <a:r>
              <a:rPr lang="cs-CZ" dirty="0" smtClean="0">
                <a:latin typeface="+mn-lt"/>
              </a:rPr>
              <a:t> moci v diskurzu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Moc je legitimizována a </a:t>
            </a:r>
            <a:r>
              <a:rPr lang="cs-CZ" dirty="0" err="1" smtClean="0"/>
              <a:t>delegitimizována</a:t>
            </a:r>
            <a:r>
              <a:rPr lang="cs-CZ" dirty="0" smtClean="0"/>
              <a:t> diskurzem.</a:t>
            </a:r>
          </a:p>
          <a:p>
            <a:r>
              <a:rPr lang="cs-CZ" dirty="0" smtClean="0"/>
              <a:t>Texty jsou obvykle místy společenského boje, protože představují ideologické úsilí o dominanci a hegemonii.</a:t>
            </a:r>
          </a:p>
          <a:p>
            <a:r>
              <a:rPr lang="cs-CZ" smtClean="0"/>
              <a:t>Jazykové</a:t>
            </a:r>
            <a:r>
              <a:rPr lang="cs-CZ" smtClean="0"/>
              <a:t> </a:t>
            </a:r>
            <a:r>
              <a:rPr lang="cs-CZ" dirty="0" smtClean="0"/>
              <a:t>formy se používají k vyjádření moci a manipulaci s ní.</a:t>
            </a:r>
          </a:p>
          <a:p>
            <a:r>
              <a:rPr lang="cs-CZ" dirty="0" smtClean="0"/>
              <a:t>Moc se v diskurzu projevuje nejen gramatickými prostředky, ale i kontrolou jedné osoby nad </a:t>
            </a:r>
            <a:r>
              <a:rPr lang="cs-CZ" dirty="0" smtClean="0">
                <a:solidFill>
                  <a:srgbClr val="FF0000"/>
                </a:solidFill>
              </a:rPr>
              <a:t>žánrem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textem</a:t>
            </a:r>
            <a:r>
              <a:rPr lang="cs-CZ" dirty="0" smtClean="0"/>
              <a:t>, nebo kontrolováním přístupu k určitým veřejným sférám.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465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Jaké Vás napadají případy kontroly přístupu k diskurzu?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209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</a:t>
            </a:r>
            <a:r>
              <a:rPr lang="cs-CZ" dirty="0" smtClean="0">
                <a:latin typeface="+mn-lt"/>
              </a:rPr>
              <a:t>. Diskurz, text a kontext (zejména v DHA)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96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12175"/>
            <a:ext cx="10515600" cy="436478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Vyučující: Mgr. Bc. Sylva </a:t>
            </a:r>
            <a:r>
              <a:rPr lang="cs-CZ" sz="4000" dirty="0" err="1" smtClean="0"/>
              <a:t>Švejdarová</a:t>
            </a:r>
            <a:r>
              <a:rPr lang="cs-CZ" sz="4000" dirty="0" smtClean="0"/>
              <a:t>, MA, PhD</a:t>
            </a:r>
          </a:p>
          <a:p>
            <a:r>
              <a:rPr lang="cs-CZ" sz="4000" dirty="0" smtClean="0"/>
              <a:t>Kontakt</a:t>
            </a:r>
            <a:r>
              <a:rPr lang="cs-CZ" sz="4000" smtClean="0"/>
              <a:t>: svejs1aj@ff.cuni.cz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2200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Diskurz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4021"/>
            <a:ext cx="10515600" cy="4762941"/>
          </a:xfrm>
        </p:spPr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hluk sémiotických postupů závislých na kontextu, které jsou umístěné do určitých oblastí společenské aktivity</a:t>
            </a:r>
          </a:p>
          <a:p>
            <a:r>
              <a:rPr lang="cs-CZ" dirty="0" smtClean="0"/>
              <a:t>společensky vytvořený a společnost vytvářející</a:t>
            </a:r>
          </a:p>
          <a:p>
            <a:r>
              <a:rPr lang="cs-CZ" dirty="0" smtClean="0"/>
              <a:t>vztahující se k makro-tématu</a:t>
            </a:r>
          </a:p>
          <a:p>
            <a:r>
              <a:rPr lang="cs-CZ" dirty="0" smtClean="0"/>
              <a:t>propojený s argumentací o validitě jako je pravdivost a normativní validita zahrnující několik společenských činitelů, kteří mají různé úhly pohledu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11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Určující prvky diskurzu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ztah k makro-tématu</a:t>
            </a:r>
          </a:p>
          <a:p>
            <a:r>
              <a:rPr lang="cs-CZ" dirty="0" err="1" smtClean="0"/>
              <a:t>pluri-perspektivita</a:t>
            </a:r>
            <a:endParaRPr lang="cs-CZ" dirty="0" smtClean="0"/>
          </a:p>
          <a:p>
            <a:r>
              <a:rPr lang="cs-CZ" dirty="0" err="1" smtClean="0"/>
              <a:t>argumentativita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5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Hranice diskurzu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2239"/>
            <a:ext cx="10515600" cy="4404724"/>
          </a:xfrm>
        </p:spPr>
        <p:txBody>
          <a:bodyPr>
            <a:normAutofit lnSpcReduction="10000"/>
          </a:bodyPr>
          <a:lstStyle/>
          <a:p>
            <a:r>
              <a:rPr lang="cs-CZ" sz="3600" dirty="0" smtClean="0"/>
              <a:t>Určení hranic diskurzu a jeho oddělení od jiných diskurzů může být velice obtížné.</a:t>
            </a:r>
          </a:p>
          <a:p>
            <a:r>
              <a:rPr lang="cs-CZ" sz="3600" dirty="0" smtClean="0"/>
              <a:t>Příklad: diskurz o globálním oteplování a změnách klimatu.</a:t>
            </a:r>
          </a:p>
          <a:p>
            <a:r>
              <a:rPr lang="cs-CZ" sz="3600" dirty="0" smtClean="0"/>
              <a:t>Záleží na úhlu pohledu diskurzivního analytika.</a:t>
            </a:r>
          </a:p>
          <a:p>
            <a:r>
              <a:rPr lang="cs-CZ" sz="3600" dirty="0" smtClean="0"/>
              <a:t>Jako předmět zkoumání není diskurz uzavřenou jednotkou, ale dynamickou sémiotickou entitou, která je otevřená reinterpretaci a návaznosti.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9933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Text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2793"/>
            <a:ext cx="10515600" cy="461417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Texty jsou části diskurzů.</a:t>
            </a:r>
          </a:p>
          <a:p>
            <a:r>
              <a:rPr lang="cs-CZ" sz="3200" dirty="0" smtClean="0"/>
              <a:t>Texty zhmotňují jazykové akty (činí je viditelnými nebo slyšitelnými, psanými nebo ústně vyslovenými). (</a:t>
            </a:r>
            <a:r>
              <a:rPr lang="cs-CZ" sz="3200" dirty="0" err="1" smtClean="0"/>
              <a:t>Ehlich</a:t>
            </a:r>
            <a:r>
              <a:rPr lang="cs-CZ" sz="3200" dirty="0" smtClean="0"/>
              <a:t>, 1993)</a:t>
            </a:r>
          </a:p>
          <a:p>
            <a:r>
              <a:rPr lang="cs-CZ" sz="3200" dirty="0" smtClean="0"/>
              <a:t>Díky textům mluvní akty přetrvávají v čase.</a:t>
            </a:r>
          </a:p>
          <a:p>
            <a:r>
              <a:rPr lang="cs-CZ" sz="3200" dirty="0" smtClean="0"/>
              <a:t>Texty propojují dvě opačné mluvní situace: produkce a recepce.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4717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4</a:t>
            </a:r>
            <a:r>
              <a:rPr lang="cs-CZ" dirty="0" smtClean="0">
                <a:latin typeface="+mn-lt"/>
              </a:rPr>
              <a:t> úrovně kontextu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Bezprostřední, jazykový, kontext a </a:t>
            </a:r>
            <a:r>
              <a:rPr lang="cs-CZ" dirty="0" err="1" smtClean="0"/>
              <a:t>kodiskurz</a:t>
            </a:r>
            <a:r>
              <a:rPr lang="cs-CZ" dirty="0" smtClean="0"/>
              <a:t> uvnitř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Intertextuální a </a:t>
            </a:r>
            <a:r>
              <a:rPr lang="cs-CZ" dirty="0" err="1" smtClean="0"/>
              <a:t>interdiskurzivní</a:t>
            </a:r>
            <a:r>
              <a:rPr lang="cs-CZ" dirty="0" smtClean="0"/>
              <a:t> vztah mezi promluvami, texty, žánry a diskurzy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Mimojazykové společenské proměnné a institucionální rámec specifického kontextu situace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Širší společensko-politický a historický kontext, v němž jsou diskurzivní praktiky zakotveny a k němuž se vztahují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CDA bere tyto úrovně kontextu v potaz rekurzivním způsobem.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78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Žánr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Společensky uznaný způsob použití jazyka v souvislosti s určitou společenskou aktivitou (</a:t>
            </a:r>
            <a:r>
              <a:rPr lang="cs-CZ" sz="3600" dirty="0" err="1" smtClean="0"/>
              <a:t>Fairclough</a:t>
            </a:r>
            <a:r>
              <a:rPr lang="cs-CZ" sz="3600" dirty="0" smtClean="0"/>
              <a:t>, 1995)</a:t>
            </a:r>
          </a:p>
          <a:p>
            <a:r>
              <a:rPr lang="cs-CZ" sz="3600" dirty="0" smtClean="0"/>
              <a:t>Například diskurz o klimatických změnách může být uskutečňován skrze různé žánry a texty, například televizní debaty o politice určité vlády, směrnice na omezení spotřeby energie, proslovy a přednášky klimatologů</a:t>
            </a:r>
          </a:p>
        </p:txBody>
      </p:sp>
    </p:spTree>
    <p:extLst>
      <p:ext uri="{BB962C8B-B14F-4D97-AF65-F5344CB8AC3E}">
        <p14:creationId xmlns:p14="http://schemas.microsoft.com/office/powerpoint/2010/main" val="3990520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Žánr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Příklad – „</a:t>
            </a:r>
            <a:r>
              <a:rPr lang="cs-CZ" sz="3600" dirty="0" err="1" smtClean="0"/>
              <a:t>Tukabel</a:t>
            </a:r>
            <a:r>
              <a:rPr lang="cs-CZ" sz="3600" dirty="0" smtClean="0"/>
              <a:t>“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>
                <a:hlinkClick r:id="rId2"/>
              </a:rPr>
              <a:t>https</a:t>
            </a:r>
            <a:r>
              <a:rPr lang="cs-CZ" sz="3600" dirty="0">
                <a:hlinkClick r:id="rId2"/>
              </a:rPr>
              <a:t>://</a:t>
            </a:r>
            <a:r>
              <a:rPr lang="cs-CZ" sz="3600" dirty="0" smtClean="0">
                <a:hlinkClick r:id="rId2"/>
              </a:rPr>
              <a:t>www.youtube.com/watch?v=97p-yaKmjZs</a:t>
            </a: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>
                <a:hlinkClick r:id="rId3"/>
              </a:rPr>
              <a:t>https://</a:t>
            </a:r>
            <a:r>
              <a:rPr lang="cs-CZ" sz="3600" dirty="0" smtClean="0">
                <a:hlinkClick r:id="rId3"/>
              </a:rPr>
              <a:t>www.youtube.com/watch?v=74MyU63-8lQ</a:t>
            </a: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5119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</a:t>
            </a:r>
            <a:r>
              <a:rPr lang="cs-CZ" dirty="0" err="1" smtClean="0">
                <a:latin typeface="+mn-lt"/>
              </a:rPr>
              <a:t>Rekontextualizace</a:t>
            </a:r>
            <a:r>
              <a:rPr lang="cs-CZ" dirty="0" smtClean="0">
                <a:latin typeface="+mn-lt"/>
              </a:rPr>
              <a:t>, intertextualita, </a:t>
            </a:r>
            <a:r>
              <a:rPr lang="cs-CZ" dirty="0" err="1" smtClean="0">
                <a:latin typeface="+mn-lt"/>
              </a:rPr>
              <a:t>interdiskurzivita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2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Intertextuální a </a:t>
            </a:r>
            <a:r>
              <a:rPr lang="cs-CZ" dirty="0" err="1" smtClean="0">
                <a:latin typeface="+mn-lt"/>
              </a:rPr>
              <a:t>interdiskurzivní</a:t>
            </a:r>
            <a:r>
              <a:rPr lang="cs-CZ" dirty="0" smtClean="0">
                <a:latin typeface="+mn-lt"/>
              </a:rPr>
              <a:t> vztahy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6415"/>
            <a:ext cx="10515600" cy="473054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Vztahy mezi promluvami, texty, žánry, diskurzy i mimojazykovými proměnnými (historie organizace nebo instituce) a situačními rámci</a:t>
            </a:r>
          </a:p>
          <a:p>
            <a:r>
              <a:rPr lang="cs-CZ" sz="3200" dirty="0" smtClean="0"/>
              <a:t>V CDA sledujeme, jak se diskurzy, žánry a texty mění v návaznosti na sociopolitické změny</a:t>
            </a:r>
          </a:p>
        </p:txBody>
      </p:sp>
    </p:spTree>
    <p:extLst>
      <p:ext uri="{BB962C8B-B14F-4D97-AF65-F5344CB8AC3E}">
        <p14:creationId xmlns:p14="http://schemas.microsoft.com/office/powerpoint/2010/main" val="2413999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Intertextualita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4647421"/>
          </a:xfrm>
        </p:spPr>
        <p:txBody>
          <a:bodyPr/>
          <a:lstStyle/>
          <a:p>
            <a:r>
              <a:rPr lang="cs-CZ" sz="3200" dirty="0" smtClean="0"/>
              <a:t>Texty jsou propojené s jinými texty, a to i v minulosti i v přítomnosti.</a:t>
            </a:r>
          </a:p>
          <a:p>
            <a:r>
              <a:rPr lang="cs-CZ" sz="3200" dirty="0" smtClean="0"/>
              <a:t>Taková propojení jsou různě založená: explicitním odkazem, odkazem na téma, odkazem na totožné události, nepřímými odkazy, převedením hlavních argumentů z jednoho textu do jiného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03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Struktura přednášky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44435"/>
            <a:ext cx="10515600" cy="3932527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cs-CZ" sz="3600" dirty="0" smtClean="0"/>
              <a:t>Kritika, ideologie, moc </a:t>
            </a:r>
          </a:p>
          <a:p>
            <a:pPr marL="857250" indent="-857250">
              <a:buFont typeface="+mj-lt"/>
              <a:buAutoNum type="romanUcPeriod"/>
            </a:pPr>
            <a:r>
              <a:rPr lang="cs-CZ" sz="3600" dirty="0" smtClean="0"/>
              <a:t>Diskurz, žánr, text</a:t>
            </a:r>
          </a:p>
          <a:p>
            <a:pPr marL="857250" indent="-857250">
              <a:buFont typeface="+mj-lt"/>
              <a:buAutoNum type="romanUcPeriod"/>
            </a:pPr>
            <a:r>
              <a:rPr lang="cs-CZ" sz="3600" dirty="0" err="1" smtClean="0"/>
              <a:t>Rekontextualizace</a:t>
            </a:r>
            <a:r>
              <a:rPr lang="cs-CZ" sz="3600" dirty="0" smtClean="0"/>
              <a:t>, intertextualita, </a:t>
            </a:r>
            <a:r>
              <a:rPr lang="cs-CZ" sz="3600" dirty="0" err="1" smtClean="0"/>
              <a:t>interdiskurzivita</a:t>
            </a:r>
            <a:endParaRPr lang="cs-CZ" sz="36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1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Rekontextualizace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4647421"/>
          </a:xfrm>
        </p:spPr>
        <p:txBody>
          <a:bodyPr/>
          <a:lstStyle/>
          <a:p>
            <a:r>
              <a:rPr lang="cs-CZ" sz="3200" dirty="0" smtClean="0"/>
              <a:t>Proces převedení určitého z jistého kontextu do jiného</a:t>
            </a:r>
          </a:p>
          <a:p>
            <a:r>
              <a:rPr lang="cs-CZ" sz="3200" dirty="0" err="1" smtClean="0"/>
              <a:t>Dekontextualizace</a:t>
            </a:r>
            <a:r>
              <a:rPr lang="cs-CZ" sz="3200" dirty="0" smtClean="0"/>
              <a:t> – vytržení prvku z určitého kontextu</a:t>
            </a:r>
          </a:p>
          <a:p>
            <a:r>
              <a:rPr lang="cs-CZ" sz="3200" dirty="0" smtClean="0"/>
              <a:t>Prvek tímto částečně získá nový význam, protože významy se tvoří použitím (</a:t>
            </a:r>
            <a:r>
              <a:rPr lang="cs-CZ" sz="3200" dirty="0" err="1" smtClean="0"/>
              <a:t>Wittgenstein</a:t>
            </a:r>
            <a:r>
              <a:rPr lang="cs-CZ" sz="3200" dirty="0" smtClean="0"/>
              <a:t>, 1989)</a:t>
            </a:r>
          </a:p>
          <a:p>
            <a:r>
              <a:rPr lang="cs-CZ" sz="3200" dirty="0" err="1" smtClean="0"/>
              <a:t>Rekontextualizace</a:t>
            </a:r>
            <a:r>
              <a:rPr lang="cs-CZ" sz="3200" dirty="0" smtClean="0"/>
              <a:t> je například selektivní reportáž o politickém proslovu v médiích – žurnalista si vybere konkrétní citace, které nejlépe ilustrují celkový smysl článku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327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Příklad </a:t>
            </a:r>
            <a:r>
              <a:rPr lang="cs-CZ" dirty="0" err="1" smtClean="0">
                <a:latin typeface="+mn-lt"/>
              </a:rPr>
              <a:t>rekontextualizace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61556"/>
            <a:ext cx="10515600" cy="411540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Tukabel</a:t>
            </a:r>
            <a:r>
              <a:rPr lang="cs-CZ" dirty="0" smtClean="0"/>
              <a:t> </a:t>
            </a:r>
            <a:r>
              <a:rPr lang="cs-CZ" dirty="0" err="1" smtClean="0"/>
              <a:t>feat</a:t>
            </a:r>
            <a:r>
              <a:rPr lang="cs-CZ" dirty="0" smtClean="0"/>
              <a:t> Miloš Zeman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https://www.youtube.com/watch?v=92FTckwt_SY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2038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Interdiskurzivita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4647421"/>
          </a:xfrm>
        </p:spPr>
        <p:txBody>
          <a:bodyPr/>
          <a:lstStyle/>
          <a:p>
            <a:r>
              <a:rPr lang="cs-CZ" sz="3200" dirty="0" smtClean="0"/>
              <a:t>Diskurzy jsou vzájemně různě propojené.</a:t>
            </a:r>
          </a:p>
          <a:p>
            <a:r>
              <a:rPr lang="cs-CZ" sz="3200" dirty="0" smtClean="0"/>
              <a:t>Diskurz primárně chápeme jako vztahující se k nějakému tématu („diskurz o X“).</a:t>
            </a:r>
          </a:p>
          <a:p>
            <a:r>
              <a:rPr lang="cs-CZ" sz="3200" dirty="0" smtClean="0"/>
              <a:t>Například diskurz o klimatických změnách může být propojený s diskurzem o zdraví či o financích.</a:t>
            </a:r>
          </a:p>
          <a:p>
            <a:r>
              <a:rPr lang="cs-CZ" sz="3200" dirty="0" smtClean="0"/>
              <a:t>Jako výsledek propojenosti vznikají hybridní a nová podtémata.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727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Pole působnosti (</a:t>
            </a:r>
            <a:r>
              <a:rPr lang="cs-CZ" dirty="0" err="1" smtClean="0">
                <a:latin typeface="+mn-lt"/>
              </a:rPr>
              <a:t>Girnth</a:t>
            </a:r>
            <a:r>
              <a:rPr lang="cs-CZ" dirty="0" smtClean="0">
                <a:latin typeface="+mn-lt"/>
              </a:rPr>
              <a:t>, 1996)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4647421"/>
          </a:xfrm>
        </p:spPr>
        <p:txBody>
          <a:bodyPr/>
          <a:lstStyle/>
          <a:p>
            <a:r>
              <a:rPr lang="cs-CZ" sz="3200" dirty="0" smtClean="0"/>
              <a:t>Pole působnosti je úsek společenské skutečnosti, který představuje částečný rámec diskurzu.</a:t>
            </a:r>
          </a:p>
          <a:p>
            <a:r>
              <a:rPr lang="cs-CZ" sz="3200" dirty="0" smtClean="0"/>
              <a:t>Různá pole působnosti mají různé role v diskurzivních praktikách.</a:t>
            </a:r>
          </a:p>
          <a:p>
            <a:r>
              <a:rPr lang="cs-CZ" sz="3200" dirty="0" smtClean="0"/>
              <a:t>Například v politice můžeme najít tato pole působnosti: </a:t>
            </a:r>
            <a:r>
              <a:rPr lang="cs-CZ" sz="3200" dirty="0" err="1" smtClean="0"/>
              <a:t>právotvorba</a:t>
            </a:r>
            <a:r>
              <a:rPr lang="cs-CZ" sz="3200" dirty="0" smtClean="0"/>
              <a:t>, formulace veřejných přístupů, </a:t>
            </a:r>
            <a:r>
              <a:rPr lang="cs-CZ" sz="3200" dirty="0" err="1" smtClean="0"/>
              <a:t>vnistrostranická</a:t>
            </a:r>
            <a:r>
              <a:rPr lang="cs-CZ" sz="3200" dirty="0" smtClean="0"/>
              <a:t> formulace přístupů, politická reklama…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15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Reisigl</a:t>
            </a:r>
            <a:r>
              <a:rPr lang="en-US" dirty="0" smtClean="0"/>
              <a:t>, </a:t>
            </a:r>
            <a:r>
              <a:rPr lang="cs-CZ" dirty="0"/>
              <a:t>M</a:t>
            </a:r>
            <a:r>
              <a:rPr lang="en-US" dirty="0" smtClean="0"/>
              <a:t>., </a:t>
            </a:r>
            <a:r>
              <a:rPr lang="en-US" dirty="0"/>
              <a:t>&amp; </a:t>
            </a:r>
            <a:r>
              <a:rPr lang="cs-CZ" dirty="0" err="1" smtClean="0"/>
              <a:t>Wodak</a:t>
            </a:r>
            <a:r>
              <a:rPr lang="en-US" dirty="0" smtClean="0"/>
              <a:t>, </a:t>
            </a:r>
            <a:r>
              <a:rPr lang="cs-CZ" dirty="0" smtClean="0"/>
              <a:t>R</a:t>
            </a:r>
            <a:r>
              <a:rPr lang="en-US" dirty="0" smtClean="0"/>
              <a:t>. </a:t>
            </a:r>
            <a:r>
              <a:rPr lang="en-US" dirty="0"/>
              <a:t>(2009).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Discourse-Historical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(DHA)</a:t>
            </a:r>
            <a:r>
              <a:rPr lang="en-US" dirty="0" smtClean="0"/>
              <a:t>. </a:t>
            </a:r>
            <a:r>
              <a:rPr lang="en-US" dirty="0"/>
              <a:t>In </a:t>
            </a:r>
            <a:r>
              <a:rPr lang="en-US" dirty="0" err="1"/>
              <a:t>Wodak</a:t>
            </a:r>
            <a:r>
              <a:rPr lang="en-US" dirty="0"/>
              <a:t> R. &amp; M. Meyer (Eds.). </a:t>
            </a:r>
            <a:r>
              <a:rPr lang="en-US" i="1" dirty="0"/>
              <a:t>Methods of Critical </a:t>
            </a:r>
            <a:r>
              <a:rPr lang="en-US" i="1" dirty="0" smtClean="0"/>
              <a:t>Discourse</a:t>
            </a:r>
            <a:r>
              <a:rPr lang="cs-CZ" i="1" dirty="0" smtClean="0"/>
              <a:t> </a:t>
            </a:r>
            <a:r>
              <a:rPr lang="cs-CZ" i="1" dirty="0" err="1" smtClean="0"/>
              <a:t>Analysis</a:t>
            </a:r>
            <a:r>
              <a:rPr lang="cs-CZ" i="1" dirty="0" smtClean="0"/>
              <a:t> </a:t>
            </a:r>
            <a:r>
              <a:rPr lang="cs-CZ" dirty="0" smtClean="0"/>
              <a:t>(str. 87-122). </a:t>
            </a:r>
            <a:r>
              <a:rPr lang="cs-CZ" dirty="0"/>
              <a:t>London: SAGE </a:t>
            </a:r>
            <a:r>
              <a:rPr lang="cs-CZ" dirty="0" err="1"/>
              <a:t>Publications</a:t>
            </a:r>
            <a:r>
              <a:rPr lang="cs-CZ" dirty="0"/>
              <a:t> Ltd</a:t>
            </a:r>
            <a:r>
              <a:rPr lang="cs-CZ" dirty="0" smtClean="0"/>
              <a:t>.</a:t>
            </a:r>
          </a:p>
          <a:p>
            <a:r>
              <a:rPr lang="en-US" dirty="0" err="1"/>
              <a:t>Wodak</a:t>
            </a:r>
            <a:r>
              <a:rPr lang="en-US" dirty="0"/>
              <a:t>, R. (2008). Introduction: Discourse Studies – Important Concept and Terms. </a:t>
            </a:r>
            <a:r>
              <a:rPr lang="en-US" dirty="0" smtClean="0"/>
              <a:t>In</a:t>
            </a:r>
            <a:r>
              <a:rPr lang="cs-CZ" dirty="0" smtClean="0"/>
              <a:t> </a:t>
            </a:r>
            <a:r>
              <a:rPr lang="cs-CZ" dirty="0" err="1" smtClean="0"/>
              <a:t>Wodak</a:t>
            </a:r>
            <a:r>
              <a:rPr lang="cs-CZ" dirty="0"/>
              <a:t>, R. &amp; M. </a:t>
            </a:r>
            <a:r>
              <a:rPr lang="cs-CZ" dirty="0" err="1"/>
              <a:t>Krzyżanowski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i="1" dirty="0" err="1"/>
              <a:t>Qualitative</a:t>
            </a:r>
            <a:r>
              <a:rPr lang="cs-CZ" i="1" dirty="0"/>
              <a:t> </a:t>
            </a:r>
            <a:r>
              <a:rPr lang="cs-CZ" i="1" dirty="0" err="1"/>
              <a:t>Discourse</a:t>
            </a:r>
            <a:r>
              <a:rPr lang="cs-CZ" i="1" dirty="0"/>
              <a:t> </a:t>
            </a:r>
            <a:r>
              <a:rPr lang="cs-CZ" i="1" dirty="0" err="1"/>
              <a:t>Analysis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fr-FR" i="1" dirty="0" smtClean="0"/>
              <a:t>Sciences </a:t>
            </a:r>
            <a:r>
              <a:rPr lang="fr-FR" dirty="0"/>
              <a:t>(pp. 1-29). Hampshire: </a:t>
            </a:r>
            <a:r>
              <a:rPr lang="fr-FR" dirty="0" err="1"/>
              <a:t>Palgrave</a:t>
            </a:r>
            <a:r>
              <a:rPr lang="fr-FR" dirty="0"/>
              <a:t> Macmillan Ltd.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735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Gerlinde</a:t>
            </a:r>
            <a:r>
              <a:rPr lang="en-GB" dirty="0"/>
              <a:t> </a:t>
            </a:r>
            <a:r>
              <a:rPr lang="en-GB" dirty="0" err="1"/>
              <a:t>Mautner</a:t>
            </a:r>
            <a:r>
              <a:rPr lang="en-GB" dirty="0"/>
              <a:t> (2005) The Entrepreneurial University: A discursive profile of a higher education buzzword, </a:t>
            </a:r>
            <a:r>
              <a:rPr lang="en-GB" i="1" dirty="0"/>
              <a:t>Critical Discourse Studies</a:t>
            </a:r>
            <a:r>
              <a:rPr lang="en-GB" dirty="0"/>
              <a:t>, 2:2, 95-120, DOI: 10.1080/17405900500283540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5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Fairclough</a:t>
            </a:r>
            <a:r>
              <a:rPr lang="cs-CZ" dirty="0" smtClean="0"/>
              <a:t>, N. (1992). </a:t>
            </a:r>
            <a:r>
              <a:rPr lang="cs-CZ" i="1" dirty="0" err="1" smtClean="0"/>
              <a:t>Discourse</a:t>
            </a:r>
            <a:r>
              <a:rPr lang="cs-CZ" i="1" dirty="0" smtClean="0"/>
              <a:t> and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Change</a:t>
            </a:r>
            <a:r>
              <a:rPr lang="cs-CZ" dirty="0" smtClean="0"/>
              <a:t>. Cambridge: Polity </a:t>
            </a:r>
            <a:r>
              <a:rPr lang="cs-CZ" dirty="0" err="1" smtClean="0"/>
              <a:t>Press</a:t>
            </a:r>
            <a:r>
              <a:rPr lang="cs-CZ" dirty="0" smtClean="0"/>
              <a:t>, str. 212-213.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Okomentujte stránku ze školního prospektu: moc, ideologie, diskurz, žánr, text.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13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</a:t>
            </a:r>
            <a:r>
              <a:rPr lang="cs-CZ" dirty="0" smtClean="0">
                <a:latin typeface="+mn-lt"/>
              </a:rPr>
              <a:t>Kritika, ideologie a moc (zejména v DHA)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34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Kritika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Frankfurtská škola</a:t>
            </a:r>
          </a:p>
          <a:p>
            <a:r>
              <a:rPr lang="cs-CZ" sz="3200" dirty="0" smtClean="0"/>
              <a:t>Literární kritika</a:t>
            </a:r>
          </a:p>
          <a:p>
            <a:r>
              <a:rPr lang="cs-CZ" sz="3200" dirty="0" smtClean="0"/>
              <a:t>Marxismus</a:t>
            </a:r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268" y="687965"/>
            <a:ext cx="4229100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44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>
                <a:latin typeface="+mn-lt"/>
              </a:rPr>
              <a:t>„Situovaná kritika“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600" dirty="0" smtClean="0"/>
              <a:t>Kritika by měla mít odstup od zkoumaných dat</a:t>
            </a:r>
          </a:p>
          <a:p>
            <a:pPr marL="0" lvl="0" indent="0">
              <a:buNone/>
            </a:pPr>
            <a:r>
              <a:rPr lang="cs-CZ" sz="3600" dirty="0" smtClean="0"/>
              <a:t>X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 smtClean="0"/>
              <a:t>Zakotvení dat ve společenském kontextu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 smtClean="0"/>
              <a:t>Postupná sebereflexe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 smtClean="0"/>
              <a:t>Praktické využití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8468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3 aspekty kritiky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61309"/>
            <a:ext cx="10515600" cy="401565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600" dirty="0" smtClean="0"/>
              <a:t>Kritika imanentní v textu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 err="1" smtClean="0"/>
              <a:t>Sociodiagnostická</a:t>
            </a:r>
            <a:r>
              <a:rPr lang="cs-CZ" sz="3600" dirty="0" smtClean="0"/>
              <a:t> kritika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 smtClean="0"/>
              <a:t>Prospektivní kritika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9129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Kritika imanentní v textu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27316"/>
            <a:ext cx="10515600" cy="3749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Objevování nekonzistentností, vnitřních rozporů, paradoxů a dilemat uvnitř textu nebo diskurzu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8189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1146</Words>
  <Application>Microsoft Office PowerPoint</Application>
  <PresentationFormat>Širokoúhlá obrazovka</PresentationFormat>
  <Paragraphs>134</Paragraphs>
  <Slides>35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Theme</vt:lpstr>
      <vt:lpstr>Národnost a menšina – kritická analýza diskurzu</vt:lpstr>
      <vt:lpstr>Prezentace aplikace PowerPoint</vt:lpstr>
      <vt:lpstr>Struktura přednášky</vt:lpstr>
      <vt:lpstr>Příklad 1</vt:lpstr>
      <vt:lpstr>I. Kritika, ideologie a moc (zejména v DHA)</vt:lpstr>
      <vt:lpstr>Kritika</vt:lpstr>
      <vt:lpstr>„Situovaná kritika“</vt:lpstr>
      <vt:lpstr>3 aspekty kritiky</vt:lpstr>
      <vt:lpstr>Kritika imanentní v textu</vt:lpstr>
      <vt:lpstr>Sociodiagnostická kritika</vt:lpstr>
      <vt:lpstr>Prospektivní kritika</vt:lpstr>
      <vt:lpstr>Ideologie</vt:lpstr>
      <vt:lpstr>Ideologie v DHA</vt:lpstr>
      <vt:lpstr>Úloha DHA vzhledem k ideologii</vt:lpstr>
      <vt:lpstr>Moc</vt:lpstr>
      <vt:lpstr>Moc v DHA – Reisigl a Wodak (2009)</vt:lpstr>
      <vt:lpstr>Legitimizace a delegitimizace moci v diskurzu</vt:lpstr>
      <vt:lpstr>Příklad 2</vt:lpstr>
      <vt:lpstr>II. Diskurz, text a kontext (zejména v DHA)</vt:lpstr>
      <vt:lpstr>Diskurz</vt:lpstr>
      <vt:lpstr>Určující prvky diskurzu</vt:lpstr>
      <vt:lpstr>Hranice diskurzu</vt:lpstr>
      <vt:lpstr>Text</vt:lpstr>
      <vt:lpstr>4 úrovně kontextu</vt:lpstr>
      <vt:lpstr>Žánr</vt:lpstr>
      <vt:lpstr>Žánr</vt:lpstr>
      <vt:lpstr>III. Rekontextualizace, intertextualita, interdiskurzivita</vt:lpstr>
      <vt:lpstr>Intertextuální a interdiskurzivní vztahy</vt:lpstr>
      <vt:lpstr>Intertextualita</vt:lpstr>
      <vt:lpstr>Rekontextualizace</vt:lpstr>
      <vt:lpstr>Příklad rekontextualizace</vt:lpstr>
      <vt:lpstr>Interdiskurzivita</vt:lpstr>
      <vt:lpstr>Pole působnosti (Girnth, 1996)</vt:lpstr>
      <vt:lpstr>Použitá literatura</vt:lpstr>
      <vt:lpstr>Seminární cvičení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Kritická analýza diskurzu se zaměřením na práva menšin</dc:title>
  <dc:creator>pc</dc:creator>
  <cp:lastModifiedBy>pc</cp:lastModifiedBy>
  <cp:revision>136</cp:revision>
  <dcterms:created xsi:type="dcterms:W3CDTF">2016-02-17T11:37:03Z</dcterms:created>
  <dcterms:modified xsi:type="dcterms:W3CDTF">2017-03-01T07:04:42Z</dcterms:modified>
</cp:coreProperties>
</file>