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2A65D9-B427-46CD-9F98-484C911134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5E8B643-7D39-45E1-9163-11AEB82B91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9B1118F-5883-4375-B453-CBE7DA8AC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966C4-9208-4B25-B752-FA8A900568FB}" type="datetimeFigureOut">
              <a:rPr lang="cs-CZ" smtClean="0"/>
              <a:t>23. 2. 2021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73414CA-5694-4D1B-82D9-13FD76EA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2DD8451-8B22-43AC-8ACF-14A3E32D7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AD27E-218C-4CE2-932D-13785AE33B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1413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6211050-A6FB-4E4D-9F84-2CF5FD322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5158179-7E36-414A-8DB4-1F5FE650E7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4060B67-58B4-4020-ADB0-2CFC37C8D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966C4-9208-4B25-B752-FA8A900568FB}" type="datetimeFigureOut">
              <a:rPr lang="cs-CZ" smtClean="0"/>
              <a:t>23. 2. 2021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FE72362-2C4D-460A-A8BD-1A759B8BC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085C59D-4106-4A91-AAAC-FAE82C5FA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AD27E-218C-4CE2-932D-13785AE33B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2126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80999571-C910-408D-948F-3AEC906849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E3281F3F-56D3-4570-95E3-2A1FEC7A75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08DA4EF-7BBC-4B3A-BE51-E8F54719F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966C4-9208-4B25-B752-FA8A900568FB}" type="datetimeFigureOut">
              <a:rPr lang="cs-CZ" smtClean="0"/>
              <a:t>23. 2. 2021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CF942CF-56B9-4845-B327-D9A198641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D2AC31F-F3CB-4D71-B5ED-219D7D17B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AD27E-218C-4CE2-932D-13785AE33B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1551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3AADDA-E34D-4234-AB48-C183385F8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576933D-8676-4ACA-B4C5-3A35A35D61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3728D19-1A52-41B6-9107-95C61123B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966C4-9208-4B25-B752-FA8A900568FB}" type="datetimeFigureOut">
              <a:rPr lang="cs-CZ" smtClean="0"/>
              <a:t>23. 2. 2021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9613C8B-08E1-4F4B-BC97-F2E934C7F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9E003EC-5489-4F1B-ADF4-708BB2256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AD27E-218C-4CE2-932D-13785AE33B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6014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A2A861-40EC-49C0-AB77-4545D7C8A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2AB8097-CAB9-438D-AD9C-ADD25A1A07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E99CA01-BEDF-4AD0-B1EE-5C7753F4C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966C4-9208-4B25-B752-FA8A900568FB}" type="datetimeFigureOut">
              <a:rPr lang="cs-CZ" smtClean="0"/>
              <a:t>23. 2. 2021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A34F72F-9CBA-40FF-9C46-95257ABAF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5FA18D0-A77A-4728-B1D5-B90CF6672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AD27E-218C-4CE2-932D-13785AE33B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6151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E25E520-2A44-4561-8C1E-2DC516ED2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36555C5-9155-4D26-BDC0-45A0CB4357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D8AA650-B680-40CD-A046-D49AAFCC99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7C49DC3-DC29-4102-9706-6A88D4058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966C4-9208-4B25-B752-FA8A900568FB}" type="datetimeFigureOut">
              <a:rPr lang="cs-CZ" smtClean="0"/>
              <a:t>23. 2. 2021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E466176-6D7E-49F1-AD1E-70941FCA6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15B768E-1AF7-4155-A750-C3AC38B69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AD27E-218C-4CE2-932D-13785AE33B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5578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8D064A-2DAA-42B4-A12C-466F0EF86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96FFC16-E4AD-46F4-83B3-FD64B5C36F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2C5A79C-E17E-4D8B-B422-4C6ED4431C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C5EF996B-13DA-4F5F-8D19-989F751DA4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7712BEAE-C7E1-49AF-8A8A-E690A45656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BC3D3257-1611-4DF6-BA9D-CF0BA43B4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966C4-9208-4B25-B752-FA8A900568FB}" type="datetimeFigureOut">
              <a:rPr lang="cs-CZ" smtClean="0"/>
              <a:t>23. 2. 2021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ADF53E32-77A1-4FA6-B9DC-50E04DDC3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60CC313-220F-4801-A5CE-C1B484283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AD27E-218C-4CE2-932D-13785AE33B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2078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19A89F3-7E07-4F4B-B0EC-D08F6A370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F1D4F669-4772-44FD-9CBC-16FACF336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966C4-9208-4B25-B752-FA8A900568FB}" type="datetimeFigureOut">
              <a:rPr lang="cs-CZ" smtClean="0"/>
              <a:t>23. 2. 2021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1A72B2E3-9A06-4273-812A-2CCC23AF5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1A6FDEF-138D-40D9-97C4-1D59314D7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AD27E-218C-4CE2-932D-13785AE33B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3144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F1B8422D-4B3A-433B-A818-9D788EE98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966C4-9208-4B25-B752-FA8A900568FB}" type="datetimeFigureOut">
              <a:rPr lang="cs-CZ" smtClean="0"/>
              <a:t>23. 2. 2021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75B00A76-DFD4-46F8-B644-7B2492F81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F509E50-7D65-42CF-9732-7319904B5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AD27E-218C-4CE2-932D-13785AE33B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6504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A13CEA-939B-4992-9AC8-5ABC3615B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D219E97-BD56-4C87-A34B-623E3E5C4C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B783EE14-27E0-4A86-A4EC-BDF2ECFAF4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B62C148-1BB6-4D35-ADD1-46E38F669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966C4-9208-4B25-B752-FA8A900568FB}" type="datetimeFigureOut">
              <a:rPr lang="cs-CZ" smtClean="0"/>
              <a:t>23. 2. 2021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CBEAD32-C101-4F25-8F7B-A01BB5DDA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B94F186-F016-4271-8488-878C35D25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AD27E-218C-4CE2-932D-13785AE33B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5327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ED7BDCD-ECDF-465B-9988-C163D29E0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8F9D09AB-645F-4D7A-B9C5-E8330131AE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536D60DE-BFE7-41EC-AA7B-0D6DCFD5CF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263EB7F-BC8C-45A1-BBE0-81E83A446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966C4-9208-4B25-B752-FA8A900568FB}" type="datetimeFigureOut">
              <a:rPr lang="cs-CZ" smtClean="0"/>
              <a:t>23. 2. 2021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3C662BA-B7CE-41EF-B190-31FBFC4C8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82273D7-2CC2-4F7E-BEA7-7C105C6EF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AD27E-218C-4CE2-932D-13785AE33B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7634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1E0EB889-C96D-487D-B3B3-55ACF56CB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0DFAD69-D70B-4C91-B4F6-E597720870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8832236-9E6A-45A6-8688-E20867CA41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966C4-9208-4B25-B752-FA8A900568FB}" type="datetimeFigureOut">
              <a:rPr lang="cs-CZ" smtClean="0"/>
              <a:t>23. 2. 2021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7C641DF-7778-4349-9D4F-0DA4C0C65F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B4B0693-B36F-4B4E-8688-066D8072ED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FAD27E-218C-4CE2-932D-13785AE33B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4358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649D7F-2A37-43BA-81D1-F4B552DF76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/>
              <a:t>Central</a:t>
            </a:r>
            <a:r>
              <a:rPr lang="cs-CZ" dirty="0"/>
              <a:t> </a:t>
            </a:r>
            <a:r>
              <a:rPr lang="cs-CZ" dirty="0" err="1"/>
              <a:t>Europe</a:t>
            </a:r>
            <a:r>
              <a:rPr lang="cs-CZ" dirty="0"/>
              <a:t> in </a:t>
            </a:r>
            <a:r>
              <a:rPr lang="cs-CZ" dirty="0" err="1"/>
              <a:t>the</a:t>
            </a:r>
            <a:r>
              <a:rPr lang="cs-CZ" dirty="0"/>
              <a:t> Era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Reformation</a:t>
            </a:r>
            <a:r>
              <a:rPr lang="cs-CZ" dirty="0"/>
              <a:t> and </a:t>
            </a:r>
            <a:r>
              <a:rPr lang="cs-CZ" dirty="0" err="1"/>
              <a:t>Counter-reformation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A95C4CE-7C4A-4A2B-B51A-406D413B756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Mgr. Barbora Jiřincová, PhD.</a:t>
            </a:r>
          </a:p>
        </p:txBody>
      </p:sp>
    </p:spTree>
    <p:extLst>
      <p:ext uri="{BB962C8B-B14F-4D97-AF65-F5344CB8AC3E}">
        <p14:creationId xmlns:p14="http://schemas.microsoft.com/office/powerpoint/2010/main" val="2272444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13D92E-C022-4573-94CE-ADA34AE24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Requirements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F39A8D0-2073-4B0D-B490-EAC2042304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Written</a:t>
            </a:r>
            <a:r>
              <a:rPr lang="cs-CZ" dirty="0"/>
              <a:t> </a:t>
            </a:r>
            <a:r>
              <a:rPr lang="cs-CZ" dirty="0" err="1"/>
              <a:t>paper</a:t>
            </a:r>
            <a:r>
              <a:rPr lang="cs-CZ" dirty="0"/>
              <a:t>, 10 </a:t>
            </a:r>
            <a:r>
              <a:rPr lang="cs-CZ" dirty="0" err="1"/>
              <a:t>pages</a:t>
            </a:r>
            <a:r>
              <a:rPr lang="cs-CZ" dirty="0"/>
              <a:t>, list od </a:t>
            </a:r>
            <a:r>
              <a:rPr lang="cs-CZ" dirty="0" err="1"/>
              <a:t>sources</a:t>
            </a:r>
            <a:r>
              <a:rPr lang="cs-CZ" dirty="0"/>
              <a:t>, </a:t>
            </a:r>
            <a:r>
              <a:rPr lang="cs-CZ" dirty="0" err="1"/>
              <a:t>references</a:t>
            </a:r>
            <a:endParaRPr lang="cs-CZ" dirty="0"/>
          </a:p>
          <a:p>
            <a:r>
              <a:rPr lang="cs-CZ" dirty="0" err="1"/>
              <a:t>Specific</a:t>
            </a:r>
            <a:r>
              <a:rPr lang="cs-CZ" dirty="0"/>
              <a:t> </a:t>
            </a:r>
            <a:r>
              <a:rPr lang="cs-CZ" dirty="0" err="1"/>
              <a:t>topic</a:t>
            </a:r>
            <a:r>
              <a:rPr lang="cs-CZ" dirty="0"/>
              <a:t> in more detail</a:t>
            </a:r>
          </a:p>
          <a:p>
            <a:r>
              <a:rPr lang="cs-CZ" dirty="0" err="1"/>
              <a:t>Example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topics</a:t>
            </a:r>
            <a:r>
              <a:rPr lang="cs-CZ" dirty="0"/>
              <a:t>:</a:t>
            </a:r>
          </a:p>
          <a:p>
            <a:pPr lvl="1"/>
            <a:r>
              <a:rPr lang="cs-CZ" i="1" dirty="0" err="1"/>
              <a:t>Comparism</a:t>
            </a:r>
            <a:r>
              <a:rPr lang="cs-CZ" i="1" dirty="0"/>
              <a:t> </a:t>
            </a:r>
            <a:r>
              <a:rPr lang="cs-CZ" i="1" dirty="0" err="1"/>
              <a:t>of</a:t>
            </a:r>
            <a:r>
              <a:rPr lang="cs-CZ" i="1" dirty="0"/>
              <a:t> </a:t>
            </a:r>
            <a:r>
              <a:rPr lang="cs-CZ" i="1" dirty="0" err="1"/>
              <a:t>similar</a:t>
            </a:r>
            <a:r>
              <a:rPr lang="cs-CZ" i="1" dirty="0"/>
              <a:t> </a:t>
            </a:r>
            <a:r>
              <a:rPr lang="cs-CZ" i="1" dirty="0" err="1"/>
              <a:t>phenomena</a:t>
            </a:r>
            <a:r>
              <a:rPr lang="cs-CZ" i="1" dirty="0"/>
              <a:t> in </a:t>
            </a:r>
            <a:r>
              <a:rPr lang="cs-CZ" i="1" dirty="0" err="1"/>
              <a:t>different</a:t>
            </a:r>
            <a:r>
              <a:rPr lang="cs-CZ" i="1" dirty="0"/>
              <a:t> </a:t>
            </a:r>
            <a:r>
              <a:rPr lang="cs-CZ" i="1" dirty="0" err="1"/>
              <a:t>lands</a:t>
            </a:r>
            <a:r>
              <a:rPr lang="cs-CZ" i="1" dirty="0"/>
              <a:t> (</a:t>
            </a:r>
            <a:r>
              <a:rPr lang="cs-CZ" i="1" dirty="0" err="1"/>
              <a:t>rebellions</a:t>
            </a:r>
            <a:r>
              <a:rPr lang="cs-CZ" i="1" dirty="0"/>
              <a:t>, </a:t>
            </a:r>
            <a:r>
              <a:rPr lang="cs-CZ" i="1" dirty="0" err="1"/>
              <a:t>certain</a:t>
            </a:r>
            <a:r>
              <a:rPr lang="cs-CZ" i="1" dirty="0"/>
              <a:t> </a:t>
            </a:r>
            <a:r>
              <a:rPr lang="cs-CZ" i="1" dirty="0" err="1"/>
              <a:t>motives</a:t>
            </a:r>
            <a:r>
              <a:rPr lang="cs-CZ" i="1" dirty="0"/>
              <a:t> in </a:t>
            </a:r>
            <a:r>
              <a:rPr lang="cs-CZ" i="1" dirty="0" err="1"/>
              <a:t>different</a:t>
            </a:r>
            <a:r>
              <a:rPr lang="cs-CZ" i="1" dirty="0"/>
              <a:t> </a:t>
            </a:r>
            <a:r>
              <a:rPr lang="cs-CZ" i="1" dirty="0" err="1"/>
              <a:t>confessions</a:t>
            </a:r>
            <a:r>
              <a:rPr lang="cs-CZ" i="1" dirty="0"/>
              <a:t>)</a:t>
            </a:r>
          </a:p>
          <a:p>
            <a:pPr lvl="1"/>
            <a:r>
              <a:rPr lang="cs-CZ" i="1" dirty="0"/>
              <a:t>Gender and </a:t>
            </a:r>
            <a:r>
              <a:rPr lang="cs-CZ" i="1" dirty="0" err="1"/>
              <a:t>women</a:t>
            </a:r>
            <a:r>
              <a:rPr lang="cs-CZ" i="1" dirty="0"/>
              <a:t> in </a:t>
            </a:r>
            <a:r>
              <a:rPr lang="cs-CZ" i="1" dirty="0" err="1"/>
              <a:t>certain</a:t>
            </a:r>
            <a:r>
              <a:rPr lang="cs-CZ" i="1" dirty="0"/>
              <a:t> </a:t>
            </a:r>
            <a:r>
              <a:rPr lang="cs-CZ" i="1" dirty="0" err="1"/>
              <a:t>confession</a:t>
            </a:r>
            <a:endParaRPr lang="cs-CZ" i="1" dirty="0"/>
          </a:p>
          <a:p>
            <a:pPr lvl="1"/>
            <a:r>
              <a:rPr lang="cs-CZ" i="1" dirty="0" err="1"/>
              <a:t>Some</a:t>
            </a:r>
            <a:r>
              <a:rPr lang="cs-CZ" i="1" dirty="0"/>
              <a:t> </a:t>
            </a:r>
            <a:r>
              <a:rPr lang="cs-CZ" i="1" dirty="0" err="1"/>
              <a:t>social</a:t>
            </a:r>
            <a:r>
              <a:rPr lang="cs-CZ" i="1" dirty="0"/>
              <a:t> </a:t>
            </a:r>
            <a:r>
              <a:rPr lang="cs-CZ" i="1" dirty="0" err="1"/>
              <a:t>phenomenon</a:t>
            </a:r>
            <a:r>
              <a:rPr lang="cs-CZ" i="1" dirty="0"/>
              <a:t> in </a:t>
            </a:r>
            <a:r>
              <a:rPr lang="cs-CZ" i="1" dirty="0" err="1"/>
              <a:t>certain</a:t>
            </a:r>
            <a:r>
              <a:rPr lang="cs-CZ" i="1" dirty="0"/>
              <a:t> </a:t>
            </a:r>
            <a:r>
              <a:rPr lang="cs-CZ" i="1" dirty="0" err="1"/>
              <a:t>confession</a:t>
            </a:r>
            <a:endParaRPr lang="cs-CZ" i="1" dirty="0"/>
          </a:p>
          <a:p>
            <a:pPr lvl="1"/>
            <a:r>
              <a:rPr lang="cs-CZ" i="1" dirty="0"/>
              <a:t>A period </a:t>
            </a:r>
            <a:r>
              <a:rPr lang="cs-CZ" i="1" dirty="0" err="1"/>
              <a:t>of</a:t>
            </a:r>
            <a:r>
              <a:rPr lang="cs-CZ" i="1" dirty="0"/>
              <a:t> </a:t>
            </a:r>
            <a:r>
              <a:rPr lang="cs-CZ" i="1" dirty="0" err="1"/>
              <a:t>czech</a:t>
            </a:r>
            <a:r>
              <a:rPr lang="cs-CZ" i="1" dirty="0"/>
              <a:t> history in more detail</a:t>
            </a:r>
          </a:p>
          <a:p>
            <a:pPr lvl="1"/>
            <a:r>
              <a:rPr lang="cs-CZ" i="1" dirty="0"/>
              <a:t>A </a:t>
            </a:r>
            <a:r>
              <a:rPr lang="cs-CZ" i="1" dirty="0" err="1"/>
              <a:t>certain</a:t>
            </a:r>
            <a:r>
              <a:rPr lang="cs-CZ" i="1" dirty="0"/>
              <a:t> </a:t>
            </a:r>
            <a:r>
              <a:rPr lang="cs-CZ" i="1" dirty="0" err="1"/>
              <a:t>figure</a:t>
            </a:r>
            <a:r>
              <a:rPr lang="cs-CZ" i="1" dirty="0"/>
              <a:t> </a:t>
            </a:r>
            <a:r>
              <a:rPr lang="cs-CZ" i="1" dirty="0" err="1"/>
              <a:t>from</a:t>
            </a:r>
            <a:r>
              <a:rPr lang="cs-CZ" i="1" dirty="0"/>
              <a:t> Czech history</a:t>
            </a:r>
          </a:p>
        </p:txBody>
      </p:sp>
    </p:spTree>
    <p:extLst>
      <p:ext uri="{BB962C8B-B14F-4D97-AF65-F5344CB8AC3E}">
        <p14:creationId xmlns:p14="http://schemas.microsoft.com/office/powerpoint/2010/main" val="1315018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1860CD-5F93-4A78-A5A3-4CD19695E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Crisis at the end of the 15</a:t>
            </a:r>
            <a:r>
              <a:rPr lang="en-GB" baseline="30000" dirty="0"/>
              <a:t>th</a:t>
            </a:r>
            <a:r>
              <a:rPr lang="en-GB" dirty="0"/>
              <a:t> century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0618F3F-729A-42AD-8DE0-860C3AD854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Renaissance </a:t>
            </a:r>
            <a:r>
              <a:rPr lang="en-GB" b="1" dirty="0"/>
              <a:t>papacy</a:t>
            </a:r>
            <a:endParaRPr lang="cs-CZ" dirty="0"/>
          </a:p>
          <a:p>
            <a:r>
              <a:rPr lang="en-GB" dirty="0"/>
              <a:t>Literacy/education of </a:t>
            </a:r>
            <a:r>
              <a:rPr lang="en-GB" b="1" dirty="0"/>
              <a:t>laymen</a:t>
            </a:r>
            <a:endParaRPr lang="cs-CZ" dirty="0"/>
          </a:p>
          <a:p>
            <a:r>
              <a:rPr lang="en-GB" dirty="0"/>
              <a:t>Morals – </a:t>
            </a:r>
            <a:r>
              <a:rPr lang="en-GB" b="1" dirty="0"/>
              <a:t>abuses</a:t>
            </a:r>
            <a:r>
              <a:rPr lang="en-GB" dirty="0"/>
              <a:t> of the </a:t>
            </a:r>
            <a:r>
              <a:rPr lang="en-GB" b="1" dirty="0"/>
              <a:t>clergy</a:t>
            </a:r>
            <a:endParaRPr lang="cs-CZ" b="1" dirty="0"/>
          </a:p>
          <a:p>
            <a:r>
              <a:rPr lang="cs-CZ" dirty="0" err="1"/>
              <a:t>Political</a:t>
            </a:r>
            <a:r>
              <a:rPr lang="cs-CZ" dirty="0"/>
              <a:t> </a:t>
            </a:r>
            <a:r>
              <a:rPr lang="cs-CZ" dirty="0" err="1"/>
              <a:t>crisis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92462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E537D3-22A6-45A8-B856-7129190D9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Lutheran reformation (key year: 1517)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8FD2DD5-9F8E-4860-BBA2-96FD94934D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Battle</a:t>
            </a:r>
            <a:r>
              <a:rPr lang="cs-CZ" dirty="0"/>
              <a:t> </a:t>
            </a:r>
            <a:r>
              <a:rPr lang="cs-CZ" dirty="0" err="1"/>
              <a:t>against</a:t>
            </a:r>
            <a:r>
              <a:rPr lang="cs-CZ" dirty="0"/>
              <a:t> </a:t>
            </a:r>
            <a:r>
              <a:rPr lang="en-GB" b="1" dirty="0"/>
              <a:t>Indulgences</a:t>
            </a:r>
            <a:endParaRPr lang="cs-CZ" dirty="0"/>
          </a:p>
          <a:p>
            <a:r>
              <a:rPr lang="cs-CZ" dirty="0" err="1"/>
              <a:t>Key</a:t>
            </a:r>
            <a:r>
              <a:rPr lang="cs-CZ" dirty="0"/>
              <a:t> region: </a:t>
            </a:r>
            <a:r>
              <a:rPr lang="cs-CZ" b="1" dirty="0" err="1"/>
              <a:t>Saxony</a:t>
            </a:r>
            <a:endParaRPr lang="cs-CZ" b="1" dirty="0"/>
          </a:p>
          <a:p>
            <a:pPr marL="0" indent="0">
              <a:buNone/>
            </a:pPr>
            <a:r>
              <a:rPr lang="cs-CZ" dirty="0"/>
              <a:t>KEY PRINCIPLES</a:t>
            </a:r>
          </a:p>
          <a:p>
            <a:r>
              <a:rPr lang="en-GB" dirty="0"/>
              <a:t>Faith vs deeds</a:t>
            </a:r>
            <a:r>
              <a:rPr lang="cs-CZ" dirty="0"/>
              <a:t> (</a:t>
            </a:r>
            <a:r>
              <a:rPr lang="cs-CZ" dirty="0" err="1"/>
              <a:t>the</a:t>
            </a:r>
            <a:r>
              <a:rPr lang="cs-CZ" dirty="0"/>
              <a:t> role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b="1" dirty="0" err="1"/>
              <a:t>sacraments</a:t>
            </a:r>
            <a:r>
              <a:rPr lang="cs-CZ" b="1" dirty="0"/>
              <a:t>)</a:t>
            </a:r>
            <a:endParaRPr lang="cs-CZ" dirty="0"/>
          </a:p>
          <a:p>
            <a:r>
              <a:rPr lang="en-GB" dirty="0"/>
              <a:t>No church tradition</a:t>
            </a:r>
            <a:endParaRPr lang="cs-CZ" dirty="0"/>
          </a:p>
          <a:p>
            <a:r>
              <a:rPr lang="en-GB" b="1" dirty="0"/>
              <a:t>Priest</a:t>
            </a:r>
            <a:r>
              <a:rPr lang="en-GB" dirty="0"/>
              <a:t> vs laymen (</a:t>
            </a:r>
            <a:r>
              <a:rPr lang="en-GB" b="1" dirty="0"/>
              <a:t>celibacy</a:t>
            </a:r>
            <a:r>
              <a:rPr lang="cs-CZ" b="1" dirty="0"/>
              <a:t>, </a:t>
            </a:r>
            <a:r>
              <a:rPr lang="cs-CZ" b="1" dirty="0" err="1"/>
              <a:t>Apostolic</a:t>
            </a:r>
            <a:r>
              <a:rPr lang="cs-CZ" b="1" dirty="0"/>
              <a:t> </a:t>
            </a:r>
            <a:r>
              <a:rPr lang="cs-CZ" b="1" dirty="0" err="1"/>
              <a:t>Succession</a:t>
            </a:r>
            <a:r>
              <a:rPr lang="en-GB" dirty="0"/>
              <a:t>)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2576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6C11D4-ED67-4CCD-995C-5F526327C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Reaction to the Reformation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8BE2697-CDD0-46A8-BCB6-95C6F5DE9A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GB" dirty="0"/>
              <a:t>Church reaction: </a:t>
            </a:r>
            <a:r>
              <a:rPr lang="en-GB" b="1" dirty="0"/>
              <a:t>heresy</a:t>
            </a:r>
            <a:endParaRPr lang="cs-CZ" dirty="0"/>
          </a:p>
          <a:p>
            <a:pPr lvl="1"/>
            <a:r>
              <a:rPr lang="en-GB" dirty="0"/>
              <a:t>Aristocracy – </a:t>
            </a:r>
            <a:r>
              <a:rPr lang="en-GB" b="1" dirty="0"/>
              <a:t>confiscation</a:t>
            </a:r>
            <a:r>
              <a:rPr lang="en-GB" dirty="0"/>
              <a:t> of church possession</a:t>
            </a:r>
            <a:endParaRPr lang="cs-CZ" dirty="0"/>
          </a:p>
          <a:p>
            <a:pPr lvl="1"/>
            <a:r>
              <a:rPr lang="en-GB" b="1" dirty="0"/>
              <a:t>Burghers</a:t>
            </a:r>
            <a:r>
              <a:rPr lang="en-GB" dirty="0"/>
              <a:t>/townsmen play important role</a:t>
            </a:r>
            <a:endParaRPr lang="cs-CZ" dirty="0"/>
          </a:p>
          <a:p>
            <a:pPr lvl="1"/>
            <a:r>
              <a:rPr lang="en-GB" dirty="0"/>
              <a:t>Change of social order? (</a:t>
            </a:r>
            <a:r>
              <a:rPr lang="en-GB" b="1" dirty="0"/>
              <a:t>subjects</a:t>
            </a:r>
            <a:r>
              <a:rPr lang="en-GB" dirty="0"/>
              <a:t>, women, peasants, knights, sects)</a:t>
            </a:r>
            <a:endParaRPr lang="cs-CZ" dirty="0"/>
          </a:p>
          <a:p>
            <a:pPr lvl="1"/>
            <a:r>
              <a:rPr lang="en-GB" dirty="0" err="1"/>
              <a:t>Smalkaldic</a:t>
            </a:r>
            <a:r>
              <a:rPr lang="en-GB" dirty="0"/>
              <a:t> War 1546 – 1547  </a:t>
            </a:r>
            <a:r>
              <a:rPr lang="en-GB" dirty="0">
                <a:sym typeface="Wingdings" panose="05000000000000000000" pitchFamily="2" charset="2"/>
              </a:rPr>
              <a:t></a:t>
            </a:r>
            <a:r>
              <a:rPr lang="en-GB" dirty="0"/>
              <a:t> 1555 Augsburg Peace Treaty (</a:t>
            </a:r>
            <a:r>
              <a:rPr lang="en-GB" dirty="0" err="1"/>
              <a:t>Cuius</a:t>
            </a:r>
            <a:r>
              <a:rPr lang="en-GB" dirty="0"/>
              <a:t> Regio, </a:t>
            </a:r>
            <a:r>
              <a:rPr lang="en-GB" dirty="0" err="1"/>
              <a:t>euius</a:t>
            </a:r>
            <a:r>
              <a:rPr lang="en-GB" dirty="0"/>
              <a:t> </a:t>
            </a:r>
            <a:r>
              <a:rPr lang="en-GB" dirty="0" err="1"/>
              <a:t>religio</a:t>
            </a:r>
            <a:r>
              <a:rPr lang="en-GB" dirty="0"/>
              <a:t>)</a:t>
            </a:r>
            <a:endParaRPr lang="cs-CZ" dirty="0"/>
          </a:p>
          <a:p>
            <a:pPr lvl="1"/>
            <a:r>
              <a:rPr lang="cs-CZ" dirty="0" err="1"/>
              <a:t>Zwinglianism</a:t>
            </a:r>
            <a:endParaRPr lang="cs-CZ" dirty="0"/>
          </a:p>
          <a:p>
            <a:pPr lvl="1"/>
            <a:r>
              <a:rPr lang="cs-CZ" dirty="0" err="1"/>
              <a:t>Calvinism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81045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9F91439-DB4A-4F2E-89B5-8BAC048A2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Catholic Reformation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CC80532-0678-484C-BD51-9C5DB3112F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GB" dirty="0"/>
              <a:t>Crisis for 100 years (</a:t>
            </a:r>
            <a:r>
              <a:rPr lang="en-GB" b="1" dirty="0"/>
              <a:t>schism</a:t>
            </a:r>
            <a:r>
              <a:rPr lang="en-GB" dirty="0"/>
              <a:t>, </a:t>
            </a:r>
            <a:r>
              <a:rPr lang="en-GB" b="1" dirty="0" err="1"/>
              <a:t>couciliarism</a:t>
            </a:r>
            <a:r>
              <a:rPr lang="en-GB" dirty="0"/>
              <a:t>) </a:t>
            </a:r>
            <a:r>
              <a:rPr lang="en-GB" dirty="0">
                <a:sym typeface="Wingdings" panose="05000000000000000000" pitchFamily="2" charset="2"/>
              </a:rPr>
              <a:t></a:t>
            </a:r>
            <a:r>
              <a:rPr lang="en-GB" dirty="0"/>
              <a:t> calls for reform</a:t>
            </a:r>
            <a:endParaRPr lang="cs-CZ" dirty="0"/>
          </a:p>
          <a:p>
            <a:pPr lvl="1"/>
            <a:r>
              <a:rPr lang="en-GB" dirty="0"/>
              <a:t>Confessionalization</a:t>
            </a:r>
            <a:endParaRPr lang="cs-CZ" dirty="0"/>
          </a:p>
          <a:p>
            <a:pPr lvl="1"/>
            <a:r>
              <a:rPr lang="en-GB" dirty="0"/>
              <a:t>Council of Trent (1545 – 1563)</a:t>
            </a:r>
            <a:endParaRPr lang="cs-CZ" dirty="0"/>
          </a:p>
          <a:p>
            <a:pPr lvl="2"/>
            <a:r>
              <a:rPr lang="en-GB" dirty="0"/>
              <a:t>Church tradition</a:t>
            </a:r>
            <a:endParaRPr lang="cs-CZ" dirty="0"/>
          </a:p>
          <a:p>
            <a:pPr lvl="2"/>
            <a:r>
              <a:rPr lang="en-GB" dirty="0"/>
              <a:t>Deeds and faith</a:t>
            </a:r>
            <a:endParaRPr lang="cs-CZ" dirty="0"/>
          </a:p>
          <a:p>
            <a:pPr lvl="2"/>
            <a:r>
              <a:rPr lang="en-GB" b="1" dirty="0"/>
              <a:t>Liturgy</a:t>
            </a:r>
            <a:endParaRPr lang="cs-CZ" dirty="0"/>
          </a:p>
          <a:p>
            <a:pPr lvl="2"/>
            <a:r>
              <a:rPr lang="en-GB" dirty="0"/>
              <a:t>Status of the </a:t>
            </a:r>
            <a:r>
              <a:rPr lang="en-GB" b="1" dirty="0"/>
              <a:t>clergy</a:t>
            </a:r>
            <a:r>
              <a:rPr lang="en-GB" dirty="0"/>
              <a:t> </a:t>
            </a:r>
            <a:r>
              <a:rPr lang="en-GB" dirty="0">
                <a:sym typeface="Wingdings" panose="05000000000000000000" pitchFamily="2" charset="2"/>
              </a:rPr>
              <a:t></a:t>
            </a:r>
            <a:r>
              <a:rPr lang="en-GB" dirty="0"/>
              <a:t> </a:t>
            </a:r>
            <a:r>
              <a:rPr lang="en-GB" b="1" dirty="0"/>
              <a:t>episcopal</a:t>
            </a:r>
            <a:r>
              <a:rPr lang="en-GB" dirty="0"/>
              <a:t> authority (authority of </a:t>
            </a:r>
            <a:r>
              <a:rPr lang="en-GB" b="1" dirty="0"/>
              <a:t>bishop</a:t>
            </a:r>
            <a:r>
              <a:rPr lang="en-GB" dirty="0"/>
              <a:t> in his </a:t>
            </a:r>
            <a:r>
              <a:rPr lang="en-GB" b="1" dirty="0"/>
              <a:t>diocese</a:t>
            </a:r>
            <a:r>
              <a:rPr lang="en-GB" dirty="0"/>
              <a:t>)</a:t>
            </a:r>
            <a:endParaRPr lang="cs-CZ" dirty="0"/>
          </a:p>
          <a:p>
            <a:pPr lvl="1"/>
            <a:r>
              <a:rPr lang="en-GB" dirty="0"/>
              <a:t>Catholic Reformation vs Counter-reformation</a:t>
            </a:r>
            <a:endParaRPr lang="cs-CZ" dirty="0"/>
          </a:p>
          <a:p>
            <a:pPr lvl="1"/>
            <a:r>
              <a:rPr lang="en-GB" dirty="0"/>
              <a:t>New </a:t>
            </a:r>
            <a:r>
              <a:rPr lang="en-GB" b="1" dirty="0"/>
              <a:t>monastic orders</a:t>
            </a:r>
            <a:r>
              <a:rPr lang="en-GB" dirty="0"/>
              <a:t> – Jesuits (education), Piarists, Capuchins…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70876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92E02F-E8F6-4932-842A-C94AA72C9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17</a:t>
            </a:r>
            <a:r>
              <a:rPr lang="en-GB" baseline="30000" dirty="0"/>
              <a:t>th</a:t>
            </a:r>
            <a:r>
              <a:rPr lang="en-GB" dirty="0"/>
              <a:t> century</a:t>
            </a:r>
            <a:endParaRPr lang="cs-CZ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CEDF132-731E-4EF3-96CE-375C762734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GB" dirty="0"/>
              <a:t>New type of Catholic and Protestants </a:t>
            </a:r>
            <a:r>
              <a:rPr lang="en-GB" dirty="0">
                <a:sym typeface="Wingdings" panose="05000000000000000000" pitchFamily="2" charset="2"/>
              </a:rPr>
              <a:t></a:t>
            </a:r>
            <a:r>
              <a:rPr lang="en-GB" dirty="0"/>
              <a:t> clash</a:t>
            </a:r>
            <a:endParaRPr lang="cs-CZ" dirty="0"/>
          </a:p>
          <a:p>
            <a:pPr lvl="1"/>
            <a:r>
              <a:rPr lang="en-GB" dirty="0"/>
              <a:t>Political </a:t>
            </a:r>
            <a:r>
              <a:rPr lang="en-GB" u="sng" dirty="0"/>
              <a:t>and</a:t>
            </a:r>
            <a:r>
              <a:rPr lang="en-GB" dirty="0"/>
              <a:t> Religious conflicts</a:t>
            </a:r>
            <a:endParaRPr lang="cs-CZ" dirty="0"/>
          </a:p>
          <a:p>
            <a:pPr lvl="1"/>
            <a:r>
              <a:rPr lang="en-GB" dirty="0"/>
              <a:t>Thirty Years War – 1618 – 1648 (Peace Treaty of Westphalia)</a:t>
            </a:r>
            <a:endParaRPr lang="cs-CZ" dirty="0"/>
          </a:p>
          <a:p>
            <a:pPr lvl="1"/>
            <a:r>
              <a:rPr lang="en-GB" dirty="0"/>
              <a:t>Counter-reformation in Habsburg and other Central European lands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619945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291</Words>
  <Application>Microsoft Office PowerPoint</Application>
  <PresentationFormat>Širokoúhlá obrazovka</PresentationFormat>
  <Paragraphs>46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Motiv Office</vt:lpstr>
      <vt:lpstr>Central Europe in the Era of Reformation and Counter-reformation</vt:lpstr>
      <vt:lpstr>Requirements</vt:lpstr>
      <vt:lpstr>Crisis at the end of the 15th century</vt:lpstr>
      <vt:lpstr>Lutheran reformation (key year: 1517)</vt:lpstr>
      <vt:lpstr>Reaction to the Reformation</vt:lpstr>
      <vt:lpstr>Catholic Reformation</vt:lpstr>
      <vt:lpstr>17th century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Barbora Hanušová</dc:creator>
  <cp:lastModifiedBy>Barbora Hanušová</cp:lastModifiedBy>
  <cp:revision>3</cp:revision>
  <dcterms:created xsi:type="dcterms:W3CDTF">2021-02-23T14:23:20Z</dcterms:created>
  <dcterms:modified xsi:type="dcterms:W3CDTF">2021-02-23T14:50:27Z</dcterms:modified>
</cp:coreProperties>
</file>