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1" r:id="rId5"/>
    <p:sldId id="258" r:id="rId6"/>
    <p:sldId id="265" r:id="rId7"/>
    <p:sldId id="270" r:id="rId8"/>
    <p:sldId id="259" r:id="rId9"/>
    <p:sldId id="260" r:id="rId10"/>
    <p:sldId id="278" r:id="rId11"/>
    <p:sldId id="261" r:id="rId12"/>
    <p:sldId id="266" r:id="rId13"/>
    <p:sldId id="267" r:id="rId14"/>
    <p:sldId id="264" r:id="rId15"/>
    <p:sldId id="268" r:id="rId16"/>
    <p:sldId id="281" r:id="rId17"/>
    <p:sldId id="282" r:id="rId18"/>
    <p:sldId id="276" r:id="rId19"/>
    <p:sldId id="279" r:id="rId20"/>
    <p:sldId id="269" r:id="rId21"/>
    <p:sldId id="275" r:id="rId22"/>
    <p:sldId id="277" r:id="rId23"/>
    <p:sldId id="280" r:id="rId24"/>
    <p:sldId id="273" r:id="rId25"/>
  </p:sldIdLst>
  <p:sldSz cx="12192000" cy="6858000"/>
  <p:notesSz cx="6858000" cy="9144000"/>
  <p:custDataLst>
    <p:tags r:id="rId2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vec, Ondřej" initials="ŠO" lastIdx="1" clrIdx="0">
    <p:extLst>
      <p:ext uri="{19B8F6BF-5375-455C-9EA6-DF929625EA0E}">
        <p15:presenceInfo xmlns:p15="http://schemas.microsoft.com/office/powerpoint/2012/main" userId="Švec, Ondře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77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709B-EF24-4AA7-A818-5C6EAA6347AE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32DB-20A8-4AC6-88D0-6AAB5CCB53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85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709B-EF24-4AA7-A818-5C6EAA6347AE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32DB-20A8-4AC6-88D0-6AAB5CCB53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76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709B-EF24-4AA7-A818-5C6EAA6347AE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32DB-20A8-4AC6-88D0-6AAB5CCB53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3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709B-EF24-4AA7-A818-5C6EAA6347AE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32DB-20A8-4AC6-88D0-6AAB5CCB53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10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709B-EF24-4AA7-A818-5C6EAA6347AE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32DB-20A8-4AC6-88D0-6AAB5CCB53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68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709B-EF24-4AA7-A818-5C6EAA6347AE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32DB-20A8-4AC6-88D0-6AAB5CCB53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70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709B-EF24-4AA7-A818-5C6EAA6347AE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32DB-20A8-4AC6-88D0-6AAB5CCB53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76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709B-EF24-4AA7-A818-5C6EAA6347AE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32DB-20A8-4AC6-88D0-6AAB5CCB53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28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709B-EF24-4AA7-A818-5C6EAA6347AE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32DB-20A8-4AC6-88D0-6AAB5CCB53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96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709B-EF24-4AA7-A818-5C6EAA6347AE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32DB-20A8-4AC6-88D0-6AAB5CCB53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53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709B-EF24-4AA7-A818-5C6EAA6347AE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32DB-20A8-4AC6-88D0-6AAB5CCB53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14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F709B-EF24-4AA7-A818-5C6EAA6347AE}" type="datetimeFigureOut">
              <a:rPr lang="cs-CZ" smtClean="0"/>
              <a:t>08.04.2023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432DB-20A8-4AC6-88D0-6AAB5CCB53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5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Myšlenka pokroku </a:t>
            </a:r>
            <a:br>
              <a:rPr lang="cs-CZ" b="1" dirty="0"/>
            </a:br>
            <a:r>
              <a:rPr lang="cs-CZ" sz="2400" b="1" dirty="0"/>
              <a:t>jako</a:t>
            </a:r>
            <a:r>
              <a:rPr lang="cs-CZ" sz="3200" b="1" dirty="0"/>
              <a:t> </a:t>
            </a:r>
            <a:br>
              <a:rPr lang="cs-CZ" sz="3200" b="1" dirty="0"/>
            </a:br>
            <a:r>
              <a:rPr lang="cs-CZ" sz="3500" b="1" dirty="0"/>
              <a:t>zakládající mýtus modernity</a:t>
            </a:r>
            <a:endParaRPr lang="cs-CZ" sz="35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Ondřej Švec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36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Osvícenský recept na pokrok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„Dosud jsme nevěnovali příliš pozornosti užitečnosti, kterou studium geometrie může přinést, aby nepozorovatelně umetala cestu prosazení filosofického ducha, a připravovala celý národ na přijetí jeho světla. Je to možná jediný prostředek, jak postupně v určitých oblastech Evropy svrhnout břemeno útlaku a neznalosti, pod nímž tyto trpí. Vychovejte, je-li to možné, mezi těmito národy, několik geometrů. Z tohoto semene pak vyrostou časem filosofové […]. Brzy studium geometrie poved k pravé filosofii, která šířením svého přirozeného a vše-pronikajícího světla stane záhy přemůže jakékoli předsudky.“ </a:t>
            </a:r>
          </a:p>
          <a:p>
            <a:pPr marL="0" indent="0">
              <a:buNone/>
            </a:pPr>
            <a:r>
              <a:rPr lang="cs-CZ" dirty="0"/>
              <a:t>Článek „Geometr“, in: </a:t>
            </a:r>
            <a:r>
              <a:rPr lang="cs-CZ" i="1" dirty="0" err="1"/>
              <a:t>Encyclopédie</a:t>
            </a:r>
            <a:r>
              <a:rPr lang="cs-CZ" i="1" dirty="0"/>
              <a:t> Ou </a:t>
            </a:r>
            <a:r>
              <a:rPr lang="cs-CZ" i="1" dirty="0" err="1"/>
              <a:t>Dictionnaire</a:t>
            </a:r>
            <a:r>
              <a:rPr lang="cs-CZ" i="1" dirty="0"/>
              <a:t> </a:t>
            </a:r>
            <a:r>
              <a:rPr lang="cs-CZ" i="1" dirty="0" err="1"/>
              <a:t>Raisonné</a:t>
            </a:r>
            <a:r>
              <a:rPr lang="cs-CZ" i="1" dirty="0"/>
              <a:t> Des </a:t>
            </a:r>
            <a:r>
              <a:rPr lang="cs-CZ" i="1" dirty="0" err="1"/>
              <a:t>Sciences</a:t>
            </a:r>
            <a:r>
              <a:rPr lang="cs-CZ" i="1" dirty="0"/>
              <a:t>, Des </a:t>
            </a:r>
            <a:r>
              <a:rPr lang="cs-CZ" i="1" dirty="0" err="1"/>
              <a:t>Arts</a:t>
            </a:r>
            <a:r>
              <a:rPr lang="cs-CZ" i="1" dirty="0"/>
              <a:t> Et Des </a:t>
            </a:r>
            <a:r>
              <a:rPr lang="cs-CZ" i="1" dirty="0" err="1"/>
              <a:t>Métiers</a:t>
            </a:r>
            <a:r>
              <a:rPr lang="cs-CZ" i="1" dirty="0"/>
              <a:t>, </a:t>
            </a:r>
            <a:r>
              <a:rPr lang="cs-CZ" dirty="0"/>
              <a:t>Paris</a:t>
            </a:r>
            <a:r>
              <a:rPr lang="cs-CZ" i="1" dirty="0"/>
              <a:t> </a:t>
            </a:r>
            <a:r>
              <a:rPr lang="cs-CZ" dirty="0"/>
              <a:t>1757, s. 628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77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Osvícenské prameny myšlenky pokroku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639" y="1825625"/>
            <a:ext cx="11103429" cy="4351338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Voltaire</a:t>
            </a:r>
            <a:r>
              <a:rPr lang="cs-CZ" dirty="0"/>
              <a:t>,</a:t>
            </a:r>
            <a:r>
              <a:rPr lang="cs-CZ" i="1" dirty="0"/>
              <a:t> Rozprava o mravech a duchu národů </a:t>
            </a:r>
            <a:r>
              <a:rPr lang="cs-CZ" dirty="0"/>
              <a:t>(1756)</a:t>
            </a:r>
          </a:p>
          <a:p>
            <a:pPr lvl="1"/>
            <a:r>
              <a:rPr lang="cs-CZ" dirty="0"/>
              <a:t>výklad dějin jako historie civilizací. </a:t>
            </a:r>
          </a:p>
          <a:p>
            <a:pPr lvl="1"/>
            <a:r>
              <a:rPr lang="cs-CZ" dirty="0"/>
              <a:t>historie má za úkol odpovědět na </a:t>
            </a:r>
            <a:r>
              <a:rPr lang="cs-CZ" dirty="0" err="1"/>
              <a:t>Voltairův</a:t>
            </a:r>
            <a:r>
              <a:rPr lang="cs-CZ" dirty="0"/>
              <a:t> požadavek: „chci vědět, jaké kroky kde učinili, aby se pozvedli od barbarství k civilizaci.“ </a:t>
            </a:r>
          </a:p>
          <a:p>
            <a:endParaRPr lang="cs-CZ" sz="2700" dirty="0"/>
          </a:p>
          <a:p>
            <a:r>
              <a:rPr lang="cs-CZ" sz="2700" dirty="0"/>
              <a:t>Antoine </a:t>
            </a:r>
            <a:r>
              <a:rPr lang="cs-CZ" sz="2700" dirty="0" err="1"/>
              <a:t>Condorcet</a:t>
            </a:r>
            <a:r>
              <a:rPr lang="cs-CZ" sz="2700" dirty="0"/>
              <a:t>, </a:t>
            </a:r>
            <a:r>
              <a:rPr lang="cs-CZ" sz="2700" i="1" dirty="0"/>
              <a:t>Náčrt historického obrazu pokroků lidského ducha</a:t>
            </a:r>
            <a:r>
              <a:rPr lang="cs-CZ" sz="2700" dirty="0"/>
              <a:t> (1794)</a:t>
            </a:r>
          </a:p>
          <a:p>
            <a:pPr lvl="1"/>
            <a:r>
              <a:rPr lang="cs-CZ" dirty="0"/>
              <a:t>pokrok jako postupné překonávání omylů a předsudků</a:t>
            </a:r>
          </a:p>
          <a:p>
            <a:pPr lvl="1"/>
            <a:r>
              <a:rPr lang="cs-CZ" dirty="0"/>
              <a:t>dějiny jako příběh postupného nárůstu civilizace, pro nějž je rozhodující úzké sepjetí mezi vědeckým pokrokem a postupně se prosazující myšlenkou lidských práv a spravedlnosti. </a:t>
            </a:r>
          </a:p>
          <a:p>
            <a:pPr lvl="1"/>
            <a:r>
              <a:rPr lang="cs-CZ" dirty="0"/>
              <a:t>Náčrt základních rysů budoucí racionální společnosti, která bude založena a řízena vědeckým poznáním.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10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5209"/>
            <a:ext cx="5846685" cy="141548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Osvícenství – idea pokroku a racionalizace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9424" y="2171854"/>
            <a:ext cx="6690064" cy="4237824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Úvod</a:t>
            </a:r>
            <a:r>
              <a:rPr lang="cs-CZ" dirty="0"/>
              <a:t> k dílu </a:t>
            </a:r>
            <a:r>
              <a:rPr lang="cs-CZ" i="1" dirty="0"/>
              <a:t>Encyklopedie aneb Racionální slovník věd, umění a řemesel: </a:t>
            </a:r>
          </a:p>
          <a:p>
            <a:pPr marL="0" indent="0">
              <a:buNone/>
            </a:pPr>
            <a:r>
              <a:rPr lang="cs-CZ" dirty="0"/>
              <a:t>„Je pravda, že toto naše osmnácté století se může pochlubit několika velkými přednostmi nade všemi dřívějšími stoletími; je také pravda, že tyto přednosti pocházejí jediné ze svobody myšlení a mluvení, prosazování ducha vědeckého a filosofického a z popularizace těch pravd, na kterých závisí blahobyt společnosti.“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59" y="0"/>
            <a:ext cx="440052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5652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825" y="0"/>
            <a:ext cx="5776175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7430" y="151583"/>
            <a:ext cx="52467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Frontispis </a:t>
            </a:r>
            <a:r>
              <a:rPr lang="cs-CZ" sz="3200" i="1" dirty="0"/>
              <a:t>Encyklopedie</a:t>
            </a:r>
            <a:endParaRPr lang="fr-FR" sz="3200" i="1" dirty="0"/>
          </a:p>
          <a:p>
            <a:pPr algn="ctr"/>
            <a:r>
              <a:rPr lang="cs-CZ" sz="3200" dirty="0"/>
              <a:t>(výřez)</a:t>
            </a:r>
          </a:p>
          <a:p>
            <a:pPr algn="ctr"/>
            <a:endParaRPr lang="fr-FR" sz="2600" dirty="0"/>
          </a:p>
          <a:p>
            <a:pPr algn="ctr"/>
            <a:endParaRPr lang="fr-FR" sz="2000" dirty="0"/>
          </a:p>
          <a:p>
            <a:pPr algn="just"/>
            <a:r>
              <a:rPr lang="cs-CZ" sz="2000" i="1" dirty="0"/>
              <a:t>Encyklopedie aneb Výkladový slovník věd, umění a řemesel</a:t>
            </a:r>
            <a:r>
              <a:rPr lang="cs-CZ" sz="2000" dirty="0"/>
              <a:t> vycházela  v letech  1751‐1772  pod redakčním vedením Diderota a </a:t>
            </a:r>
            <a:r>
              <a:rPr lang="cs-CZ" sz="2000" dirty="0" err="1"/>
              <a:t>d’Alemberta</a:t>
            </a:r>
            <a:r>
              <a:rPr lang="cs-CZ" sz="2000" dirty="0"/>
              <a:t>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dle malby Charles Nicolas </a:t>
            </a:r>
            <a:r>
              <a:rPr lang="cs-CZ" sz="2000" dirty="0" err="1"/>
              <a:t>Cochina</a:t>
            </a:r>
            <a:r>
              <a:rPr lang="cs-CZ" sz="2000" dirty="0"/>
              <a:t> zhotovil rytinu Beno</a:t>
            </a:r>
            <a:r>
              <a:rPr lang="fr-FR" sz="2000" dirty="0" err="1"/>
              <a:t>ît</a:t>
            </a:r>
            <a:r>
              <a:rPr lang="fr-FR" sz="2000" dirty="0"/>
              <a:t>-Louis Prévost v r. 1772</a:t>
            </a:r>
          </a:p>
          <a:p>
            <a:pPr algn="just"/>
            <a:r>
              <a:rPr lang="cs-CZ" sz="2000" dirty="0"/>
              <a:t> </a:t>
            </a:r>
          </a:p>
          <a:p>
            <a:pPr algn="just"/>
            <a:endParaRPr lang="cs-CZ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972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i="1" dirty="0" err="1"/>
              <a:t>Was</a:t>
            </a:r>
            <a:r>
              <a:rPr lang="cs-CZ" i="1" dirty="0"/>
              <a:t> </a:t>
            </a:r>
            <a:r>
              <a:rPr lang="cs-CZ" i="1" dirty="0" err="1"/>
              <a:t>ist</a:t>
            </a:r>
            <a:r>
              <a:rPr lang="cs-CZ" i="1" dirty="0"/>
              <a:t> </a:t>
            </a:r>
            <a:r>
              <a:rPr lang="cs-CZ" i="1" dirty="0" err="1"/>
              <a:t>Aufklärung</a:t>
            </a:r>
            <a:r>
              <a:rPr lang="cs-CZ" i="1" dirty="0"/>
              <a:t>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0248" y="1558835"/>
            <a:ext cx="8033551" cy="5225142"/>
          </a:xfrm>
        </p:spPr>
        <p:txBody>
          <a:bodyPr>
            <a:noAutofit/>
          </a:bodyPr>
          <a:lstStyle/>
          <a:p>
            <a:r>
              <a:rPr lang="cs-CZ" sz="2200" dirty="0"/>
              <a:t>„</a:t>
            </a:r>
            <a:r>
              <a:rPr lang="cs-CZ" sz="2200" dirty="0" err="1"/>
              <a:t>Beantwortung</a:t>
            </a:r>
            <a:r>
              <a:rPr lang="cs-CZ" sz="2200" dirty="0"/>
              <a:t> der </a:t>
            </a:r>
            <a:r>
              <a:rPr lang="cs-CZ" sz="2200" dirty="0" err="1"/>
              <a:t>Frage</a:t>
            </a:r>
            <a:r>
              <a:rPr lang="cs-CZ" sz="2200" dirty="0"/>
              <a:t>: </a:t>
            </a:r>
            <a:r>
              <a:rPr lang="cs-CZ" sz="2200" dirty="0" err="1"/>
              <a:t>Was</a:t>
            </a:r>
            <a:r>
              <a:rPr lang="cs-CZ" sz="2200" dirty="0"/>
              <a:t> </a:t>
            </a:r>
            <a:r>
              <a:rPr lang="cs-CZ" sz="2200" dirty="0" err="1"/>
              <a:t>ist</a:t>
            </a:r>
            <a:r>
              <a:rPr lang="cs-CZ" sz="2200" dirty="0"/>
              <a:t> </a:t>
            </a:r>
            <a:r>
              <a:rPr lang="cs-CZ" sz="2200" dirty="0" err="1"/>
              <a:t>Aufklärung</a:t>
            </a:r>
            <a:r>
              <a:rPr lang="cs-CZ" sz="2200" dirty="0"/>
              <a:t>?“</a:t>
            </a:r>
            <a:endParaRPr lang="en-GB" sz="2200" dirty="0"/>
          </a:p>
          <a:p>
            <a:pPr marL="266700" indent="0">
              <a:buNone/>
            </a:pPr>
            <a:r>
              <a:rPr lang="cs-CZ" sz="2200" i="1" dirty="0"/>
              <a:t>in </a:t>
            </a:r>
            <a:r>
              <a:rPr lang="cs-CZ" sz="2200" i="1" dirty="0" err="1"/>
              <a:t>Berlinische</a:t>
            </a:r>
            <a:r>
              <a:rPr lang="cs-CZ" sz="2200" i="1" dirty="0"/>
              <a:t> </a:t>
            </a:r>
            <a:r>
              <a:rPr lang="cs-CZ" sz="2200" i="1" dirty="0" err="1"/>
              <a:t>Monatschrift</a:t>
            </a:r>
            <a:r>
              <a:rPr lang="cs-CZ" sz="2200" dirty="0"/>
              <a:t>, IV, č. 6, prosinec 1784, s. 491–494 </a:t>
            </a:r>
          </a:p>
          <a:p>
            <a:r>
              <a:rPr lang="cs-CZ" sz="2600" dirty="0"/>
              <a:t>„Osvícenství je vykročení </a:t>
            </a:r>
            <a:r>
              <a:rPr lang="en-GB" sz="2600" dirty="0"/>
              <a:t>[</a:t>
            </a:r>
            <a:r>
              <a:rPr lang="cs-CZ" sz="2600" i="1" dirty="0" err="1"/>
              <a:t>Ausgang</a:t>
            </a:r>
            <a:r>
              <a:rPr lang="en-GB" sz="2600" dirty="0"/>
              <a:t>] </a:t>
            </a:r>
            <a:r>
              <a:rPr lang="cs-CZ" sz="2600" dirty="0"/>
              <a:t>člověka z jeho jím samým zaviněné nesvéprávnosti [</a:t>
            </a:r>
            <a:r>
              <a:rPr lang="cs-CZ" sz="2400" i="1" dirty="0" err="1"/>
              <a:t>Unmündigkeit</a:t>
            </a:r>
            <a:r>
              <a:rPr lang="cs-CZ" sz="2400" dirty="0"/>
              <a:t>]. </a:t>
            </a:r>
            <a:r>
              <a:rPr lang="cs-CZ" sz="2600" dirty="0"/>
              <a:t>“</a:t>
            </a:r>
            <a:endParaRPr lang="en-GB" sz="2600" dirty="0"/>
          </a:p>
          <a:p>
            <a:r>
              <a:rPr lang="cs-CZ" sz="2600" dirty="0"/>
              <a:t>Nesvéprávnost </a:t>
            </a:r>
            <a:r>
              <a:rPr lang="en-GB" sz="2600" dirty="0"/>
              <a:t>= </a:t>
            </a:r>
            <a:r>
              <a:rPr lang="cs-CZ" sz="2600" dirty="0"/>
              <a:t>„neschopnost užívat svůj rozum bez vedení jiného“.</a:t>
            </a:r>
          </a:p>
          <a:p>
            <a:pPr lvl="2"/>
            <a:r>
              <a:rPr lang="cs-CZ" sz="1800" dirty="0"/>
              <a:t>kniha stojí na místě, kde by mělo být rozvažování</a:t>
            </a:r>
          </a:p>
          <a:p>
            <a:pPr lvl="2"/>
            <a:r>
              <a:rPr lang="cs-CZ" sz="1800" dirty="0"/>
              <a:t>duchovní vůdce namísto svědomí</a:t>
            </a:r>
          </a:p>
          <a:p>
            <a:pPr lvl="2"/>
            <a:r>
              <a:rPr lang="cs-CZ" sz="1800" dirty="0"/>
              <a:t>doktor rozhoduje, jak máme vést život. </a:t>
            </a:r>
            <a:endParaRPr lang="cs-CZ" sz="2200" dirty="0"/>
          </a:p>
          <a:p>
            <a:r>
              <a:rPr lang="cs-CZ" sz="2600" dirty="0"/>
              <a:t>Osvícenství  = moment emancipace lidstva, které se přestává podrobovat externí autoritě a začíná používat vlastní rozum.</a:t>
            </a:r>
          </a:p>
          <a:p>
            <a:r>
              <a:rPr lang="cs-CZ" sz="2600" dirty="0" err="1"/>
              <a:t>Sapere</a:t>
            </a:r>
            <a:r>
              <a:rPr lang="cs-CZ" sz="2600" dirty="0"/>
              <a:t> </a:t>
            </a:r>
            <a:r>
              <a:rPr lang="cs-CZ" sz="2600" dirty="0" err="1"/>
              <a:t>aude</a:t>
            </a:r>
            <a:r>
              <a:rPr lang="cs-CZ" sz="2600" dirty="0"/>
              <a:t>! </a:t>
            </a:r>
            <a:r>
              <a:rPr lang="en-GB" sz="2600" dirty="0"/>
              <a:t>[M</a:t>
            </a:r>
            <a:r>
              <a:rPr lang="cs-CZ" sz="2600" dirty="0" err="1"/>
              <a:t>ěj</a:t>
            </a:r>
            <a:r>
              <a:rPr lang="cs-CZ" sz="2600" dirty="0"/>
              <a:t> odvahu k vědění!</a:t>
            </a:r>
            <a:r>
              <a:rPr lang="en-GB" sz="2600" dirty="0"/>
              <a:t>]</a:t>
            </a:r>
            <a:endParaRPr lang="cs-CZ" sz="2600" dirty="0"/>
          </a:p>
        </p:txBody>
      </p:sp>
      <p:pic>
        <p:nvPicPr>
          <p:cNvPr id="4" name="Obrázek 4" descr="kant-stam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57" y="1907590"/>
            <a:ext cx="180498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8066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Positivismus (A. </a:t>
            </a:r>
            <a:r>
              <a:rPr lang="cs-CZ" dirty="0" err="1"/>
              <a:t>Comte</a:t>
            </a:r>
            <a:r>
              <a:rPr lang="cs-CZ" dirty="0"/>
              <a:t>): zákon 3 stádií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417670"/>
              </p:ext>
            </p:extLst>
          </p:nvPr>
        </p:nvGraphicFramePr>
        <p:xfrm>
          <a:off x="0" y="1744345"/>
          <a:ext cx="11952513" cy="5180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3307">
                  <a:extLst>
                    <a:ext uri="{9D8B030D-6E8A-4147-A177-3AD203B41FA5}">
                      <a16:colId xmlns:a16="http://schemas.microsoft.com/office/drawing/2014/main" val="4277423750"/>
                    </a:ext>
                  </a:extLst>
                </a:gridCol>
                <a:gridCol w="3146422">
                  <a:extLst>
                    <a:ext uri="{9D8B030D-6E8A-4147-A177-3AD203B41FA5}">
                      <a16:colId xmlns:a16="http://schemas.microsoft.com/office/drawing/2014/main" val="262470286"/>
                    </a:ext>
                  </a:extLst>
                </a:gridCol>
                <a:gridCol w="4822784">
                  <a:extLst>
                    <a:ext uri="{9D8B030D-6E8A-4147-A177-3AD203B41FA5}">
                      <a16:colId xmlns:a16="http://schemas.microsoft.com/office/drawing/2014/main" val="3351244603"/>
                    </a:ext>
                  </a:extLst>
                </a:gridCol>
              </a:tblGrid>
              <a:tr h="695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>
                          <a:effectLst/>
                        </a:rPr>
                        <a:t>fylogeneze</a:t>
                      </a:r>
                      <a:endParaRPr lang="cs-CZ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>
                          <a:effectLst/>
                        </a:rPr>
                        <a:t>ontogeneze</a:t>
                      </a:r>
                      <a:endParaRPr lang="cs-CZ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>
                          <a:effectLst/>
                        </a:rPr>
                        <a:t>Typ tázání a typ odpovědí, které jsou brány jako uspokojivé: </a:t>
                      </a:r>
                      <a:endParaRPr lang="cs-CZ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6101867"/>
                  </a:ext>
                </a:extLst>
              </a:tr>
              <a:tr h="1833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>
                          <a:effectLst/>
                        </a:rPr>
                        <a:t>myticko-teologické stádium</a:t>
                      </a:r>
                      <a:endParaRPr lang="cs-CZ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>
                          <a:effectLst/>
                        </a:rPr>
                        <a:t>dětství</a:t>
                      </a:r>
                      <a:endParaRPr lang="cs-CZ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>
                          <a:effectLst/>
                        </a:rPr>
                        <a:t>člověk přejímá různá vyprávění o tom, jak to na světě je.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>
                          <a:effectLst/>
                        </a:rPr>
                        <a:t>Otázky buď vůbec neklade, nebo se spokojuje se stejně vyprávěcí odpovědí. </a:t>
                      </a:r>
                      <a:endParaRPr lang="cs-CZ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6766095"/>
                  </a:ext>
                </a:extLst>
              </a:tr>
              <a:tr h="1137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>
                          <a:effectLst/>
                        </a:rPr>
                        <a:t>metafyzické/filosofické stádium</a:t>
                      </a:r>
                      <a:endParaRPr lang="cs-CZ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>
                          <a:effectLst/>
                        </a:rPr>
                        <a:t>dospívání</a:t>
                      </a:r>
                      <a:endParaRPr lang="cs-CZ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>
                          <a:effectLst/>
                        </a:rPr>
                        <a:t>člověk se táže po podstatě světa, i po své vlastní existenci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>
                          <a:effectLst/>
                        </a:rPr>
                        <a:t>Hledání všeobecných odpovědí</a:t>
                      </a:r>
                      <a:endParaRPr lang="cs-CZ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8051343"/>
                  </a:ext>
                </a:extLst>
              </a:tr>
              <a:tr h="1137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>
                          <a:effectLst/>
                        </a:rPr>
                        <a:t>positivní stádium – vědecké</a:t>
                      </a:r>
                      <a:endParaRPr lang="cs-CZ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>
                          <a:effectLst/>
                        </a:rPr>
                        <a:t>zralá dospělost</a:t>
                      </a:r>
                      <a:endParaRPr lang="cs-CZ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 dirty="0">
                          <a:effectLst/>
                        </a:rPr>
                        <a:t>Klademe konkrétní otázky.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300" dirty="0">
                          <a:effectLst/>
                        </a:rPr>
                        <a:t>Požadujeme takové odpovědi, které „vyloží fakta pomocí faktů“. </a:t>
                      </a:r>
                      <a:endParaRPr lang="cs-CZ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129907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8543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DB4F7-7C61-4C45-B2B9-ABBA1626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Baudelaire: pokrok jako úpadek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04CB07-6152-4E3F-939C-DCD3A9916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„Existuje jeden velmi módní omyl, jehož se chci ze všech sil vyvarovat. Mám na mysli myšlenku pokroku. Tato temná lucerna  [</a:t>
            </a:r>
            <a:r>
              <a:rPr lang="cs-CZ" sz="2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fanal</a:t>
            </a:r>
            <a:r>
              <a:rPr lang="cs-CZ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obscur</a:t>
            </a: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], vynález současného filozofování, [...] vrhá tmu na všechny předměty poznání; svoboda se rozplývá, trest mizí. Kdo chce vidět dějiny jasně, musí nejprve zhasnout tuto zrádnou lucernu. Tato groteskní myšlenka, která vzkvétá v prohnilé půdě moderní fatality, zbavila každého člověka jeho povinností, zbavila každou duši její odpovědnosti, osvobodila vůli od všech pout, která jí ukládá láska ke kráse [...] Myšlenka pokroku se stala znakem úpadku.“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«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Exposition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universelle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1855.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Beaux-arts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», in </a:t>
            </a:r>
            <a:r>
              <a:rPr lang="cs-CZ" sz="2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Curiosités</a:t>
            </a:r>
            <a:r>
              <a:rPr lang="cs-CZ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esthétiques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1868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675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DB4F7-7C61-4C45-B2B9-ABBA1626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Baudelaire: pokrok jako úpadek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04CB07-6152-4E3F-939C-DCD3A9916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„Zeptejte se každého dobrého Francouze, který každý den čte své noviny ve své nálevně, co rozumí pokrokem, odpoví, že je to pára, elektřina a plynové osvětlení, divy neznámé Římanům, a že ty objevy svědčí plně o naší převaze nad starověkými; takovou měrou se v tom nešťastném mozku rozhostily temnoty a takovou měrou se tam smísily bizarním způsobem věci řádu hmotného a duchovního!“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«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Exposition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universelle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1855.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Beaux-arts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», in </a:t>
            </a:r>
            <a:r>
              <a:rPr kumimoji="0" lang="cs-CZ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Curiosités</a:t>
            </a:r>
            <a:r>
              <a:rPr kumimoji="0" lang="cs-CZ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esthétiques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1868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498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49" y="0"/>
            <a:ext cx="8577942" cy="6384911"/>
          </a:xfrm>
        </p:spPr>
      </p:pic>
      <p:sp>
        <p:nvSpPr>
          <p:cNvPr id="6" name="TextovéPole 5"/>
          <p:cNvSpPr txBox="1"/>
          <p:nvPr/>
        </p:nvSpPr>
        <p:spPr>
          <a:xfrm>
            <a:off x="548640" y="6384911"/>
            <a:ext cx="10972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John </a:t>
            </a:r>
            <a:r>
              <a:rPr lang="en-US" dirty="0" err="1"/>
              <a:t>Gast</a:t>
            </a:r>
            <a:r>
              <a:rPr lang="cs-CZ" dirty="0"/>
              <a:t>: </a:t>
            </a:r>
            <a:r>
              <a:rPr lang="en-US" dirty="0"/>
              <a:t>“American Progress”</a:t>
            </a:r>
            <a:r>
              <a:rPr lang="cs-CZ" dirty="0"/>
              <a:t> (olej na plátně, 1872)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356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Pokrok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George </a:t>
            </a:r>
            <a:r>
              <a:rPr lang="cs-CZ" dirty="0" err="1"/>
              <a:t>Sarton</a:t>
            </a:r>
            <a:r>
              <a:rPr lang="cs-CZ" dirty="0"/>
              <a:t> – belgicko-americký historik vědy (1884 - 1956)</a:t>
            </a:r>
          </a:p>
          <a:p>
            <a:r>
              <a:rPr lang="cs-CZ" dirty="0"/>
              <a:t>historie věd je školou a </a:t>
            </a:r>
            <a:r>
              <a:rPr lang="cs-CZ" dirty="0" err="1"/>
              <a:t>průpravou„nového</a:t>
            </a:r>
            <a:r>
              <a:rPr lang="cs-CZ" dirty="0"/>
              <a:t> humanismu“ </a:t>
            </a:r>
          </a:p>
          <a:p>
            <a:r>
              <a:rPr lang="cs-CZ" dirty="0"/>
              <a:t>Věda shrnuje celek humanistických hodnot (demokracie, svoboda, racionalismus, emancipace od předsudků, antiklerikalismus, liberalismus apod.).</a:t>
            </a:r>
          </a:p>
          <a:p>
            <a:r>
              <a:rPr lang="cs-CZ" dirty="0"/>
              <a:t>Pouze od vědy se lze nadít spásy</a:t>
            </a:r>
          </a:p>
          <a:p>
            <a:pPr lvl="1"/>
            <a:r>
              <a:rPr lang="cs-CZ" dirty="0"/>
              <a:t>vědecký pokrok je s to vyřešit všechny sociokulturní problémy,</a:t>
            </a:r>
          </a:p>
          <a:p>
            <a:pPr lvl="1"/>
            <a:r>
              <a:rPr lang="cs-CZ" dirty="0"/>
              <a:t>věda má schopnost ničit „temnotu, v níž se rodí zlo a bezpráví“ 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The Heidelberg Appeal (1992-dnes): 4000 podpisů, 72 nobelistů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2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cs-CZ" dirty="0"/>
              <a:t>Idea pokroku jako „meta-narativní“ příběh modernity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J.-F. </a:t>
            </a:r>
            <a:r>
              <a:rPr lang="cs-CZ" dirty="0" err="1"/>
              <a:t>Lyotard</a:t>
            </a:r>
            <a:r>
              <a:rPr lang="cs-CZ" dirty="0"/>
              <a:t> – pojem </a:t>
            </a:r>
            <a:r>
              <a:rPr lang="cs-CZ" b="1" dirty="0"/>
              <a:t>meta-narace</a:t>
            </a:r>
            <a:r>
              <a:rPr lang="cs-CZ" dirty="0"/>
              <a:t> : např. emancipace rozumu, svobody či práce, spása lidstva racionalizací jeho institucí a vědeckým pokrokem</a:t>
            </a:r>
          </a:p>
          <a:p>
            <a:r>
              <a:rPr lang="cs-CZ" dirty="0"/>
              <a:t>Cílem meta-narací je legitimizovat instituce, společenské uspořádání a jeho reformy</a:t>
            </a:r>
          </a:p>
          <a:p>
            <a:r>
              <a:rPr lang="cs-CZ" dirty="0"/>
              <a:t>Tato legitimizace se neopírá o minulost (jako v mýtu), nýbrž o příslib budoucnosti, jejímuž zrodu je třeba napomáhat</a:t>
            </a:r>
          </a:p>
          <a:p>
            <a:endParaRPr lang="cs-CZ" dirty="0"/>
          </a:p>
          <a:p>
            <a:r>
              <a:rPr lang="cs-CZ" dirty="0"/>
              <a:t>Post-moderna: konstatování, že tyto velké příběhy moderny ztratily v 2. polovině 20. století na důvěryhodnosti (</a:t>
            </a:r>
            <a:r>
              <a:rPr lang="cs-CZ" dirty="0" err="1"/>
              <a:t>Auschwitz</a:t>
            </a:r>
            <a:r>
              <a:rPr lang="cs-CZ" dirty="0"/>
              <a:t>, gulag….)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57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Pokrok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4809"/>
          </a:xfrm>
        </p:spPr>
        <p:txBody>
          <a:bodyPr>
            <a:normAutofit/>
          </a:bodyPr>
          <a:lstStyle/>
          <a:p>
            <a:r>
              <a:rPr lang="cs-CZ" dirty="0"/>
              <a:t>Platí podle vás přímá úměra mezi vědecko-technickým pokrokem a schopností člověka dosáhnout štěstí? </a:t>
            </a:r>
          </a:p>
          <a:p>
            <a:r>
              <a:rPr lang="cs-CZ" dirty="0"/>
              <a:t>Lze věřit tomu, že společnost se vyvíjí k stále vyšší racionalizaci svého uspořádání? </a:t>
            </a:r>
          </a:p>
          <a:p>
            <a:r>
              <a:rPr lang="cs-CZ" dirty="0"/>
              <a:t>Jak vnímáte truismus typu „pokrok nezastavíš“?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4093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Pokrok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480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Platí podle vás přímá úměra mezi vědecko-technickým pokrokem a schopností člověka dosáhnout štěstí? </a:t>
            </a:r>
          </a:p>
          <a:p>
            <a:r>
              <a:rPr lang="cs-CZ" dirty="0"/>
              <a:t>Lze věřit tomu, že společnost se vyvíjí k stále vyšší racionalizaci svého uspořádání?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>
                <a:solidFill>
                  <a:schemeClr val="bg1">
                    <a:lumMod val="65000"/>
                  </a:schemeClr>
                </a:solidFill>
              </a:rPr>
              <a:t>Náčrty možných odpovědí:</a:t>
            </a:r>
          </a:p>
          <a:p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nebezpečí technokracie: kdo nese odpovědnost za rozhodnutí, které je „objektivně“ stanoveno jako nejlepší?</a:t>
            </a:r>
          </a:p>
          <a:p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mýtus civilizace a pokroku jako ospravedlňující idea kolonizace</a:t>
            </a:r>
          </a:p>
          <a:p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Je-li vše podřízeno nadvládě nad přírodou, chápanou jako zásobárna surovin pro vědecko-technický pokrok a blahobyt, není nevyhnutelným důsledkem takto zúžené racionality mj. válka o zdroje (a iracionalita skrytá v myšlení nadvlády a podřízení světa našim tužbám)?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39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The White </a:t>
            </a:r>
            <a:r>
              <a:rPr lang="cs-CZ" dirty="0" err="1"/>
              <a:t>Man's</a:t>
            </a:r>
            <a:r>
              <a:rPr lang="cs-CZ" dirty="0"/>
              <a:t> </a:t>
            </a:r>
            <a:r>
              <a:rPr lang="cs-CZ" dirty="0" err="1"/>
              <a:t>Burden</a:t>
            </a:r>
            <a:r>
              <a:rPr lang="cs-CZ" dirty="0"/>
              <a:t> – R. Kipling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53348" y="1636259"/>
            <a:ext cx="5033554" cy="49334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350" dirty="0"/>
              <a:t>To bělochů je břímě:</a:t>
            </a:r>
            <a:br>
              <a:rPr lang="cs-CZ" sz="1350" dirty="0"/>
            </a:br>
            <a:r>
              <a:rPr lang="cs-CZ" sz="1350" dirty="0"/>
              <a:t>své syny vyšlete,</a:t>
            </a:r>
            <a:br>
              <a:rPr lang="cs-CZ" sz="1350" dirty="0"/>
            </a:br>
            <a:r>
              <a:rPr lang="cs-CZ" sz="1350" dirty="0"/>
              <a:t>ať v cizích krajích slouží</a:t>
            </a:r>
            <a:br>
              <a:rPr lang="cs-CZ" sz="1350" dirty="0"/>
            </a:br>
            <a:r>
              <a:rPr lang="cs-CZ" sz="1350" dirty="0"/>
              <a:t>těm, jimž prý pány jste;</a:t>
            </a:r>
            <a:br>
              <a:rPr lang="cs-CZ" sz="1350" dirty="0"/>
            </a:br>
            <a:r>
              <a:rPr lang="cs-CZ" sz="1350" dirty="0"/>
              <a:t>ať obranný jsou pancíř</a:t>
            </a:r>
            <a:br>
              <a:rPr lang="cs-CZ" sz="1350" dirty="0"/>
            </a:br>
            <a:r>
              <a:rPr lang="cs-CZ" sz="1350" dirty="0"/>
              <a:t>divochům divných ras,</a:t>
            </a:r>
            <a:br>
              <a:rPr lang="cs-CZ" sz="1350" dirty="0"/>
            </a:br>
            <a:r>
              <a:rPr lang="cs-CZ" sz="1350" dirty="0"/>
              <a:t>z nichž každý plaše zírá,</a:t>
            </a:r>
            <a:br>
              <a:rPr lang="cs-CZ" sz="1350" dirty="0"/>
            </a:br>
            <a:r>
              <a:rPr lang="cs-CZ" sz="1350" dirty="0"/>
              <a:t>půl děcko a půl ďas.</a:t>
            </a:r>
            <a:br>
              <a:rPr lang="cs-CZ" sz="1350" dirty="0"/>
            </a:br>
            <a:r>
              <a:rPr lang="cs-CZ" sz="1350" dirty="0"/>
              <a:t/>
            </a:r>
            <a:br>
              <a:rPr lang="cs-CZ" sz="1350" dirty="0"/>
            </a:br>
            <a:r>
              <a:rPr lang="cs-CZ" sz="1350" dirty="0"/>
              <a:t>To bělochů je břímě:</a:t>
            </a:r>
            <a:br>
              <a:rPr lang="cs-CZ" sz="1350" dirty="0"/>
            </a:br>
            <a:r>
              <a:rPr lang="cs-CZ" sz="1350" dirty="0"/>
              <a:t>svou pýchu nedat znát;</a:t>
            </a:r>
            <a:br>
              <a:rPr lang="cs-CZ" sz="1350" dirty="0"/>
            </a:br>
            <a:r>
              <a:rPr lang="cs-CZ" sz="1350" dirty="0"/>
              <a:t>mít nervy ze železa;</a:t>
            </a:r>
            <a:br>
              <a:rPr lang="cs-CZ" sz="1350" dirty="0"/>
            </a:br>
            <a:r>
              <a:rPr lang="cs-CZ" sz="1350" dirty="0"/>
              <a:t>a třeba tisíckrát</a:t>
            </a:r>
            <a:br>
              <a:rPr lang="cs-CZ" sz="1350" dirty="0"/>
            </a:br>
            <a:r>
              <a:rPr lang="cs-CZ" sz="1350" dirty="0"/>
              <a:t>vždy opakovat znovu,</a:t>
            </a:r>
            <a:br>
              <a:rPr lang="cs-CZ" sz="1350" dirty="0"/>
            </a:br>
            <a:r>
              <a:rPr lang="cs-CZ" sz="1350" dirty="0"/>
              <a:t>že spásu dá jen klid;</a:t>
            </a:r>
            <a:br>
              <a:rPr lang="cs-CZ" sz="1350" dirty="0"/>
            </a:br>
            <a:r>
              <a:rPr lang="cs-CZ" sz="1350" dirty="0"/>
              <a:t>zisk hledat pro jiného;</a:t>
            </a:r>
            <a:br>
              <a:rPr lang="cs-CZ" sz="1350" dirty="0"/>
            </a:br>
            <a:r>
              <a:rPr lang="cs-CZ" sz="1350" dirty="0"/>
              <a:t>a za jiné se dřít.</a:t>
            </a:r>
            <a:br>
              <a:rPr lang="cs-CZ" sz="1350" dirty="0"/>
            </a:br>
            <a:r>
              <a:rPr lang="cs-CZ" sz="1350" dirty="0"/>
              <a:t/>
            </a:r>
            <a:br>
              <a:rPr lang="cs-CZ" sz="1350" dirty="0"/>
            </a:br>
            <a:r>
              <a:rPr lang="cs-CZ" sz="1350" dirty="0"/>
              <a:t>To bělochů je břímě:</a:t>
            </a:r>
            <a:br>
              <a:rPr lang="cs-CZ" sz="1350" dirty="0"/>
            </a:br>
            <a:r>
              <a:rPr lang="cs-CZ" sz="1350" dirty="0"/>
              <a:t>boj věčně podnikat,</a:t>
            </a:r>
            <a:br>
              <a:rPr lang="cs-CZ" sz="1350" dirty="0"/>
            </a:br>
            <a:r>
              <a:rPr lang="cs-CZ" sz="1350" dirty="0"/>
              <a:t>vyhlásit zápas moru</a:t>
            </a:r>
            <a:br>
              <a:rPr lang="cs-CZ" sz="1350" dirty="0"/>
            </a:br>
            <a:r>
              <a:rPr lang="cs-CZ" sz="1350" dirty="0"/>
              <a:t>a nasycovat hlad;</a:t>
            </a:r>
            <a:br>
              <a:rPr lang="cs-CZ" sz="1350" dirty="0"/>
            </a:br>
            <a:r>
              <a:rPr lang="cs-CZ" sz="1350" dirty="0"/>
              <a:t>a válka-</a:t>
            </a:r>
            <a:r>
              <a:rPr lang="cs-CZ" sz="1350" dirty="0" err="1"/>
              <a:t>li</a:t>
            </a:r>
            <a:r>
              <a:rPr lang="cs-CZ" sz="1350" dirty="0"/>
              <a:t> se končí,</a:t>
            </a:r>
            <a:br>
              <a:rPr lang="cs-CZ" sz="1350" dirty="0"/>
            </a:br>
            <a:r>
              <a:rPr lang="cs-CZ" sz="1350" dirty="0"/>
              <a:t>v níž o věc míru jde,</a:t>
            </a:r>
            <a:br>
              <a:rPr lang="cs-CZ" sz="1350" dirty="0"/>
            </a:br>
            <a:r>
              <a:rPr lang="cs-CZ" sz="1350" dirty="0"/>
              <a:t>pohanů blud a tupost</a:t>
            </a:r>
            <a:br>
              <a:rPr lang="cs-CZ" sz="1350" dirty="0"/>
            </a:br>
            <a:r>
              <a:rPr lang="cs-CZ" sz="1350" dirty="0"/>
              <a:t>vše v </a:t>
            </a:r>
            <a:r>
              <a:rPr lang="cs-CZ" sz="1350" dirty="0" err="1"/>
              <a:t>niveč</a:t>
            </a:r>
            <a:r>
              <a:rPr lang="cs-CZ" sz="1350" dirty="0"/>
              <a:t> uvede!		</a:t>
            </a:r>
          </a:p>
          <a:p>
            <a:pPr marL="0" indent="0">
              <a:buNone/>
            </a:pPr>
            <a:r>
              <a:rPr lang="cs-CZ" sz="1350" dirty="0"/>
              <a:t>			(přeložil O. Fischer)</a:t>
            </a:r>
            <a:br>
              <a:rPr lang="cs-CZ" sz="1350" dirty="0"/>
            </a:br>
            <a:endParaRPr lang="cs-CZ" sz="135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35429" y="1690686"/>
            <a:ext cx="5087983" cy="4824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000" cap="small" dirty="0"/>
              <a:t>Take</a:t>
            </a:r>
            <a:r>
              <a:rPr lang="en-US" sz="5000" dirty="0"/>
              <a:t> up the White Man's burden—</a:t>
            </a:r>
            <a:br>
              <a:rPr lang="en-US" sz="5000" dirty="0"/>
            </a:br>
            <a:r>
              <a:rPr lang="en-US" sz="5000" dirty="0"/>
              <a:t>⁠Send forth the best ye breed—</a:t>
            </a:r>
            <a:br>
              <a:rPr lang="en-US" sz="5000" dirty="0"/>
            </a:br>
            <a:r>
              <a:rPr lang="en-US" sz="5000" dirty="0"/>
              <a:t>Go bind your sons to exile</a:t>
            </a:r>
            <a:br>
              <a:rPr lang="en-US" sz="5000" dirty="0"/>
            </a:br>
            <a:r>
              <a:rPr lang="en-US" sz="5000" dirty="0"/>
              <a:t>⁠To serve your captives' need;</a:t>
            </a:r>
            <a:br>
              <a:rPr lang="en-US" sz="5000" dirty="0"/>
            </a:br>
            <a:r>
              <a:rPr lang="en-US" sz="5000" dirty="0"/>
              <a:t>To wait in heavy harness,</a:t>
            </a:r>
            <a:br>
              <a:rPr lang="en-US" sz="5000" dirty="0"/>
            </a:br>
            <a:r>
              <a:rPr lang="en-US" sz="5000" dirty="0"/>
              <a:t>⁠On fluttered folk and wild—</a:t>
            </a:r>
            <a:br>
              <a:rPr lang="en-US" sz="5000" dirty="0"/>
            </a:br>
            <a:r>
              <a:rPr lang="en-US" sz="5000" dirty="0"/>
              <a:t>Your new-caught, sullen peoples,</a:t>
            </a:r>
            <a:br>
              <a:rPr lang="en-US" sz="5000" dirty="0"/>
            </a:br>
            <a:r>
              <a:rPr lang="en-US" sz="5000" dirty="0"/>
              <a:t>⁠Half-devil and half-child.</a:t>
            </a:r>
          </a:p>
          <a:p>
            <a:pPr marL="0" indent="0">
              <a:buNone/>
            </a:pP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/>
              <a:t>Take up the White Man's burden—</a:t>
            </a:r>
            <a:br>
              <a:rPr lang="en-US" sz="5000" dirty="0"/>
            </a:br>
            <a:r>
              <a:rPr lang="en-US" sz="5000" dirty="0"/>
              <a:t>⁠In patience to abide,</a:t>
            </a:r>
            <a:br>
              <a:rPr lang="en-US" sz="5000" dirty="0"/>
            </a:br>
            <a:r>
              <a:rPr lang="en-US" sz="5000" dirty="0"/>
              <a:t>To veil the threat of terror</a:t>
            </a:r>
            <a:br>
              <a:rPr lang="en-US" sz="5000" dirty="0"/>
            </a:br>
            <a:r>
              <a:rPr lang="en-US" sz="5000" dirty="0"/>
              <a:t>⁠And check the show of pride;</a:t>
            </a:r>
            <a:br>
              <a:rPr lang="en-US" sz="5000" dirty="0"/>
            </a:br>
            <a:r>
              <a:rPr lang="en-US" sz="5000" dirty="0"/>
              <a:t>By open speech and simple,</a:t>
            </a:r>
            <a:br>
              <a:rPr lang="en-US" sz="5000" dirty="0"/>
            </a:br>
            <a:r>
              <a:rPr lang="en-US" sz="5000" dirty="0"/>
              <a:t>⁠An hundred times made plain,</a:t>
            </a:r>
            <a:br>
              <a:rPr lang="en-US" sz="5000" dirty="0"/>
            </a:br>
            <a:r>
              <a:rPr lang="en-US" sz="5000" dirty="0"/>
              <a:t>To seek another's profit,</a:t>
            </a:r>
            <a:br>
              <a:rPr lang="en-US" sz="5000" dirty="0"/>
            </a:br>
            <a:r>
              <a:rPr lang="en-US" sz="5000" dirty="0"/>
              <a:t>⁠And work another's gain.</a:t>
            </a:r>
          </a:p>
          <a:p>
            <a:pPr marL="0" indent="0">
              <a:buNone/>
            </a:pP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/>
              <a:t>Take up the White Man's burden—</a:t>
            </a:r>
            <a:br>
              <a:rPr lang="en-US" sz="5000" dirty="0"/>
            </a:br>
            <a:r>
              <a:rPr lang="en-US" sz="5000" dirty="0"/>
              <a:t>⁠The savage wars of peace—</a:t>
            </a:r>
            <a:br>
              <a:rPr lang="en-US" sz="5000" dirty="0"/>
            </a:br>
            <a:r>
              <a:rPr lang="en-US" sz="5000" dirty="0"/>
              <a:t>Fill full the mouth of Famine</a:t>
            </a:r>
            <a:br>
              <a:rPr lang="en-US" sz="5000" dirty="0"/>
            </a:br>
            <a:r>
              <a:rPr lang="en-US" sz="5000" dirty="0"/>
              <a:t>⁠And bid the sickness cease;</a:t>
            </a:r>
            <a:br>
              <a:rPr lang="en-US" sz="5000" dirty="0"/>
            </a:br>
            <a:r>
              <a:rPr lang="en-US" sz="5000" dirty="0"/>
              <a:t>And when your goal is nearest</a:t>
            </a:r>
            <a:br>
              <a:rPr lang="en-US" sz="5000" dirty="0"/>
            </a:br>
            <a:r>
              <a:rPr lang="en-US" sz="5000" dirty="0"/>
              <a:t>⁠The end for others sought,</a:t>
            </a:r>
            <a:br>
              <a:rPr lang="en-US" sz="5000" dirty="0"/>
            </a:br>
            <a:r>
              <a:rPr lang="en-US" sz="5000" dirty="0"/>
              <a:t>Watch Sloth and heathen Folly</a:t>
            </a:r>
            <a:br>
              <a:rPr lang="en-US" sz="5000" dirty="0"/>
            </a:br>
            <a:r>
              <a:rPr lang="en-US" sz="5000" dirty="0"/>
              <a:t>⁠Bring all your hope to </a:t>
            </a:r>
            <a:r>
              <a:rPr lang="en-US" sz="5000" dirty="0" err="1"/>
              <a:t>nought</a:t>
            </a:r>
            <a:r>
              <a:rPr lang="en-US" sz="5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314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2CBE4-2CBC-49CE-A56A-E76C3A8B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612"/>
            <a:ext cx="10515600" cy="1325563"/>
          </a:xfrm>
        </p:spPr>
        <p:txBody>
          <a:bodyPr/>
          <a:lstStyle/>
          <a:p>
            <a:r>
              <a:rPr lang="cs-CZ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Vorsprung</a:t>
            </a:r>
            <a:r>
              <a:rPr lang="cs-CZ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durch Technik</a:t>
            </a:r>
            <a:endParaRPr lang="cs-CZ" dirty="0"/>
          </a:p>
        </p:txBody>
      </p:sp>
      <p:pic>
        <p:nvPicPr>
          <p:cNvPr id="5" name="Zástupný obsah 4" descr="Obsah obrázku text, doprava, auto&#10;&#10;Popis byl vytvořen automaticky">
            <a:extLst>
              <a:ext uri="{FF2B5EF4-FFF2-40B4-BE49-F238E27FC236}">
                <a16:creationId xmlns:a16="http://schemas.microsoft.com/office/drawing/2014/main" id="{B1FAA356-F658-480B-A79D-874CE2AD6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5974"/>
            <a:ext cx="7733421" cy="4351338"/>
          </a:xfr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9480C76-99D0-4705-BD7C-EC9A5B285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63" y="3145979"/>
            <a:ext cx="7227947" cy="3620325"/>
          </a:xfrm>
          <a:prstGeom prst="rect">
            <a:avLst/>
          </a:prstGeom>
        </p:spPr>
      </p:pic>
      <p:pic>
        <p:nvPicPr>
          <p:cNvPr id="9" name="Obrázek 8" descr="Obsah obrázku text, strom, exteriér&#10;&#10;Popis byl vytvořen automaticky">
            <a:extLst>
              <a:ext uri="{FF2B5EF4-FFF2-40B4-BE49-F238E27FC236}">
                <a16:creationId xmlns:a16="http://schemas.microsoft.com/office/drawing/2014/main" id="{5047E939-AEFB-4D4F-8CD2-874BA340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33" y="1710574"/>
            <a:ext cx="6694916" cy="446135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3D40FD3-1290-4146-8FE6-2313C96154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13" y="1198316"/>
            <a:ext cx="10068051" cy="5659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74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Evoluční dodatek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	Tato přednáška je lepší než loňská, ale horší než příští rok. 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89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Nejstarší motivy: myšlenka pokroku </a:t>
            </a:r>
            <a:r>
              <a:rPr lang="cs-CZ" b="1" i="1" dirty="0" err="1"/>
              <a:t>avant</a:t>
            </a:r>
            <a:r>
              <a:rPr lang="cs-CZ" b="1" i="1" dirty="0"/>
              <a:t> la </a:t>
            </a:r>
            <a:r>
              <a:rPr lang="cs-CZ" b="1" i="1" dirty="0" err="1"/>
              <a:t>lettre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Čas je podmínkou poznání</a:t>
            </a:r>
          </a:p>
          <a:p>
            <a:r>
              <a:rPr lang="cs-CZ" dirty="0"/>
              <a:t>Nesouměřitelnost mezi pomalostí přírody a rychlostí lidského života: </a:t>
            </a:r>
          </a:p>
          <a:p>
            <a:pPr lvl="1"/>
            <a:r>
              <a:rPr lang="cs-CZ" dirty="0"/>
              <a:t>Lidský čas </a:t>
            </a:r>
            <a:r>
              <a:rPr lang="cs-CZ" i="1" dirty="0"/>
              <a:t>versus</a:t>
            </a:r>
            <a:r>
              <a:rPr lang="cs-CZ" dirty="0"/>
              <a:t> kosmický čas</a:t>
            </a:r>
          </a:p>
          <a:p>
            <a:pPr lvl="1"/>
            <a:r>
              <a:rPr lang="cs-CZ" dirty="0"/>
              <a:t>Komety se vracejí k Zemi v časových odstupech, které jsou tak dlouhé, že překračují rámec jednoho lidského života.</a:t>
            </a:r>
          </a:p>
          <a:p>
            <a:r>
              <a:rPr lang="cs-CZ" dirty="0"/>
              <a:t>Teprve v budoucnosti, po dlouhém a trpělivém sbírání údajů, poznají naši chytří potomci zákonitosti pohybu komet, tedy i dobu jejich návratu. (srov. Seneca </a:t>
            </a:r>
            <a:r>
              <a:rPr lang="cs-CZ" i="1" dirty="0" err="1"/>
              <a:t>Naturales</a:t>
            </a:r>
            <a:r>
              <a:rPr lang="cs-CZ" i="1" dirty="0"/>
              <a:t> </a:t>
            </a:r>
            <a:r>
              <a:rPr lang="cs-CZ" i="1" dirty="0" err="1"/>
              <a:t>questiones</a:t>
            </a:r>
            <a:r>
              <a:rPr lang="cs-CZ" dirty="0"/>
              <a:t>, VII, 25, 3-5).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92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Převrácení perspektivy a hierarchie v opozici </a:t>
            </a:r>
            <a:br>
              <a:rPr lang="cs-CZ" dirty="0"/>
            </a:br>
            <a:r>
              <a:rPr lang="cs-CZ" dirty="0"/>
              <a:t>„staří – mladí“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200" dirty="0"/>
              <a:t>F. Bacon: právě moderní lidé jsou „staří“, zatímco staří Řekové a Římané byli „mladí“, tj. nezkušení, pouzí začátečníci. </a:t>
            </a:r>
          </a:p>
          <a:p>
            <a:r>
              <a:rPr lang="cs-CZ" dirty="0"/>
              <a:t>„Lidé dále zdržely od pokroku ve vědách a takřka okouzlovaly úcta ke starověky, autorita mužů, kteří byli ve filosofii považovány za velikány, a konečně všeobecný souhlas [...]. Pokud jde o starověk, mínění, jež o něm mají lidé, je zcela zanedbatelné a sotva významem odpovídá slovu samému. Neboť stařectví a stáří světa, to je výraz, jehož má být používáno na skutečnou starobylost. Tu je však nutno přičíst naší době, a nikoli mladšímu věku světa, v němž žili staří. Věk totiž z našeho hlediska starý a vzdálenější v čase je z hlediska světa nový a mladší.“</a:t>
            </a:r>
          </a:p>
          <a:p>
            <a:pPr marL="457200" lvl="1" indent="0">
              <a:buNone/>
            </a:pPr>
            <a:r>
              <a:rPr lang="cs-CZ" dirty="0"/>
              <a:t>				(Bacon, </a:t>
            </a:r>
            <a:r>
              <a:rPr lang="cs-CZ" i="1" dirty="0"/>
              <a:t>Nové Organon</a:t>
            </a:r>
            <a:r>
              <a:rPr lang="cs-CZ" dirty="0"/>
              <a:t>, I, § 84, Praha 1990, s. 121-122).</a:t>
            </a:r>
          </a:p>
          <a:p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003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Moderní myšlenka pokroku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/>
              <a:t>Kontext novověku</a:t>
            </a:r>
            <a:r>
              <a:rPr lang="cs-CZ" dirty="0"/>
              <a:t>: výrazný nárůst empiricky nového</a:t>
            </a:r>
          </a:p>
          <a:p>
            <a:pPr marL="457200" lvl="1" indent="0">
              <a:buNone/>
            </a:pPr>
            <a:r>
              <a:rPr lang="cs-CZ" sz="2600" dirty="0"/>
              <a:t>a) zámořské objevy: dosud neviděné a nepopsané druhy rostlin, zvířat i neživé přírody, pro které scházelo potřebné pojmové vybavení a kategoriální aparát. </a:t>
            </a:r>
          </a:p>
          <a:p>
            <a:pPr marL="457200" lvl="1" indent="0">
              <a:buNone/>
            </a:pPr>
            <a:r>
              <a:rPr lang="cs-CZ" sz="2600" dirty="0"/>
              <a:t>b) astronomické objevy jako doklad neukončenosti poznání (Galileovy objevy)</a:t>
            </a:r>
          </a:p>
          <a:p>
            <a:pPr marL="457200" lvl="1" indent="0">
              <a:buNone/>
            </a:pPr>
            <a:r>
              <a:rPr lang="cs-CZ" sz="2600" dirty="0"/>
              <a:t>c) oblast nekonečně malého (</a:t>
            </a:r>
            <a:r>
              <a:rPr lang="cs-CZ" sz="2600" dirty="0" err="1"/>
              <a:t>Leeuwenhoek</a:t>
            </a:r>
            <a:r>
              <a:rPr lang="cs-CZ" sz="2600" dirty="0"/>
              <a:t>): objev mikrostruktury živé i neživé přírody otevírá další, principiálně nevyčerpatelnou oblast pro nové přehodnocení současných poznatků </a:t>
            </a:r>
          </a:p>
          <a:p>
            <a:pPr marL="457200" lvl="1" indent="0">
              <a:buNone/>
            </a:pPr>
            <a:r>
              <a:rPr lang="cs-CZ" sz="2600" dirty="0"/>
              <a:t>d) rozvoj techniky a její vliv na proměnu vědy: budoucí technika povede k objevení dalších přírodních objektů </a:t>
            </a:r>
          </a:p>
          <a:p>
            <a:pPr marL="457200" lvl="1" indent="0">
              <a:buNone/>
            </a:pPr>
            <a:endParaRPr lang="cs-CZ" sz="2600" dirty="0"/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27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Dum </a:t>
            </a:r>
            <a:r>
              <a:rPr lang="cs-CZ" dirty="0" err="1"/>
              <a:t>audes</a:t>
            </a:r>
            <a:r>
              <a:rPr lang="cs-CZ" dirty="0"/>
              <a:t> </a:t>
            </a:r>
            <a:r>
              <a:rPr lang="cs-CZ" dirty="0" err="1"/>
              <a:t>ardua</a:t>
            </a:r>
            <a:r>
              <a:rPr lang="cs-CZ" dirty="0"/>
              <a:t> </a:t>
            </a:r>
            <a:r>
              <a:rPr lang="cs-CZ" dirty="0" err="1"/>
              <a:t>vinces</a:t>
            </a:r>
            <a:endParaRPr lang="cs-CZ" dirty="0"/>
          </a:p>
        </p:txBody>
      </p:sp>
      <p:pic>
        <p:nvPicPr>
          <p:cNvPr id="4" name="Zástupný symbol pro obsah 3" descr="leeuwenhoe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96643" y="1196752"/>
            <a:ext cx="5741873" cy="4464496"/>
          </a:xfrm>
        </p:spPr>
      </p:pic>
      <p:sp>
        <p:nvSpPr>
          <p:cNvPr id="5" name="TextovéPole 4"/>
          <p:cNvSpPr txBox="1"/>
          <p:nvPr/>
        </p:nvSpPr>
        <p:spPr>
          <a:xfrm>
            <a:off x="1524000" y="5949280"/>
            <a:ext cx="853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/>
              <a:t>Antoni van Leeuwenhoek (1632- 1723), </a:t>
            </a:r>
            <a:r>
              <a:rPr lang="cs-CZ" i="1"/>
              <a:t>Epistolae ad societatem regiam anglicam</a:t>
            </a:r>
            <a:r>
              <a:rPr lang="cs-CZ"/>
              <a:t>, </a:t>
            </a:r>
          </a:p>
          <a:p>
            <a:pPr algn="ctr"/>
            <a:r>
              <a:rPr lang="cs-CZ"/>
              <a:t>Leiden, 1719, frontispis</a:t>
            </a:r>
          </a:p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44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7908" y="365125"/>
            <a:ext cx="3212123" cy="5759450"/>
          </a:xfrm>
        </p:spPr>
        <p:txBody>
          <a:bodyPr>
            <a:normAutofit fontScale="90000"/>
          </a:bodyPr>
          <a:lstStyle/>
          <a:p>
            <a:r>
              <a:rPr lang="cs-CZ" sz="4000" dirty="0" err="1"/>
              <a:t>Tempore</a:t>
            </a:r>
            <a:r>
              <a:rPr lang="cs-CZ" sz="4000" dirty="0"/>
              <a:t> </a:t>
            </a:r>
            <a:r>
              <a:rPr lang="cs-CZ" sz="4000" dirty="0" err="1"/>
              <a:t>patet</a:t>
            </a:r>
            <a:r>
              <a:rPr lang="cs-CZ" sz="4000" dirty="0"/>
              <a:t> </a:t>
            </a:r>
            <a:r>
              <a:rPr lang="cs-CZ" sz="4000" dirty="0" err="1"/>
              <a:t>occulta</a:t>
            </a:r>
            <a:r>
              <a:rPr lang="cs-CZ" sz="4000" dirty="0"/>
              <a:t> </a:t>
            </a:r>
            <a:r>
              <a:rPr lang="cs-CZ" sz="4000" dirty="0" err="1"/>
              <a:t>veritas</a:t>
            </a:r>
            <a:r>
              <a:rPr lang="cs-CZ" sz="4000" dirty="0"/>
              <a:t> </a:t>
            </a:r>
            <a:br>
              <a:rPr lang="cs-CZ" sz="4000" dirty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3300" dirty="0" smtClean="0"/>
              <a:t>„Čas odhaluje skryté pravdy“ 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600" dirty="0"/>
              <a:t>Titulní strana 2. vydání </a:t>
            </a:r>
            <a:r>
              <a:rPr lang="cs-CZ" sz="2600" dirty="0" err="1"/>
              <a:t>Baconovy</a:t>
            </a:r>
            <a:r>
              <a:rPr lang="cs-CZ" sz="2600" dirty="0"/>
              <a:t> </a:t>
            </a:r>
            <a:r>
              <a:rPr lang="cs-CZ" sz="2600" i="1" dirty="0"/>
              <a:t>Nové Atlantidy </a:t>
            </a:r>
            <a:r>
              <a:rPr lang="cs-CZ" sz="2600" dirty="0"/>
              <a:t>(1628), zobrazující Čas (starce s Kosou), kterak vytahuje z přítmí jeskyně nahou ženu, symbol pravdy či nově odhalené přírody.</a:t>
            </a:r>
            <a:br>
              <a:rPr lang="cs-CZ" sz="2600" dirty="0"/>
            </a:br>
            <a:r>
              <a:rPr lang="cs-CZ" sz="2600" dirty="0"/>
              <a:t/>
            </a:r>
            <a:br>
              <a:rPr lang="cs-CZ" sz="2600" dirty="0"/>
            </a:br>
            <a:endParaRPr lang="cs-CZ" sz="2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78" y="-5384107"/>
            <a:ext cx="9964531" cy="1572634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971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Osvícenská myšlenka pokroku: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Encyklopedie</a:t>
            </a:r>
            <a:r>
              <a:rPr lang="cs-CZ" dirty="0"/>
              <a:t> formuluje osvícenské zásady nového, svobodomyslného světa následovně: </a:t>
            </a:r>
          </a:p>
          <a:p>
            <a:r>
              <a:rPr lang="cs-CZ" dirty="0"/>
              <a:t> „Je pravda, že toto naše osmnácté století se může pochlubit několika velkými přednostmi nade všemi dřívějšími stoletími; je také pravda, že tyto přednosti pocházejí jediné ze svobody myšlení a mluvení, prosazování ducha vědeckého a filosofického a z popularizace těch pravd, na kterých závisí blahobyt společnosti.“ </a:t>
            </a:r>
          </a:p>
          <a:p>
            <a:pPr marL="457200" lvl="1" indent="0">
              <a:buNone/>
            </a:pPr>
            <a:r>
              <a:rPr lang="cs-CZ" dirty="0"/>
              <a:t>(Denis Diderot, Jean </a:t>
            </a:r>
            <a:r>
              <a:rPr lang="cs-CZ" dirty="0" err="1"/>
              <a:t>le</a:t>
            </a:r>
            <a:r>
              <a:rPr lang="cs-CZ" dirty="0"/>
              <a:t> Rond </a:t>
            </a:r>
            <a:r>
              <a:rPr lang="cs-CZ" dirty="0" err="1"/>
              <a:t>d'Alembert</a:t>
            </a:r>
            <a:r>
              <a:rPr lang="cs-CZ" dirty="0"/>
              <a:t>, </a:t>
            </a:r>
            <a:r>
              <a:rPr lang="cs-CZ" i="1" dirty="0"/>
              <a:t>Encyklopedie aneb Racionální slovník věd, umění a řemesel, </a:t>
            </a:r>
            <a:r>
              <a:rPr lang="cs-CZ" dirty="0"/>
              <a:t>1751.)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85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Rozhodující faktory společenského pokroku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vědecké a filosofické bádání a popularizace jeho výsledků napříč společností jsou důvodem, proč je 18. století na vyšším stupni než staletí předcházející. </a:t>
            </a:r>
          </a:p>
          <a:p>
            <a:pPr lvl="1"/>
            <a:r>
              <a:rPr lang="cs-CZ" dirty="0"/>
              <a:t>vědecký duch je zde ztotožněn se svobodou myšlení, které není vázáno žádnými předsudky ani omezeními</a:t>
            </a:r>
          </a:p>
          <a:p>
            <a:pPr lvl="1"/>
            <a:r>
              <a:rPr lang="cs-CZ" dirty="0"/>
              <a:t>podmínkou pokroku je odstranění překážek jak pro svobodu bádání, tak pro zveřejňování jeho výsledků</a:t>
            </a:r>
          </a:p>
          <a:p>
            <a:pPr lvl="1"/>
            <a:r>
              <a:rPr lang="cs-CZ" dirty="0"/>
              <a:t>věda si klade za cíl vyvést z temnoty ty, kdo dosud smýšlí nevědecky</a:t>
            </a:r>
          </a:p>
          <a:p>
            <a:pPr lvl="1"/>
            <a:r>
              <a:rPr lang="cs-CZ" dirty="0"/>
              <a:t>věda slouží blahobytu a právě od ní se lze nadít spásy</a:t>
            </a:r>
          </a:p>
          <a:p>
            <a:pPr lvl="1"/>
            <a:r>
              <a:rPr lang="cs-CZ" dirty="0"/>
              <a:t>odtud pak myšlenka, která se prosazuje poprvé v historii myšlení a kterou posléze rozvinou velké idealistické systémy 19. století: světové dějiny jsou racionální proces, jsou rozvíjením rozumu.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5303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06 - Myšlenka pokroku - zakládající mýtus modernity 2022[2023040317281711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2121</Words>
  <Application>Microsoft Office PowerPoint</Application>
  <PresentationFormat>Širokoúhlá obrazovka</PresentationFormat>
  <Paragraphs>131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Arial</vt:lpstr>
      <vt:lpstr>Calibri</vt:lpstr>
      <vt:lpstr>Calibri Light</vt:lpstr>
      <vt:lpstr>Times New Roman</vt:lpstr>
      <vt:lpstr>Motiv Office</vt:lpstr>
      <vt:lpstr>Myšlenka pokroku  jako  zakládající mýtus modernity</vt:lpstr>
      <vt:lpstr>Idea pokroku jako „meta-narativní“ příběh modernity</vt:lpstr>
      <vt:lpstr>Nejstarší motivy: myšlenka pokroku avant la lettre </vt:lpstr>
      <vt:lpstr>Převrácení perspektivy a hierarchie v opozici  „staří – mladí“</vt:lpstr>
      <vt:lpstr>Moderní myšlenka pokroku </vt:lpstr>
      <vt:lpstr>Dum audes ardua vinces</vt:lpstr>
      <vt:lpstr>Tempore patet occulta veritas   „Čas odhaluje skryté pravdy“   Titulní strana 2. vydání Baconovy Nové Atlantidy (1628), zobrazující Čas (starce s Kosou), kterak vytahuje z přítmí jeskyně nahou ženu, symbol pravdy či nově odhalené přírody.  </vt:lpstr>
      <vt:lpstr>Osvícenská myšlenka pokroku: </vt:lpstr>
      <vt:lpstr>Rozhodující faktory společenského pokroku</vt:lpstr>
      <vt:lpstr>Osvícenský recept na pokrok </vt:lpstr>
      <vt:lpstr>Osvícenské prameny myšlenky pokroku</vt:lpstr>
      <vt:lpstr>Osvícenství – idea pokroku a racionalizace</vt:lpstr>
      <vt:lpstr>Prezentace aplikace PowerPoint</vt:lpstr>
      <vt:lpstr>Was ist Aufklärung? </vt:lpstr>
      <vt:lpstr>Positivismus (A. Comte): zákon 3 stádií</vt:lpstr>
      <vt:lpstr>Baudelaire: pokrok jako úpadek</vt:lpstr>
      <vt:lpstr>Baudelaire: pokrok jako úpadek</vt:lpstr>
      <vt:lpstr>Prezentace aplikace PowerPoint</vt:lpstr>
      <vt:lpstr>Pokrok dnes?</vt:lpstr>
      <vt:lpstr>Pokrok dnes?</vt:lpstr>
      <vt:lpstr>Pokrok dnes?</vt:lpstr>
      <vt:lpstr>The White Man's Burden – R. Kipling</vt:lpstr>
      <vt:lpstr>Vorsprung durch Technik</vt:lpstr>
      <vt:lpstr>Evoluční dodatek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Myšlenka pokroku  jako  zakládající mýtus modernity</dc:title>
  <dc:creator>Ondrej Svec</dc:creator>
  <cp:lastModifiedBy>Ondrej Svec</cp:lastModifiedBy>
  <cp:revision>34</cp:revision>
  <dcterms:created xsi:type="dcterms:W3CDTF">2018-04-16T14:21:11Z</dcterms:created>
  <dcterms:modified xsi:type="dcterms:W3CDTF">2023-04-08T16:11:46Z</dcterms:modified>
</cp:coreProperties>
</file>