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300" r:id="rId4"/>
    <p:sldId id="293" r:id="rId5"/>
    <p:sldId id="294" r:id="rId6"/>
    <p:sldId id="375" r:id="rId7"/>
    <p:sldId id="381" r:id="rId8"/>
    <p:sldId id="382" r:id="rId9"/>
    <p:sldId id="383" r:id="rId10"/>
    <p:sldId id="384" r:id="rId11"/>
    <p:sldId id="359" r:id="rId12"/>
    <p:sldId id="369" r:id="rId13"/>
    <p:sldId id="358" r:id="rId14"/>
    <p:sldId id="368" r:id="rId15"/>
    <p:sldId id="357" r:id="rId16"/>
    <p:sldId id="367" r:id="rId17"/>
    <p:sldId id="376" r:id="rId18"/>
    <p:sldId id="377" r:id="rId19"/>
    <p:sldId id="370" r:id="rId20"/>
    <p:sldId id="378" r:id="rId21"/>
    <p:sldId id="371" r:id="rId22"/>
    <p:sldId id="295" r:id="rId23"/>
    <p:sldId id="334" r:id="rId24"/>
    <p:sldId id="385" r:id="rId25"/>
    <p:sldId id="380" r:id="rId26"/>
    <p:sldId id="387" r:id="rId27"/>
    <p:sldId id="388" r:id="rId28"/>
    <p:sldId id="389" r:id="rId29"/>
    <p:sldId id="335" r:id="rId30"/>
    <p:sldId id="390" r:id="rId31"/>
    <p:sldId id="391" r:id="rId32"/>
    <p:sldId id="336" r:id="rId33"/>
    <p:sldId id="337" r:id="rId34"/>
    <p:sldId id="392" r:id="rId35"/>
    <p:sldId id="338" r:id="rId36"/>
    <p:sldId id="296" r:id="rId37"/>
    <p:sldId id="351" r:id="rId38"/>
    <p:sldId id="352" r:id="rId39"/>
    <p:sldId id="353" r:id="rId40"/>
    <p:sldId id="354" r:id="rId41"/>
    <p:sldId id="355" r:id="rId42"/>
    <p:sldId id="362" r:id="rId43"/>
    <p:sldId id="363" r:id="rId44"/>
    <p:sldId id="364" r:id="rId45"/>
    <p:sldId id="365" r:id="rId46"/>
    <p:sldId id="366" r:id="rId47"/>
    <p:sldId id="361" r:id="rId48"/>
    <p:sldId id="372" r:id="rId49"/>
    <p:sldId id="379" r:id="rId50"/>
    <p:sldId id="373" r:id="rId51"/>
    <p:sldId id="374" r:id="rId52"/>
    <p:sldId id="322" r:id="rId53"/>
    <p:sldId id="360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6"/>
    <p:restoredTop sz="82187"/>
  </p:normalViewPr>
  <p:slideViewPr>
    <p:cSldViewPr snapToGrid="0" snapToObjects="1">
      <p:cViewPr varScale="1">
        <p:scale>
          <a:sx n="92" d="100"/>
          <a:sy n="92" d="100"/>
        </p:scale>
        <p:origin x="13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9A57E-12F2-CC4B-9879-34197554D605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74B60A2-2529-1E4C-A06A-E242EA83E583}">
      <dgm:prSet phldrT="[Text]"/>
      <dgm:spPr/>
      <dgm:t>
        <a:bodyPr/>
        <a:lstStyle/>
        <a:p>
          <a:r>
            <a:rPr lang="cs-CZ" b="1" dirty="0"/>
            <a:t>Konkurence</a:t>
          </a:r>
        </a:p>
      </dgm:t>
    </dgm:pt>
    <dgm:pt modelId="{30BBDD96-FDA7-634A-AE1E-99CB192D4F2C}" type="parTrans" cxnId="{867F3FD9-7125-624D-9E94-CF8A1855FF2E}">
      <dgm:prSet/>
      <dgm:spPr/>
      <dgm:t>
        <a:bodyPr/>
        <a:lstStyle/>
        <a:p>
          <a:endParaRPr lang="cs-CZ"/>
        </a:p>
      </dgm:t>
    </dgm:pt>
    <dgm:pt modelId="{77958273-B890-5846-81D9-A63020D22A49}" type="sibTrans" cxnId="{867F3FD9-7125-624D-9E94-CF8A1855FF2E}">
      <dgm:prSet/>
      <dgm:spPr/>
      <dgm:t>
        <a:bodyPr/>
        <a:lstStyle/>
        <a:p>
          <a:endParaRPr lang="cs-CZ"/>
        </a:p>
      </dgm:t>
    </dgm:pt>
    <dgm:pt modelId="{2E459821-5CE8-0D46-8B2C-3639B82AA053}">
      <dgm:prSet phldrT="[Text]"/>
      <dgm:spPr/>
      <dgm:t>
        <a:bodyPr/>
        <a:lstStyle/>
        <a:p>
          <a:r>
            <a:rPr lang="cs-CZ" b="1" dirty="0"/>
            <a:t>Potenciální konkurence</a:t>
          </a:r>
        </a:p>
      </dgm:t>
    </dgm:pt>
    <dgm:pt modelId="{3CE34DEF-3719-3745-A06A-F3E2BD7D27E3}" type="parTrans" cxnId="{8127F94F-8F15-414C-9DFB-17F58AE96B88}">
      <dgm:prSet/>
      <dgm:spPr/>
      <dgm:t>
        <a:bodyPr/>
        <a:lstStyle/>
        <a:p>
          <a:endParaRPr lang="cs-CZ"/>
        </a:p>
      </dgm:t>
    </dgm:pt>
    <dgm:pt modelId="{95B4B3FC-0EFA-3C4D-BEB7-63FEE4DC2A67}" type="sibTrans" cxnId="{8127F94F-8F15-414C-9DFB-17F58AE96B88}">
      <dgm:prSet/>
      <dgm:spPr/>
      <dgm:t>
        <a:bodyPr/>
        <a:lstStyle/>
        <a:p>
          <a:endParaRPr lang="cs-CZ"/>
        </a:p>
      </dgm:t>
    </dgm:pt>
    <dgm:pt modelId="{5CDF2E25-3411-874F-B443-D27363D885E8}">
      <dgm:prSet phldrT="[Text]"/>
      <dgm:spPr/>
      <dgm:t>
        <a:bodyPr/>
        <a:lstStyle/>
        <a:p>
          <a:r>
            <a:rPr lang="cs-CZ" b="1" dirty="0"/>
            <a:t>Odběratelé</a:t>
          </a:r>
        </a:p>
      </dgm:t>
    </dgm:pt>
    <dgm:pt modelId="{2EEEB904-CB01-444B-B167-1AEBAA769D2D}" type="parTrans" cxnId="{3D6CB7BA-CA71-874A-9BA1-3E4E20349A90}">
      <dgm:prSet/>
      <dgm:spPr/>
      <dgm:t>
        <a:bodyPr/>
        <a:lstStyle/>
        <a:p>
          <a:endParaRPr lang="cs-CZ"/>
        </a:p>
      </dgm:t>
    </dgm:pt>
    <dgm:pt modelId="{30CE2A8E-2674-C940-84C2-08ADDB6C4B09}" type="sibTrans" cxnId="{3D6CB7BA-CA71-874A-9BA1-3E4E20349A90}">
      <dgm:prSet/>
      <dgm:spPr/>
      <dgm:t>
        <a:bodyPr/>
        <a:lstStyle/>
        <a:p>
          <a:endParaRPr lang="cs-CZ"/>
        </a:p>
      </dgm:t>
    </dgm:pt>
    <dgm:pt modelId="{522168A2-4F5A-0A4D-803E-12FABA1F3C75}">
      <dgm:prSet phldrT="[Text]"/>
      <dgm:spPr/>
      <dgm:t>
        <a:bodyPr/>
        <a:lstStyle/>
        <a:p>
          <a:r>
            <a:rPr lang="cs-CZ" b="1" dirty="0"/>
            <a:t>Substituty</a:t>
          </a:r>
        </a:p>
      </dgm:t>
    </dgm:pt>
    <dgm:pt modelId="{1968A4DE-B7D5-624F-853B-B2E3F88B52EC}" type="parTrans" cxnId="{619A438A-75DC-DE44-B2E7-1ACC0296AEEE}">
      <dgm:prSet/>
      <dgm:spPr/>
      <dgm:t>
        <a:bodyPr/>
        <a:lstStyle/>
        <a:p>
          <a:endParaRPr lang="cs-CZ"/>
        </a:p>
      </dgm:t>
    </dgm:pt>
    <dgm:pt modelId="{CAC63663-C394-3D4A-B083-E7BEB5CA9C50}" type="sibTrans" cxnId="{619A438A-75DC-DE44-B2E7-1ACC0296AEEE}">
      <dgm:prSet/>
      <dgm:spPr/>
      <dgm:t>
        <a:bodyPr/>
        <a:lstStyle/>
        <a:p>
          <a:endParaRPr lang="cs-CZ"/>
        </a:p>
      </dgm:t>
    </dgm:pt>
    <dgm:pt modelId="{137C71B1-3196-444D-A9C8-CC92DB143EA1}">
      <dgm:prSet phldrT="[Text]"/>
      <dgm:spPr/>
      <dgm:t>
        <a:bodyPr/>
        <a:lstStyle/>
        <a:p>
          <a:r>
            <a:rPr lang="cs-CZ" b="1" dirty="0"/>
            <a:t>Dodavatelé</a:t>
          </a:r>
        </a:p>
      </dgm:t>
    </dgm:pt>
    <dgm:pt modelId="{232EA431-5B44-4341-B4B4-C045B13FB9B9}" type="parTrans" cxnId="{981E04B3-A70F-B642-B6BE-0DC2676F7F3F}">
      <dgm:prSet/>
      <dgm:spPr/>
      <dgm:t>
        <a:bodyPr/>
        <a:lstStyle/>
        <a:p>
          <a:endParaRPr lang="cs-CZ"/>
        </a:p>
      </dgm:t>
    </dgm:pt>
    <dgm:pt modelId="{20BB51DD-DCCC-5E4A-872B-5044C8EC7D37}" type="sibTrans" cxnId="{981E04B3-A70F-B642-B6BE-0DC2676F7F3F}">
      <dgm:prSet/>
      <dgm:spPr/>
      <dgm:t>
        <a:bodyPr/>
        <a:lstStyle/>
        <a:p>
          <a:endParaRPr lang="cs-CZ"/>
        </a:p>
      </dgm:t>
    </dgm:pt>
    <dgm:pt modelId="{FB554EC1-41AE-BD4B-9DD6-6FCD088BAF38}" type="pres">
      <dgm:prSet presAssocID="{56F9A57E-12F2-CC4B-9879-34197554D60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7118BD-3C3B-194A-AE81-8E1D6965B1AF}" type="pres">
      <dgm:prSet presAssocID="{074B60A2-2529-1E4C-A06A-E242EA83E583}" presName="centerShape" presStyleLbl="node0" presStyleIdx="0" presStyleCnt="1"/>
      <dgm:spPr/>
    </dgm:pt>
    <dgm:pt modelId="{60A8C294-469E-7E44-BF6B-3D4AC1939FBE}" type="pres">
      <dgm:prSet presAssocID="{3CE34DEF-3719-3745-A06A-F3E2BD7D27E3}" presName="Name9" presStyleLbl="parChTrans1D2" presStyleIdx="0" presStyleCnt="4"/>
      <dgm:spPr/>
    </dgm:pt>
    <dgm:pt modelId="{312DD1EC-1AEF-5D4D-9F51-215A06B00C29}" type="pres">
      <dgm:prSet presAssocID="{3CE34DEF-3719-3745-A06A-F3E2BD7D27E3}" presName="connTx" presStyleLbl="parChTrans1D2" presStyleIdx="0" presStyleCnt="4"/>
      <dgm:spPr/>
    </dgm:pt>
    <dgm:pt modelId="{913183FD-7437-D448-846E-A598BB2C22A4}" type="pres">
      <dgm:prSet presAssocID="{2E459821-5CE8-0D46-8B2C-3639B82AA053}" presName="node" presStyleLbl="node1" presStyleIdx="0" presStyleCnt="4">
        <dgm:presLayoutVars>
          <dgm:bulletEnabled val="1"/>
        </dgm:presLayoutVars>
      </dgm:prSet>
      <dgm:spPr/>
    </dgm:pt>
    <dgm:pt modelId="{1207FABD-4B46-5B42-A827-828CF38C7984}" type="pres">
      <dgm:prSet presAssocID="{2EEEB904-CB01-444B-B167-1AEBAA769D2D}" presName="Name9" presStyleLbl="parChTrans1D2" presStyleIdx="1" presStyleCnt="4"/>
      <dgm:spPr/>
    </dgm:pt>
    <dgm:pt modelId="{921C93DF-D73A-094F-BAA2-F9358DA31CA3}" type="pres">
      <dgm:prSet presAssocID="{2EEEB904-CB01-444B-B167-1AEBAA769D2D}" presName="connTx" presStyleLbl="parChTrans1D2" presStyleIdx="1" presStyleCnt="4"/>
      <dgm:spPr/>
    </dgm:pt>
    <dgm:pt modelId="{49EBD1BE-B903-114C-B16D-1470E685AFF6}" type="pres">
      <dgm:prSet presAssocID="{5CDF2E25-3411-874F-B443-D27363D885E8}" presName="node" presStyleLbl="node1" presStyleIdx="1" presStyleCnt="4">
        <dgm:presLayoutVars>
          <dgm:bulletEnabled val="1"/>
        </dgm:presLayoutVars>
      </dgm:prSet>
      <dgm:spPr/>
    </dgm:pt>
    <dgm:pt modelId="{AE7BE525-063F-3644-966D-FCA3CF9D8B21}" type="pres">
      <dgm:prSet presAssocID="{1968A4DE-B7D5-624F-853B-B2E3F88B52EC}" presName="Name9" presStyleLbl="parChTrans1D2" presStyleIdx="2" presStyleCnt="4"/>
      <dgm:spPr/>
    </dgm:pt>
    <dgm:pt modelId="{7A4E887F-7726-6D48-AF3A-6531B2DF533F}" type="pres">
      <dgm:prSet presAssocID="{1968A4DE-B7D5-624F-853B-B2E3F88B52EC}" presName="connTx" presStyleLbl="parChTrans1D2" presStyleIdx="2" presStyleCnt="4"/>
      <dgm:spPr/>
    </dgm:pt>
    <dgm:pt modelId="{66118267-26F5-5647-86F6-23920CF87987}" type="pres">
      <dgm:prSet presAssocID="{522168A2-4F5A-0A4D-803E-12FABA1F3C75}" presName="node" presStyleLbl="node1" presStyleIdx="2" presStyleCnt="4">
        <dgm:presLayoutVars>
          <dgm:bulletEnabled val="1"/>
        </dgm:presLayoutVars>
      </dgm:prSet>
      <dgm:spPr/>
    </dgm:pt>
    <dgm:pt modelId="{B3EA3CED-629B-DF42-840A-86BEDFC1C6AC}" type="pres">
      <dgm:prSet presAssocID="{232EA431-5B44-4341-B4B4-C045B13FB9B9}" presName="Name9" presStyleLbl="parChTrans1D2" presStyleIdx="3" presStyleCnt="4"/>
      <dgm:spPr/>
    </dgm:pt>
    <dgm:pt modelId="{37AC128C-E088-3A43-8EFA-3C85F6E806B3}" type="pres">
      <dgm:prSet presAssocID="{232EA431-5B44-4341-B4B4-C045B13FB9B9}" presName="connTx" presStyleLbl="parChTrans1D2" presStyleIdx="3" presStyleCnt="4"/>
      <dgm:spPr/>
    </dgm:pt>
    <dgm:pt modelId="{A10C2A9C-DCD4-904E-84A7-452ABEC054FC}" type="pres">
      <dgm:prSet presAssocID="{137C71B1-3196-444D-A9C8-CC92DB143EA1}" presName="node" presStyleLbl="node1" presStyleIdx="3" presStyleCnt="4">
        <dgm:presLayoutVars>
          <dgm:bulletEnabled val="1"/>
        </dgm:presLayoutVars>
      </dgm:prSet>
      <dgm:spPr/>
    </dgm:pt>
  </dgm:ptLst>
  <dgm:cxnLst>
    <dgm:cxn modelId="{58AB4D06-9DDC-1A4F-8633-E4D825968C07}" type="presOf" srcId="{5CDF2E25-3411-874F-B443-D27363D885E8}" destId="{49EBD1BE-B903-114C-B16D-1470E685AFF6}" srcOrd="0" destOrd="0" presId="urn:microsoft.com/office/officeart/2005/8/layout/radial1"/>
    <dgm:cxn modelId="{3A631512-B520-1B42-8833-A3B79915122C}" type="presOf" srcId="{232EA431-5B44-4341-B4B4-C045B13FB9B9}" destId="{37AC128C-E088-3A43-8EFA-3C85F6E806B3}" srcOrd="1" destOrd="0" presId="urn:microsoft.com/office/officeart/2005/8/layout/radial1"/>
    <dgm:cxn modelId="{0D62471E-1060-1D4B-9DF6-BA7BB7AD99F8}" type="presOf" srcId="{1968A4DE-B7D5-624F-853B-B2E3F88B52EC}" destId="{7A4E887F-7726-6D48-AF3A-6531B2DF533F}" srcOrd="1" destOrd="0" presId="urn:microsoft.com/office/officeart/2005/8/layout/radial1"/>
    <dgm:cxn modelId="{F853ED60-AE2F-F64E-8FD1-1594D886287E}" type="presOf" srcId="{3CE34DEF-3719-3745-A06A-F3E2BD7D27E3}" destId="{60A8C294-469E-7E44-BF6B-3D4AC1939FBE}" srcOrd="0" destOrd="0" presId="urn:microsoft.com/office/officeart/2005/8/layout/radial1"/>
    <dgm:cxn modelId="{12808C4A-50EF-ED45-B819-D3FE6C04F523}" type="presOf" srcId="{522168A2-4F5A-0A4D-803E-12FABA1F3C75}" destId="{66118267-26F5-5647-86F6-23920CF87987}" srcOrd="0" destOrd="0" presId="urn:microsoft.com/office/officeart/2005/8/layout/radial1"/>
    <dgm:cxn modelId="{9BDC774F-B795-154B-901A-7CB647BA3B1A}" type="presOf" srcId="{56F9A57E-12F2-CC4B-9879-34197554D605}" destId="{FB554EC1-41AE-BD4B-9DD6-6FCD088BAF38}" srcOrd="0" destOrd="0" presId="urn:microsoft.com/office/officeart/2005/8/layout/radial1"/>
    <dgm:cxn modelId="{8127F94F-8F15-414C-9DFB-17F58AE96B88}" srcId="{074B60A2-2529-1E4C-A06A-E242EA83E583}" destId="{2E459821-5CE8-0D46-8B2C-3639B82AA053}" srcOrd="0" destOrd="0" parTransId="{3CE34DEF-3719-3745-A06A-F3E2BD7D27E3}" sibTransId="{95B4B3FC-0EFA-3C4D-BEB7-63FEE4DC2A67}"/>
    <dgm:cxn modelId="{66CC288A-2A76-7343-B10D-DD9D8A203E50}" type="presOf" srcId="{074B60A2-2529-1E4C-A06A-E242EA83E583}" destId="{FD7118BD-3C3B-194A-AE81-8E1D6965B1AF}" srcOrd="0" destOrd="0" presId="urn:microsoft.com/office/officeart/2005/8/layout/radial1"/>
    <dgm:cxn modelId="{619A438A-75DC-DE44-B2E7-1ACC0296AEEE}" srcId="{074B60A2-2529-1E4C-A06A-E242EA83E583}" destId="{522168A2-4F5A-0A4D-803E-12FABA1F3C75}" srcOrd="2" destOrd="0" parTransId="{1968A4DE-B7D5-624F-853B-B2E3F88B52EC}" sibTransId="{CAC63663-C394-3D4A-B083-E7BEB5CA9C50}"/>
    <dgm:cxn modelId="{E1B52B8E-087D-984B-BCB4-A6547E343D0F}" type="presOf" srcId="{2E459821-5CE8-0D46-8B2C-3639B82AA053}" destId="{913183FD-7437-D448-846E-A598BB2C22A4}" srcOrd="0" destOrd="0" presId="urn:microsoft.com/office/officeart/2005/8/layout/radial1"/>
    <dgm:cxn modelId="{AF63F58E-5C0E-BE42-986E-55B0A479317A}" type="presOf" srcId="{232EA431-5B44-4341-B4B4-C045B13FB9B9}" destId="{B3EA3CED-629B-DF42-840A-86BEDFC1C6AC}" srcOrd="0" destOrd="0" presId="urn:microsoft.com/office/officeart/2005/8/layout/radial1"/>
    <dgm:cxn modelId="{981E04B3-A70F-B642-B6BE-0DC2676F7F3F}" srcId="{074B60A2-2529-1E4C-A06A-E242EA83E583}" destId="{137C71B1-3196-444D-A9C8-CC92DB143EA1}" srcOrd="3" destOrd="0" parTransId="{232EA431-5B44-4341-B4B4-C045B13FB9B9}" sibTransId="{20BB51DD-DCCC-5E4A-872B-5044C8EC7D37}"/>
    <dgm:cxn modelId="{CDDBC7B8-8967-EE45-A03C-0F3F19BD865A}" type="presOf" srcId="{2EEEB904-CB01-444B-B167-1AEBAA769D2D}" destId="{921C93DF-D73A-094F-BAA2-F9358DA31CA3}" srcOrd="1" destOrd="0" presId="urn:microsoft.com/office/officeart/2005/8/layout/radial1"/>
    <dgm:cxn modelId="{3D6CB7BA-CA71-874A-9BA1-3E4E20349A90}" srcId="{074B60A2-2529-1E4C-A06A-E242EA83E583}" destId="{5CDF2E25-3411-874F-B443-D27363D885E8}" srcOrd="1" destOrd="0" parTransId="{2EEEB904-CB01-444B-B167-1AEBAA769D2D}" sibTransId="{30CE2A8E-2674-C940-84C2-08ADDB6C4B09}"/>
    <dgm:cxn modelId="{196817D6-15F6-484C-A568-A4435CB479D7}" type="presOf" srcId="{1968A4DE-B7D5-624F-853B-B2E3F88B52EC}" destId="{AE7BE525-063F-3644-966D-FCA3CF9D8B21}" srcOrd="0" destOrd="0" presId="urn:microsoft.com/office/officeart/2005/8/layout/radial1"/>
    <dgm:cxn modelId="{867F3FD9-7125-624D-9E94-CF8A1855FF2E}" srcId="{56F9A57E-12F2-CC4B-9879-34197554D605}" destId="{074B60A2-2529-1E4C-A06A-E242EA83E583}" srcOrd="0" destOrd="0" parTransId="{30BBDD96-FDA7-634A-AE1E-99CB192D4F2C}" sibTransId="{77958273-B890-5846-81D9-A63020D22A49}"/>
    <dgm:cxn modelId="{6D21EBE4-4234-5449-80E4-360652FE5940}" type="presOf" srcId="{137C71B1-3196-444D-A9C8-CC92DB143EA1}" destId="{A10C2A9C-DCD4-904E-84A7-452ABEC054FC}" srcOrd="0" destOrd="0" presId="urn:microsoft.com/office/officeart/2005/8/layout/radial1"/>
    <dgm:cxn modelId="{60CC00EC-00B2-7D44-AD12-EF33DEAFDF8C}" type="presOf" srcId="{3CE34DEF-3719-3745-A06A-F3E2BD7D27E3}" destId="{312DD1EC-1AEF-5D4D-9F51-215A06B00C29}" srcOrd="1" destOrd="0" presId="urn:microsoft.com/office/officeart/2005/8/layout/radial1"/>
    <dgm:cxn modelId="{04C9A7FE-B4F6-D74E-8817-9A45A6F8A7CD}" type="presOf" srcId="{2EEEB904-CB01-444B-B167-1AEBAA769D2D}" destId="{1207FABD-4B46-5B42-A827-828CF38C7984}" srcOrd="0" destOrd="0" presId="urn:microsoft.com/office/officeart/2005/8/layout/radial1"/>
    <dgm:cxn modelId="{7BEAF248-FBDA-624D-96D4-1E178E8833F4}" type="presParOf" srcId="{FB554EC1-41AE-BD4B-9DD6-6FCD088BAF38}" destId="{FD7118BD-3C3B-194A-AE81-8E1D6965B1AF}" srcOrd="0" destOrd="0" presId="urn:microsoft.com/office/officeart/2005/8/layout/radial1"/>
    <dgm:cxn modelId="{AD743208-F01D-1945-8C1F-F37E0E591661}" type="presParOf" srcId="{FB554EC1-41AE-BD4B-9DD6-6FCD088BAF38}" destId="{60A8C294-469E-7E44-BF6B-3D4AC1939FBE}" srcOrd="1" destOrd="0" presId="urn:microsoft.com/office/officeart/2005/8/layout/radial1"/>
    <dgm:cxn modelId="{51FA33E7-2A52-3A44-B702-466A5CC370D1}" type="presParOf" srcId="{60A8C294-469E-7E44-BF6B-3D4AC1939FBE}" destId="{312DD1EC-1AEF-5D4D-9F51-215A06B00C29}" srcOrd="0" destOrd="0" presId="urn:microsoft.com/office/officeart/2005/8/layout/radial1"/>
    <dgm:cxn modelId="{05A538D7-8F80-2C4C-B586-4C7C478008B6}" type="presParOf" srcId="{FB554EC1-41AE-BD4B-9DD6-6FCD088BAF38}" destId="{913183FD-7437-D448-846E-A598BB2C22A4}" srcOrd="2" destOrd="0" presId="urn:microsoft.com/office/officeart/2005/8/layout/radial1"/>
    <dgm:cxn modelId="{4529677B-1F34-6F49-9D11-5BF5875C8218}" type="presParOf" srcId="{FB554EC1-41AE-BD4B-9DD6-6FCD088BAF38}" destId="{1207FABD-4B46-5B42-A827-828CF38C7984}" srcOrd="3" destOrd="0" presId="urn:microsoft.com/office/officeart/2005/8/layout/radial1"/>
    <dgm:cxn modelId="{2C5D5EE1-8E21-714C-A642-0FACE971A5D6}" type="presParOf" srcId="{1207FABD-4B46-5B42-A827-828CF38C7984}" destId="{921C93DF-D73A-094F-BAA2-F9358DA31CA3}" srcOrd="0" destOrd="0" presId="urn:microsoft.com/office/officeart/2005/8/layout/radial1"/>
    <dgm:cxn modelId="{455CDF77-D8FF-C54A-A1BA-08ADE3C3D0F4}" type="presParOf" srcId="{FB554EC1-41AE-BD4B-9DD6-6FCD088BAF38}" destId="{49EBD1BE-B903-114C-B16D-1470E685AFF6}" srcOrd="4" destOrd="0" presId="urn:microsoft.com/office/officeart/2005/8/layout/radial1"/>
    <dgm:cxn modelId="{4A1CD437-9931-944B-AF41-391049B1C39D}" type="presParOf" srcId="{FB554EC1-41AE-BD4B-9DD6-6FCD088BAF38}" destId="{AE7BE525-063F-3644-966D-FCA3CF9D8B21}" srcOrd="5" destOrd="0" presId="urn:microsoft.com/office/officeart/2005/8/layout/radial1"/>
    <dgm:cxn modelId="{2550CF7C-AC96-E049-8AF7-3D07732B9A80}" type="presParOf" srcId="{AE7BE525-063F-3644-966D-FCA3CF9D8B21}" destId="{7A4E887F-7726-6D48-AF3A-6531B2DF533F}" srcOrd="0" destOrd="0" presId="urn:microsoft.com/office/officeart/2005/8/layout/radial1"/>
    <dgm:cxn modelId="{34E38EE2-C8B6-CC4C-A583-D4CA76BCAF3C}" type="presParOf" srcId="{FB554EC1-41AE-BD4B-9DD6-6FCD088BAF38}" destId="{66118267-26F5-5647-86F6-23920CF87987}" srcOrd="6" destOrd="0" presId="urn:microsoft.com/office/officeart/2005/8/layout/radial1"/>
    <dgm:cxn modelId="{C579106F-8234-464D-9FA3-C6F9F2FB9966}" type="presParOf" srcId="{FB554EC1-41AE-BD4B-9DD6-6FCD088BAF38}" destId="{B3EA3CED-629B-DF42-840A-86BEDFC1C6AC}" srcOrd="7" destOrd="0" presId="urn:microsoft.com/office/officeart/2005/8/layout/radial1"/>
    <dgm:cxn modelId="{77A41605-4B6F-1B4E-8BD7-87158A42D41F}" type="presParOf" srcId="{B3EA3CED-629B-DF42-840A-86BEDFC1C6AC}" destId="{37AC128C-E088-3A43-8EFA-3C85F6E806B3}" srcOrd="0" destOrd="0" presId="urn:microsoft.com/office/officeart/2005/8/layout/radial1"/>
    <dgm:cxn modelId="{DF4B790E-13F7-F240-87A4-4C7FB15D0EB0}" type="presParOf" srcId="{FB554EC1-41AE-BD4B-9DD6-6FCD088BAF38}" destId="{A10C2A9C-DCD4-904E-84A7-452ABEC054F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65DF0-A545-4F48-8A6F-368C01152844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4822E21-FEFE-FE41-9C55-7CA77F393E9F}">
      <dgm:prSet phldrT="[Text]"/>
      <dgm:spPr/>
      <dgm:t>
        <a:bodyPr/>
        <a:lstStyle/>
        <a:p>
          <a:r>
            <a:rPr lang="cs-CZ" dirty="0"/>
            <a:t>Marketingový mix</a:t>
          </a:r>
        </a:p>
      </dgm:t>
    </dgm:pt>
    <dgm:pt modelId="{61B67D55-BB18-E54D-B4B2-BDAC83E5DD91}" type="parTrans" cxnId="{BB84E1B9-B5BE-F244-9E93-07A9FB23EEA8}">
      <dgm:prSet/>
      <dgm:spPr/>
      <dgm:t>
        <a:bodyPr/>
        <a:lstStyle/>
        <a:p>
          <a:endParaRPr lang="cs-CZ"/>
        </a:p>
      </dgm:t>
    </dgm:pt>
    <dgm:pt modelId="{71E1D1A3-9471-2A4E-8981-8C765F1DFCBB}" type="sibTrans" cxnId="{BB84E1B9-B5BE-F244-9E93-07A9FB23EEA8}">
      <dgm:prSet/>
      <dgm:spPr/>
      <dgm:t>
        <a:bodyPr/>
        <a:lstStyle/>
        <a:p>
          <a:endParaRPr lang="cs-CZ"/>
        </a:p>
      </dgm:t>
    </dgm:pt>
    <dgm:pt modelId="{921BA40E-9835-0542-B83D-6A7DD0C79D62}">
      <dgm:prSet phldrT="[Text]" custT="1"/>
      <dgm:spPr/>
      <dgm:t>
        <a:bodyPr/>
        <a:lstStyle/>
        <a:p>
          <a:r>
            <a:rPr lang="cs-CZ" sz="2000" b="1" dirty="0"/>
            <a:t>Produkt</a:t>
          </a:r>
        </a:p>
      </dgm:t>
    </dgm:pt>
    <dgm:pt modelId="{8FFB6630-16FE-BE43-9D24-6453FDD69791}" type="parTrans" cxnId="{6B63AA86-E8CB-484A-A9B1-F20E4BF78DB5}">
      <dgm:prSet/>
      <dgm:spPr/>
      <dgm:t>
        <a:bodyPr/>
        <a:lstStyle/>
        <a:p>
          <a:endParaRPr lang="cs-CZ"/>
        </a:p>
      </dgm:t>
    </dgm:pt>
    <dgm:pt modelId="{E527B2F9-E3AD-F647-88E2-4174DE526B60}" type="sibTrans" cxnId="{6B63AA86-E8CB-484A-A9B1-F20E4BF78DB5}">
      <dgm:prSet/>
      <dgm:spPr/>
      <dgm:t>
        <a:bodyPr/>
        <a:lstStyle/>
        <a:p>
          <a:endParaRPr lang="cs-CZ"/>
        </a:p>
      </dgm:t>
    </dgm:pt>
    <dgm:pt modelId="{98612895-2D29-BB41-A611-744740D044B0}">
      <dgm:prSet phldrT="[Text]" custT="1"/>
      <dgm:spPr/>
      <dgm:t>
        <a:bodyPr/>
        <a:lstStyle/>
        <a:p>
          <a:r>
            <a:rPr lang="cs-CZ" sz="2000" b="1" dirty="0"/>
            <a:t>Cena</a:t>
          </a:r>
          <a:endParaRPr lang="cs-CZ" sz="1400" b="1" dirty="0"/>
        </a:p>
      </dgm:t>
    </dgm:pt>
    <dgm:pt modelId="{08CC39EF-685A-F84F-B5BC-51732C131573}" type="parTrans" cxnId="{3CFA39F5-4E1B-0B47-B555-B6F98DB4BF00}">
      <dgm:prSet/>
      <dgm:spPr/>
      <dgm:t>
        <a:bodyPr/>
        <a:lstStyle/>
        <a:p>
          <a:endParaRPr lang="cs-CZ"/>
        </a:p>
      </dgm:t>
    </dgm:pt>
    <dgm:pt modelId="{A47E0BCB-4FEE-E14B-8509-D5EF0C0DAC78}" type="sibTrans" cxnId="{3CFA39F5-4E1B-0B47-B555-B6F98DB4BF00}">
      <dgm:prSet/>
      <dgm:spPr/>
      <dgm:t>
        <a:bodyPr/>
        <a:lstStyle/>
        <a:p>
          <a:endParaRPr lang="cs-CZ"/>
        </a:p>
      </dgm:t>
    </dgm:pt>
    <dgm:pt modelId="{310FEEDD-14EB-A347-BC86-A514A41BE438}">
      <dgm:prSet phldrT="[Text]" custT="1"/>
      <dgm:spPr/>
      <dgm:t>
        <a:bodyPr/>
        <a:lstStyle/>
        <a:p>
          <a:r>
            <a:rPr lang="cs-CZ" sz="2000" dirty="0"/>
            <a:t>Propagace</a:t>
          </a:r>
        </a:p>
      </dgm:t>
    </dgm:pt>
    <dgm:pt modelId="{2B0F8B34-C8DA-4946-9F71-8CCE0750F676}" type="parTrans" cxnId="{6DA5000A-B930-9D49-99A6-C79E3362F85A}">
      <dgm:prSet/>
      <dgm:spPr/>
      <dgm:t>
        <a:bodyPr/>
        <a:lstStyle/>
        <a:p>
          <a:endParaRPr lang="cs-CZ"/>
        </a:p>
      </dgm:t>
    </dgm:pt>
    <dgm:pt modelId="{9E1C2D2F-C3DF-144C-B4FC-21246A3FCFE1}" type="sibTrans" cxnId="{6DA5000A-B930-9D49-99A6-C79E3362F85A}">
      <dgm:prSet/>
      <dgm:spPr/>
      <dgm:t>
        <a:bodyPr/>
        <a:lstStyle/>
        <a:p>
          <a:endParaRPr lang="cs-CZ"/>
        </a:p>
      </dgm:t>
    </dgm:pt>
    <dgm:pt modelId="{F30C0420-45EA-1644-9684-420A23A980D3}">
      <dgm:prSet phldrT="[Text]" custT="1"/>
      <dgm:spPr/>
      <dgm:t>
        <a:bodyPr/>
        <a:lstStyle/>
        <a:p>
          <a:r>
            <a:rPr lang="cs-CZ" sz="1800" b="1" dirty="0"/>
            <a:t>Distribuce</a:t>
          </a:r>
        </a:p>
      </dgm:t>
    </dgm:pt>
    <dgm:pt modelId="{8CA41CDE-B3FA-3243-BD0A-776FB237685A}" type="parTrans" cxnId="{0C04F636-47D8-0A46-A0E0-681347B14B8D}">
      <dgm:prSet/>
      <dgm:spPr/>
      <dgm:t>
        <a:bodyPr/>
        <a:lstStyle/>
        <a:p>
          <a:endParaRPr lang="cs-CZ"/>
        </a:p>
      </dgm:t>
    </dgm:pt>
    <dgm:pt modelId="{E57150B2-1902-BE4B-BA65-B77A7F43FB3E}" type="sibTrans" cxnId="{0C04F636-47D8-0A46-A0E0-681347B14B8D}">
      <dgm:prSet/>
      <dgm:spPr/>
      <dgm:t>
        <a:bodyPr/>
        <a:lstStyle/>
        <a:p>
          <a:endParaRPr lang="cs-CZ"/>
        </a:p>
      </dgm:t>
    </dgm:pt>
    <dgm:pt modelId="{2C3B4519-5308-2148-BF5D-305AB08D6AD4}" type="pres">
      <dgm:prSet presAssocID="{D8065DF0-A545-4F48-8A6F-368C0115284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D90E59F-9B45-0C47-B3CD-DEBE34471494}" type="pres">
      <dgm:prSet presAssocID="{A4822E21-FEFE-FE41-9C55-7CA77F393E9F}" presName="centerShape" presStyleLbl="node0" presStyleIdx="0" presStyleCnt="1"/>
      <dgm:spPr/>
    </dgm:pt>
    <dgm:pt modelId="{39208703-6C0F-6040-8148-207824A47C1F}" type="pres">
      <dgm:prSet presAssocID="{8FFB6630-16FE-BE43-9D24-6453FDD69791}" presName="parTrans" presStyleLbl="sibTrans2D1" presStyleIdx="0" presStyleCnt="4"/>
      <dgm:spPr/>
    </dgm:pt>
    <dgm:pt modelId="{3D2F4AA8-8967-2C4A-B076-C60BBC3A1A90}" type="pres">
      <dgm:prSet presAssocID="{8FFB6630-16FE-BE43-9D24-6453FDD69791}" presName="connectorText" presStyleLbl="sibTrans2D1" presStyleIdx="0" presStyleCnt="4"/>
      <dgm:spPr/>
    </dgm:pt>
    <dgm:pt modelId="{EEDD4F71-D63E-4B47-8A5D-DC4F696067C5}" type="pres">
      <dgm:prSet presAssocID="{921BA40E-9835-0542-B83D-6A7DD0C79D62}" presName="node" presStyleLbl="node1" presStyleIdx="0" presStyleCnt="4">
        <dgm:presLayoutVars>
          <dgm:bulletEnabled val="1"/>
        </dgm:presLayoutVars>
      </dgm:prSet>
      <dgm:spPr/>
    </dgm:pt>
    <dgm:pt modelId="{CCCC770F-6C4A-5641-BBDA-A3438C7EA244}" type="pres">
      <dgm:prSet presAssocID="{08CC39EF-685A-F84F-B5BC-51732C131573}" presName="parTrans" presStyleLbl="sibTrans2D1" presStyleIdx="1" presStyleCnt="4"/>
      <dgm:spPr/>
    </dgm:pt>
    <dgm:pt modelId="{2ED5DF89-9504-D240-8640-67B0184C6629}" type="pres">
      <dgm:prSet presAssocID="{08CC39EF-685A-F84F-B5BC-51732C131573}" presName="connectorText" presStyleLbl="sibTrans2D1" presStyleIdx="1" presStyleCnt="4"/>
      <dgm:spPr/>
    </dgm:pt>
    <dgm:pt modelId="{DD38CB7E-F54F-1B48-ABAC-B0FBEEF4FE38}" type="pres">
      <dgm:prSet presAssocID="{98612895-2D29-BB41-A611-744740D044B0}" presName="node" presStyleLbl="node1" presStyleIdx="1" presStyleCnt="4">
        <dgm:presLayoutVars>
          <dgm:bulletEnabled val="1"/>
        </dgm:presLayoutVars>
      </dgm:prSet>
      <dgm:spPr/>
    </dgm:pt>
    <dgm:pt modelId="{7F4617CA-44A9-FA44-9284-E918C9D0EEAC}" type="pres">
      <dgm:prSet presAssocID="{2B0F8B34-C8DA-4946-9F71-8CCE0750F676}" presName="parTrans" presStyleLbl="sibTrans2D1" presStyleIdx="2" presStyleCnt="4"/>
      <dgm:spPr/>
    </dgm:pt>
    <dgm:pt modelId="{4FD6C9A3-7022-8E42-843C-BD4563A02BD3}" type="pres">
      <dgm:prSet presAssocID="{2B0F8B34-C8DA-4946-9F71-8CCE0750F676}" presName="connectorText" presStyleLbl="sibTrans2D1" presStyleIdx="2" presStyleCnt="4"/>
      <dgm:spPr/>
    </dgm:pt>
    <dgm:pt modelId="{58CFC274-891E-034E-A869-C590DC2AB606}" type="pres">
      <dgm:prSet presAssocID="{310FEEDD-14EB-A347-BC86-A514A41BE438}" presName="node" presStyleLbl="node1" presStyleIdx="2" presStyleCnt="4">
        <dgm:presLayoutVars>
          <dgm:bulletEnabled val="1"/>
        </dgm:presLayoutVars>
      </dgm:prSet>
      <dgm:spPr/>
    </dgm:pt>
    <dgm:pt modelId="{F7E38927-57C8-D842-897F-1A642936B6F0}" type="pres">
      <dgm:prSet presAssocID="{8CA41CDE-B3FA-3243-BD0A-776FB237685A}" presName="parTrans" presStyleLbl="sibTrans2D1" presStyleIdx="3" presStyleCnt="4"/>
      <dgm:spPr/>
    </dgm:pt>
    <dgm:pt modelId="{BBD550E6-31BE-2B48-A043-AB25338F2B62}" type="pres">
      <dgm:prSet presAssocID="{8CA41CDE-B3FA-3243-BD0A-776FB237685A}" presName="connectorText" presStyleLbl="sibTrans2D1" presStyleIdx="3" presStyleCnt="4"/>
      <dgm:spPr/>
    </dgm:pt>
    <dgm:pt modelId="{F3C9CF54-1D2D-724E-847D-1DCF48C8C5D0}" type="pres">
      <dgm:prSet presAssocID="{F30C0420-45EA-1644-9684-420A23A980D3}" presName="node" presStyleLbl="node1" presStyleIdx="3" presStyleCnt="4" custScaleX="103963">
        <dgm:presLayoutVars>
          <dgm:bulletEnabled val="1"/>
        </dgm:presLayoutVars>
      </dgm:prSet>
      <dgm:spPr/>
    </dgm:pt>
  </dgm:ptLst>
  <dgm:cxnLst>
    <dgm:cxn modelId="{6DA5000A-B930-9D49-99A6-C79E3362F85A}" srcId="{A4822E21-FEFE-FE41-9C55-7CA77F393E9F}" destId="{310FEEDD-14EB-A347-BC86-A514A41BE438}" srcOrd="2" destOrd="0" parTransId="{2B0F8B34-C8DA-4946-9F71-8CCE0750F676}" sibTransId="{9E1C2D2F-C3DF-144C-B4FC-21246A3FCFE1}"/>
    <dgm:cxn modelId="{4B4B631C-9DDA-9549-8B0E-952E42AC0E85}" type="presOf" srcId="{8CA41CDE-B3FA-3243-BD0A-776FB237685A}" destId="{BBD550E6-31BE-2B48-A043-AB25338F2B62}" srcOrd="1" destOrd="0" presId="urn:microsoft.com/office/officeart/2005/8/layout/radial5"/>
    <dgm:cxn modelId="{2B7BA134-151B-1646-8747-B7AA0A22EF7B}" type="presOf" srcId="{8CA41CDE-B3FA-3243-BD0A-776FB237685A}" destId="{F7E38927-57C8-D842-897F-1A642936B6F0}" srcOrd="0" destOrd="0" presId="urn:microsoft.com/office/officeart/2005/8/layout/radial5"/>
    <dgm:cxn modelId="{0C04F636-47D8-0A46-A0E0-681347B14B8D}" srcId="{A4822E21-FEFE-FE41-9C55-7CA77F393E9F}" destId="{F30C0420-45EA-1644-9684-420A23A980D3}" srcOrd="3" destOrd="0" parTransId="{8CA41CDE-B3FA-3243-BD0A-776FB237685A}" sibTransId="{E57150B2-1902-BE4B-BA65-B77A7F43FB3E}"/>
    <dgm:cxn modelId="{5425553F-6ACE-514B-8FD4-425822BF554E}" type="presOf" srcId="{08CC39EF-685A-F84F-B5BC-51732C131573}" destId="{CCCC770F-6C4A-5641-BBDA-A3438C7EA244}" srcOrd="0" destOrd="0" presId="urn:microsoft.com/office/officeart/2005/8/layout/radial5"/>
    <dgm:cxn modelId="{E8FDF364-0E68-5C4D-9AE4-84F78FBC8277}" type="presOf" srcId="{98612895-2D29-BB41-A611-744740D044B0}" destId="{DD38CB7E-F54F-1B48-ABAC-B0FBEEF4FE38}" srcOrd="0" destOrd="0" presId="urn:microsoft.com/office/officeart/2005/8/layout/radial5"/>
    <dgm:cxn modelId="{FD75D653-06A7-C344-BBA2-9DA94D06DFA7}" type="presOf" srcId="{2B0F8B34-C8DA-4946-9F71-8CCE0750F676}" destId="{4FD6C9A3-7022-8E42-843C-BD4563A02BD3}" srcOrd="1" destOrd="0" presId="urn:microsoft.com/office/officeart/2005/8/layout/radial5"/>
    <dgm:cxn modelId="{F4AC1D75-85CA-524B-BD91-7079B3D93ADC}" type="presOf" srcId="{08CC39EF-685A-F84F-B5BC-51732C131573}" destId="{2ED5DF89-9504-D240-8640-67B0184C6629}" srcOrd="1" destOrd="0" presId="urn:microsoft.com/office/officeart/2005/8/layout/radial5"/>
    <dgm:cxn modelId="{6B63AA86-E8CB-484A-A9B1-F20E4BF78DB5}" srcId="{A4822E21-FEFE-FE41-9C55-7CA77F393E9F}" destId="{921BA40E-9835-0542-B83D-6A7DD0C79D62}" srcOrd="0" destOrd="0" parTransId="{8FFB6630-16FE-BE43-9D24-6453FDD69791}" sibTransId="{E527B2F9-E3AD-F647-88E2-4174DE526B60}"/>
    <dgm:cxn modelId="{462A0190-B619-E742-8DAD-CCA9554E7F79}" type="presOf" srcId="{8FFB6630-16FE-BE43-9D24-6453FDD69791}" destId="{39208703-6C0F-6040-8148-207824A47C1F}" srcOrd="0" destOrd="0" presId="urn:microsoft.com/office/officeart/2005/8/layout/radial5"/>
    <dgm:cxn modelId="{FD7DD79B-1968-C748-B7D5-DCDB382CD6B7}" type="presOf" srcId="{8FFB6630-16FE-BE43-9D24-6453FDD69791}" destId="{3D2F4AA8-8967-2C4A-B076-C60BBC3A1A90}" srcOrd="1" destOrd="0" presId="urn:microsoft.com/office/officeart/2005/8/layout/radial5"/>
    <dgm:cxn modelId="{C28301A7-9313-DD45-BA24-A4FC74974E43}" type="presOf" srcId="{F30C0420-45EA-1644-9684-420A23A980D3}" destId="{F3C9CF54-1D2D-724E-847D-1DCF48C8C5D0}" srcOrd="0" destOrd="0" presId="urn:microsoft.com/office/officeart/2005/8/layout/radial5"/>
    <dgm:cxn modelId="{BB84E1B9-B5BE-F244-9E93-07A9FB23EEA8}" srcId="{D8065DF0-A545-4F48-8A6F-368C01152844}" destId="{A4822E21-FEFE-FE41-9C55-7CA77F393E9F}" srcOrd="0" destOrd="0" parTransId="{61B67D55-BB18-E54D-B4B2-BDAC83E5DD91}" sibTransId="{71E1D1A3-9471-2A4E-8981-8C765F1DFCBB}"/>
    <dgm:cxn modelId="{0EE445C3-A25B-FA45-9FB0-82F03AB35B8B}" type="presOf" srcId="{921BA40E-9835-0542-B83D-6A7DD0C79D62}" destId="{EEDD4F71-D63E-4B47-8A5D-DC4F696067C5}" srcOrd="0" destOrd="0" presId="urn:microsoft.com/office/officeart/2005/8/layout/radial5"/>
    <dgm:cxn modelId="{D9C673C3-F7F9-474D-BC17-8A68821A10D1}" type="presOf" srcId="{2B0F8B34-C8DA-4946-9F71-8CCE0750F676}" destId="{7F4617CA-44A9-FA44-9284-E918C9D0EEAC}" srcOrd="0" destOrd="0" presId="urn:microsoft.com/office/officeart/2005/8/layout/radial5"/>
    <dgm:cxn modelId="{DDF760D3-0138-3E4F-A39A-27B9EE352637}" type="presOf" srcId="{A4822E21-FEFE-FE41-9C55-7CA77F393E9F}" destId="{1D90E59F-9B45-0C47-B3CD-DEBE34471494}" srcOrd="0" destOrd="0" presId="urn:microsoft.com/office/officeart/2005/8/layout/radial5"/>
    <dgm:cxn modelId="{CAA6BCEE-C7F3-AD43-8A44-969F9F794AF4}" type="presOf" srcId="{310FEEDD-14EB-A347-BC86-A514A41BE438}" destId="{58CFC274-891E-034E-A869-C590DC2AB606}" srcOrd="0" destOrd="0" presId="urn:microsoft.com/office/officeart/2005/8/layout/radial5"/>
    <dgm:cxn modelId="{3CFA39F5-4E1B-0B47-B555-B6F98DB4BF00}" srcId="{A4822E21-FEFE-FE41-9C55-7CA77F393E9F}" destId="{98612895-2D29-BB41-A611-744740D044B0}" srcOrd="1" destOrd="0" parTransId="{08CC39EF-685A-F84F-B5BC-51732C131573}" sibTransId="{A47E0BCB-4FEE-E14B-8509-D5EF0C0DAC78}"/>
    <dgm:cxn modelId="{350477F6-8322-824F-A46D-13DCEA10E36C}" type="presOf" srcId="{D8065DF0-A545-4F48-8A6F-368C01152844}" destId="{2C3B4519-5308-2148-BF5D-305AB08D6AD4}" srcOrd="0" destOrd="0" presId="urn:microsoft.com/office/officeart/2005/8/layout/radial5"/>
    <dgm:cxn modelId="{D5119D4E-6E97-634E-AB4C-8FCE404A0CB8}" type="presParOf" srcId="{2C3B4519-5308-2148-BF5D-305AB08D6AD4}" destId="{1D90E59F-9B45-0C47-B3CD-DEBE34471494}" srcOrd="0" destOrd="0" presId="urn:microsoft.com/office/officeart/2005/8/layout/radial5"/>
    <dgm:cxn modelId="{B3778F58-3DF0-4748-8269-5EAE7F7DEE5B}" type="presParOf" srcId="{2C3B4519-5308-2148-BF5D-305AB08D6AD4}" destId="{39208703-6C0F-6040-8148-207824A47C1F}" srcOrd="1" destOrd="0" presId="urn:microsoft.com/office/officeart/2005/8/layout/radial5"/>
    <dgm:cxn modelId="{88631AA2-7430-D440-A727-32D3FA41DABE}" type="presParOf" srcId="{39208703-6C0F-6040-8148-207824A47C1F}" destId="{3D2F4AA8-8967-2C4A-B076-C60BBC3A1A90}" srcOrd="0" destOrd="0" presId="urn:microsoft.com/office/officeart/2005/8/layout/radial5"/>
    <dgm:cxn modelId="{B35B42AD-24EA-CE4A-B23A-C7A5D6E016F7}" type="presParOf" srcId="{2C3B4519-5308-2148-BF5D-305AB08D6AD4}" destId="{EEDD4F71-D63E-4B47-8A5D-DC4F696067C5}" srcOrd="2" destOrd="0" presId="urn:microsoft.com/office/officeart/2005/8/layout/radial5"/>
    <dgm:cxn modelId="{2EA5A2C1-5E82-E948-9CBC-819B3F51C8CD}" type="presParOf" srcId="{2C3B4519-5308-2148-BF5D-305AB08D6AD4}" destId="{CCCC770F-6C4A-5641-BBDA-A3438C7EA244}" srcOrd="3" destOrd="0" presId="urn:microsoft.com/office/officeart/2005/8/layout/radial5"/>
    <dgm:cxn modelId="{B13E282B-9735-5E46-BDA4-4399EFD06753}" type="presParOf" srcId="{CCCC770F-6C4A-5641-BBDA-A3438C7EA244}" destId="{2ED5DF89-9504-D240-8640-67B0184C6629}" srcOrd="0" destOrd="0" presId="urn:microsoft.com/office/officeart/2005/8/layout/radial5"/>
    <dgm:cxn modelId="{628E3344-4410-454B-A497-041A88BECEF6}" type="presParOf" srcId="{2C3B4519-5308-2148-BF5D-305AB08D6AD4}" destId="{DD38CB7E-F54F-1B48-ABAC-B0FBEEF4FE38}" srcOrd="4" destOrd="0" presId="urn:microsoft.com/office/officeart/2005/8/layout/radial5"/>
    <dgm:cxn modelId="{57D32005-E47D-3E47-BA44-6DD35FBF43BD}" type="presParOf" srcId="{2C3B4519-5308-2148-BF5D-305AB08D6AD4}" destId="{7F4617CA-44A9-FA44-9284-E918C9D0EEAC}" srcOrd="5" destOrd="0" presId="urn:microsoft.com/office/officeart/2005/8/layout/radial5"/>
    <dgm:cxn modelId="{57D4C93F-918E-C246-A765-F52AF07AE131}" type="presParOf" srcId="{7F4617CA-44A9-FA44-9284-E918C9D0EEAC}" destId="{4FD6C9A3-7022-8E42-843C-BD4563A02BD3}" srcOrd="0" destOrd="0" presId="urn:microsoft.com/office/officeart/2005/8/layout/radial5"/>
    <dgm:cxn modelId="{787873F0-7180-1D4C-ADC9-B0C2BF05A38F}" type="presParOf" srcId="{2C3B4519-5308-2148-BF5D-305AB08D6AD4}" destId="{58CFC274-891E-034E-A869-C590DC2AB606}" srcOrd="6" destOrd="0" presId="urn:microsoft.com/office/officeart/2005/8/layout/radial5"/>
    <dgm:cxn modelId="{58ADFB8D-A7E8-9A43-AAE3-EA3F72E28EF7}" type="presParOf" srcId="{2C3B4519-5308-2148-BF5D-305AB08D6AD4}" destId="{F7E38927-57C8-D842-897F-1A642936B6F0}" srcOrd="7" destOrd="0" presId="urn:microsoft.com/office/officeart/2005/8/layout/radial5"/>
    <dgm:cxn modelId="{1A65A6EB-0063-5149-A27D-255F17431AEE}" type="presParOf" srcId="{F7E38927-57C8-D842-897F-1A642936B6F0}" destId="{BBD550E6-31BE-2B48-A043-AB25338F2B62}" srcOrd="0" destOrd="0" presId="urn:microsoft.com/office/officeart/2005/8/layout/radial5"/>
    <dgm:cxn modelId="{EAAD7139-7EBF-4C44-8471-81B6E43CC60E}" type="presParOf" srcId="{2C3B4519-5308-2148-BF5D-305AB08D6AD4}" destId="{F3C9CF54-1D2D-724E-847D-1DCF48C8C5D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118BD-3C3B-194A-AE81-8E1D6965B1AF}">
      <dsp:nvSpPr>
        <dsp:cNvPr id="0" name=""/>
        <dsp:cNvSpPr/>
      </dsp:nvSpPr>
      <dsp:spPr>
        <a:xfrm>
          <a:off x="2515866" y="1773000"/>
          <a:ext cx="1360939" cy="1360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Konkurence</a:t>
          </a:r>
        </a:p>
      </dsp:txBody>
      <dsp:txXfrm>
        <a:off x="2715171" y="1972305"/>
        <a:ext cx="962329" cy="962329"/>
      </dsp:txXfrm>
    </dsp:sp>
    <dsp:sp modelId="{60A8C294-469E-7E44-BF6B-3D4AC1939FBE}">
      <dsp:nvSpPr>
        <dsp:cNvPr id="0" name=""/>
        <dsp:cNvSpPr/>
      </dsp:nvSpPr>
      <dsp:spPr>
        <a:xfrm rot="16200000">
          <a:off x="2991503" y="1549008"/>
          <a:ext cx="409664" cy="38320"/>
        </a:xfrm>
        <a:custGeom>
          <a:avLst/>
          <a:gdLst/>
          <a:ahLst/>
          <a:cxnLst/>
          <a:rect l="0" t="0" r="0" b="0"/>
          <a:pathLst>
            <a:path>
              <a:moveTo>
                <a:pt x="0" y="19160"/>
              </a:moveTo>
              <a:lnTo>
                <a:pt x="409664" y="1916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186094" y="1557926"/>
        <a:ext cx="20483" cy="20483"/>
      </dsp:txXfrm>
    </dsp:sp>
    <dsp:sp modelId="{913183FD-7437-D448-846E-A598BB2C22A4}">
      <dsp:nvSpPr>
        <dsp:cNvPr id="0" name=""/>
        <dsp:cNvSpPr/>
      </dsp:nvSpPr>
      <dsp:spPr>
        <a:xfrm>
          <a:off x="2515866" y="2395"/>
          <a:ext cx="1360939" cy="1360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Potenciální konkurence</a:t>
          </a:r>
        </a:p>
      </dsp:txBody>
      <dsp:txXfrm>
        <a:off x="2715171" y="201700"/>
        <a:ext cx="962329" cy="962329"/>
      </dsp:txXfrm>
    </dsp:sp>
    <dsp:sp modelId="{1207FABD-4B46-5B42-A827-828CF38C7984}">
      <dsp:nvSpPr>
        <dsp:cNvPr id="0" name=""/>
        <dsp:cNvSpPr/>
      </dsp:nvSpPr>
      <dsp:spPr>
        <a:xfrm>
          <a:off x="3876805" y="2434310"/>
          <a:ext cx="409664" cy="38320"/>
        </a:xfrm>
        <a:custGeom>
          <a:avLst/>
          <a:gdLst/>
          <a:ahLst/>
          <a:cxnLst/>
          <a:rect l="0" t="0" r="0" b="0"/>
          <a:pathLst>
            <a:path>
              <a:moveTo>
                <a:pt x="0" y="19160"/>
              </a:moveTo>
              <a:lnTo>
                <a:pt x="409664" y="1916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071396" y="2443228"/>
        <a:ext cx="20483" cy="20483"/>
      </dsp:txXfrm>
    </dsp:sp>
    <dsp:sp modelId="{49EBD1BE-B903-114C-B16D-1470E685AFF6}">
      <dsp:nvSpPr>
        <dsp:cNvPr id="0" name=""/>
        <dsp:cNvSpPr/>
      </dsp:nvSpPr>
      <dsp:spPr>
        <a:xfrm>
          <a:off x="4286470" y="1773000"/>
          <a:ext cx="1360939" cy="1360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Odběratelé</a:t>
          </a:r>
        </a:p>
      </dsp:txBody>
      <dsp:txXfrm>
        <a:off x="4485775" y="1972305"/>
        <a:ext cx="962329" cy="962329"/>
      </dsp:txXfrm>
    </dsp:sp>
    <dsp:sp modelId="{AE7BE525-063F-3644-966D-FCA3CF9D8B21}">
      <dsp:nvSpPr>
        <dsp:cNvPr id="0" name=""/>
        <dsp:cNvSpPr/>
      </dsp:nvSpPr>
      <dsp:spPr>
        <a:xfrm rot="5400000">
          <a:off x="2991503" y="3319612"/>
          <a:ext cx="409664" cy="38320"/>
        </a:xfrm>
        <a:custGeom>
          <a:avLst/>
          <a:gdLst/>
          <a:ahLst/>
          <a:cxnLst/>
          <a:rect l="0" t="0" r="0" b="0"/>
          <a:pathLst>
            <a:path>
              <a:moveTo>
                <a:pt x="0" y="19160"/>
              </a:moveTo>
              <a:lnTo>
                <a:pt x="409664" y="1916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186094" y="3328531"/>
        <a:ext cx="20483" cy="20483"/>
      </dsp:txXfrm>
    </dsp:sp>
    <dsp:sp modelId="{66118267-26F5-5647-86F6-23920CF87987}">
      <dsp:nvSpPr>
        <dsp:cNvPr id="0" name=""/>
        <dsp:cNvSpPr/>
      </dsp:nvSpPr>
      <dsp:spPr>
        <a:xfrm>
          <a:off x="2515866" y="3543605"/>
          <a:ext cx="1360939" cy="1360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Substituty</a:t>
          </a:r>
        </a:p>
      </dsp:txBody>
      <dsp:txXfrm>
        <a:off x="2715171" y="3742910"/>
        <a:ext cx="962329" cy="962329"/>
      </dsp:txXfrm>
    </dsp:sp>
    <dsp:sp modelId="{B3EA3CED-629B-DF42-840A-86BEDFC1C6AC}">
      <dsp:nvSpPr>
        <dsp:cNvPr id="0" name=""/>
        <dsp:cNvSpPr/>
      </dsp:nvSpPr>
      <dsp:spPr>
        <a:xfrm rot="10800000">
          <a:off x="2106201" y="2434310"/>
          <a:ext cx="409664" cy="38320"/>
        </a:xfrm>
        <a:custGeom>
          <a:avLst/>
          <a:gdLst/>
          <a:ahLst/>
          <a:cxnLst/>
          <a:rect l="0" t="0" r="0" b="0"/>
          <a:pathLst>
            <a:path>
              <a:moveTo>
                <a:pt x="0" y="19160"/>
              </a:moveTo>
              <a:lnTo>
                <a:pt x="409664" y="1916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300792" y="2443228"/>
        <a:ext cx="20483" cy="20483"/>
      </dsp:txXfrm>
    </dsp:sp>
    <dsp:sp modelId="{A10C2A9C-DCD4-904E-84A7-452ABEC054FC}">
      <dsp:nvSpPr>
        <dsp:cNvPr id="0" name=""/>
        <dsp:cNvSpPr/>
      </dsp:nvSpPr>
      <dsp:spPr>
        <a:xfrm>
          <a:off x="745261" y="1773000"/>
          <a:ext cx="1360939" cy="1360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Dodavatelé</a:t>
          </a:r>
        </a:p>
      </dsp:txBody>
      <dsp:txXfrm>
        <a:off x="944566" y="1972305"/>
        <a:ext cx="962329" cy="962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0E59F-9B45-0C47-B3CD-DEBE34471494}">
      <dsp:nvSpPr>
        <dsp:cNvPr id="0" name=""/>
        <dsp:cNvSpPr/>
      </dsp:nvSpPr>
      <dsp:spPr>
        <a:xfrm>
          <a:off x="4343438" y="2255547"/>
          <a:ext cx="1608717" cy="160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Marketingový mix</a:t>
          </a:r>
        </a:p>
      </dsp:txBody>
      <dsp:txXfrm>
        <a:off x="4579029" y="2491138"/>
        <a:ext cx="1137535" cy="1137535"/>
      </dsp:txXfrm>
    </dsp:sp>
    <dsp:sp modelId="{39208703-6C0F-6040-8148-207824A47C1F}">
      <dsp:nvSpPr>
        <dsp:cNvPr id="0" name=""/>
        <dsp:cNvSpPr/>
      </dsp:nvSpPr>
      <dsp:spPr>
        <a:xfrm rot="16200000">
          <a:off x="4977193" y="1669828"/>
          <a:ext cx="341208" cy="546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5028374" y="1830402"/>
        <a:ext cx="238846" cy="328177"/>
      </dsp:txXfrm>
    </dsp:sp>
    <dsp:sp modelId="{EEDD4F71-D63E-4B47-8A5D-DC4F696067C5}">
      <dsp:nvSpPr>
        <dsp:cNvPr id="0" name=""/>
        <dsp:cNvSpPr/>
      </dsp:nvSpPr>
      <dsp:spPr>
        <a:xfrm>
          <a:off x="4343438" y="3041"/>
          <a:ext cx="1608717" cy="160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Produkt</a:t>
          </a:r>
        </a:p>
      </dsp:txBody>
      <dsp:txXfrm>
        <a:off x="4579029" y="238632"/>
        <a:ext cx="1137535" cy="1137535"/>
      </dsp:txXfrm>
    </dsp:sp>
    <dsp:sp modelId="{CCCC770F-6C4A-5641-BBDA-A3438C7EA244}">
      <dsp:nvSpPr>
        <dsp:cNvPr id="0" name=""/>
        <dsp:cNvSpPr/>
      </dsp:nvSpPr>
      <dsp:spPr>
        <a:xfrm>
          <a:off x="6093789" y="2786424"/>
          <a:ext cx="341208" cy="546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6093789" y="2895817"/>
        <a:ext cx="238846" cy="328177"/>
      </dsp:txXfrm>
    </dsp:sp>
    <dsp:sp modelId="{DD38CB7E-F54F-1B48-ABAC-B0FBEEF4FE38}">
      <dsp:nvSpPr>
        <dsp:cNvPr id="0" name=""/>
        <dsp:cNvSpPr/>
      </dsp:nvSpPr>
      <dsp:spPr>
        <a:xfrm>
          <a:off x="6595944" y="2255547"/>
          <a:ext cx="1608717" cy="160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Cena</a:t>
          </a:r>
          <a:endParaRPr lang="cs-CZ" sz="1400" b="1" kern="1200" dirty="0"/>
        </a:p>
      </dsp:txBody>
      <dsp:txXfrm>
        <a:off x="6831535" y="2491138"/>
        <a:ext cx="1137535" cy="1137535"/>
      </dsp:txXfrm>
    </dsp:sp>
    <dsp:sp modelId="{7F4617CA-44A9-FA44-9284-E918C9D0EEAC}">
      <dsp:nvSpPr>
        <dsp:cNvPr id="0" name=""/>
        <dsp:cNvSpPr/>
      </dsp:nvSpPr>
      <dsp:spPr>
        <a:xfrm rot="5400000">
          <a:off x="4977193" y="3903020"/>
          <a:ext cx="341208" cy="546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5028374" y="3961232"/>
        <a:ext cx="238846" cy="328177"/>
      </dsp:txXfrm>
    </dsp:sp>
    <dsp:sp modelId="{58CFC274-891E-034E-A869-C590DC2AB606}">
      <dsp:nvSpPr>
        <dsp:cNvPr id="0" name=""/>
        <dsp:cNvSpPr/>
      </dsp:nvSpPr>
      <dsp:spPr>
        <a:xfrm>
          <a:off x="4343438" y="4508054"/>
          <a:ext cx="1608717" cy="160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Propagace</a:t>
          </a:r>
        </a:p>
      </dsp:txBody>
      <dsp:txXfrm>
        <a:off x="4579029" y="4743645"/>
        <a:ext cx="1137535" cy="1137535"/>
      </dsp:txXfrm>
    </dsp:sp>
    <dsp:sp modelId="{F7E38927-57C8-D842-897F-1A642936B6F0}">
      <dsp:nvSpPr>
        <dsp:cNvPr id="0" name=""/>
        <dsp:cNvSpPr/>
      </dsp:nvSpPr>
      <dsp:spPr>
        <a:xfrm rot="10800000">
          <a:off x="3884504" y="2786424"/>
          <a:ext cx="324313" cy="546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 rot="10800000">
        <a:off x="3981798" y="2895817"/>
        <a:ext cx="227019" cy="328177"/>
      </dsp:txXfrm>
    </dsp:sp>
    <dsp:sp modelId="{F3C9CF54-1D2D-724E-847D-1DCF48C8C5D0}">
      <dsp:nvSpPr>
        <dsp:cNvPr id="0" name=""/>
        <dsp:cNvSpPr/>
      </dsp:nvSpPr>
      <dsp:spPr>
        <a:xfrm>
          <a:off x="2059055" y="2255547"/>
          <a:ext cx="1672470" cy="160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Distribuce</a:t>
          </a:r>
        </a:p>
      </dsp:txBody>
      <dsp:txXfrm>
        <a:off x="2303983" y="2491138"/>
        <a:ext cx="1182614" cy="1137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089BE-F818-8543-8DF7-128281BF41BB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CDA1-CE2A-2B41-8EBE-D2DACAB42C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42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P: zákony, vlády – omezování, ovlivňování, místní legislativa, ale i EU; např. normy FIFA, přestupní řády apod.</a:t>
            </a:r>
          </a:p>
          <a:p>
            <a:r>
              <a:rPr lang="cs-CZ" dirty="0"/>
              <a:t>E: makroekonomické indikátory, kupní síla obyvatelstva, míra inflace, míra nezaměstnanosti, průměrná mzda apod. (optimalizace kvality za přijatelnou cenu)</a:t>
            </a:r>
          </a:p>
          <a:p>
            <a:r>
              <a:rPr lang="cs-CZ" dirty="0"/>
              <a:t>S: nákupní chování spotřebitelů; sociální = třídy, životní úroveň; kulturní = hodnoty, vnímání lidí, jazyk, image apod.)</a:t>
            </a:r>
          </a:p>
          <a:p>
            <a:r>
              <a:rPr lang="cs-CZ" dirty="0"/>
              <a:t>T: nové tržní </a:t>
            </a:r>
            <a:r>
              <a:rPr lang="cs-CZ" dirty="0" err="1"/>
              <a:t>příležitostosti</a:t>
            </a:r>
            <a:r>
              <a:rPr lang="cs-CZ" dirty="0"/>
              <a:t>, využití technologií ve sportu (digitalizace), mírnění lidského faktoru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546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95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3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0270-ED43-7B45-B8BA-5C6A5F288E1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6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0270-ED43-7B45-B8BA-5C6A5F288E1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88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0270-ED43-7B45-B8BA-5C6A5F288E1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949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0270-ED43-7B45-B8BA-5C6A5F288E1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983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60270-ED43-7B45-B8BA-5C6A5F288E1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68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91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Subjekt: spolupráce oddělení, která jsou často zcela odlišná; aktuální problémy a výzvy</a:t>
            </a:r>
          </a:p>
          <a:p>
            <a:r>
              <a:rPr lang="cs-CZ" dirty="0"/>
              <a:t>Dodavatelé: kvalita dodavatelů, těch, kteří poskytují své zdroje; sportovní kluby vychovávají mladé hráče, technologie, služby pro fanoušky, sportovní nářadí a náčiní</a:t>
            </a:r>
          </a:p>
          <a:p>
            <a:r>
              <a:rPr lang="cs-CZ" dirty="0"/>
              <a:t>Distributoři: marketingové agentury =&gt; pomáhají propagovat produkt (televizní práva apod.)</a:t>
            </a:r>
          </a:p>
          <a:p>
            <a:r>
              <a:rPr lang="cs-CZ" dirty="0"/>
              <a:t>Konkurence: shromažďovat informace o konkurenci (nejen herní, ale i další); komoditní = dodavatelé stejného produktu, substituční = jiný charakter a obor, ale stejný okruh spotřebitelů (fotbalové ligy)</a:t>
            </a:r>
          </a:p>
          <a:p>
            <a:r>
              <a:rPr lang="cs-CZ" dirty="0"/>
              <a:t>Veřejnost: zájmové skupiny okolo organizace (finanční instituce, místní komunity, média, vláda, občané, širší veřejnost, zaměstnanci)</a:t>
            </a:r>
          </a:p>
          <a:p>
            <a:r>
              <a:rPr lang="cs-CZ" dirty="0"/>
              <a:t>Zákazníci: různé typy obchodů, zákazníci fyzicky, zákazníci ve formě diváků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206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Sportovní: umístění v lize apod.</a:t>
            </a:r>
          </a:p>
          <a:p>
            <a:r>
              <a:rPr lang="cs-CZ" dirty="0"/>
              <a:t>Ekonomické: finanční zabezpečení, prostředky pro </a:t>
            </a:r>
            <a:r>
              <a:rPr lang="cs-CZ" dirty="0" err="1"/>
              <a:t>krtytí</a:t>
            </a:r>
            <a:r>
              <a:rPr lang="cs-CZ" dirty="0"/>
              <a:t> sezóny, ale i dlouhodobé hospodaření; investice do kádru, výstavba, rekonstrukce</a:t>
            </a:r>
          </a:p>
          <a:p>
            <a:r>
              <a:rPr lang="cs-CZ" dirty="0"/>
              <a:t>Sociální: sdružovat, přinášet užitek, uspokojení fanoušků; budovat image skrze sociální sítě</a:t>
            </a:r>
          </a:p>
          <a:p>
            <a:r>
              <a:rPr lang="cs-CZ" dirty="0"/>
              <a:t>Cíle musí hrát dohromady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2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32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84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419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179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9CDA1-CE2A-2B41-8EBE-D2DACAB42C0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25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46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37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5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49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622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8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16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4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0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09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16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26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9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50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45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5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FB93-1BD2-814C-B432-64C0C3382D44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6F4AC0-B50C-554C-9395-3C50F250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31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82080-79C2-8746-88BC-7D0E2FDDE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Ekonomie, ekonomika a management sportu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DB4630-9B8C-734B-BEE4-8882E460A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Daniel Opelík</a:t>
            </a:r>
          </a:p>
          <a:p>
            <a:r>
              <a:rPr lang="cs-CZ" b="1" dirty="0"/>
              <a:t>Katedra managementu sportu</a:t>
            </a:r>
          </a:p>
        </p:txBody>
      </p:sp>
    </p:spTree>
    <p:extLst>
      <p:ext uri="{BB962C8B-B14F-4D97-AF65-F5344CB8AC3E}">
        <p14:creationId xmlns:p14="http://schemas.microsoft.com/office/powerpoint/2010/main" val="30950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koncepce marketingu ve sportu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K čemu pomůže zpracování marketingové koncepce?</a:t>
            </a:r>
          </a:p>
          <a:p>
            <a:pPr lvl="1"/>
            <a:r>
              <a:rPr lang="cs-CZ" sz="1800" dirty="0"/>
              <a:t>Ujasnění, komu je určena nabídka sportovních produktů</a:t>
            </a:r>
          </a:p>
          <a:p>
            <a:pPr lvl="1"/>
            <a:r>
              <a:rPr lang="cs-CZ" sz="1800" dirty="0"/>
              <a:t>Určuje trhy, kde bude organizace působit</a:t>
            </a:r>
          </a:p>
          <a:p>
            <a:pPr lvl="1"/>
            <a:r>
              <a:rPr lang="cs-CZ" sz="1800" dirty="0"/>
              <a:t>Určitě cíle a jejich priority</a:t>
            </a:r>
          </a:p>
          <a:p>
            <a:pPr lvl="1"/>
            <a:r>
              <a:rPr lang="cs-CZ" sz="1800" dirty="0"/>
              <a:t>Volí strategie k dosažení vytyčených cílů</a:t>
            </a:r>
          </a:p>
          <a:p>
            <a:pPr lvl="1"/>
            <a:r>
              <a:rPr lang="cs-CZ" sz="1800" dirty="0"/>
              <a:t>Diferencuje oceňování nabídky sportovních produktů</a:t>
            </a:r>
          </a:p>
          <a:p>
            <a:pPr lvl="1"/>
            <a:r>
              <a:rPr lang="cs-CZ" sz="1800" dirty="0"/>
              <a:t>Promýšlí realizaci finanční politiky</a:t>
            </a:r>
          </a:p>
          <a:p>
            <a:pPr lvl="1"/>
            <a:r>
              <a:rPr lang="cs-CZ" sz="1800" dirty="0"/>
              <a:t>Promýšlí celkovou komunikační politiku organizace</a:t>
            </a:r>
          </a:p>
        </p:txBody>
      </p:sp>
    </p:spTree>
    <p:extLst>
      <p:ext uri="{BB962C8B-B14F-4D97-AF65-F5344CB8AC3E}">
        <p14:creationId xmlns:p14="http://schemas.microsoft.com/office/powerpoint/2010/main" val="361668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376DD-5E5E-CF49-9C18-19E229EE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Marketingové řízení ve sportu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40723E-FF6C-0548-9B1B-D9606FF63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33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A94EE-469F-1043-87F8-FA07D1F0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management – základní informace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707C73-3303-2C4D-8EC5-AFD277001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Proces stanovování firemních cílů</a:t>
            </a:r>
          </a:p>
          <a:p>
            <a:r>
              <a:rPr lang="cs-CZ" sz="2000" dirty="0"/>
              <a:t>Plánování a následná realizace kroků vedoucích k dosažení cílů</a:t>
            </a:r>
          </a:p>
          <a:p>
            <a:r>
              <a:rPr lang="cs-CZ" sz="2000" dirty="0"/>
              <a:t>Snaha o prosperitu a spokojeného zákazníka</a:t>
            </a:r>
          </a:p>
          <a:p>
            <a:r>
              <a:rPr lang="cs-CZ" sz="2000" dirty="0"/>
              <a:t>Strategický rámec a koncept</a:t>
            </a:r>
          </a:p>
          <a:p>
            <a:r>
              <a:rPr lang="cs-CZ" sz="2000" dirty="0"/>
              <a:t>Nastavení strategie marketingového mixu</a:t>
            </a:r>
          </a:p>
        </p:txBody>
      </p:sp>
    </p:spTree>
    <p:extLst>
      <p:ext uri="{BB962C8B-B14F-4D97-AF65-F5344CB8AC3E}">
        <p14:creationId xmlns:p14="http://schemas.microsoft.com/office/powerpoint/2010/main" val="105809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DBDB0-A89F-F542-997B-837F50D6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Analýza prostředí</a:t>
            </a:r>
            <a:br>
              <a:rPr lang="cs-CZ" dirty="0"/>
            </a:br>
            <a:r>
              <a:rPr lang="cs-CZ" dirty="0"/>
              <a:t>Marketingové makroprostředí - vnější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2497EDD-6DA1-754B-9E71-3D2272E58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0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C73D6-B66E-ED4A-9BED-BE0D3439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Makroprostředí - základ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18BE58-F9C3-0244-B286-2165611D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Vlivy, které firma nemůže ovlivnit</a:t>
            </a:r>
          </a:p>
          <a:p>
            <a:r>
              <a:rPr lang="cs-CZ" sz="2000" dirty="0"/>
              <a:t>Řešení pomocí PEST analýzy (součást strategického managementu)</a:t>
            </a:r>
          </a:p>
          <a:p>
            <a:pPr lvl="1"/>
            <a:r>
              <a:rPr lang="cs-CZ" sz="1800" b="1" dirty="0"/>
              <a:t>Politicko-právní prostředí (P)</a:t>
            </a:r>
          </a:p>
          <a:p>
            <a:pPr lvl="1"/>
            <a:r>
              <a:rPr lang="cs-CZ" sz="1800" b="1" dirty="0"/>
              <a:t>Ekonomické prostředí (E)</a:t>
            </a:r>
          </a:p>
          <a:p>
            <a:pPr lvl="1"/>
            <a:r>
              <a:rPr lang="cs-CZ" sz="1800" b="1" dirty="0"/>
              <a:t>Sociokulturní (S)</a:t>
            </a:r>
          </a:p>
          <a:p>
            <a:pPr lvl="1"/>
            <a:r>
              <a:rPr lang="cs-CZ" sz="1800" b="1" dirty="0"/>
              <a:t>Technologické prostředí (T)</a:t>
            </a:r>
          </a:p>
          <a:p>
            <a:pPr marL="457200" lvl="1" indent="0">
              <a:buNone/>
            </a:pPr>
            <a:r>
              <a:rPr lang="cs-CZ" sz="1800" dirty="0"/>
              <a:t>+</a:t>
            </a:r>
          </a:p>
          <a:p>
            <a:pPr lvl="1"/>
            <a:r>
              <a:rPr lang="cs-CZ" sz="1800" dirty="0"/>
              <a:t>(Demografické)</a:t>
            </a:r>
          </a:p>
          <a:p>
            <a:pPr lvl="1"/>
            <a:r>
              <a:rPr lang="cs-CZ" sz="1800" dirty="0"/>
              <a:t>(Ekologické)</a:t>
            </a:r>
          </a:p>
        </p:txBody>
      </p:sp>
    </p:spTree>
    <p:extLst>
      <p:ext uri="{BB962C8B-B14F-4D97-AF65-F5344CB8AC3E}">
        <p14:creationId xmlns:p14="http://schemas.microsoft.com/office/powerpoint/2010/main" val="191713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D8FE6-F447-A545-B779-1437CE7B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prostředí</a:t>
            </a:r>
            <a:br>
              <a:rPr lang="cs-CZ" dirty="0"/>
            </a:br>
            <a:r>
              <a:rPr lang="cs-CZ" dirty="0"/>
              <a:t>Marketingové mikroprostředí - vnější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FB544D-99F6-D245-B7E2-2872C000A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383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0DB65F-04C7-7346-8647-47C384CC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Mikroprostředí - základ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6707AB-F252-8244-91CD-90295A72C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Vlivy působící na firmu v úzkém okolí</a:t>
            </a:r>
          </a:p>
          <a:p>
            <a:r>
              <a:rPr lang="cs-CZ" sz="2000" dirty="0"/>
              <a:t>Společnost je schopna ovlivnit dané jevy</a:t>
            </a:r>
          </a:p>
          <a:p>
            <a:r>
              <a:rPr lang="cs-CZ" sz="2000" dirty="0"/>
              <a:t>Analýzy mikroprostředí:</a:t>
            </a:r>
          </a:p>
          <a:p>
            <a:pPr lvl="1"/>
            <a:r>
              <a:rPr lang="cs-CZ" sz="1800" dirty="0" err="1"/>
              <a:t>Porterův</a:t>
            </a:r>
            <a:r>
              <a:rPr lang="cs-CZ" sz="1800" dirty="0"/>
              <a:t> model pěti sil</a:t>
            </a:r>
          </a:p>
          <a:p>
            <a:pPr lvl="1"/>
            <a:r>
              <a:rPr lang="cs-CZ" sz="1800" dirty="0"/>
              <a:t>Analýza konkurence</a:t>
            </a:r>
          </a:p>
          <a:p>
            <a:pPr lvl="1"/>
            <a:r>
              <a:rPr lang="cs-CZ" sz="1800" dirty="0"/>
              <a:t>A další…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0C9B257-3C44-9A42-8C38-2D01A51A9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159701"/>
              </p:ext>
            </p:extLst>
          </p:nvPr>
        </p:nvGraphicFramePr>
        <p:xfrm>
          <a:off x="5181600" y="609600"/>
          <a:ext cx="6392672" cy="490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47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DDDB2-7A99-D940-BBEC-96A8E8B5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Mikroprostředí (dle </a:t>
            </a:r>
            <a:r>
              <a:rPr lang="cs-CZ" dirty="0" err="1"/>
              <a:t>Kotlera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1BA5E0-0CF6-5041-B7CB-A28D8EF34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Sportovní subjekt (organizační struktura, vazby a vztahy)</a:t>
            </a:r>
          </a:p>
          <a:p>
            <a:r>
              <a:rPr lang="cs-CZ" sz="2000" dirty="0"/>
              <a:t>Dodavatelé</a:t>
            </a:r>
          </a:p>
          <a:p>
            <a:r>
              <a:rPr lang="cs-CZ" sz="2000" dirty="0"/>
              <a:t>Distributoři</a:t>
            </a:r>
          </a:p>
          <a:p>
            <a:r>
              <a:rPr lang="cs-CZ" sz="2000" dirty="0"/>
              <a:t>Konkurence (</a:t>
            </a:r>
            <a:r>
              <a:rPr lang="cs-CZ" sz="2000" dirty="0" err="1"/>
              <a:t>mystery</a:t>
            </a:r>
            <a:r>
              <a:rPr lang="cs-CZ" sz="2000" dirty="0"/>
              <a:t> shopping)</a:t>
            </a:r>
          </a:p>
          <a:p>
            <a:pPr lvl="1"/>
            <a:r>
              <a:rPr lang="cs-CZ" sz="1800" dirty="0"/>
              <a:t>Komoditní</a:t>
            </a:r>
          </a:p>
          <a:p>
            <a:pPr lvl="1"/>
            <a:r>
              <a:rPr lang="cs-CZ" sz="1800" dirty="0"/>
              <a:t>Substituční</a:t>
            </a:r>
          </a:p>
          <a:p>
            <a:r>
              <a:rPr lang="cs-CZ" sz="2000" dirty="0"/>
              <a:t>Zákazník</a:t>
            </a:r>
          </a:p>
          <a:p>
            <a:r>
              <a:rPr lang="cs-CZ" sz="2000" dirty="0"/>
              <a:t>Veřejnost (komunity, média apod.)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747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D8FE6-F447-A545-B779-1437CE7B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Mise, vize a strategické cíle ve sportovním marketingu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FB544D-99F6-D245-B7E2-2872C000A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28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845C4-50FE-564C-86BE-CB85B197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Mise, vize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845093-F3BA-9841-B499-E61EA657B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4689"/>
            <a:ext cx="8596668" cy="4346674"/>
          </a:xfrm>
        </p:spPr>
        <p:txBody>
          <a:bodyPr>
            <a:normAutofit/>
          </a:bodyPr>
          <a:lstStyle/>
          <a:p>
            <a:r>
              <a:rPr lang="cs-CZ" sz="2000" dirty="0"/>
              <a:t>Mise</a:t>
            </a:r>
          </a:p>
          <a:p>
            <a:pPr lvl="1"/>
            <a:r>
              <a:rPr lang="cs-CZ" sz="1800" dirty="0"/>
              <a:t>Poslání firmy</a:t>
            </a:r>
          </a:p>
          <a:p>
            <a:pPr lvl="1"/>
            <a:r>
              <a:rPr lang="cs-CZ" sz="1800" dirty="0"/>
              <a:t>Smysl existence</a:t>
            </a:r>
          </a:p>
          <a:p>
            <a:pPr lvl="1"/>
            <a:r>
              <a:rPr lang="cs-CZ" sz="1800" dirty="0"/>
              <a:t>Realita a odlišení se od konkurence</a:t>
            </a:r>
          </a:p>
          <a:p>
            <a:pPr lvl="1"/>
            <a:r>
              <a:rPr lang="cs-CZ" sz="1800" dirty="0"/>
              <a:t>Oblast podnikání? Zákazníci? Význam na trhu?</a:t>
            </a:r>
          </a:p>
          <a:p>
            <a:r>
              <a:rPr lang="cs-CZ" sz="2000" dirty="0"/>
              <a:t>Vize</a:t>
            </a:r>
          </a:p>
          <a:p>
            <a:pPr lvl="1"/>
            <a:r>
              <a:rPr lang="cs-CZ" sz="1800" dirty="0"/>
              <a:t>Kde se chce společnost nacházet?</a:t>
            </a:r>
          </a:p>
          <a:p>
            <a:pPr lvl="1"/>
            <a:r>
              <a:rPr lang="cs-CZ" sz="1800" dirty="0"/>
              <a:t>Jaké jsou její cíle?</a:t>
            </a:r>
          </a:p>
          <a:p>
            <a:pPr lvl="1"/>
            <a:r>
              <a:rPr lang="cs-CZ" sz="1800" dirty="0"/>
              <a:t>Stav v určitém období?</a:t>
            </a:r>
          </a:p>
        </p:txBody>
      </p:sp>
    </p:spTree>
    <p:extLst>
      <p:ext uri="{BB962C8B-B14F-4D97-AF65-F5344CB8AC3E}">
        <p14:creationId xmlns:p14="http://schemas.microsoft.com/office/powerpoint/2010/main" val="336859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0BA97-B26D-964D-960B-7EA0C9BE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DB52A0-78E1-0449-8D61-737EFCA76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Základy marketingu</a:t>
            </a:r>
          </a:p>
          <a:p>
            <a:r>
              <a:rPr lang="cs-CZ" sz="2000" dirty="0"/>
              <a:t>Marketingové řízení ve sportu</a:t>
            </a:r>
          </a:p>
          <a:p>
            <a:r>
              <a:rPr lang="cs-CZ" sz="2000" dirty="0"/>
              <a:t>Marketingový mix / marketingový mix služeb</a:t>
            </a:r>
          </a:p>
          <a:p>
            <a:r>
              <a:rPr lang="cs-CZ" sz="2000" dirty="0"/>
              <a:t>Sportovní reklama</a:t>
            </a:r>
          </a:p>
        </p:txBody>
      </p:sp>
    </p:spTree>
    <p:extLst>
      <p:ext uri="{BB962C8B-B14F-4D97-AF65-F5344CB8AC3E}">
        <p14:creationId xmlns:p14="http://schemas.microsoft.com/office/powerpoint/2010/main" val="2480675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32A00-83AF-3447-85B4-7C699FD1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Strategické cíle sportovní organizace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04502E-2118-D344-B71A-67817478E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Sportovní</a:t>
            </a:r>
          </a:p>
          <a:p>
            <a:pPr lvl="1"/>
            <a:endParaRPr lang="cs-CZ" sz="1800" dirty="0"/>
          </a:p>
          <a:p>
            <a:r>
              <a:rPr lang="cs-CZ" sz="2000" dirty="0"/>
              <a:t>Ekonomické</a:t>
            </a:r>
          </a:p>
          <a:p>
            <a:pPr lvl="1"/>
            <a:endParaRPr lang="cs-CZ" sz="1800" dirty="0"/>
          </a:p>
          <a:p>
            <a:r>
              <a:rPr lang="cs-CZ" sz="2000" dirty="0"/>
              <a:t>Sociální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Dlouhodobé = nad 3 roky</a:t>
            </a:r>
          </a:p>
          <a:p>
            <a:r>
              <a:rPr lang="cs-CZ" sz="2000" dirty="0"/>
              <a:t>Střednědobé = 3 roky</a:t>
            </a:r>
          </a:p>
          <a:p>
            <a:r>
              <a:rPr lang="cs-CZ" sz="2000" dirty="0"/>
              <a:t>Krátkodobé = roční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535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4527C-045A-F54C-AF61-6FE21065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Marketingový plán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8C1C95-147A-A34B-BEF1-0D4899142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409439"/>
          </a:xfrm>
        </p:spPr>
        <p:txBody>
          <a:bodyPr>
            <a:normAutofit/>
          </a:bodyPr>
          <a:lstStyle/>
          <a:p>
            <a:r>
              <a:rPr lang="cs-CZ" sz="2000" dirty="0"/>
              <a:t>Stanovuje, kde se firma nachází a kam směřuje</a:t>
            </a:r>
          </a:p>
          <a:p>
            <a:r>
              <a:rPr lang="cs-CZ" sz="2000" dirty="0"/>
              <a:t>Zpracování pro trhy, značky, produkty</a:t>
            </a:r>
          </a:p>
          <a:p>
            <a:r>
              <a:rPr lang="cs-CZ" sz="2000" dirty="0"/>
              <a:t>Zpracování pro každý rok</a:t>
            </a:r>
          </a:p>
          <a:p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Úvod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Současná situace – marketing a trh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Cíle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Konkrétní marketingové strategie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Rozpočetnictví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Kontrola</a:t>
            </a:r>
          </a:p>
        </p:txBody>
      </p:sp>
    </p:spTree>
    <p:extLst>
      <p:ext uri="{BB962C8B-B14F-4D97-AF65-F5344CB8AC3E}">
        <p14:creationId xmlns:p14="http://schemas.microsoft.com/office/powerpoint/2010/main" val="292696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2A713-0B13-824C-A797-9A3C5B2E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Základy marketingu = marketingový mix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508CA-1235-7F4E-A475-4D902D48E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Snaha ovlivňovat poptávku</a:t>
            </a:r>
          </a:p>
          <a:p>
            <a:r>
              <a:rPr lang="cs-CZ" sz="2000" dirty="0"/>
              <a:t>Soubor marketingových nástrojů</a:t>
            </a:r>
          </a:p>
          <a:p>
            <a:r>
              <a:rPr lang="cs-CZ" sz="2000" dirty="0"/>
              <a:t>Marketingový mix klasický = 4P</a:t>
            </a:r>
          </a:p>
          <a:p>
            <a:r>
              <a:rPr lang="cs-CZ" sz="2000" b="1" dirty="0" err="1"/>
              <a:t>Product</a:t>
            </a:r>
            <a:r>
              <a:rPr lang="cs-CZ" sz="2000" dirty="0"/>
              <a:t> (produkt)</a:t>
            </a:r>
          </a:p>
          <a:p>
            <a:r>
              <a:rPr lang="cs-CZ" sz="2000" b="1" dirty="0" err="1"/>
              <a:t>Price</a:t>
            </a:r>
            <a:r>
              <a:rPr lang="cs-CZ" sz="2000" dirty="0"/>
              <a:t> (cena)</a:t>
            </a:r>
          </a:p>
          <a:p>
            <a:r>
              <a:rPr lang="cs-CZ" sz="2000" b="1" dirty="0"/>
              <a:t>Place</a:t>
            </a:r>
            <a:r>
              <a:rPr lang="cs-CZ" sz="2000" dirty="0"/>
              <a:t> (místo)</a:t>
            </a:r>
          </a:p>
          <a:p>
            <a:r>
              <a:rPr lang="cs-CZ" sz="2000" b="1" dirty="0" err="1"/>
              <a:t>Promotion</a:t>
            </a:r>
            <a:r>
              <a:rPr lang="cs-CZ" sz="2000" dirty="0"/>
              <a:t> (propagace) / někdy marketingová komunikace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7978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7D3D62-91B0-6743-94B4-8275E83E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CA4661-4A7C-9445-8C95-F6310482A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Hmotný či nehmotný výrobek nebo služba</a:t>
            </a:r>
          </a:p>
          <a:p>
            <a:pPr lvl="1"/>
            <a:r>
              <a:rPr lang="cs-CZ" sz="1800" dirty="0"/>
              <a:t>Příklad hmotného statku?</a:t>
            </a:r>
          </a:p>
          <a:p>
            <a:pPr lvl="1"/>
            <a:r>
              <a:rPr lang="cs-CZ" sz="1800" dirty="0"/>
              <a:t>Příklad nehmotného statku?</a:t>
            </a:r>
          </a:p>
          <a:p>
            <a:pPr lvl="1"/>
            <a:r>
              <a:rPr lang="cs-CZ" sz="1800" dirty="0"/>
              <a:t>Příklad služby?</a:t>
            </a:r>
          </a:p>
          <a:p>
            <a:r>
              <a:rPr lang="cs-CZ" sz="2000" dirty="0"/>
              <a:t>Cokoliv, co slouží k uspokojování potřeb zákazníka</a:t>
            </a:r>
          </a:p>
        </p:txBody>
      </p:sp>
    </p:spTree>
    <p:extLst>
      <p:ext uri="{BB962C8B-B14F-4D97-AF65-F5344CB8AC3E}">
        <p14:creationId xmlns:p14="http://schemas.microsoft.com/office/powerpoint/2010/main" val="30983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ve sportu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Sportovní produkt = veškeré hmotné a nehmotné statky nabízené k spokojování přání a potřeb zákazníků pohybujících se v oblasti tělesné výchovy a sportu</a:t>
            </a:r>
          </a:p>
          <a:p>
            <a:r>
              <a:rPr lang="cs-CZ" sz="2000" dirty="0"/>
              <a:t>Příklady produktů ve sportu?</a:t>
            </a:r>
          </a:p>
          <a:p>
            <a:r>
              <a:rPr lang="cs-CZ" sz="2000" dirty="0"/>
              <a:t>Mnoho variant!</a:t>
            </a:r>
          </a:p>
          <a:p>
            <a:r>
              <a:rPr lang="cs-CZ" sz="2000" dirty="0"/>
              <a:t>Členství ve fitness, sportovní zboží, prodej sportovní reklamy atd. </a:t>
            </a:r>
          </a:p>
        </p:txBody>
      </p:sp>
    </p:spTree>
    <p:extLst>
      <p:ext uri="{BB962C8B-B14F-4D97-AF65-F5344CB8AC3E}">
        <p14:creationId xmlns:p14="http://schemas.microsoft.com/office/powerpoint/2010/main" val="2415923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FA550-7EBB-6440-A71D-352E387A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Produkt ve sportu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9D4ED8-8D3E-2E4B-93A4-9FBF151D8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5456"/>
            <a:ext cx="8596668" cy="5334000"/>
          </a:xfrm>
        </p:spPr>
        <p:txBody>
          <a:bodyPr>
            <a:normAutofit/>
          </a:bodyPr>
          <a:lstStyle/>
          <a:p>
            <a:r>
              <a:rPr lang="cs-CZ" sz="2000" dirty="0"/>
              <a:t>Mnoho variant</a:t>
            </a:r>
          </a:p>
          <a:p>
            <a:r>
              <a:rPr lang="cs-CZ" sz="2000" b="1" dirty="0"/>
              <a:t>Např. </a:t>
            </a:r>
            <a:r>
              <a:rPr lang="cs-CZ" sz="2000" b="1" dirty="0" err="1"/>
              <a:t>Pitts</a:t>
            </a:r>
            <a:r>
              <a:rPr lang="cs-CZ" sz="2000" b="1" dirty="0"/>
              <a:t> a </a:t>
            </a:r>
            <a:r>
              <a:rPr lang="cs-CZ" sz="2000" b="1" dirty="0" err="1"/>
              <a:t>Stotlar</a:t>
            </a:r>
            <a:r>
              <a:rPr lang="cs-CZ" sz="2000" b="1" dirty="0"/>
              <a:t>:</a:t>
            </a:r>
          </a:p>
          <a:p>
            <a:r>
              <a:rPr lang="cs-CZ" sz="2000" dirty="0"/>
              <a:t>Účastnický sport</a:t>
            </a:r>
          </a:p>
          <a:p>
            <a:r>
              <a:rPr lang="cs-CZ" sz="2000" dirty="0"/>
              <a:t>Divácký sport</a:t>
            </a:r>
          </a:p>
          <a:p>
            <a:r>
              <a:rPr lang="cs-CZ" sz="2000" dirty="0"/>
              <a:t>Vybavení a oblečení</a:t>
            </a:r>
          </a:p>
          <a:p>
            <a:r>
              <a:rPr lang="cs-CZ" sz="2000" dirty="0"/>
              <a:t>Reklamní zboží</a:t>
            </a:r>
          </a:p>
          <a:p>
            <a:r>
              <a:rPr lang="cs-CZ" sz="2000" dirty="0"/>
              <a:t>Sportovní zařízení</a:t>
            </a:r>
          </a:p>
          <a:p>
            <a:r>
              <a:rPr lang="cs-CZ" sz="2000" dirty="0"/>
              <a:t>Manažerské a marketingové služby</a:t>
            </a:r>
          </a:p>
          <a:p>
            <a:r>
              <a:rPr lang="cs-CZ" sz="2000" dirty="0"/>
              <a:t>Mediální firmy</a:t>
            </a:r>
          </a:p>
          <a:p>
            <a:r>
              <a:rPr lang="cs-CZ" sz="2000" dirty="0"/>
              <a:t>Servisní firmy</a:t>
            </a:r>
          </a:p>
          <a:p>
            <a:r>
              <a:rPr lang="cs-CZ" sz="2000" dirty="0"/>
              <a:t>Rekreační služby</a:t>
            </a:r>
          </a:p>
        </p:txBody>
      </p:sp>
    </p:spTree>
    <p:extLst>
      <p:ext uri="{BB962C8B-B14F-4D97-AF65-F5344CB8AC3E}">
        <p14:creationId xmlns:p14="http://schemas.microsoft.com/office/powerpoint/2010/main" val="351468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sportovních produktů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28781"/>
          </a:xfrm>
        </p:spPr>
        <p:txBody>
          <a:bodyPr>
            <a:normAutofit/>
          </a:bodyPr>
          <a:lstStyle/>
          <a:p>
            <a:r>
              <a:rPr lang="cs-CZ" sz="2000" b="1" dirty="0"/>
              <a:t>Subjektivní oceňování tělovýchovných a sportovních produktů</a:t>
            </a:r>
          </a:p>
          <a:p>
            <a:pPr lvl="1"/>
            <a:r>
              <a:rPr lang="cs-CZ" sz="1800" dirty="0"/>
              <a:t>Subjektivní pocity každého účastníka</a:t>
            </a:r>
          </a:p>
          <a:p>
            <a:pPr lvl="1"/>
            <a:r>
              <a:rPr lang="cs-CZ" sz="1800" dirty="0"/>
              <a:t>Pro někoho moc/málo, dobré/špatné</a:t>
            </a:r>
          </a:p>
          <a:p>
            <a:r>
              <a:rPr lang="cs-CZ" sz="2000" b="1" dirty="0"/>
              <a:t>Převážná abstraktnost a nemateriálnost tělovýchovných a sportovních produktů</a:t>
            </a:r>
          </a:p>
          <a:p>
            <a:pPr lvl="1"/>
            <a:r>
              <a:rPr lang="cs-CZ" sz="1800" dirty="0"/>
              <a:t>Materiální produkty slouží nemateriálnímu produktu (příklad tenis)</a:t>
            </a:r>
          </a:p>
          <a:p>
            <a:pPr lvl="1"/>
            <a:r>
              <a:rPr lang="cs-CZ" sz="1800" dirty="0"/>
              <a:t>Spotřeba při výrobě, závislost na čase a prostoru</a:t>
            </a:r>
          </a:p>
          <a:p>
            <a:r>
              <a:rPr lang="cs-CZ" sz="2000" b="1" dirty="0"/>
              <a:t>Nepředvídatelný vývoj tělovýchovných a sportovních produktů</a:t>
            </a:r>
          </a:p>
          <a:p>
            <a:pPr lvl="1"/>
            <a:r>
              <a:rPr lang="cs-CZ" sz="1800" dirty="0"/>
              <a:t>Nepředvídatelnost</a:t>
            </a:r>
          </a:p>
          <a:p>
            <a:pPr lvl="1"/>
            <a:r>
              <a:rPr lang="cs-CZ" sz="1800" dirty="0"/>
              <a:t>Zápasy s otevřeným výsledkem (nevím, co si kupuji)</a:t>
            </a:r>
          </a:p>
        </p:txBody>
      </p:sp>
    </p:spTree>
    <p:extLst>
      <p:ext uri="{BB962C8B-B14F-4D97-AF65-F5344CB8AC3E}">
        <p14:creationId xmlns:p14="http://schemas.microsoft.com/office/powerpoint/2010/main" val="3592037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sportovních produktů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Malá možnost kontroly složení sportovních produktů</a:t>
            </a:r>
          </a:p>
          <a:p>
            <a:pPr lvl="1"/>
            <a:r>
              <a:rPr lang="cs-CZ" sz="1800" dirty="0"/>
              <a:t>Nabídka ve sportu nemá konečný vliv na finální podobu nabídky</a:t>
            </a:r>
          </a:p>
          <a:p>
            <a:pPr lvl="1"/>
            <a:r>
              <a:rPr lang="cs-CZ" sz="1800" dirty="0"/>
              <a:t>Připravíme vše nejlépe na fotbalový zápas, ale dále ho neovlivníme</a:t>
            </a:r>
          </a:p>
          <a:p>
            <a:r>
              <a:rPr lang="cs-CZ" sz="2000" b="1" dirty="0"/>
              <a:t>Sport jako komplex výkonů a jeho univerzální nabídka</a:t>
            </a:r>
          </a:p>
          <a:p>
            <a:pPr lvl="1"/>
            <a:r>
              <a:rPr lang="cs-CZ" sz="1800" dirty="0"/>
              <a:t>Složitost a složenost produktu</a:t>
            </a:r>
          </a:p>
          <a:p>
            <a:pPr lvl="1"/>
            <a:r>
              <a:rPr lang="cs-CZ" sz="1800" dirty="0"/>
              <a:t>Sport jako produkt ve specifické podobě na trhu</a:t>
            </a:r>
          </a:p>
          <a:p>
            <a:r>
              <a:rPr lang="cs-CZ" sz="2000" b="1" dirty="0"/>
              <a:t>Sport jako veřejné zboží</a:t>
            </a:r>
          </a:p>
          <a:p>
            <a:pPr lvl="1"/>
            <a:r>
              <a:rPr lang="cs-CZ" sz="1800" dirty="0"/>
              <a:t>Část sportu je veřejně přístupná</a:t>
            </a:r>
          </a:p>
          <a:p>
            <a:pPr lvl="1"/>
            <a:r>
              <a:rPr lang="cs-CZ" sz="1800" dirty="0"/>
              <a:t>Sportovní produkty může konzumovat kdokoliv</a:t>
            </a:r>
          </a:p>
        </p:txBody>
      </p:sp>
    </p:spTree>
    <p:extLst>
      <p:ext uri="{BB962C8B-B14F-4D97-AF65-F5344CB8AC3E}">
        <p14:creationId xmlns:p14="http://schemas.microsoft.com/office/powerpoint/2010/main" val="3484245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sportovních produktů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U produktů tělovýchovy a sportu zčásti neexistuje tržní cena</a:t>
            </a:r>
          </a:p>
          <a:p>
            <a:pPr lvl="1"/>
            <a:r>
              <a:rPr lang="cs-CZ" sz="1800" dirty="0"/>
              <a:t>Výjimkou je soukromý sektor</a:t>
            </a:r>
          </a:p>
          <a:p>
            <a:pPr lvl="1"/>
            <a:r>
              <a:rPr lang="cs-CZ" sz="1800" dirty="0"/>
              <a:t>Složitost určení a tvorby ceny</a:t>
            </a:r>
          </a:p>
        </p:txBody>
      </p:sp>
    </p:spTree>
    <p:extLst>
      <p:ext uri="{BB962C8B-B14F-4D97-AF65-F5344CB8AC3E}">
        <p14:creationId xmlns:p14="http://schemas.microsoft.com/office/powerpoint/2010/main" val="2487500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6EE9E-6298-7B45-BEB8-ABFACCB8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7A4866-B4AA-4A44-84C9-26C07B37E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cs-CZ" sz="2000" dirty="0"/>
              <a:t>Hodnota produktu</a:t>
            </a:r>
          </a:p>
          <a:p>
            <a:r>
              <a:rPr lang="cs-CZ" sz="2000" dirty="0"/>
              <a:t>Dle cílové skupiny</a:t>
            </a:r>
          </a:p>
          <a:p>
            <a:r>
              <a:rPr lang="cs-CZ" sz="2000" dirty="0"/>
              <a:t>Cena stanovená pro zákazníka</a:t>
            </a:r>
          </a:p>
          <a:p>
            <a:r>
              <a:rPr lang="cs-CZ" sz="2000" dirty="0"/>
              <a:t>Různé cenové strategie</a:t>
            </a:r>
          </a:p>
          <a:p>
            <a:r>
              <a:rPr lang="cs-CZ" sz="2000" dirty="0"/>
              <a:t>Běžně: odrazit se od nákladů</a:t>
            </a:r>
          </a:p>
          <a:p>
            <a:r>
              <a:rPr lang="cs-CZ" sz="2000" dirty="0"/>
              <a:t>Například:</a:t>
            </a:r>
          </a:p>
          <a:p>
            <a:pPr lvl="1"/>
            <a:r>
              <a:rPr lang="cs-CZ" sz="1800" dirty="0"/>
              <a:t>Vysoká cena</a:t>
            </a:r>
          </a:p>
          <a:p>
            <a:pPr lvl="1"/>
            <a:r>
              <a:rPr lang="cs-CZ" sz="1800" dirty="0"/>
              <a:t>Nízká cena</a:t>
            </a:r>
          </a:p>
          <a:p>
            <a:pPr lvl="1"/>
            <a:r>
              <a:rPr lang="cs-CZ" sz="1800" dirty="0"/>
              <a:t>Záleží na marketingové strategie u jednotlivých produktů</a:t>
            </a:r>
          </a:p>
        </p:txBody>
      </p:sp>
    </p:spTree>
    <p:extLst>
      <p:ext uri="{BB962C8B-B14F-4D97-AF65-F5344CB8AC3E}">
        <p14:creationId xmlns:p14="http://schemas.microsoft.com/office/powerpoint/2010/main" val="383449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2DC25-FB84-9E42-B975-CB7EBD16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92D13B7-CE0A-914D-A29A-44A766552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Marketing a aplikovaný sportovní marketing</a:t>
            </a:r>
          </a:p>
        </p:txBody>
      </p:sp>
    </p:spTree>
    <p:extLst>
      <p:ext uri="{BB962C8B-B14F-4D97-AF65-F5344CB8AC3E}">
        <p14:creationId xmlns:p14="http://schemas.microsoft.com/office/powerpoint/2010/main" val="2910224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Různé typy slev a zvýhodnění</a:t>
            </a:r>
          </a:p>
          <a:p>
            <a:r>
              <a:rPr lang="cs-CZ" sz="2000" dirty="0"/>
              <a:t>Způsoby platby</a:t>
            </a:r>
          </a:p>
          <a:p>
            <a:r>
              <a:rPr lang="cs-CZ" sz="2000" dirty="0"/>
              <a:t>Nabídka na míru pro zákazníka (aktuální!)</a:t>
            </a:r>
          </a:p>
          <a:p>
            <a:r>
              <a:rPr lang="cs-CZ" sz="2000" dirty="0"/>
              <a:t>Cenová strategie v čase a prostoru (příklad fitness)</a:t>
            </a:r>
          </a:p>
        </p:txBody>
      </p:sp>
    </p:spTree>
    <p:extLst>
      <p:ext uri="{BB962C8B-B14F-4D97-AF65-F5344CB8AC3E}">
        <p14:creationId xmlns:p14="http://schemas.microsoft.com/office/powerpoint/2010/main" val="1713775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B6037-F41C-4048-B9AB-9F2121E2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Distribuce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72A7D8-B11E-644F-ACF7-2557CD6D2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4500"/>
            <a:ext cx="8596668" cy="4823459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Cesta produktu</a:t>
            </a:r>
          </a:p>
          <a:p>
            <a:r>
              <a:rPr lang="cs-CZ" sz="2000" dirty="0"/>
              <a:t>Od výrobce ke konečnému spotřebiteli</a:t>
            </a:r>
          </a:p>
          <a:p>
            <a:r>
              <a:rPr lang="cs-CZ" sz="2000" dirty="0"/>
              <a:t>Kde je daný produkt distribuován</a:t>
            </a:r>
          </a:p>
          <a:p>
            <a:r>
              <a:rPr lang="cs-CZ" sz="2000" dirty="0"/>
              <a:t>Jaká je distribuční síť</a:t>
            </a:r>
            <a:endParaRPr lang="cs-CZ" dirty="0"/>
          </a:p>
          <a:p>
            <a:endParaRPr lang="cs-CZ" sz="2000" dirty="0"/>
          </a:p>
          <a:p>
            <a:r>
              <a:rPr lang="cs-CZ" sz="2000" b="1" dirty="0"/>
              <a:t>Hmotný produkt</a:t>
            </a:r>
          </a:p>
          <a:p>
            <a:pPr lvl="1"/>
            <a:r>
              <a:rPr lang="cs-CZ" sz="1800" dirty="0"/>
              <a:t>Fyzický rozměr, musí být dopraven</a:t>
            </a:r>
          </a:p>
          <a:p>
            <a:pPr lvl="1"/>
            <a:r>
              <a:rPr lang="cs-CZ" sz="1800" dirty="0"/>
              <a:t>Často specializované prodejny</a:t>
            </a:r>
          </a:p>
          <a:p>
            <a:pPr lvl="1"/>
            <a:r>
              <a:rPr lang="cs-CZ" sz="1800" dirty="0"/>
              <a:t>Např. sportovní obuv, oblečení</a:t>
            </a:r>
          </a:p>
          <a:p>
            <a:r>
              <a:rPr lang="cs-CZ" sz="2000" b="1" dirty="0"/>
              <a:t>Nehmotný produkt</a:t>
            </a:r>
          </a:p>
          <a:p>
            <a:pPr lvl="1"/>
            <a:r>
              <a:rPr lang="cs-CZ" sz="1800" dirty="0"/>
              <a:t>Služby </a:t>
            </a:r>
          </a:p>
          <a:p>
            <a:pPr lvl="1"/>
            <a:r>
              <a:rPr lang="cs-CZ" sz="1800" dirty="0"/>
              <a:t>Prožití ve sportovním zařízení (zákazník musí přijít – až na výjimky)</a:t>
            </a:r>
          </a:p>
        </p:txBody>
      </p:sp>
    </p:spTree>
    <p:extLst>
      <p:ext uri="{BB962C8B-B14F-4D97-AF65-F5344CB8AC3E}">
        <p14:creationId xmlns:p14="http://schemas.microsoft.com/office/powerpoint/2010/main" val="744939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B6037-F41C-4048-B9AB-9F2121E2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Distribuce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72A7D8-B11E-644F-ACF7-2557CD6D2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r>
              <a:rPr lang="cs-CZ" sz="2000" dirty="0"/>
              <a:t>Například:</a:t>
            </a:r>
          </a:p>
          <a:p>
            <a:pPr lvl="1"/>
            <a:r>
              <a:rPr lang="cs-CZ" sz="1800" dirty="0"/>
              <a:t>Přímo</a:t>
            </a:r>
          </a:p>
          <a:p>
            <a:pPr lvl="1"/>
            <a:r>
              <a:rPr lang="cs-CZ" sz="1800" dirty="0"/>
              <a:t>Nepřímo</a:t>
            </a:r>
          </a:p>
          <a:p>
            <a:endParaRPr lang="cs-CZ" sz="2000" dirty="0"/>
          </a:p>
          <a:p>
            <a:r>
              <a:rPr lang="cs-CZ" sz="2000" dirty="0"/>
              <a:t>B2B</a:t>
            </a:r>
          </a:p>
          <a:p>
            <a:r>
              <a:rPr lang="cs-CZ" sz="2000" dirty="0"/>
              <a:t>B2C</a:t>
            </a:r>
          </a:p>
          <a:p>
            <a:r>
              <a:rPr lang="cs-CZ" sz="2000" dirty="0"/>
              <a:t>B2G</a:t>
            </a:r>
          </a:p>
          <a:p>
            <a:pPr marL="457200" lvl="1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26772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AD0428-AE3F-A444-9527-34921F53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/ marketingová 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B7B8F9-2197-5046-A71D-468E6F348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Jak je prezentován produkt zákazníkům</a:t>
            </a:r>
          </a:p>
          <a:p>
            <a:r>
              <a:rPr lang="cs-CZ" sz="2000"/>
              <a:t>Model AIDA</a:t>
            </a:r>
          </a:p>
          <a:p>
            <a:r>
              <a:rPr lang="cs-CZ" sz="2000" dirty="0"/>
              <a:t>Nástroje marketingové komunikace</a:t>
            </a:r>
          </a:p>
          <a:p>
            <a:r>
              <a:rPr lang="cs-CZ" sz="2000" dirty="0"/>
              <a:t>Například:</a:t>
            </a:r>
          </a:p>
          <a:p>
            <a:pPr lvl="1"/>
            <a:r>
              <a:rPr lang="cs-CZ" sz="1800" dirty="0"/>
              <a:t>Reklama</a:t>
            </a:r>
          </a:p>
          <a:p>
            <a:pPr lvl="1"/>
            <a:r>
              <a:rPr lang="cs-CZ" sz="1800" dirty="0"/>
              <a:t>Podpora prodeje</a:t>
            </a:r>
          </a:p>
          <a:p>
            <a:pPr lvl="1"/>
            <a:r>
              <a:rPr lang="cs-CZ" sz="1800" dirty="0"/>
              <a:t>Osobní prodej</a:t>
            </a:r>
          </a:p>
          <a:p>
            <a:pPr lvl="1"/>
            <a:r>
              <a:rPr lang="cs-CZ" sz="1800" dirty="0"/>
              <a:t>Publicita</a:t>
            </a:r>
          </a:p>
        </p:txBody>
      </p:sp>
    </p:spTree>
    <p:extLst>
      <p:ext uri="{BB962C8B-B14F-4D97-AF65-F5344CB8AC3E}">
        <p14:creationId xmlns:p14="http://schemas.microsoft.com/office/powerpoint/2010/main" val="3893245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AD0428-AE3F-A444-9527-34921F53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/ marketingová komunikace ve sportu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B7B8F9-2197-5046-A71D-468E6F348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sz="2000" b="1" dirty="0"/>
              <a:t>Reklama</a:t>
            </a:r>
          </a:p>
          <a:p>
            <a:pPr lvl="2"/>
            <a:r>
              <a:rPr lang="cs-CZ" sz="1800" dirty="0"/>
              <a:t>Sportovních výrobků, reklama na sportovní služby</a:t>
            </a:r>
          </a:p>
          <a:p>
            <a:pPr lvl="2"/>
            <a:r>
              <a:rPr lang="cs-CZ" sz="1800" dirty="0"/>
              <a:t>Na specifických sportovní nosičích</a:t>
            </a:r>
          </a:p>
          <a:p>
            <a:pPr lvl="1"/>
            <a:r>
              <a:rPr lang="cs-CZ" sz="2000" b="1" dirty="0"/>
              <a:t>Podpora prodeje</a:t>
            </a:r>
          </a:p>
          <a:p>
            <a:pPr lvl="2"/>
            <a:r>
              <a:rPr lang="cs-CZ" sz="1800" dirty="0"/>
              <a:t>Hry o možnosti setkání/účasti profesionálního sportovce, dny otevřených dveří, losování vstupenek, zvýhodnění pro více návštěv</a:t>
            </a:r>
          </a:p>
          <a:p>
            <a:pPr lvl="1"/>
            <a:r>
              <a:rPr lang="cs-CZ" sz="2000" b="1" dirty="0"/>
              <a:t>Osobní prodej</a:t>
            </a:r>
          </a:p>
          <a:p>
            <a:pPr lvl="2"/>
            <a:r>
              <a:rPr lang="cs-CZ" sz="1800" dirty="0"/>
              <a:t>VIP servis</a:t>
            </a:r>
          </a:p>
          <a:p>
            <a:pPr lvl="1"/>
            <a:r>
              <a:rPr lang="cs-CZ" sz="2000" b="1" dirty="0"/>
              <a:t>Publicita</a:t>
            </a:r>
          </a:p>
          <a:p>
            <a:pPr lvl="2"/>
            <a:r>
              <a:rPr lang="cs-CZ" sz="1800" dirty="0"/>
              <a:t>Rozhovory se sportovními osobnostmi</a:t>
            </a:r>
          </a:p>
        </p:txBody>
      </p:sp>
    </p:spTree>
    <p:extLst>
      <p:ext uri="{BB962C8B-B14F-4D97-AF65-F5344CB8AC3E}">
        <p14:creationId xmlns:p14="http://schemas.microsoft.com/office/powerpoint/2010/main" val="394621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BEEAC-F560-D640-8AD2-B928012E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4P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5669D5D-8E40-4648-83C4-3E3BB1EE58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609600"/>
          <a:ext cx="10263718" cy="6119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3048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5B5E-27FD-154F-A61E-3BFAD96A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Marketingový mix služeb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06E56F-3E1B-7441-93B2-67B833075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err="1"/>
              <a:t>People</a:t>
            </a:r>
            <a:r>
              <a:rPr lang="cs-CZ" sz="2000" dirty="0"/>
              <a:t> (lidé)</a:t>
            </a:r>
          </a:p>
          <a:p>
            <a:r>
              <a:rPr lang="cs-CZ" sz="2000" b="1" dirty="0" err="1"/>
              <a:t>Process</a:t>
            </a:r>
            <a:r>
              <a:rPr lang="cs-CZ" sz="2000" dirty="0"/>
              <a:t> (proces)</a:t>
            </a:r>
          </a:p>
          <a:p>
            <a:r>
              <a:rPr lang="cs-CZ" sz="2000" b="1" dirty="0" err="1"/>
              <a:t>Presentation</a:t>
            </a:r>
            <a:r>
              <a:rPr lang="cs-CZ" sz="2000" dirty="0"/>
              <a:t> (prezentace/materiální vybavení)</a:t>
            </a:r>
          </a:p>
        </p:txBody>
      </p:sp>
    </p:spTree>
    <p:extLst>
      <p:ext uri="{BB962C8B-B14F-4D97-AF65-F5344CB8AC3E}">
        <p14:creationId xmlns:p14="http://schemas.microsoft.com/office/powerpoint/2010/main" val="146211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18B6F-71EE-824A-8A27-0AE2844A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People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A23CE0-FD1B-7E44-B280-4443CC70E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Řeší zaměstnance </a:t>
            </a:r>
          </a:p>
          <a:p>
            <a:r>
              <a:rPr lang="cs-CZ" sz="2000" dirty="0"/>
              <a:t>Personál ve službách</a:t>
            </a:r>
          </a:p>
        </p:txBody>
      </p:sp>
    </p:spTree>
    <p:extLst>
      <p:ext uri="{BB962C8B-B14F-4D97-AF65-F5344CB8AC3E}">
        <p14:creationId xmlns:p14="http://schemas.microsoft.com/office/powerpoint/2010/main" val="717230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C3582-FD4B-0A4C-B472-8C5E6240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764D4D-BF9B-B846-BD76-4554BFB4F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Doba obsluhy zákazníka</a:t>
            </a:r>
          </a:p>
          <a:p>
            <a:r>
              <a:rPr lang="cs-CZ" sz="2000" dirty="0"/>
              <a:t>Rychlost obsluhy</a:t>
            </a:r>
          </a:p>
          <a:p>
            <a:r>
              <a:rPr lang="cs-CZ" sz="2000" dirty="0"/>
              <a:t>Doba čekání</a:t>
            </a:r>
          </a:p>
          <a:p>
            <a:r>
              <a:rPr lang="cs-CZ" sz="2000" dirty="0"/>
              <a:t>Forma obsluhy</a:t>
            </a:r>
          </a:p>
        </p:txBody>
      </p:sp>
    </p:spTree>
    <p:extLst>
      <p:ext uri="{BB962C8B-B14F-4D97-AF65-F5344CB8AC3E}">
        <p14:creationId xmlns:p14="http://schemas.microsoft.com/office/powerpoint/2010/main" val="1504640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884F4-A6CF-2D41-9503-9CEBF255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D76967-35AE-6C4D-A517-DC479303A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Týká se provozovny/zařízení</a:t>
            </a:r>
          </a:p>
          <a:p>
            <a:pPr lvl="1"/>
            <a:r>
              <a:rPr lang="cs-CZ" sz="1800" dirty="0"/>
              <a:t>Velikost</a:t>
            </a:r>
          </a:p>
          <a:p>
            <a:pPr lvl="1"/>
            <a:r>
              <a:rPr lang="cs-CZ" sz="1800" dirty="0"/>
              <a:t>Vybavení</a:t>
            </a:r>
          </a:p>
          <a:p>
            <a:pPr lvl="1"/>
            <a:r>
              <a:rPr lang="cs-CZ" sz="1800" dirty="0"/>
              <a:t>Atmosféra</a:t>
            </a:r>
          </a:p>
          <a:p>
            <a:pPr lvl="1"/>
            <a:r>
              <a:rPr lang="cs-CZ" sz="1800" dirty="0"/>
              <a:t>Komfort</a:t>
            </a:r>
          </a:p>
          <a:p>
            <a:pPr lvl="1"/>
            <a:r>
              <a:rPr lang="cs-CZ" sz="1800" dirty="0"/>
              <a:t>Čistota </a:t>
            </a:r>
          </a:p>
        </p:txBody>
      </p:sp>
    </p:spTree>
    <p:extLst>
      <p:ext uri="{BB962C8B-B14F-4D97-AF65-F5344CB8AC3E}">
        <p14:creationId xmlns:p14="http://schemas.microsoft.com/office/powerpoint/2010/main" val="218159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53C84-B6AA-D84E-A401-CDF94EB6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- definice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1D9BA8-18A5-2349-A10B-67D19BBB1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i="1" dirty="0"/>
              <a:t>Marketing je společenský a manažerský proces, jehož prostřednictvím uspokojují jednotlivci a skupiny své potřeby a přání v procesu výroby a směny produktů a hodnot</a:t>
            </a:r>
            <a:r>
              <a:rPr lang="cs-CZ" sz="2000" dirty="0"/>
              <a:t>. </a:t>
            </a:r>
            <a:r>
              <a:rPr lang="cs-CZ" sz="2000" b="1" dirty="0"/>
              <a:t>Philip </a:t>
            </a:r>
            <a:r>
              <a:rPr lang="cs-CZ" sz="2000" b="1" dirty="0" err="1"/>
              <a:t>Kotler</a:t>
            </a:r>
            <a:endParaRPr lang="cs-CZ" sz="2000" b="1" dirty="0"/>
          </a:p>
          <a:p>
            <a:r>
              <a:rPr lang="cs-CZ" sz="2000" i="1" dirty="0"/>
              <a:t>Marketing je proces plánování a realizace koncepcí, tvorby cen, propagace a distribuce myšlenek, výrobků a služeb s cílem dosáhnout takové směny, která uspokojí požadavky jednotlivců a organizací</a:t>
            </a:r>
            <a:r>
              <a:rPr lang="cs-CZ" sz="2000" dirty="0"/>
              <a:t>. </a:t>
            </a:r>
            <a:r>
              <a:rPr lang="cs-CZ" sz="2000" b="1" dirty="0"/>
              <a:t>Americká marketingová asociace</a:t>
            </a:r>
          </a:p>
          <a:p>
            <a:r>
              <a:rPr lang="cs-CZ" sz="2000" i="1" dirty="0"/>
              <a:t>Marketing je komunikace se zákazníkem, která z nabídky a spotřeby produktu udělá mimořádný, nezapomenutelný zážitek</a:t>
            </a:r>
            <a:r>
              <a:rPr lang="cs-CZ" sz="2000" dirty="0"/>
              <a:t>. </a:t>
            </a:r>
            <a:r>
              <a:rPr lang="cs-CZ" sz="2000" b="1" dirty="0"/>
              <a:t>Miroslav </a:t>
            </a:r>
            <a:r>
              <a:rPr lang="cs-CZ" sz="2000" b="1" dirty="0" err="1"/>
              <a:t>Foret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815187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6526E-754F-2143-8931-2BC2240D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Marketingový mix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715FF9-0F8C-D54C-A327-737117F2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Jedná se o 4P či 7P (4C)</a:t>
            </a:r>
          </a:p>
          <a:p>
            <a:r>
              <a:rPr lang="cs-CZ" sz="2000" dirty="0"/>
              <a:t>Lze modifikovat a existuje mnoho variant</a:t>
            </a:r>
          </a:p>
          <a:p>
            <a:r>
              <a:rPr lang="cs-CZ" sz="2000" dirty="0"/>
              <a:t>Klasika 4P je základem, který je prakticky neměnný</a:t>
            </a:r>
          </a:p>
        </p:txBody>
      </p:sp>
    </p:spTree>
    <p:extLst>
      <p:ext uri="{BB962C8B-B14F-4D97-AF65-F5344CB8AC3E}">
        <p14:creationId xmlns:p14="http://schemas.microsoft.com/office/powerpoint/2010/main" val="1301702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407ED-143F-E643-A4DE-92E7AD85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Sportovní služby a jejich vlastnosti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F896600-CAE4-954D-AF4B-7542E572C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195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50B6C-0A61-5049-A56D-BDBE411D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služba?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FDA5D1-85D1-C24C-8A7B-F4B7D3877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Nehmotný statek</a:t>
            </a:r>
          </a:p>
          <a:p>
            <a:r>
              <a:rPr lang="cs-CZ" sz="2000" dirty="0"/>
              <a:t>Užitek poskytovaný spotřebiteli</a:t>
            </a:r>
          </a:p>
          <a:p>
            <a:r>
              <a:rPr lang="cs-CZ" sz="2000" dirty="0"/>
              <a:t>Subjekt poskytuje nehmotné statky ve formě aktivit či poskytování jiného užitku druhému subjektu</a:t>
            </a:r>
          </a:p>
          <a:p>
            <a:r>
              <a:rPr lang="cs-CZ" sz="2000" dirty="0"/>
              <a:t>Sponzorské služby, divácké služby, psychický prospěch, sociální myšlenky, služby zákazníkům (</a:t>
            </a:r>
            <a:r>
              <a:rPr lang="cs-CZ" sz="2000" dirty="0" err="1"/>
              <a:t>Chelladurai</a:t>
            </a:r>
            <a:r>
              <a:rPr lang="cs-CZ" sz="2000" dirty="0"/>
              <a:t>, 2000)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70225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E6530-1AA5-374C-9F6E-ADA9F4A3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sportovních služeb – charakter služby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ACE6F4-27AC-E845-AEB4-D88DA4257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Sportovní zařízení poskytující služby zákazníkům</a:t>
            </a:r>
          </a:p>
          <a:p>
            <a:r>
              <a:rPr lang="cs-CZ" sz="2000" dirty="0"/>
              <a:t>Sportovní zboží a poradenství</a:t>
            </a:r>
          </a:p>
          <a:p>
            <a:r>
              <a:rPr lang="cs-CZ" sz="2000" dirty="0"/>
              <a:t>Korporátní služby</a:t>
            </a:r>
          </a:p>
        </p:txBody>
      </p:sp>
    </p:spTree>
    <p:extLst>
      <p:ext uri="{BB962C8B-B14F-4D97-AF65-F5344CB8AC3E}">
        <p14:creationId xmlns:p14="http://schemas.microsoft.com/office/powerpoint/2010/main" val="1961042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E6530-1AA5-374C-9F6E-ADA9F4A3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sportovních služeb – zapojení zákazníka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ACE6F4-27AC-E845-AEB4-D88DA4257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Služby s aktivní účastí zákazníka</a:t>
            </a:r>
          </a:p>
          <a:p>
            <a:r>
              <a:rPr lang="cs-CZ" sz="2000" dirty="0"/>
              <a:t>Služby s pasivní účastí zákazníka</a:t>
            </a:r>
          </a:p>
        </p:txBody>
      </p:sp>
    </p:spTree>
    <p:extLst>
      <p:ext uri="{BB962C8B-B14F-4D97-AF65-F5344CB8AC3E}">
        <p14:creationId xmlns:p14="http://schemas.microsoft.com/office/powerpoint/2010/main" val="4151265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BF0BB-F404-D545-B57C-07DC3CB6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Motivy zákazníka k účasti na sportu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3BD5ED-1A9C-2A40-9118-969E3EE4C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dirty="0"/>
              <a:t>Osobní potěšení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Získání dovedností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Snaha vyniknout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Zlepšení zdraví a tělesné zdatnosti</a:t>
            </a:r>
          </a:p>
        </p:txBody>
      </p:sp>
    </p:spTree>
    <p:extLst>
      <p:ext uri="{BB962C8B-B14F-4D97-AF65-F5344CB8AC3E}">
        <p14:creationId xmlns:p14="http://schemas.microsoft.com/office/powerpoint/2010/main" val="2774044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2247D-D8AE-994A-B1F4-366C2B25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a specifika služeb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DE1B82-9BE6-0D4A-A034-4E8247E6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Nehmotnost</a:t>
            </a:r>
          </a:p>
          <a:p>
            <a:r>
              <a:rPr lang="cs-CZ" sz="2000" dirty="0"/>
              <a:t>Neoddělitelnost</a:t>
            </a:r>
          </a:p>
          <a:p>
            <a:r>
              <a:rPr lang="cs-CZ" sz="2000" dirty="0"/>
              <a:t>Proměnlivost</a:t>
            </a:r>
          </a:p>
          <a:p>
            <a:r>
              <a:rPr lang="cs-CZ" sz="2000" dirty="0"/>
              <a:t>Pomíjivost</a:t>
            </a:r>
          </a:p>
          <a:p>
            <a:r>
              <a:rPr lang="cs-CZ" sz="2000" dirty="0"/>
              <a:t>Absence vlastnictví</a:t>
            </a:r>
          </a:p>
        </p:txBody>
      </p:sp>
    </p:spTree>
    <p:extLst>
      <p:ext uri="{BB962C8B-B14F-4D97-AF65-F5344CB8AC3E}">
        <p14:creationId xmlns:p14="http://schemas.microsoft.com/office/powerpoint/2010/main" val="24077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BBCCD-C91B-D248-83B8-822C9F69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reklamy ve sportu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E9BC7E-D9C2-BE4F-A54C-C4D412C55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501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4F049-2181-D548-99C3-7D817FBF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reklama?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77C47C-9CAC-8943-86C2-ADAC9CDF8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Placená forma neosobní prezentace výrobků, služeb nebo myšlenek určitého subjektu prostřednictvím komunikačních médií </a:t>
            </a:r>
          </a:p>
          <a:p>
            <a:r>
              <a:rPr lang="cs-CZ" sz="2000" dirty="0"/>
              <a:t>Mnoho druhů reklamy – televize, tisk, rozhlas, displej reklama apod.</a:t>
            </a:r>
          </a:p>
          <a:p>
            <a:r>
              <a:rPr lang="cs-CZ" sz="2000" dirty="0"/>
              <a:t>Sportovní reklama = specifická pro oblast sportu, vybrané druhy reklamy, které nejsou jinde dostupné</a:t>
            </a:r>
          </a:p>
        </p:txBody>
      </p:sp>
    </p:spTree>
    <p:extLst>
      <p:ext uri="{BB962C8B-B14F-4D97-AF65-F5344CB8AC3E}">
        <p14:creationId xmlns:p14="http://schemas.microsoft.com/office/powerpoint/2010/main" val="2828541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42615-3157-6A44-9CB2-C932781F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sportovní reklamy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757D7-5E08-204B-A0A9-03749CF4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1537"/>
            <a:ext cx="8596668" cy="4419826"/>
          </a:xfrm>
        </p:spPr>
        <p:txBody>
          <a:bodyPr>
            <a:normAutofit/>
          </a:bodyPr>
          <a:lstStyle/>
          <a:p>
            <a:r>
              <a:rPr lang="cs-CZ" sz="2000" dirty="0"/>
              <a:t>Reklama na dresech a sportovních oděvech</a:t>
            </a:r>
          </a:p>
          <a:p>
            <a:r>
              <a:rPr lang="cs-CZ" sz="2000" dirty="0"/>
              <a:t>Reklama na startovních číslech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E1A355-B92E-FD4F-9137-BD987CF3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701830"/>
            <a:ext cx="3720488" cy="21999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524CC5-6B81-7040-B50C-E4505645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20" y="609600"/>
            <a:ext cx="3395983" cy="27982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8F35CEF-216B-C04F-B040-13B5D724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969" y="3023837"/>
            <a:ext cx="2504707" cy="37558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1A31CB5-03F4-AB45-87E8-BF5AB8161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730" y="3407890"/>
            <a:ext cx="2247876" cy="33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2E0A7-5B00-7C46-9A81-34BAB242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tedy…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CBB15-410E-0D40-A6F4-245BF0B9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513263"/>
          </a:xfrm>
        </p:spPr>
        <p:txBody>
          <a:bodyPr>
            <a:normAutofit/>
          </a:bodyPr>
          <a:lstStyle/>
          <a:p>
            <a:r>
              <a:rPr lang="cs-CZ" sz="2000" dirty="0"/>
              <a:t>Veřejnost si myslí, že marketing je pouze reklama, ale je mnohem více…</a:t>
            </a:r>
          </a:p>
          <a:p>
            <a:r>
              <a:rPr lang="cs-CZ" sz="2000" dirty="0"/>
              <a:t>Řeší vlivy působící na firmu (mikroprostředí i makroprostředí)</a:t>
            </a:r>
          </a:p>
          <a:p>
            <a:r>
              <a:rPr lang="cs-CZ" sz="2000" dirty="0"/>
              <a:t>Strategie a plánování</a:t>
            </a:r>
          </a:p>
          <a:p>
            <a:r>
              <a:rPr lang="cs-CZ" sz="2000" dirty="0"/>
              <a:t>Marketingový výzkum</a:t>
            </a:r>
          </a:p>
          <a:p>
            <a:r>
              <a:rPr lang="cs-CZ" sz="2000" dirty="0"/>
              <a:t>Zákazník (segmentace – </a:t>
            </a:r>
            <a:r>
              <a:rPr lang="cs-CZ" sz="2000" dirty="0" err="1"/>
              <a:t>targeting</a:t>
            </a:r>
            <a:r>
              <a:rPr lang="cs-CZ" sz="2000" dirty="0"/>
              <a:t> – </a:t>
            </a:r>
            <a:r>
              <a:rPr lang="cs-CZ" sz="2000" dirty="0" err="1"/>
              <a:t>positioning</a:t>
            </a:r>
            <a:r>
              <a:rPr lang="cs-CZ" sz="2000" dirty="0"/>
              <a:t>)</a:t>
            </a:r>
          </a:p>
          <a:p>
            <a:pPr lvl="1"/>
            <a:r>
              <a:rPr lang="cs-CZ" sz="1800" dirty="0"/>
              <a:t>V dnešní době zákazník na prvním místě</a:t>
            </a:r>
          </a:p>
          <a:p>
            <a:pPr lvl="1"/>
            <a:r>
              <a:rPr lang="cs-CZ" sz="1800" dirty="0"/>
              <a:t>Správný produkt</a:t>
            </a:r>
          </a:p>
          <a:p>
            <a:pPr lvl="1"/>
            <a:r>
              <a:rPr lang="cs-CZ" sz="1800" dirty="0"/>
              <a:t>Správné místo</a:t>
            </a:r>
          </a:p>
          <a:p>
            <a:pPr lvl="1"/>
            <a:r>
              <a:rPr lang="cs-CZ" sz="1800" dirty="0"/>
              <a:t>Správný čas</a:t>
            </a:r>
          </a:p>
          <a:p>
            <a:pPr lvl="1"/>
            <a:r>
              <a:rPr lang="cs-CZ" sz="1800" dirty="0"/>
              <a:t>Správná cena</a:t>
            </a:r>
          </a:p>
        </p:txBody>
      </p:sp>
    </p:spTree>
    <p:extLst>
      <p:ext uri="{BB962C8B-B14F-4D97-AF65-F5344CB8AC3E}">
        <p14:creationId xmlns:p14="http://schemas.microsoft.com/office/powerpoint/2010/main" val="3665734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42615-3157-6A44-9CB2-C932781F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sportovní reklamy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757D7-5E08-204B-A0A9-03749CF4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1537"/>
            <a:ext cx="8596668" cy="4419826"/>
          </a:xfrm>
        </p:spPr>
        <p:txBody>
          <a:bodyPr>
            <a:normAutofit/>
          </a:bodyPr>
          <a:lstStyle/>
          <a:p>
            <a:r>
              <a:rPr lang="cs-CZ" sz="2000" dirty="0"/>
              <a:t>Reklama na mantinelu</a:t>
            </a:r>
          </a:p>
          <a:p>
            <a:r>
              <a:rPr lang="cs-CZ" sz="2000" dirty="0"/>
              <a:t>Reklama na sportovním nářadí a náčiní</a:t>
            </a:r>
          </a:p>
          <a:p>
            <a:r>
              <a:rPr lang="cs-CZ" sz="2000" dirty="0"/>
              <a:t>Reklama na výsledkových tabulích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817308C-7C1D-7847-9DE7-0FCD33BB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696973"/>
            <a:ext cx="3810000" cy="1993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926088-B432-A945-84F1-9E91D5E3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3831450"/>
            <a:ext cx="3810000" cy="28448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5CAC73-FAC1-5E46-9480-6C6C103E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025" y="3173668"/>
            <a:ext cx="4082752" cy="30620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5540962-9219-E04D-85A6-D6653D52F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537" y="1848804"/>
            <a:ext cx="3300465" cy="247534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6475804-30A5-F14F-8055-105941FC5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320" y="40640"/>
            <a:ext cx="1580897" cy="158089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5A6A87F-4E17-6249-A324-A375B7EE9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34" y="3514007"/>
            <a:ext cx="82804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D9605-4113-2344-9683-D563AFF5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reklamy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C09DF-0225-CF4A-8681-A5FA1C902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Informační</a:t>
            </a:r>
          </a:p>
          <a:p>
            <a:r>
              <a:rPr lang="cs-CZ" sz="2000" dirty="0"/>
              <a:t>Přesvědčovací</a:t>
            </a:r>
          </a:p>
          <a:p>
            <a:r>
              <a:rPr lang="cs-CZ" sz="2000" dirty="0"/>
              <a:t>Upomínací</a:t>
            </a:r>
          </a:p>
        </p:txBody>
      </p:sp>
    </p:spTree>
    <p:extLst>
      <p:ext uri="{BB962C8B-B14F-4D97-AF65-F5344CB8AC3E}">
        <p14:creationId xmlns:p14="http://schemas.microsoft.com/office/powerpoint/2010/main" val="303416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74F60-81AC-3D48-968D-3B9188AD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 pro Vaše dotazy!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D2F3ED2-E134-C54C-A13F-096707DE8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tužka dolů 3">
            <a:extLst>
              <a:ext uri="{FF2B5EF4-FFF2-40B4-BE49-F238E27FC236}">
                <a16:creationId xmlns:a16="http://schemas.microsoft.com/office/drawing/2014/main" id="{09E0C697-9C1E-9749-9DF6-B36466096D82}"/>
              </a:ext>
            </a:extLst>
          </p:cNvPr>
          <p:cNvSpPr/>
          <p:nvPr/>
        </p:nvSpPr>
        <p:spPr>
          <a:xfrm>
            <a:off x="1342453" y="865632"/>
            <a:ext cx="7266432" cy="238963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36807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60490-7E89-0843-BDF7-459BCB55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3B42B6-313D-AE48-A0A0-0550BD48B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KRAFT, J. </a:t>
            </a:r>
            <a:r>
              <a:rPr lang="cs-CZ" i="1" dirty="0"/>
              <a:t>Ekonomie I: pro neekonomické studijní obory</a:t>
            </a:r>
            <a:r>
              <a:rPr lang="cs-CZ" dirty="0"/>
              <a:t>. Liberec: Technická univerzita v Liberci, 2018. 193 s. ISBN 978-80-7494-402-4.</a:t>
            </a:r>
          </a:p>
          <a:p>
            <a:r>
              <a:rPr lang="cs-CZ" dirty="0"/>
              <a:t>NOVÁ, J. a kolektiv. </a:t>
            </a:r>
            <a:r>
              <a:rPr lang="cs-CZ" i="1" dirty="0"/>
              <a:t>Management, marketing a ekonomika sportu</a:t>
            </a:r>
            <a:r>
              <a:rPr lang="cs-CZ" dirty="0"/>
              <a:t>. 1.vyd. Brno: Masarykova univerzita, 2016.284 s. ISBN 978-80-210-8346-2.</a:t>
            </a:r>
          </a:p>
          <a:p>
            <a:r>
              <a:rPr lang="cs-CZ" dirty="0"/>
              <a:t>ČÁSLAVOVÁ, E. </a:t>
            </a:r>
            <a:r>
              <a:rPr lang="cs-CZ" i="1" dirty="0"/>
              <a:t>Management a marketing sportu.</a:t>
            </a:r>
            <a:r>
              <a:rPr lang="cs-CZ" dirty="0"/>
              <a:t> 1. vyd. Praha: Olympia, 2009. 225 s. ISBN 978-80-7376-150-9.</a:t>
            </a:r>
          </a:p>
          <a:p>
            <a:r>
              <a:rPr lang="cs-CZ" dirty="0"/>
              <a:t>HOE, R., SMITH, A.C.T., NICHOLSON, M., STEWART, B . </a:t>
            </a:r>
            <a:r>
              <a:rPr lang="cs-CZ" i="1" dirty="0"/>
              <a:t>Sport management: </a:t>
            </a:r>
            <a:r>
              <a:rPr lang="cs-CZ" i="1" dirty="0" err="1"/>
              <a:t>principles</a:t>
            </a:r>
            <a:r>
              <a:rPr lang="cs-CZ" i="1" dirty="0"/>
              <a:t> and </a:t>
            </a:r>
            <a:r>
              <a:rPr lang="cs-CZ" i="1" dirty="0" err="1"/>
              <a:t>applications</a:t>
            </a:r>
            <a:r>
              <a:rPr lang="cs-CZ" i="1" dirty="0"/>
              <a:t>.</a:t>
            </a:r>
            <a:r>
              <a:rPr lang="cs-CZ" dirty="0"/>
              <a:t> 5. </a:t>
            </a:r>
            <a:r>
              <a:rPr lang="cs-CZ" dirty="0" err="1"/>
              <a:t>ed</a:t>
            </a:r>
            <a:r>
              <a:rPr lang="cs-CZ" dirty="0"/>
              <a:t>. London: </a:t>
            </a:r>
            <a:r>
              <a:rPr lang="cs-CZ" dirty="0" err="1"/>
              <a:t>Routledge</a:t>
            </a:r>
            <a:r>
              <a:rPr lang="cs-CZ" dirty="0"/>
              <a:t>, 2018. 394 p. ISBN 978-0-8153-8517-2.</a:t>
            </a:r>
          </a:p>
          <a:p>
            <a:r>
              <a:rPr lang="cs-CZ" dirty="0"/>
              <a:t>ŠÍMA, J. </a:t>
            </a:r>
            <a:r>
              <a:rPr lang="cs-CZ" i="1" dirty="0"/>
              <a:t>Kvalita služeb sportovních zařízení a možnosti jejího hodnocení.</a:t>
            </a:r>
            <a:r>
              <a:rPr lang="cs-CZ" dirty="0"/>
              <a:t> 1. vyd. Praha: Karolinum, 2016. 113 s. ISBN 978-80-246-3326-8.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48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EAD12-52D0-7B4B-B804-EE2E2EF88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k marketingu ve sportu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3E6506-5A07-CF41-8EB1-694EC565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Dílčí koncepce</a:t>
            </a:r>
          </a:p>
          <a:p>
            <a:pPr lvl="1"/>
            <a:r>
              <a:rPr lang="cs-CZ" sz="1800" b="1" dirty="0"/>
              <a:t>Marketing jako sponzoring</a:t>
            </a:r>
          </a:p>
          <a:p>
            <a:pPr lvl="1"/>
            <a:r>
              <a:rPr lang="cs-CZ" sz="1800" b="1" dirty="0"/>
              <a:t>Marketing jako sportovní reklama</a:t>
            </a:r>
          </a:p>
          <a:p>
            <a:r>
              <a:rPr lang="cs-CZ" sz="2000" b="1" dirty="0"/>
              <a:t>Komplexní koncepce</a:t>
            </a:r>
          </a:p>
          <a:p>
            <a:pPr lvl="1"/>
            <a:r>
              <a:rPr lang="cs-CZ" sz="1800" dirty="0"/>
              <a:t>Marketingové řízení sportovního subjektu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/>
              <a:t>Analýza prostředí a situace (mikro- a makroprostředí)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/>
              <a:t>Formulace strategie a cílů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/>
              <a:t>Marketingový mix</a:t>
            </a:r>
          </a:p>
        </p:txBody>
      </p:sp>
    </p:spTree>
    <p:extLst>
      <p:ext uri="{BB962C8B-B14F-4D97-AF65-F5344CB8AC3E}">
        <p14:creationId xmlns:p14="http://schemas.microsoft.com/office/powerpoint/2010/main" val="28629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koncepce – marketing jako sponzoring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Systémové zpracování výkonů činností pro sponzory</a:t>
            </a:r>
          </a:p>
          <a:p>
            <a:r>
              <a:rPr lang="cs-CZ" sz="2000" dirty="0"/>
              <a:t>Příprava nabídek pro sponzory/partnery</a:t>
            </a:r>
          </a:p>
          <a:p>
            <a:r>
              <a:rPr lang="cs-CZ" sz="2000" dirty="0"/>
              <a:t>Struktura partnerského plnění</a:t>
            </a:r>
          </a:p>
          <a:p>
            <a:r>
              <a:rPr lang="cs-CZ" sz="2000" dirty="0"/>
              <a:t>Hierarchie sponzorství/partnerství</a:t>
            </a:r>
          </a:p>
          <a:p>
            <a:r>
              <a:rPr lang="cs-CZ" sz="2000" dirty="0"/>
              <a:t>Sponzorské smlouvy</a:t>
            </a:r>
          </a:p>
          <a:p>
            <a:r>
              <a:rPr lang="cs-CZ" sz="2000" dirty="0"/>
              <a:t>Vytvoření cenových nabídek</a:t>
            </a:r>
          </a:p>
          <a:p>
            <a:r>
              <a:rPr lang="cs-CZ" sz="2000" dirty="0"/>
              <a:t>Určení kanálu pro prezentaci sponzora</a:t>
            </a:r>
          </a:p>
        </p:txBody>
      </p:sp>
    </p:spTree>
    <p:extLst>
      <p:ext uri="{BB962C8B-B14F-4D97-AF65-F5344CB8AC3E}">
        <p14:creationId xmlns:p14="http://schemas.microsoft.com/office/powerpoint/2010/main" val="379929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koncepce – marketing jako sportovní reklama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Sportovní organizace se zaměřují na komunikační politiku</a:t>
            </a:r>
          </a:p>
          <a:p>
            <a:r>
              <a:rPr lang="cs-CZ" sz="2000" dirty="0"/>
              <a:t>Specifická komunikační politika sportovních akcí</a:t>
            </a:r>
          </a:p>
          <a:p>
            <a:r>
              <a:rPr lang="cs-CZ" sz="2000" dirty="0"/>
              <a:t>Často pouze sportovní reklama</a:t>
            </a:r>
          </a:p>
          <a:p>
            <a:r>
              <a:rPr lang="cs-CZ" sz="2000" dirty="0"/>
              <a:t>Mnohdy již nad rámec reklamy, ale spíše jako širší komunikace</a:t>
            </a:r>
          </a:p>
        </p:txBody>
      </p:sp>
    </p:spTree>
    <p:extLst>
      <p:ext uri="{BB962C8B-B14F-4D97-AF65-F5344CB8AC3E}">
        <p14:creationId xmlns:p14="http://schemas.microsoft.com/office/powerpoint/2010/main" val="74707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koncepce marketingu ve sportu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Turbulentní prostředí, vyšší konkurence</a:t>
            </a:r>
          </a:p>
          <a:p>
            <a:r>
              <a:rPr lang="cs-CZ" sz="2000" dirty="0"/>
              <a:t>Nutnost zcela racionálního využití zdrojů</a:t>
            </a:r>
          </a:p>
          <a:p>
            <a:r>
              <a:rPr lang="cs-CZ" sz="2000" dirty="0"/>
              <a:t>Profesionalizace marketingových aktivit</a:t>
            </a:r>
          </a:p>
          <a:p>
            <a:r>
              <a:rPr lang="cs-CZ" sz="2000" dirty="0"/>
              <a:t>Řízení marketingu napomáhá celkovému efektivnímu managementu organizace</a:t>
            </a:r>
          </a:p>
          <a:p>
            <a:r>
              <a:rPr lang="cs-CZ" sz="2000" dirty="0"/>
              <a:t>Cílené naplňování a uspokojování potřeb zákazníka</a:t>
            </a:r>
          </a:p>
        </p:txBody>
      </p:sp>
    </p:spTree>
    <p:extLst>
      <p:ext uri="{BB962C8B-B14F-4D97-AF65-F5344CB8AC3E}">
        <p14:creationId xmlns:p14="http://schemas.microsoft.com/office/powerpoint/2010/main" val="21964119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{DBE74CEF-36B3-0D48-B361-50BD11F0F4B6}tf10001060</Template>
  <TotalTime>7748</TotalTime>
  <Words>1822</Words>
  <Application>Microsoft Office PowerPoint</Application>
  <PresentationFormat>Širokoúhlá obrazovka</PresentationFormat>
  <Paragraphs>352</Paragraphs>
  <Slides>53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Trebuchet MS</vt:lpstr>
      <vt:lpstr>Wingdings 3</vt:lpstr>
      <vt:lpstr>Fazeta</vt:lpstr>
      <vt:lpstr>Ekonomie, ekonomika a management sportu</vt:lpstr>
      <vt:lpstr>Obsah</vt:lpstr>
      <vt:lpstr>Marketing</vt:lpstr>
      <vt:lpstr>Marketing - definice</vt:lpstr>
      <vt:lpstr>Marketing tedy…</vt:lpstr>
      <vt:lpstr>Přístupy k marketingu ve sportu</vt:lpstr>
      <vt:lpstr>Dílčí koncepce – marketing jako sponzoring</vt:lpstr>
      <vt:lpstr>Dílčí koncepce – marketing jako sportovní reklama</vt:lpstr>
      <vt:lpstr>Komplexní koncepce marketingu ve sportu</vt:lpstr>
      <vt:lpstr>Komplexní koncepce marketingu ve sportu</vt:lpstr>
      <vt:lpstr>Marketingové řízení ve sportu</vt:lpstr>
      <vt:lpstr>Marketing management – základní informace</vt:lpstr>
      <vt:lpstr>Analýza prostředí Marketingové makroprostředí - vnější</vt:lpstr>
      <vt:lpstr>Makroprostředí - základ</vt:lpstr>
      <vt:lpstr>Analýza prostředí Marketingové mikroprostředí - vnější</vt:lpstr>
      <vt:lpstr>Mikroprostředí - základ</vt:lpstr>
      <vt:lpstr>Mikroprostředí (dle Kotlera)</vt:lpstr>
      <vt:lpstr>Mise, vize a strategické cíle ve sportovním marketingu</vt:lpstr>
      <vt:lpstr>Mise, vize</vt:lpstr>
      <vt:lpstr>Strategické cíle sportovní organizace</vt:lpstr>
      <vt:lpstr>Marketingový plán</vt:lpstr>
      <vt:lpstr>Základy marketingu = marketingový mix</vt:lpstr>
      <vt:lpstr>Produkt</vt:lpstr>
      <vt:lpstr>Produkt ve sportu</vt:lpstr>
      <vt:lpstr>Produkt ve sportu</vt:lpstr>
      <vt:lpstr>Vlastnosti sportovních produktů</vt:lpstr>
      <vt:lpstr>Vlastnosti sportovních produktů</vt:lpstr>
      <vt:lpstr>Vlastnosti sportovních produktů</vt:lpstr>
      <vt:lpstr>Cena</vt:lpstr>
      <vt:lpstr>Cena</vt:lpstr>
      <vt:lpstr>Distribuce</vt:lpstr>
      <vt:lpstr>Distribuce</vt:lpstr>
      <vt:lpstr>Propagace / marketingová komunikace</vt:lpstr>
      <vt:lpstr>Propagace / marketingová komunikace ve sportu</vt:lpstr>
      <vt:lpstr>4P</vt:lpstr>
      <vt:lpstr>Marketingový mix služeb</vt:lpstr>
      <vt:lpstr>People</vt:lpstr>
      <vt:lpstr>Proces</vt:lpstr>
      <vt:lpstr>Prezentace</vt:lpstr>
      <vt:lpstr>Marketingový mix</vt:lpstr>
      <vt:lpstr>Sportovní služby a jejich vlastnosti</vt:lpstr>
      <vt:lpstr>Co je to služba?</vt:lpstr>
      <vt:lpstr>Klasifikace sportovních služeb – charakter služby</vt:lpstr>
      <vt:lpstr>Klasifikace sportovních služeb – zapojení zákazníka</vt:lpstr>
      <vt:lpstr>Motivy zákazníka k účasti na sportu</vt:lpstr>
      <vt:lpstr>Vlastnosti a specifika služeb</vt:lpstr>
      <vt:lpstr>Specifika reklamy ve sportu</vt:lpstr>
      <vt:lpstr>Co je to reklama?</vt:lpstr>
      <vt:lpstr>Druhy sportovní reklamy</vt:lpstr>
      <vt:lpstr>Druhy sportovní reklamy</vt:lpstr>
      <vt:lpstr>Funkce reklamy</vt:lpstr>
      <vt:lpstr>Prostor pro Vaše dotazy!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Ekonomie, ekonomika a management sportu</dc:title>
  <dc:creator>Daniel Opelík</dc:creator>
  <cp:lastModifiedBy>Daniel Opelík</cp:lastModifiedBy>
  <cp:revision>99</cp:revision>
  <dcterms:created xsi:type="dcterms:W3CDTF">2021-02-11T10:01:32Z</dcterms:created>
  <dcterms:modified xsi:type="dcterms:W3CDTF">2024-05-15T06:04:51Z</dcterms:modified>
</cp:coreProperties>
</file>