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76" r:id="rId6"/>
    <p:sldId id="261" r:id="rId7"/>
    <p:sldId id="264" r:id="rId8"/>
    <p:sldId id="262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2EC9E8-EEBE-47AB-B92C-3C47890C5479}" v="26" dt="2023-11-30T17:44:07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2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9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5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8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5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18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6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ELL\Downloads\Weiss_2012_Verb_serialization.pdf" TargetMode="External"/><Relationship Id="rId2" Type="http://schemas.openxmlformats.org/officeDocument/2006/relationships/hyperlink" Target="file:///C:\Users\DELL\Downloads\Weiss_1993_Dvojnye_glagol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sostavu.ru/109654-skazhite-chto-takoe-dvojnie-glagoli-v-russkom-yazike-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07A993-5209-E7C8-14D5-BA13B464AD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6948"/>
          <a:stretch/>
        </p:blipFill>
        <p:spPr>
          <a:xfrm>
            <a:off x="-2" y="-4"/>
            <a:ext cx="12192001" cy="685800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A9F98F1-E544-6C8C-5074-B7BD8E803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600" dirty="0">
                <a:solidFill>
                  <a:srgbClr val="FFFFFF"/>
                </a:solidFill>
              </a:rPr>
              <a:t>Двойные глаголы</a:t>
            </a:r>
            <a:r>
              <a:rPr lang="cs-CZ" sz="4600" dirty="0">
                <a:solidFill>
                  <a:srgbClr val="FFFFFF"/>
                </a:solidFill>
              </a:rPr>
              <a:t> </a:t>
            </a:r>
            <a:r>
              <a:rPr lang="ru-RU" sz="4600" dirty="0">
                <a:solidFill>
                  <a:srgbClr val="FFFFFF"/>
                </a:solidFill>
              </a:rPr>
              <a:t>в современном русском языке</a:t>
            </a:r>
            <a:endParaRPr lang="en-GB" sz="46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A306D5-12AD-14CD-04B9-5FE281D5E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Vojtěch Hynek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Первый компонент в настоящем а второй – в прошедшем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А ты что </a:t>
            </a:r>
            <a:r>
              <a:rPr lang="ru-RU" sz="3200" i="1" u="sng" dirty="0"/>
              <a:t>сидишь</a:t>
            </a:r>
            <a:r>
              <a:rPr lang="ru-RU" sz="3200" i="1" dirty="0"/>
              <a:t> </a:t>
            </a:r>
            <a:r>
              <a:rPr lang="ru-RU" sz="3200" i="1" u="sng" dirty="0"/>
              <a:t>насупился</a:t>
            </a:r>
            <a:r>
              <a:rPr lang="ru-RU" sz="3200" dirty="0"/>
              <a:t>. 27</a:t>
            </a:r>
            <a:endParaRPr lang="ru-RU" sz="3000" dirty="0"/>
          </a:p>
          <a:p>
            <a:r>
              <a:rPr lang="ru-RU" sz="3200" dirty="0"/>
              <a:t>	</a:t>
            </a:r>
            <a:r>
              <a:rPr lang="cs-CZ" sz="3200" dirty="0"/>
              <a:t>(</a:t>
            </a:r>
            <a:r>
              <a:rPr lang="pt-BR" sz="3200" dirty="0"/>
              <a:t>Proč sedíš a mračíš se?</a:t>
            </a:r>
            <a:r>
              <a:rPr lang="cs-CZ" sz="3200" dirty="0"/>
              <a:t>)</a:t>
            </a:r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Лощадь вашу всю снегом занесло, вся </a:t>
            </a:r>
            <a:r>
              <a:rPr lang="ru-RU" sz="3200" i="1" u="sng" dirty="0"/>
              <a:t>согнулась</a:t>
            </a:r>
            <a:r>
              <a:rPr lang="ru-RU" sz="3200" i="1" dirty="0"/>
              <a:t> </a:t>
            </a:r>
            <a:r>
              <a:rPr lang="ru-RU" sz="3200" i="1" u="sng" dirty="0"/>
              <a:t>стоит</a:t>
            </a:r>
            <a:r>
              <a:rPr lang="ru-RU" sz="3200" dirty="0"/>
              <a:t>.</a:t>
            </a:r>
            <a:r>
              <a:rPr lang="cs-CZ" sz="3200" dirty="0"/>
              <a:t> 28</a:t>
            </a:r>
            <a:endParaRPr lang="ru-RU" sz="3200" dirty="0"/>
          </a:p>
          <a:p>
            <a:r>
              <a:rPr lang="ru-RU" sz="3200" dirty="0"/>
              <a:t>	</a:t>
            </a:r>
            <a:r>
              <a:rPr lang="cs-CZ" sz="3200" dirty="0"/>
              <a:t>(Váš kůň je zasněžený a celý sehnutý.)</a:t>
            </a:r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4492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Двойные глаголы в форме императива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u="sng" dirty="0"/>
              <a:t>Пей</a:t>
            </a:r>
            <a:r>
              <a:rPr lang="ru-RU" sz="3200" dirty="0"/>
              <a:t> </a:t>
            </a:r>
            <a:r>
              <a:rPr lang="ru-RU" sz="3200" u="sng" dirty="0"/>
              <a:t>давай</a:t>
            </a:r>
            <a:r>
              <a:rPr lang="cs-CZ" sz="3200" dirty="0"/>
              <a:t>!37</a:t>
            </a:r>
            <a:endParaRPr lang="cs-CZ" sz="3000" dirty="0"/>
          </a:p>
          <a:p>
            <a:r>
              <a:rPr lang="cs-CZ" sz="3000" dirty="0"/>
              <a:t>	(Pojď se napít)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u="sng" dirty="0"/>
              <a:t>Спи</a:t>
            </a:r>
            <a:r>
              <a:rPr lang="ru-RU" sz="3000" dirty="0"/>
              <a:t> </a:t>
            </a:r>
            <a:r>
              <a:rPr lang="ru-RU" sz="3000" u="sng" dirty="0"/>
              <a:t>давай</a:t>
            </a:r>
            <a:r>
              <a:rPr lang="cs-CZ" sz="3000" dirty="0"/>
              <a:t>!</a:t>
            </a:r>
            <a:r>
              <a:rPr lang="ru-RU" sz="3000" dirty="0"/>
              <a:t>37</a:t>
            </a:r>
            <a:endParaRPr lang="cs-CZ" sz="3000" dirty="0"/>
          </a:p>
          <a:p>
            <a:r>
              <a:rPr lang="cs-CZ" sz="3000" dirty="0"/>
              <a:t>	(Pojď spát./Koukej spát.)</a:t>
            </a:r>
            <a:endParaRPr lang="cs-CZ" sz="28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427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Второй член служит интенсификатором первого члена</a:t>
            </a:r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cs-CZ" sz="3000" dirty="0"/>
          </a:p>
          <a:p>
            <a:pPr lvl="1" indent="0">
              <a:buNone/>
            </a:pP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  <p:pic>
        <p:nvPicPr>
          <p:cNvPr id="4" name="Obrázek 3" descr="Obsah obrázku text, Písmo, snímek obrazovky, bílé&#10;&#10;Popis byl vytvořen automaticky">
            <a:extLst>
              <a:ext uri="{FF2B5EF4-FFF2-40B4-BE49-F238E27FC236}">
                <a16:creationId xmlns:a16="http://schemas.microsoft.com/office/drawing/2014/main" id="{8424C973-0542-0FE4-EE8E-039DEA2C8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573" y="2682155"/>
            <a:ext cx="8753622" cy="35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5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F40B0A-C92A-9A15-A058-A603473B4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88" y="993771"/>
            <a:ext cx="11120506" cy="4870457"/>
          </a:xfrm>
        </p:spPr>
        <p:txBody>
          <a:bodyPr>
            <a:normAutofit/>
          </a:bodyPr>
          <a:lstStyle/>
          <a:p>
            <a:r>
              <a:rPr lang="ru-RU" sz="3600" dirty="0"/>
              <a:t>Стоит отменить что и в других европейских языках тоже существует какая то форма двойных глаголов</a:t>
            </a:r>
            <a:r>
              <a:rPr lang="cs-CZ" sz="3600" dirty="0"/>
              <a:t>:</a:t>
            </a:r>
            <a:endParaRPr lang="en-GB" sz="3600" dirty="0"/>
          </a:p>
        </p:txBody>
      </p:sp>
      <p:pic>
        <p:nvPicPr>
          <p:cNvPr id="5" name="Obrázek 4" descr="Obsah obrázku text, Písmo, bílé, snímek obrazovky&#10;&#10;Popis byl vytvořen automaticky">
            <a:extLst>
              <a:ext uri="{FF2B5EF4-FFF2-40B4-BE49-F238E27FC236}">
                <a16:creationId xmlns:a16="http://schemas.microsoft.com/office/drawing/2014/main" id="{88F1BD82-2638-3A39-C496-3E4D85D68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73" y="3343012"/>
            <a:ext cx="11405936" cy="15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28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13FA6398-AEDB-CE54-4B17-C8910968BBC3}"/>
              </a:ext>
            </a:extLst>
          </p:cNvPr>
          <p:cNvSpPr txBox="1"/>
          <p:nvPr/>
        </p:nvSpPr>
        <p:spPr>
          <a:xfrm>
            <a:off x="625642" y="1097280"/>
            <a:ext cx="1156635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Самое близкое двойным глаголам в синтаксисе –</a:t>
            </a:r>
            <a:br>
              <a:rPr lang="ru-RU" sz="3200" dirty="0"/>
            </a:br>
            <a:br>
              <a:rPr lang="ru-RU" sz="3200" dirty="0"/>
            </a:br>
            <a:r>
              <a:rPr lang="ru-RU" sz="3200" b="1" dirty="0"/>
              <a:t>сочинительная связь </a:t>
            </a:r>
            <a:r>
              <a:rPr lang="ru-RU" sz="3200" dirty="0"/>
              <a:t>(возьму пойду в кино X возьму </a:t>
            </a:r>
            <a:r>
              <a:rPr lang="ru-RU" sz="3200" b="1" dirty="0"/>
              <a:t>и</a:t>
            </a:r>
            <a:r>
              <a:rPr lang="ru-RU" sz="3200" dirty="0"/>
              <a:t> пойду в кино)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ru-RU" sz="4000" b="1" dirty="0"/>
          </a:p>
          <a:p>
            <a:r>
              <a:rPr lang="ru-RU" sz="4000" b="1" dirty="0"/>
              <a:t>Почему их используют?</a:t>
            </a:r>
            <a:br>
              <a:rPr lang="ru-RU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9317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85A7AF-ED84-C983-8650-B2DC16870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7" y="824885"/>
            <a:ext cx="9681529" cy="4870457"/>
          </a:xfrm>
        </p:spPr>
        <p:txBody>
          <a:bodyPr>
            <a:normAutofit/>
          </a:bodyPr>
          <a:lstStyle/>
          <a:p>
            <a:endParaRPr lang="ru-RU" sz="3200" dirty="0"/>
          </a:p>
          <a:p>
            <a:r>
              <a:rPr lang="ru-RU" sz="3200" dirty="0"/>
              <a:t>Двойные глаголы воспринимаются как одна цельная ситуация.</a:t>
            </a:r>
          </a:p>
          <a:p>
            <a:endParaRPr lang="ru-RU" sz="3200" dirty="0"/>
          </a:p>
          <a:p>
            <a:r>
              <a:rPr lang="cs-CZ" sz="3200" dirty="0"/>
              <a:t>!</a:t>
            </a:r>
            <a:r>
              <a:rPr lang="ru-RU" sz="3200" dirty="0"/>
              <a:t>В настоящее время отсутствует теоретический подход, который позволил бы точнее определить эффект смысловой цельности</a:t>
            </a:r>
            <a:r>
              <a:rPr lang="cs-CZ" sz="3200" dirty="0"/>
              <a:t>!</a:t>
            </a:r>
            <a:endParaRPr lang="ru-RU" sz="3200" dirty="0"/>
          </a:p>
          <a:p>
            <a:endParaRPr lang="en-GB" sz="320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45E0A119-4482-D8BB-4FFC-9B9EDD32CE8A}"/>
              </a:ext>
            </a:extLst>
          </p:cNvPr>
          <p:cNvSpPr/>
          <p:nvPr/>
        </p:nvSpPr>
        <p:spPr>
          <a:xfrm>
            <a:off x="-1117006" y="1645258"/>
            <a:ext cx="1744133" cy="457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3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7900F-0A8E-BDC4-F8CF-05D393A9D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26" y="993771"/>
            <a:ext cx="10942973" cy="4870457"/>
          </a:xfrm>
        </p:spPr>
        <p:txBody>
          <a:bodyPr>
            <a:normAutofit/>
          </a:bodyPr>
          <a:lstStyle/>
          <a:p>
            <a:r>
              <a:rPr lang="ru-RU" sz="4000" dirty="0"/>
              <a:t>Интересный факт</a:t>
            </a:r>
            <a:r>
              <a:rPr lang="cs-CZ" sz="3200" dirty="0"/>
              <a:t>: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Двойные глаголы относятся к тем особенностям русского языка, которые его отдаляют от общеевропейского стандарта и приближают к более восточному языковому ареалу. </a:t>
            </a:r>
            <a:r>
              <a:rPr lang="cs-CZ" sz="3200" dirty="0"/>
              <a:t>(</a:t>
            </a:r>
            <a:r>
              <a:rPr lang="ru-RU" sz="3200" dirty="0"/>
              <a:t>южноазиатские и западноафриканские языки </a:t>
            </a:r>
            <a:r>
              <a:rPr lang="cs-CZ" sz="3200" dirty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6705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7351B-E7F7-D8FB-EC4C-B3290796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409" y="2510874"/>
            <a:ext cx="5021182" cy="4870457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Спасибо за Ваше внимание</a:t>
            </a:r>
            <a:r>
              <a:rPr lang="cs-CZ" sz="4000" dirty="0"/>
              <a:t>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61097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EFA237-399A-A6DD-EC7D-BCF2B176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17" y="993771"/>
            <a:ext cx="9492233" cy="4870457"/>
          </a:xfrm>
        </p:spPr>
        <p:txBody>
          <a:bodyPr/>
          <a:lstStyle/>
          <a:p>
            <a:r>
              <a:rPr lang="ru-RU" dirty="0"/>
              <a:t>Источники</a:t>
            </a:r>
            <a:r>
              <a:rPr lang="cs-CZ" dirty="0"/>
              <a:t>: </a:t>
            </a:r>
          </a:p>
          <a:p>
            <a:r>
              <a:rPr lang="en-GB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Weiss_1993_Dvojnye_glagoly.pdf</a:t>
            </a:r>
            <a:r>
              <a:rPr lang="cs-CZ" dirty="0">
                <a:solidFill>
                  <a:srgbClr val="00B050"/>
                </a:solidFill>
              </a:rPr>
              <a:t> </a:t>
            </a:r>
            <a:endParaRPr lang="cs-CZ" dirty="0"/>
          </a:p>
          <a:p>
            <a:r>
              <a:rPr lang="en-GB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Weiss_2012_Verb_serialization.pdf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/>
              <a:t>posostavu.ru [online] </a:t>
            </a:r>
            <a:r>
              <a:rPr lang="cs-CZ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https://posostavu.ru/109654-skazhite-chto-takoe-dvojnie-glagoli-v-russkom-yazike-.html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/>
              <a:t>seznam.cz/</a:t>
            </a:r>
            <a:r>
              <a:rPr lang="cs-CZ" dirty="0" err="1"/>
              <a:t>preklad</a:t>
            </a:r>
            <a:r>
              <a:rPr lang="cs-CZ" dirty="0"/>
              <a:t>/rusky </a:t>
            </a:r>
            <a:r>
              <a:rPr lang="ru-RU" dirty="0"/>
              <a:t>[</a:t>
            </a:r>
            <a:r>
              <a:rPr lang="cs-CZ" dirty="0"/>
              <a:t>online</a:t>
            </a:r>
            <a:r>
              <a:rPr lang="ru-RU" dirty="0"/>
              <a:t>]</a:t>
            </a:r>
            <a:r>
              <a:rPr lang="cs-CZ" dirty="0"/>
              <a:t> </a:t>
            </a:r>
            <a:r>
              <a:rPr lang="en-GB" u="sng" dirty="0">
                <a:solidFill>
                  <a:srgbClr val="00B050"/>
                </a:solidFill>
              </a:rPr>
              <a:t>https://slovnik.seznam.cz/preklad/rusky</a:t>
            </a:r>
          </a:p>
        </p:txBody>
      </p:sp>
    </p:spTree>
    <p:extLst>
      <p:ext uri="{BB962C8B-B14F-4D97-AF65-F5344CB8AC3E}">
        <p14:creationId xmlns:p14="http://schemas.microsoft.com/office/powerpoint/2010/main" val="5195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4E8EADAA-5CB6-B5FC-6CE4-AA440BB0E013}"/>
              </a:ext>
            </a:extLst>
          </p:cNvPr>
          <p:cNvSpPr txBox="1"/>
          <p:nvPr/>
        </p:nvSpPr>
        <p:spPr>
          <a:xfrm>
            <a:off x="609600" y="1042219"/>
            <a:ext cx="7698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Другие названия: </a:t>
            </a:r>
            <a:br>
              <a:rPr lang="ru-RU" sz="3200" b="1" dirty="0"/>
            </a:br>
            <a:br>
              <a:rPr lang="ru-RU" sz="3200" b="1" dirty="0"/>
            </a:br>
            <a:endParaRPr lang="ru-RU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/>
              <a:t>согласование глагола с глаголом (Шахматов)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/>
              <a:t>двусказуемые спрягаемо-глагольные предложения (Гвоздев)</a:t>
            </a:r>
            <a:endParaRPr lang="en-GB" sz="3200" b="1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556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snímek obrazovky, Webová stránka, software">
            <a:extLst>
              <a:ext uri="{FF2B5EF4-FFF2-40B4-BE49-F238E27FC236}">
                <a16:creationId xmlns:a16="http://schemas.microsoft.com/office/drawing/2014/main" id="{889B5C5E-4188-4779-74CB-95D0F9123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490" y="860480"/>
            <a:ext cx="8268929" cy="5909432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4AEDD7-1079-1AFA-A32D-29C23108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355" y="1411684"/>
            <a:ext cx="3558830" cy="3050667"/>
          </a:xfrm>
        </p:spPr>
        <p:txBody>
          <a:bodyPr/>
          <a:lstStyle/>
          <a:p>
            <a:r>
              <a:rPr lang="ru-RU" dirty="0"/>
              <a:t>Что такое двойные глаголы?</a:t>
            </a:r>
            <a:endParaRPr lang="en-GB" dirty="0"/>
          </a:p>
        </p:txBody>
      </p:sp>
      <p:pic>
        <p:nvPicPr>
          <p:cNvPr id="7" name="Grafický objekt 6" descr="Tenká rovná šipka se souvislou výplní">
            <a:extLst>
              <a:ext uri="{FF2B5EF4-FFF2-40B4-BE49-F238E27FC236}">
                <a16:creationId xmlns:a16="http://schemas.microsoft.com/office/drawing/2014/main" id="{0A26AB07-F843-CD1C-5A85-7068B80A8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5391" y="4660556"/>
            <a:ext cx="2673927" cy="26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8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861C8E2-D6E7-4CE4-4A9F-9E81ECCA9CD2}"/>
              </a:ext>
            </a:extLst>
          </p:cNvPr>
          <p:cNvSpPr txBox="1"/>
          <p:nvPr/>
        </p:nvSpPr>
        <p:spPr>
          <a:xfrm>
            <a:off x="589280" y="1158240"/>
            <a:ext cx="112217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Двойной глагол это: Синтаксическая конструкция состоящая из бессоюзного сочетания двух глаголов, которая обладает следующими свойствами:</a:t>
            </a:r>
          </a:p>
          <a:p>
            <a:endParaRPr lang="ru-RU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/>
              <a:t>оба компонента составляют синтаксическое единство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/>
              <a:t>они произносятся слитно, т. е. без паузы и с ударением на</a:t>
            </a:r>
            <a:br>
              <a:rPr lang="ru-RU" sz="3200" b="1" dirty="0"/>
            </a:br>
            <a:r>
              <a:rPr lang="ru-RU" sz="3200" b="1" dirty="0"/>
              <a:t>одном компоненте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b="1" dirty="0"/>
              <a:t>первый компонент бывает безударный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93804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1F517-9D7C-CBDD-006A-D3080DA1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674130" cy="4870457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1"/>
                </a:solidFill>
              </a:rPr>
              <a:t>Двойные глаголы употребляются прежде всего в разговорной речи</a:t>
            </a:r>
            <a:r>
              <a:rPr lang="cs-CZ" sz="5400" b="1" dirty="0">
                <a:solidFill>
                  <a:schemeClr val="accent1"/>
                </a:solidFill>
              </a:rPr>
              <a:t>!</a:t>
            </a:r>
            <a:br>
              <a:rPr lang="en-GB" sz="5400" b="1" dirty="0">
                <a:solidFill>
                  <a:schemeClr val="accent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27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3">
            <a:extLst>
              <a:ext uri="{FF2B5EF4-FFF2-40B4-BE49-F238E27FC236}">
                <a16:creationId xmlns:a16="http://schemas.microsoft.com/office/drawing/2014/main" id="{9EE42DCE-4A4F-44C4-84E5-261B3BEEF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51E6F0-34A2-4D53-A48E-8467ACD9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19191-BA81-14DE-A43C-F551E4A75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69" y="2555031"/>
            <a:ext cx="3708691" cy="1163529"/>
          </a:xfrm>
        </p:spPr>
        <p:txBody>
          <a:bodyPr>
            <a:normAutofit/>
          </a:bodyPr>
          <a:lstStyle/>
          <a:p>
            <a:r>
              <a:rPr lang="ru-RU" sz="3200" dirty="0"/>
              <a:t>Классификация двойных глаголов</a:t>
            </a:r>
            <a:r>
              <a:rPr lang="cs-CZ" sz="3200" dirty="0"/>
              <a:t>:</a:t>
            </a:r>
            <a:r>
              <a:rPr lang="ru-RU" sz="3200" dirty="0"/>
              <a:t> </a:t>
            </a:r>
            <a:endParaRPr lang="en-GB" sz="3200" dirty="0"/>
          </a:p>
        </p:txBody>
      </p:sp>
      <p:pic>
        <p:nvPicPr>
          <p:cNvPr id="17" name="Obrázek 16" descr="Obsah obrázku text, Písmo, snímek obrazovky, algebra&#10;&#10;Popis byl vytvořen automaticky">
            <a:extLst>
              <a:ext uri="{FF2B5EF4-FFF2-40B4-BE49-F238E27FC236}">
                <a16:creationId xmlns:a16="http://schemas.microsoft.com/office/drawing/2014/main" id="{3B99CEA9-44E8-9069-6664-7F9E247C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114" y="725729"/>
            <a:ext cx="8163237" cy="2489786"/>
          </a:xfrm>
          <a:prstGeom prst="rect">
            <a:avLst/>
          </a:prstGeom>
        </p:spPr>
      </p:pic>
      <p:pic>
        <p:nvPicPr>
          <p:cNvPr id="19" name="Obrázek 18" descr="Obsah obrázku text, Písmo, snímek obrazovky, bílé&#10;&#10;Popis byl vytvořen automaticky">
            <a:extLst>
              <a:ext uri="{FF2B5EF4-FFF2-40B4-BE49-F238E27FC236}">
                <a16:creationId xmlns:a16="http://schemas.microsoft.com/office/drawing/2014/main" id="{EAE74BA7-7DA9-6978-E97F-ED24CA91E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9" y="4302969"/>
            <a:ext cx="9649080" cy="192981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9D44746-CAE2-4F27-9883-4ED34F055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7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Только совершенный вид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i="1" u="sng" dirty="0"/>
              <a:t>Напишите</a:t>
            </a:r>
            <a:r>
              <a:rPr lang="ru-RU" sz="3200" dirty="0"/>
              <a:t> две фразы не </a:t>
            </a:r>
            <a:r>
              <a:rPr lang="ru-RU" sz="3200" i="1" u="sng" dirty="0"/>
              <a:t>поленитесь</a:t>
            </a:r>
            <a:r>
              <a:rPr lang="ru-RU" sz="3200" dirty="0"/>
              <a:t>.20</a:t>
            </a:r>
            <a:endParaRPr lang="ru-RU" sz="3000" dirty="0"/>
          </a:p>
          <a:p>
            <a:r>
              <a:rPr lang="ru-RU" sz="3200" dirty="0"/>
              <a:t>	</a:t>
            </a:r>
            <a:r>
              <a:rPr lang="cs-CZ" sz="3200" dirty="0"/>
              <a:t>(Napište dvě věty, nebuďte líní.)</a:t>
            </a:r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Я </a:t>
            </a:r>
            <a:r>
              <a:rPr lang="ru-RU" sz="3200" i="1" u="sng" dirty="0"/>
              <a:t>сяду</a:t>
            </a:r>
            <a:r>
              <a:rPr lang="ru-RU" sz="3200" dirty="0"/>
              <a:t> </a:t>
            </a:r>
            <a:r>
              <a:rPr lang="ru-RU" sz="3200" i="1" u="sng" dirty="0"/>
              <a:t>подумаю</a:t>
            </a:r>
            <a:r>
              <a:rPr lang="ru-RU" sz="3200" dirty="0"/>
              <a:t> о вашем предложении.31</a:t>
            </a:r>
          </a:p>
          <a:p>
            <a:r>
              <a:rPr lang="ru-RU" sz="3200" dirty="0"/>
              <a:t>	</a:t>
            </a:r>
            <a:r>
              <a:rPr lang="cs-CZ" sz="3200" dirty="0"/>
              <a:t>(</a:t>
            </a:r>
            <a:r>
              <a:rPr lang="it-IT" sz="3200" dirty="0"/>
              <a:t>Sednu si a promyslím si vaši nabídku.</a:t>
            </a:r>
            <a:r>
              <a:rPr lang="cs-CZ" sz="3200" dirty="0"/>
              <a:t>)</a:t>
            </a: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6742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Место совершенного вида	несовершенный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А потом </a:t>
            </a:r>
            <a:r>
              <a:rPr lang="ru-RU" sz="3200" i="1" u="sng" dirty="0"/>
              <a:t>очищают</a:t>
            </a:r>
            <a:r>
              <a:rPr lang="ru-RU" sz="3200" dirty="0"/>
              <a:t> несколько раз </a:t>
            </a:r>
            <a:r>
              <a:rPr lang="ru-RU" sz="3200" i="1" u="sng" dirty="0"/>
              <a:t>ездят</a:t>
            </a:r>
            <a:r>
              <a:rPr lang="ru-RU" sz="3200" dirty="0"/>
              <a:t> колодец.4</a:t>
            </a:r>
          </a:p>
          <a:p>
            <a:pPr lvl="1" indent="0">
              <a:buNone/>
            </a:pPr>
            <a:r>
              <a:rPr lang="ru-RU" sz="3000" dirty="0"/>
              <a:t>	</a:t>
            </a:r>
            <a:r>
              <a:rPr lang="cs-CZ" sz="3000" dirty="0"/>
              <a:t>(A pak studnu několikrát vyčistí</a:t>
            </a:r>
            <a:r>
              <a:rPr lang="ru-RU" sz="3000" dirty="0"/>
              <a:t>.</a:t>
            </a:r>
            <a:r>
              <a:rPr lang="cs-CZ" sz="3000" dirty="0"/>
              <a:t>)</a:t>
            </a: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408AC39-CA45-A723-A068-C4070E4B0FBA}"/>
              </a:ext>
            </a:extLst>
          </p:cNvPr>
          <p:cNvSpPr/>
          <p:nvPr/>
        </p:nvSpPr>
        <p:spPr>
          <a:xfrm>
            <a:off x="5416296" y="1800225"/>
            <a:ext cx="479679" cy="381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6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7B50-0341-C864-A7AE-A6943277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3" y="993771"/>
            <a:ext cx="11225782" cy="4870457"/>
          </a:xfrm>
        </p:spPr>
        <p:txBody>
          <a:bodyPr>
            <a:normAutofit/>
          </a:bodyPr>
          <a:lstStyle/>
          <a:p>
            <a:r>
              <a:rPr lang="ru-RU" sz="3200" dirty="0"/>
              <a:t>Типы двойных глаголов</a:t>
            </a:r>
            <a:r>
              <a:rPr lang="cs-CZ" sz="3200" dirty="0"/>
              <a:t>:</a:t>
            </a:r>
          </a:p>
          <a:p>
            <a:r>
              <a:rPr lang="ru-RU" sz="3200" dirty="0"/>
              <a:t>Безударный компонент в несовершенном виде а ударный – в совершенном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/>
              <a:t>Она </a:t>
            </a:r>
            <a:r>
              <a:rPr lang="ru-RU" sz="3200" i="1" u="sng" dirty="0"/>
              <a:t>стояла</a:t>
            </a:r>
            <a:r>
              <a:rPr lang="ru-RU" sz="3200" i="1" dirty="0"/>
              <a:t> </a:t>
            </a:r>
            <a:r>
              <a:rPr lang="ru-RU" sz="3200" i="1" u="sng" dirty="0"/>
              <a:t>задумалась</a:t>
            </a:r>
            <a:r>
              <a:rPr lang="ru-RU" sz="3200" dirty="0"/>
              <a:t>.25</a:t>
            </a:r>
          </a:p>
          <a:p>
            <a:r>
              <a:rPr lang="ru-RU" sz="3200" dirty="0"/>
              <a:t>	</a:t>
            </a:r>
            <a:r>
              <a:rPr lang="cs-CZ" sz="3200" dirty="0"/>
              <a:t>(Stála a přemýšlela.)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/>
              <a:t>Я тут </a:t>
            </a:r>
            <a:r>
              <a:rPr lang="ru-RU" sz="3000" i="1" u="sng" dirty="0"/>
              <a:t>обложилась</a:t>
            </a:r>
            <a:r>
              <a:rPr lang="ru-RU" sz="3000" dirty="0"/>
              <a:t> словарями </a:t>
            </a:r>
            <a:r>
              <a:rPr lang="ru-RU" sz="3000" i="1" u="sng" dirty="0"/>
              <a:t>сидела</a:t>
            </a:r>
            <a:r>
              <a:rPr lang="ru-RU" sz="3000" dirty="0"/>
              <a:t>.26</a:t>
            </a:r>
          </a:p>
          <a:p>
            <a:pPr lvl="1" indent="0">
              <a:buNone/>
            </a:pPr>
            <a:r>
              <a:rPr lang="ru-RU" sz="3000" dirty="0"/>
              <a:t>	</a:t>
            </a:r>
            <a:r>
              <a:rPr lang="cs-CZ" sz="3000" dirty="0"/>
              <a:t>(</a:t>
            </a:r>
            <a:r>
              <a:rPr lang="pt-BR" sz="3000" dirty="0"/>
              <a:t>Seděl</a:t>
            </a:r>
            <a:r>
              <a:rPr lang="cs-CZ" sz="3000" dirty="0"/>
              <a:t>a</a:t>
            </a:r>
            <a:r>
              <a:rPr lang="pt-BR" sz="3000" dirty="0"/>
              <a:t> jsem tu </a:t>
            </a:r>
            <a:r>
              <a:rPr lang="cs-CZ" sz="3000" dirty="0"/>
              <a:t>obklopena </a:t>
            </a:r>
            <a:r>
              <a:rPr lang="pt-BR" sz="3000" dirty="0"/>
              <a:t>slovník</a:t>
            </a:r>
            <a:r>
              <a:rPr lang="cs-CZ" sz="3000" dirty="0"/>
              <a:t>y</a:t>
            </a:r>
            <a:r>
              <a:rPr lang="pt-BR" sz="3000" dirty="0"/>
              <a:t>.</a:t>
            </a:r>
            <a:r>
              <a:rPr lang="cs-CZ" sz="3000" dirty="0"/>
              <a:t>)</a:t>
            </a: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000" dirty="0"/>
          </a:p>
          <a:p>
            <a:pPr lvl="1" indent="0">
              <a:buNone/>
            </a:pPr>
            <a:endParaRPr lang="ru-RU" sz="3000" dirty="0"/>
          </a:p>
          <a:p>
            <a:pPr lvl="1" indent="0">
              <a:buNone/>
            </a:pPr>
            <a:endParaRPr lang="ru-RU" sz="3000" dirty="0"/>
          </a:p>
          <a:p>
            <a:pPr lvl="1" indent="0">
              <a:buNone/>
            </a:pP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200" dirty="0"/>
          </a:p>
          <a:p>
            <a:endParaRPr lang="cs-CZ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757615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LeftStep">
      <a:dk1>
        <a:srgbClr val="000000"/>
      </a:dk1>
      <a:lt1>
        <a:srgbClr val="FFFFFF"/>
      </a:lt1>
      <a:dk2>
        <a:srgbClr val="322441"/>
      </a:dk2>
      <a:lt2>
        <a:srgbClr val="E2E7E8"/>
      </a:lt2>
      <a:accent1>
        <a:srgbClr val="EE836E"/>
      </a:accent1>
      <a:accent2>
        <a:srgbClr val="EB4E75"/>
      </a:accent2>
      <a:accent3>
        <a:srgbClr val="EE6EC4"/>
      </a:accent3>
      <a:accent4>
        <a:srgbClr val="DE4EEB"/>
      </a:accent4>
      <a:accent5>
        <a:srgbClr val="AE6EEE"/>
      </a:accent5>
      <a:accent6>
        <a:srgbClr val="5B4EEB"/>
      </a:accent6>
      <a:hlink>
        <a:srgbClr val="5A8B95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454</Words>
  <Application>Microsoft Office PowerPoint</Application>
  <PresentationFormat>Širokoúhlá obrazovka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Bierstadt</vt:lpstr>
      <vt:lpstr>Wingdings</vt:lpstr>
      <vt:lpstr>GestaltVTI</vt:lpstr>
      <vt:lpstr>Двойные глаголы в современном русском языке</vt:lpstr>
      <vt:lpstr>Prezentace aplikace PowerPoint</vt:lpstr>
      <vt:lpstr>Что такое двойные глаголы?</vt:lpstr>
      <vt:lpstr>Prezentace aplikace PowerPoint</vt:lpstr>
      <vt:lpstr>Двойные глаголы употребляются прежде всего в разговорной речи!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Спасибо за Ваше внимание!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Двойные глаголы в современном русском языке</dc:title>
  <dc:creator>Vojtěch Hynek</dc:creator>
  <cp:lastModifiedBy>Vojtěch Hynek</cp:lastModifiedBy>
  <cp:revision>2</cp:revision>
  <dcterms:created xsi:type="dcterms:W3CDTF">2023-11-29T17:41:52Z</dcterms:created>
  <dcterms:modified xsi:type="dcterms:W3CDTF">2023-12-01T11:51:44Z</dcterms:modified>
</cp:coreProperties>
</file>