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9" r:id="rId2"/>
    <p:sldId id="256" r:id="rId3"/>
    <p:sldId id="261" r:id="rId4"/>
    <p:sldId id="257" r:id="rId5"/>
    <p:sldId id="258" r:id="rId6"/>
    <p:sldId id="262" r:id="rId7"/>
    <p:sldId id="398" r:id="rId8"/>
    <p:sldId id="400" r:id="rId9"/>
    <p:sldId id="401" r:id="rId10"/>
    <p:sldId id="402" r:id="rId11"/>
    <p:sldId id="403" r:id="rId12"/>
    <p:sldId id="404" r:id="rId13"/>
    <p:sldId id="436" r:id="rId14"/>
    <p:sldId id="405" r:id="rId15"/>
    <p:sldId id="406" r:id="rId16"/>
    <p:sldId id="407" r:id="rId17"/>
    <p:sldId id="408" r:id="rId18"/>
    <p:sldId id="447" r:id="rId19"/>
    <p:sldId id="409" r:id="rId20"/>
    <p:sldId id="410" r:id="rId21"/>
    <p:sldId id="411" r:id="rId22"/>
    <p:sldId id="417" r:id="rId23"/>
    <p:sldId id="448" r:id="rId24"/>
    <p:sldId id="449" r:id="rId25"/>
    <p:sldId id="453" r:id="rId26"/>
    <p:sldId id="450" r:id="rId27"/>
    <p:sldId id="464" r:id="rId28"/>
    <p:sldId id="451" r:id="rId29"/>
    <p:sldId id="452" r:id="rId30"/>
    <p:sldId id="260" r:id="rId31"/>
    <p:sldId id="465" r:id="rId32"/>
    <p:sldId id="418" r:id="rId33"/>
    <p:sldId id="419" r:id="rId34"/>
    <p:sldId id="420" r:id="rId35"/>
    <p:sldId id="421" r:id="rId36"/>
    <p:sldId id="422" r:id="rId37"/>
    <p:sldId id="423" r:id="rId38"/>
    <p:sldId id="427" r:id="rId39"/>
    <p:sldId id="428" r:id="rId40"/>
    <p:sldId id="430" r:id="rId41"/>
    <p:sldId id="437" r:id="rId42"/>
    <p:sldId id="438" r:id="rId43"/>
    <p:sldId id="439" r:id="rId44"/>
    <p:sldId id="440" r:id="rId45"/>
    <p:sldId id="442" r:id="rId46"/>
    <p:sldId id="443" r:id="rId47"/>
    <p:sldId id="459" r:id="rId48"/>
    <p:sldId id="460" r:id="rId49"/>
    <p:sldId id="456" r:id="rId50"/>
    <p:sldId id="455" r:id="rId51"/>
    <p:sldId id="454" r:id="rId52"/>
    <p:sldId id="445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66FF"/>
    <a:srgbClr val="FF9933"/>
    <a:srgbClr val="FF66CC"/>
    <a:srgbClr val="99CC00"/>
    <a:srgbClr val="00FF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59" autoAdjust="0"/>
  </p:normalViewPr>
  <p:slideViewPr>
    <p:cSldViewPr>
      <p:cViewPr varScale="1">
        <p:scale>
          <a:sx n="115" d="100"/>
          <a:sy n="115" d="100"/>
        </p:scale>
        <p:origin x="3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EF66C-18BF-4E57-B068-2A606A2D7262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69FB-2E05-4B79-9C3C-1FD90E76EF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74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CEE85-6ACA-4889-A52C-AAE14AA869F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34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5E938-AF33-419D-9335-3A92813DB815}" type="datetimeFigureOut">
              <a:rPr lang="cs-CZ" smtClean="0"/>
              <a:pPr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b-0LRm2P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dwM_SBAm51o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dw.com/uk/shevchenkivski-dni-yak-blohery-populiaryzuiut-kobzara/av-56815813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lb.ua/culture/2020/07/24/462573_treyleri_gri_stalker_2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SjovNNvsPk" TargetMode="External"/><Relationship Id="rId3" Type="http://schemas.openxmlformats.org/officeDocument/2006/relationships/hyperlink" Target="https://www.youtube.com/watch?v=odb2hgieOcE" TargetMode="External"/><Relationship Id="rId7" Type="http://schemas.openxmlformats.org/officeDocument/2006/relationships/hyperlink" Target="https://www.youtube.com/watch?v=QDVntJKC5nQ" TargetMode="External"/><Relationship Id="rId2" Type="http://schemas.openxmlformats.org/officeDocument/2006/relationships/hyperlink" Target="https://www.youtube.com/watch?v=jCkCgtRsCx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_Epv9fXDZQ" TargetMode="External"/><Relationship Id="rId5" Type="http://schemas.openxmlformats.org/officeDocument/2006/relationships/hyperlink" Target="https://www.youtube.com/watch?v=WaB39EBFRgY" TargetMode="External"/><Relationship Id="rId10" Type="http://schemas.openxmlformats.org/officeDocument/2006/relationships/hyperlink" Target="https://www.youtube.com/watch?v=rrM8r5MI_0I&amp;ebc=ANyPxKqY39hm4anLMlgruo9SVCz6lMnxydnsMzqGWQVJ22G7gk28TR5T3XB9VDoO_RKKkvIxv1SjdWcayFVgsDqZNAuLXM5Cgg" TargetMode="External"/><Relationship Id="rId4" Type="http://schemas.openxmlformats.org/officeDocument/2006/relationships/hyperlink" Target="https://www.youtube.com/watch?v=4zJ098PdhJY" TargetMode="External"/><Relationship Id="rId9" Type="http://schemas.openxmlformats.org/officeDocument/2006/relationships/hyperlink" Target="https://www.youtube.com/watch?v=s_PrRqUsXH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style.novyny.live/ru/den-narodzhennia-kobzaria-obraz-shevchenka-v-memakh-ukrayintsiv-81264.html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IuUxy8Y9Zc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808122" y="371164"/>
            <a:ext cx="300039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geniální syn Ukrajiny</a:t>
            </a:r>
            <a:endParaRPr lang="cs-CZ" dirty="0"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5720" y="6054951"/>
            <a:ext cx="2095642" cy="469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básník-prorok </a:t>
            </a:r>
          </a:p>
        </p:txBody>
      </p:sp>
      <p:sp>
        <p:nvSpPr>
          <p:cNvPr id="9" name="Obdélník 8"/>
          <p:cNvSpPr/>
          <p:nvPr/>
        </p:nvSpPr>
        <p:spPr>
          <a:xfrm>
            <a:off x="2703391" y="6046451"/>
            <a:ext cx="221457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národní světec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133344" y="4830193"/>
            <a:ext cx="208823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svatý apoštol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35482" y="5445224"/>
            <a:ext cx="373871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apoštol pravdy a svobody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60640" y="1041637"/>
            <a:ext cx="234149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buditel národa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732429" y="1046458"/>
            <a:ext cx="222540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řečník národa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57316" y="2176957"/>
            <a:ext cx="227860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zrcadlo národa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287318" y="4090336"/>
            <a:ext cx="3890142" cy="4753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symbol a nositel ukrajinství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85720" y="2867247"/>
            <a:ext cx="4025608" cy="4628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duchovní substance národa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60640" y="1603173"/>
            <a:ext cx="2274616" cy="4605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národní básník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85720" y="285728"/>
            <a:ext cx="5488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u="sng" dirty="0">
                <a:solidFill>
                  <a:srgbClr val="FF0000"/>
                </a:solidFill>
              </a:rPr>
              <a:t>Taras </a:t>
            </a:r>
            <a:r>
              <a:rPr lang="cs-CZ" sz="3600" b="1" u="sng" dirty="0" err="1">
                <a:solidFill>
                  <a:srgbClr val="FF0000"/>
                </a:solidFill>
              </a:rPr>
              <a:t>Ševčenko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00B050"/>
                </a:solidFill>
              </a:rPr>
              <a:t>(9.3. 1814-10.3.1861) 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9635" y="2459676"/>
            <a:ext cx="3012382" cy="382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Obdélník 29"/>
          <p:cNvSpPr/>
          <p:nvPr/>
        </p:nvSpPr>
        <p:spPr>
          <a:xfrm>
            <a:off x="335482" y="4835497"/>
            <a:ext cx="259228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básník–mučedník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5299842" y="1018890"/>
            <a:ext cx="3508676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duchovní otec obrozeného ukrajinského národa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285720" y="3477669"/>
            <a:ext cx="367240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symbol ukrajinské kultury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2931333" y="1564358"/>
            <a:ext cx="1872208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národní politický tribun</a:t>
            </a:r>
          </a:p>
        </p:txBody>
      </p:sp>
      <p:sp>
        <p:nvSpPr>
          <p:cNvPr id="2" name="Obdélník 22"/>
          <p:cNvSpPr/>
          <p:nvPr/>
        </p:nvSpPr>
        <p:spPr>
          <a:xfrm>
            <a:off x="4249468" y="3429000"/>
            <a:ext cx="1136967" cy="830997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ruský patriot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4580" name="Picture 2" descr="C:\Users\Toshiba\Desktop\Shevchenko-2014\aLlBzfitYd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2292" name="Picture 2" descr="D:\Новая папка\Graffiti, 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0"/>
            <a:ext cx="901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/>
              <a:t> 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0"/>
            <a:ext cx="4086225" cy="6810375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476672"/>
            <a:ext cx="5719365" cy="571936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4340" name="Picture 4" descr="https://fbcdn-sphotos-d-a.akamaihd.net/hphotos-ak-prn1/t1/s403x403/1017482_671776646214113_37108947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5364" name="Picture 2" descr="http://std3.ru/95/bb/1394313713-95bb7e5d256251d7643dbe0911c47f1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17411" name="Picture 2" descr="C:\Users\Toshiba\Desktop\Shevchenko-2014\Андрій Єрмоленко, Кобзар-Суперме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78013" y="0"/>
            <a:ext cx="4849812" cy="68580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8436" name="Picture 2" descr="D:\Новая папка\Шевченко-самооборонець, 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60483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6EC47F-4E94-4421-BCCC-36AC058E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95736" y="69883"/>
            <a:ext cx="4680520" cy="66164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0483" name="Picture 2" descr="C:\Users\Toshiba\Desktop\Shevchenko-2014\Олег Шупляк, Шевченк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8478837" cy="5475288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2" y="1988840"/>
            <a:ext cx="2358008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mužický básník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187624" y="6093296"/>
            <a:ext cx="917239" cy="461665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buřič</a:t>
            </a:r>
            <a:r>
              <a:rPr lang="cs-CZ" dirty="0">
                <a:latin typeface="Arial" pitchFamily="34" charset="0"/>
                <a:ea typeface="Times New Roman" pitchFamily="18" charset="0"/>
              </a:rPr>
              <a:t> 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843808" y="6021288"/>
            <a:ext cx="6084168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symbol nezávislého ukrajinského člověka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51520" y="4725144"/>
            <a:ext cx="3423894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ukrajinský Prométheus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51520" y="3573016"/>
            <a:ext cx="380958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pěvec nevolnické chudiny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339752" y="1484784"/>
            <a:ext cx="271293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revoluční myslitel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51520" y="260648"/>
            <a:ext cx="205745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pěvec-kobzar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11560" y="2996952"/>
            <a:ext cx="3215945" cy="461665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hybná síla společnosti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79512" y="5373216"/>
            <a:ext cx="3196709" cy="461665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titán myšlenky a slova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3635896" y="5301208"/>
            <a:ext cx="5202065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básník sociálního a národního útlaku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483768" y="332656"/>
            <a:ext cx="2683748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proletářský básník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467544" y="908720"/>
            <a:ext cx="3438762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prorok sociální revoluce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555776" y="2204864"/>
            <a:ext cx="268535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prorok proletariátu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131840" y="4149080"/>
            <a:ext cx="181011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rudý Kristus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6"/>
            <a:ext cx="3396009" cy="433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Obdélník 24"/>
          <p:cNvSpPr/>
          <p:nvPr/>
        </p:nvSpPr>
        <p:spPr>
          <a:xfrm>
            <a:off x="0" y="2564904"/>
            <a:ext cx="288032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Kristus socialismu</a:t>
            </a:r>
            <a:endParaRPr lang="cs-CZ" sz="24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23555" name="Picture 2" descr="D:\Новая папка\1912282_10152307252357679_1133150411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0"/>
            <a:ext cx="6624638" cy="68580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08672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pl-PL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9700" name="Picture 2" descr="C:\Users\Toshiba\Desktop\Cергій Коляда\Welcome_to_Ukraine_EURO_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304338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71E1B2B-7C70-4CA9-B6CB-E2F02650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791843" cy="518008"/>
          </a:xfrm>
        </p:spPr>
        <p:txBody>
          <a:bodyPr>
            <a:noAutofit/>
          </a:bodyPr>
          <a:lstStyle/>
          <a:p>
            <a:pPr algn="ctr"/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Cestovní kniha. Ukrajina </a:t>
            </a:r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- první ukrajinský kreslený seriál založený na skutečných událostech a neskutečných dobrodružstvích.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7BACF0-8CAA-44B6-B9A2-38ECEE01C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56256"/>
            <a:ext cx="7886700" cy="384613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Jeden z dílů byl věnován Tarasi Ševčenkovi.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200" dirty="0"/>
              <a:t>     </a:t>
            </a:r>
            <a:r>
              <a:rPr lang="cs-CZ" sz="3200" dirty="0">
                <a:hlinkClick r:id="rId3"/>
              </a:rPr>
              <a:t>https://www.youtube.com/watch?v=Ktb-0LRm2Pk</a:t>
            </a:r>
            <a:endParaRPr lang="cs-CZ" sz="3200" dirty="0"/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 descr="Obsah obrázku text, vektorová grafika, klipart&#10;&#10;Popis byl vytvořen automaticky">
            <a:extLst>
              <a:ext uri="{FF2B5EF4-FFF2-40B4-BE49-F238E27FC236}">
                <a16:creationId xmlns:a16="http://schemas.microsoft.com/office/drawing/2014/main" id="{012BD3ED-E03F-4CB1-AF5E-98451F4E9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4904"/>
            <a:ext cx="4302174" cy="2428843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37C965-0A68-4568-A489-5965577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50" i="1" dirty="0"/>
              <a:t>Olha </a:t>
            </a:r>
            <a:r>
              <a:rPr lang="cs-CZ" sz="1050" i="1" dirty="0" err="1"/>
              <a:t>Shovkova</a:t>
            </a:r>
            <a:r>
              <a:rPr lang="cs-CZ" sz="105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159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BB38B-22F1-40FE-AF30-D14B37AB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Hudební skupina </a:t>
            </a:r>
            <a:r>
              <a:rPr lang="cs-CZ" sz="2325" b="1" dirty="0" err="1">
                <a:solidFill>
                  <a:schemeClr val="accent1">
                    <a:lumMod val="50000"/>
                  </a:schemeClr>
                </a:solidFill>
              </a:rPr>
              <a:t>Onuka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 zahájila </a:t>
            </a:r>
            <a:r>
              <a:rPr lang="cs-CZ" sz="2325" b="1" dirty="0" err="1">
                <a:solidFill>
                  <a:schemeClr val="accent1">
                    <a:lumMod val="50000"/>
                  </a:schemeClr>
                </a:solidFill>
              </a:rPr>
              <a:t>basnický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325" b="1" dirty="0" err="1">
                <a:solidFill>
                  <a:schemeClr val="accent1">
                    <a:lumMod val="50000"/>
                  </a:schemeClr>
                </a:solidFill>
              </a:rPr>
              <a:t>videoprojekt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 s názvem </a:t>
            </a:r>
            <a:r>
              <a:rPr lang="cs-CZ" sz="2325" b="1" i="1" dirty="0">
                <a:solidFill>
                  <a:schemeClr val="accent1">
                    <a:lumMod val="50000"/>
                  </a:schemeClr>
                </a:solidFill>
              </a:rPr>
              <a:t>Čítanka 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325" b="1" i="1" dirty="0" err="1">
                <a:solidFill>
                  <a:schemeClr val="accent1">
                    <a:lumMod val="50000"/>
                  </a:schemeClr>
                </a:solidFill>
              </a:rPr>
              <a:t>Хрестоматія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ru-RU" sz="2325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39315-CE3D-4CCC-8682-30253DD8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18784"/>
            <a:ext cx="7886700" cy="3908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550" dirty="0">
                <a:solidFill>
                  <a:schemeClr val="accent5">
                    <a:lumMod val="75000"/>
                  </a:schemeClr>
                </a:solidFill>
              </a:rPr>
              <a:t>Jedno z videí je věnováno Tarasi Ševčenkovi a jeho básni </a:t>
            </a:r>
            <a:r>
              <a:rPr lang="cs-CZ" sz="2550" i="1" dirty="0">
                <a:solidFill>
                  <a:schemeClr val="accent5">
                    <a:lumMod val="75000"/>
                  </a:schemeClr>
                </a:solidFill>
              </a:rPr>
              <a:t>Míjejí dny a plynou noci </a:t>
            </a:r>
            <a:r>
              <a:rPr lang="cs-CZ" sz="255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Минають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дні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минають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ночі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...</a:t>
            </a:r>
            <a:r>
              <a:rPr lang="cs-CZ" sz="2550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cs-CZ" sz="255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cs-CZ" sz="2550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uk-UA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/>
          </a:p>
        </p:txBody>
      </p:sp>
      <p:pic>
        <p:nvPicPr>
          <p:cNvPr id="5" name="Obrázek 4" descr="Obsah obrázku osoba, interiér, žena, šaty&#10;&#10;Popis byl vytvořen automaticky">
            <a:extLst>
              <a:ext uri="{FF2B5EF4-FFF2-40B4-BE49-F238E27FC236}">
                <a16:creationId xmlns:a16="http://schemas.microsoft.com/office/drawing/2014/main" id="{E55B111F-E261-4A2A-AF07-18D959DE8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57" y="3218252"/>
            <a:ext cx="3952886" cy="2228397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6917C5-F767-423E-9A3E-EE0D0FC1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5618E0-05AA-48EE-A202-EDA34A8C9595}"/>
              </a:ext>
            </a:extLst>
          </p:cNvPr>
          <p:cNvSpPr txBox="1"/>
          <p:nvPr/>
        </p:nvSpPr>
        <p:spPr>
          <a:xfrm>
            <a:off x="1731461" y="5672296"/>
            <a:ext cx="5681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cs-CZ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https://www.youtube.com/watch?v=dwM_SBAm51o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4019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D5743B4-DB22-509B-AAFF-0E7DDFF7C0D9}"/>
              </a:ext>
            </a:extLst>
          </p:cNvPr>
          <p:cNvSpPr txBox="1"/>
          <p:nvPr/>
        </p:nvSpPr>
        <p:spPr>
          <a:xfrm>
            <a:off x="1547664" y="3326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https://rubryka.com/article/test-shevchenko/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D246E1-EA6C-9682-929F-0C8CCFF5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7001669" cy="58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32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31BBD-57A7-469C-A2E9-C77828F2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69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Taras Ševčenko se stal světovým rekordmanem v počtu památek, které byly postaveny kulturní osobnosti</a:t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BCF211-9915-4AE8-B867-123B6D90C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61009"/>
            <a:ext cx="7886700" cy="3263504"/>
          </a:xfrm>
        </p:spPr>
        <p:txBody>
          <a:bodyPr>
            <a:normAutofit fontScale="85000" lnSpcReduction="10000"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sz="1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Celkově existuje více než 1100 pomníků Ševčenkovi: 99 se nachází ve 44 zemích, dalších 1068 na Ukrajině.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DF78EF-84E5-40A8-9B80-E4786EE6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204" y="1792235"/>
            <a:ext cx="4875593" cy="3037734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2A995D-698B-4BD2-BDB7-0C0E6259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232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64BE95D-BAA8-DD15-E26A-A157B52CD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929"/>
            <a:ext cx="9144000" cy="60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7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47E88-4DB0-4E2D-9F34-CA41B392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100" b="1" dirty="0" err="1">
                <a:solidFill>
                  <a:schemeClr val="accent1">
                    <a:lumMod val="50000"/>
                  </a:schemeClr>
                </a:solidFill>
              </a:rPr>
              <a:t>Influenceři</a:t>
            </a:r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 propagují </a:t>
            </a:r>
            <a:r>
              <a:rPr lang="cs-CZ" sz="2100" b="1" dirty="0" err="1">
                <a:solidFill>
                  <a:schemeClr val="accent1">
                    <a:lumMod val="50000"/>
                  </a:schemeClr>
                </a:solidFill>
              </a:rPr>
              <a:t>Kobzara</a:t>
            </a:r>
            <a:br>
              <a:rPr lang="ru-RU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518F1-6BE2-4B2B-A3C0-BC363617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5190"/>
            <a:ext cx="7886700" cy="40817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1950" dirty="0" err="1">
                <a:solidFill>
                  <a:schemeClr val="accent5">
                    <a:lumMod val="75000"/>
                  </a:schemeClr>
                </a:solidFill>
              </a:rPr>
              <a:t>Bloggeři</a:t>
            </a:r>
            <a:r>
              <a:rPr lang="cs-CZ" sz="1950" dirty="0">
                <a:solidFill>
                  <a:schemeClr val="accent5">
                    <a:lumMod val="75000"/>
                  </a:schemeClr>
                </a:solidFill>
              </a:rPr>
              <a:t>, aktivisté a herci kreativně propagují Tarase Ševčenka a ukrajinský jazyk na sociální síti </a:t>
            </a:r>
            <a:r>
              <a:rPr lang="cs-CZ" sz="1950" dirty="0" err="1">
                <a:solidFill>
                  <a:schemeClr val="accent5">
                    <a:lumMod val="75000"/>
                  </a:schemeClr>
                </a:solidFill>
              </a:rPr>
              <a:t>TikTok</a:t>
            </a:r>
            <a:r>
              <a:rPr lang="cs-CZ" sz="1950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195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r">
              <a:buNone/>
            </a:pPr>
            <a:endParaRPr lang="cs-CZ" sz="1650" dirty="0"/>
          </a:p>
          <a:p>
            <a:pPr marL="0" indent="0" algn="r">
              <a:buNone/>
            </a:pPr>
            <a:endParaRPr lang="cs-CZ" sz="1650" dirty="0"/>
          </a:p>
          <a:p>
            <a:pPr marL="0" indent="0" algn="r">
              <a:buNone/>
            </a:pPr>
            <a:endParaRPr lang="cs-CZ" sz="1650" dirty="0"/>
          </a:p>
          <a:p>
            <a:pPr marL="0" indent="0">
              <a:buNone/>
              <a:tabLst>
                <a:tab pos="180975" algn="l"/>
              </a:tabLst>
            </a:pPr>
            <a:r>
              <a:rPr lang="cs-CZ" sz="1650" dirty="0">
                <a:hlinkClick r:id="rId2"/>
              </a:rPr>
              <a:t>https://www.dw.com/uk/shevchenkivski-dni-yak-blohery-populiaryzuiut-kobzara/av-56815813</a:t>
            </a:r>
            <a:endParaRPr lang="cs-CZ" sz="1650" dirty="0"/>
          </a:p>
          <a:p>
            <a:pPr marL="0" indent="0" algn="r">
              <a:buNone/>
            </a:pPr>
            <a:endParaRPr lang="cs-CZ" sz="1650" dirty="0"/>
          </a:p>
        </p:txBody>
      </p:sp>
      <p:pic>
        <p:nvPicPr>
          <p:cNvPr id="5" name="Obrázek 4" descr="Obsah obrázku text, přenosný počítač&#10;&#10;Popis byl vytvořen automaticky">
            <a:extLst>
              <a:ext uri="{FF2B5EF4-FFF2-40B4-BE49-F238E27FC236}">
                <a16:creationId xmlns:a16="http://schemas.microsoft.com/office/drawing/2014/main" id="{F516E598-EAEE-451D-A5B6-1B18A038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04864"/>
            <a:ext cx="4959220" cy="27966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5D6E1A-190B-4C77-A5FF-1688EFDC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0053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4CE21-46F0-4D15-B3FF-3C36D717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87395"/>
            <a:ext cx="7886700" cy="723041"/>
          </a:xfrm>
        </p:spPr>
        <p:txBody>
          <a:bodyPr>
            <a:normAutofit/>
          </a:bodyPr>
          <a:lstStyle/>
          <a:p>
            <a:pPr algn="ctr"/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Zapovit</a:t>
            </a:r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 Tarase Ševčenka poprvé zazněl ve 12 jihoasijských jazycích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6724E1-45FF-4AC1-926F-1AD68CCFC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68760"/>
            <a:ext cx="7886700" cy="421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Velvyslanectví Ukrajiny v Indii připravilo 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videoprojekt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i="1" dirty="0">
                <a:solidFill>
                  <a:schemeClr val="accent5">
                    <a:lumMod val="75000"/>
                  </a:schemeClr>
                </a:solidFill>
              </a:rPr>
              <a:t>Taras Ševčenko Zapovit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 jihoasijských jazycích, ve kterém se zapojili Ukrajinci, žijící v Asii a cizinci z Indie, Nepálu a Srí Lanky.</a:t>
            </a:r>
          </a:p>
          <a:p>
            <a:pPr marL="0" indent="0" algn="ctr">
              <a:buNone/>
            </a:pPr>
            <a:r>
              <a:rPr lang="cs-CZ" sz="1500" dirty="0"/>
              <a:t>https://www.facebook.com/ukrembindia/videos/465204118228033</a:t>
            </a:r>
          </a:p>
          <a:p>
            <a:pPr marL="0" indent="0">
              <a:buNone/>
            </a:pPr>
            <a:endParaRPr lang="cs-CZ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DB5388-C62B-478E-AB15-4AC956F46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31" y="2996952"/>
            <a:ext cx="4664942" cy="2994199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0E6E4C-5E42-474F-BFDF-8EE586E2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02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700" y="74543"/>
            <a:ext cx="3448260" cy="474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bdélník 10"/>
          <p:cNvSpPr/>
          <p:nvPr/>
        </p:nvSpPr>
        <p:spPr>
          <a:xfrm>
            <a:off x="5747891" y="406338"/>
            <a:ext cx="2906565" cy="461665"/>
          </a:xfrm>
          <a:prstGeom prst="rect">
            <a:avLst/>
          </a:prstGeom>
          <a:solidFill>
            <a:srgbClr val="99CC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buržoazní demokrat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23528" y="5805264"/>
            <a:ext cx="8352928" cy="830997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nesmiřitelný bojovník proti ukrajinskému buržoaznímu nacionalismu</a:t>
            </a:r>
            <a:endParaRPr lang="cs-CZ" sz="2400" dirty="0"/>
          </a:p>
        </p:txBody>
      </p:sp>
      <p:sp>
        <p:nvSpPr>
          <p:cNvPr id="13" name="Obdélník 12"/>
          <p:cNvSpPr/>
          <p:nvPr/>
        </p:nvSpPr>
        <p:spPr>
          <a:xfrm>
            <a:off x="4211960" y="957985"/>
            <a:ext cx="338586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první ukrajinský historik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067944" y="3573016"/>
            <a:ext cx="477406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první ukrajinský národní inteligent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4067944" y="1916832"/>
            <a:ext cx="458651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symbol kastrovaného inteligenta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4211960" y="2564904"/>
            <a:ext cx="4680520" cy="83099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zakladatel moderní ukrajinské literatury</a:t>
            </a:r>
            <a:endParaRPr lang="cs-CZ" sz="2400" dirty="0"/>
          </a:p>
        </p:txBody>
      </p:sp>
      <p:sp>
        <p:nvSpPr>
          <p:cNvPr id="17" name="Obdélník 16"/>
          <p:cNvSpPr/>
          <p:nvPr/>
        </p:nvSpPr>
        <p:spPr>
          <a:xfrm>
            <a:off x="4211960" y="4221088"/>
            <a:ext cx="4536504" cy="83099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největší ukrajinský romantický básník</a:t>
            </a:r>
            <a:endParaRPr lang="cs-CZ" sz="2400" dirty="0"/>
          </a:p>
        </p:txBody>
      </p:sp>
      <p:sp>
        <p:nvSpPr>
          <p:cNvPr id="21" name="Obdélník 20"/>
          <p:cNvSpPr/>
          <p:nvPr/>
        </p:nvSpPr>
        <p:spPr>
          <a:xfrm>
            <a:off x="1187624" y="5229200"/>
            <a:ext cx="5819222" cy="461665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zakladatel realismu v ukrajinské literatuře</a:t>
            </a:r>
            <a:endParaRPr lang="cs-CZ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FAC0F-CF2F-B204-2E91-30B1BBD71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361" y="1481074"/>
            <a:ext cx="3714776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největší ukrajinský básník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1FF57-1697-4281-83DA-D1A2A6DC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064158"/>
            <a:ext cx="7886700" cy="503867"/>
          </a:xfrm>
        </p:spPr>
        <p:txBody>
          <a:bodyPr>
            <a:normAutofit/>
          </a:bodyPr>
          <a:lstStyle/>
          <a:p>
            <a:pPr algn="ctr"/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Film </a:t>
            </a:r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Taras. Návrat. </a:t>
            </a:r>
            <a:r>
              <a:rPr lang="uk-UA" sz="2100" b="1" i="1" dirty="0">
                <a:solidFill>
                  <a:schemeClr val="accent1">
                    <a:lumMod val="50000"/>
                  </a:schemeClr>
                </a:solidFill>
              </a:rPr>
              <a:t>(Тарас. Повернення</a:t>
            </a:r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uk-UA" sz="2100" b="1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cs-CZ" sz="21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9C52AD-4331-44A6-96BB-401AD0D68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9734"/>
            <a:ext cx="8088787" cy="4298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Film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Oleksandra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Denysenka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z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roku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2020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vypráví o životě Tarase Ševčenka v exilu, těsně před jeho propuštěním z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vojensk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é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slu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žby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cs-CZ" sz="1800" i="1" dirty="0" err="1">
                <a:solidFill>
                  <a:schemeClr val="accent5">
                    <a:lumMod val="75000"/>
                  </a:schemeClr>
                </a:solidFill>
              </a:rPr>
              <a:t>soldatčyny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). Děj filmu je založen na příběhu o pronásledování Ševčenka agenty carské tajné policie </a:t>
            </a:r>
            <a:r>
              <a:rPr lang="cs-CZ" sz="1800" i="1" dirty="0">
                <a:solidFill>
                  <a:schemeClr val="accent5">
                    <a:lumMod val="75000"/>
                  </a:schemeClr>
                </a:solidFill>
              </a:rPr>
              <a:t>Ochranky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při jeho pobytu v 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Novopetrovské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pevnosti v 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Mangistau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(Kazachstán).</a:t>
            </a:r>
          </a:p>
          <a:p>
            <a:pPr marL="0" indent="0" algn="ctr">
              <a:buNone/>
            </a:pPr>
            <a:r>
              <a:rPr lang="cs-CZ" sz="1500" dirty="0"/>
              <a:t>https://www.youtube.com/watch?v=UtWTamheX1w</a:t>
            </a: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9BE62F23-7AF9-4CD1-95C7-5CEE3AC03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71400"/>
            <a:ext cx="6056463" cy="2665644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66DD13-5D25-4490-8B52-C0CD084D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043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A1BBA28-EE8A-1B40-9409-30437D91C364}"/>
              </a:ext>
            </a:extLst>
          </p:cNvPr>
          <p:cNvSpPr txBox="1"/>
          <p:nvPr/>
        </p:nvSpPr>
        <p:spPr>
          <a:xfrm>
            <a:off x="323528" y="260648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úryvek z poemy "</a:t>
            </a:r>
            <a:r>
              <a:rPr lang="uk-UA" dirty="0"/>
              <a:t>Катерина" </a:t>
            </a:r>
            <a:r>
              <a:rPr lang="cs-CZ" dirty="0"/>
              <a:t>v traileru počítačové hry "S.T.A.L.K.E.R. 2: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Chornobyl</a:t>
            </a:r>
            <a:r>
              <a:rPr lang="cs-CZ" dirty="0"/>
              <a:t>" od ukrajinských vývojářů:</a:t>
            </a:r>
            <a:br>
              <a:rPr lang="cs-CZ" dirty="0"/>
            </a:br>
            <a:r>
              <a:rPr lang="cs-CZ" dirty="0">
                <a:hlinkClick r:id="rId2"/>
              </a:rPr>
              <a:t>https://lb.ua/culture/2020/07/24/462573_treyleri_gri_stalker_2.html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8C150F4-17DA-C87F-3EEA-5DCC6DBB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844824"/>
            <a:ext cx="5127559" cy="45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57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/>
              <a:t>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/>
              <a:t>Андрій Єрмоленко </a:t>
            </a:r>
            <a:br>
              <a:rPr lang="uk-UA" sz="5400" b="1" dirty="0"/>
            </a:br>
            <a:br>
              <a:rPr lang="uk-UA" sz="5400" b="1" dirty="0"/>
            </a:br>
            <a:r>
              <a:rPr lang="uk-UA" sz="5400" b="1" dirty="0"/>
              <a:t>Проект </a:t>
            </a:r>
            <a:br>
              <a:rPr lang="uk-UA" sz="5400" b="1" dirty="0"/>
            </a:br>
            <a:r>
              <a:rPr lang="uk-UA" sz="5400" b="1" dirty="0"/>
              <a:t>«Наш Шевченко»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pl-PL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6628" name="Picture 2" descr="C:\Users\Toshiba\Desktop\Shevchenko-2014\А.Єрмоленко. Шевченко-бідня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7651" name="Picture 2" descr="C:\Users\Toshiba\Desktop\Shevchenko-2014\А.Єрмоленко. Шевченко-бага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2775" y="0"/>
            <a:ext cx="4841875" cy="68580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28676" name="Picture 2" descr="D:\Новая папка\b6e7b67-sheva-e-kozak.jpg.pagespeed.ce.9w-son1nV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929188" cy="66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uk-UA"/>
              <a:t> 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484784"/>
            <a:ext cx="8758434" cy="5373216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0"/>
            <a:ext cx="50626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/>
              <a:t>Автор скульптури Володимир Заєць</a:t>
            </a:r>
            <a:endParaRPr lang="uk-UA" sz="4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/>
              <a:t> </a:t>
            </a: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8900" y="836613"/>
            <a:ext cx="9055100" cy="571500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8195" name="Picture 2" descr="https://fbcdn-sphotos-a-a.akamaihd.net/hphotos-ak-ash3/t1/1922393_10203323802598341_180348156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80728"/>
            <a:ext cx="9144000" cy="4423291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1026" name="Picture 2" descr="C:\Users\Toshiba\Desktop\Majdan.2.12.13\Maidan\PICT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5077975" cy="615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04664"/>
            <a:ext cx="2830275" cy="416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323528" y="2996952"/>
            <a:ext cx="4608512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nepřítel ukrajinského feminismu </a:t>
            </a:r>
            <a:endParaRPr lang="cs-CZ" sz="2400" dirty="0"/>
          </a:p>
        </p:txBody>
      </p:sp>
      <p:sp>
        <p:nvSpPr>
          <p:cNvPr id="10" name="Obdélník 9"/>
          <p:cNvSpPr/>
          <p:nvPr/>
        </p:nvSpPr>
        <p:spPr>
          <a:xfrm>
            <a:off x="467544" y="4725144"/>
            <a:ext cx="612058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zakladatel ukrajinského spisovného jazyka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95536" y="6093296"/>
            <a:ext cx="6408712" cy="461665"/>
          </a:xfrm>
          <a:prstGeom prst="rect">
            <a:avLst/>
          </a:prstGeom>
          <a:solidFill>
            <a:srgbClr val="9966FF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šaman – prostředník mezi nebem a zemí</a:t>
            </a:r>
            <a:endParaRPr lang="cs-CZ" sz="2400" dirty="0"/>
          </a:p>
        </p:txBody>
      </p:sp>
      <p:sp>
        <p:nvSpPr>
          <p:cNvPr id="12" name="Obdélník 11"/>
          <p:cNvSpPr/>
          <p:nvPr/>
        </p:nvSpPr>
        <p:spPr>
          <a:xfrm>
            <a:off x="467544" y="1628800"/>
            <a:ext cx="4123245" cy="461665"/>
          </a:xfrm>
          <a:prstGeom prst="rect">
            <a:avLst/>
          </a:prstGeom>
          <a:solidFill>
            <a:srgbClr val="9966FF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obránce transcendentních sil</a:t>
            </a:r>
            <a:endParaRPr lang="cs-CZ" sz="2400" dirty="0"/>
          </a:p>
        </p:txBody>
      </p:sp>
      <p:sp>
        <p:nvSpPr>
          <p:cNvPr id="13" name="Obdélník 12"/>
          <p:cNvSpPr/>
          <p:nvPr/>
        </p:nvSpPr>
        <p:spPr>
          <a:xfrm>
            <a:off x="1979712" y="2420888"/>
            <a:ext cx="3486852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tvůrce kolektivního mýtu</a:t>
            </a:r>
            <a:endParaRPr lang="cs-CZ" sz="2400" dirty="0"/>
          </a:p>
        </p:txBody>
      </p:sp>
      <p:sp>
        <p:nvSpPr>
          <p:cNvPr id="14" name="Obdélník 13"/>
          <p:cNvSpPr/>
          <p:nvPr/>
        </p:nvSpPr>
        <p:spPr>
          <a:xfrm>
            <a:off x="2483768" y="5373216"/>
            <a:ext cx="294183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náboženský myslitel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755576" y="692696"/>
            <a:ext cx="372249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křesťanský básník–mystik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1835696" y="3789040"/>
            <a:ext cx="309411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reformátor pravoslaví</a:t>
            </a:r>
            <a:endParaRPr lang="cs-CZ" sz="2400" dirty="0"/>
          </a:p>
        </p:txBody>
      </p:sp>
      <p:sp>
        <p:nvSpPr>
          <p:cNvPr id="17" name="Obdélník 16"/>
          <p:cNvSpPr/>
          <p:nvPr/>
        </p:nvSpPr>
        <p:spPr>
          <a:xfrm>
            <a:off x="7020272" y="5373216"/>
            <a:ext cx="1091966" cy="461665"/>
          </a:xfrm>
          <a:prstGeom prst="rect">
            <a:avLst/>
          </a:prstGeom>
          <a:solidFill>
            <a:srgbClr val="0033CC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ateista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52400"/>
            <a:ext cx="5112568" cy="1219200"/>
          </a:xfrm>
          <a:solidFill>
            <a:srgbClr val="F9F9F9"/>
          </a:solidFill>
        </p:spPr>
        <p:txBody>
          <a:bodyPr/>
          <a:lstStyle/>
          <a:p>
            <a:endParaRPr lang="uk-UA" dirty="0"/>
          </a:p>
        </p:txBody>
      </p:sp>
      <p:pic>
        <p:nvPicPr>
          <p:cNvPr id="2051" name="Picture 3" descr="C:\Users\Toshiba\Desktop\Majdan.2.12.13\Maidan\PICT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5584"/>
            <a:ext cx="5094312" cy="6792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39552" y="864294"/>
            <a:ext cx="6948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https://www.youtube.com/watch?v=jCkCgtRsCx0</a:t>
            </a:r>
            <a:r>
              <a:rPr lang="cs-CZ" dirty="0"/>
              <a:t> (školní besídka)</a:t>
            </a: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54125" y="128429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https://www.youtube.com/watch?v=odb2hgieOcE</a:t>
            </a:r>
            <a:r>
              <a:rPr lang="cs-CZ" dirty="0"/>
              <a:t> (</a:t>
            </a:r>
            <a:r>
              <a:rPr lang="cs-CZ" dirty="0" err="1"/>
              <a:t>Ševčenkovské</a:t>
            </a:r>
            <a:r>
              <a:rPr lang="cs-CZ" dirty="0"/>
              <a:t> dny, Oděsa) </a:t>
            </a:r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1628800"/>
            <a:ext cx="6732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https://www.youtube.com/watch?v=4zJ098PdhJY</a:t>
            </a:r>
            <a:r>
              <a:rPr lang="cs-CZ" dirty="0"/>
              <a:t> (školní besídka) 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827584" y="191683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</a:t>
            </a:r>
            <a:r>
              <a:rPr lang="cs-CZ" dirty="0" err="1">
                <a:hlinkClick r:id="rId5"/>
              </a:rPr>
              <a:t>youtube.com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watch</a:t>
            </a:r>
            <a:r>
              <a:rPr lang="cs-CZ" dirty="0">
                <a:hlinkClick r:id="rId5"/>
              </a:rPr>
              <a:t>?v=</a:t>
            </a:r>
            <a:r>
              <a:rPr lang="cs-CZ" dirty="0" err="1">
                <a:hlinkClick r:id="rId5"/>
              </a:rPr>
              <a:t>WaB39EBFRgY</a:t>
            </a:r>
            <a:endParaRPr lang="cs-CZ" dirty="0"/>
          </a:p>
          <a:p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51520" y="2996952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</a:t>
            </a:r>
            <a:r>
              <a:rPr lang="cs-CZ" dirty="0" err="1">
                <a:hlinkClick r:id="rId6"/>
              </a:rPr>
              <a:t>youtube.com</a:t>
            </a:r>
            <a:r>
              <a:rPr lang="cs-CZ" dirty="0">
                <a:hlinkClick r:id="rId6"/>
              </a:rPr>
              <a:t>/</a:t>
            </a:r>
            <a:r>
              <a:rPr lang="cs-CZ" dirty="0" err="1">
                <a:hlinkClick r:id="rId6"/>
              </a:rPr>
              <a:t>watch</a:t>
            </a:r>
            <a:r>
              <a:rPr lang="cs-CZ" dirty="0">
                <a:hlinkClick r:id="rId6"/>
              </a:rPr>
              <a:t>?v=w_</a:t>
            </a:r>
            <a:r>
              <a:rPr lang="cs-CZ" dirty="0" err="1">
                <a:hlinkClick r:id="rId6"/>
              </a:rPr>
              <a:t>Epv9fXDZQ</a:t>
            </a:r>
            <a:r>
              <a:rPr lang="cs-CZ" dirty="0"/>
              <a:t> (proroctví, O. </a:t>
            </a:r>
            <a:r>
              <a:rPr lang="cs-CZ" dirty="0" err="1"/>
              <a:t>Zabužko</a:t>
            </a:r>
            <a:r>
              <a:rPr lang="cs-CZ" dirty="0"/>
              <a:t>)</a:t>
            </a:r>
          </a:p>
          <a:p>
            <a:r>
              <a:rPr lang="cs-CZ" dirty="0">
                <a:hlinkClick r:id="rId7"/>
              </a:rPr>
              <a:t>https://www.</a:t>
            </a:r>
            <a:r>
              <a:rPr lang="cs-CZ" dirty="0" err="1">
                <a:hlinkClick r:id="rId7"/>
              </a:rPr>
              <a:t>youtube.com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watch</a:t>
            </a:r>
            <a:r>
              <a:rPr lang="cs-CZ" dirty="0">
                <a:hlinkClick r:id="rId7"/>
              </a:rPr>
              <a:t>?v=</a:t>
            </a:r>
            <a:r>
              <a:rPr lang="cs-CZ" dirty="0" err="1">
                <a:hlinkClick r:id="rId7"/>
              </a:rPr>
              <a:t>QDVntJKC5nQ</a:t>
            </a:r>
            <a:r>
              <a:rPr lang="cs-CZ" dirty="0"/>
              <a:t> (</a:t>
            </a:r>
            <a:r>
              <a:rPr lang="cs-CZ" dirty="0" err="1"/>
              <a:t>Majdan</a:t>
            </a:r>
            <a:r>
              <a:rPr lang="cs-CZ" dirty="0"/>
              <a:t>)</a:t>
            </a:r>
          </a:p>
          <a:p>
            <a:r>
              <a:rPr lang="cs-CZ" dirty="0">
                <a:hlinkClick r:id="rId8"/>
              </a:rPr>
              <a:t>https://www.</a:t>
            </a:r>
            <a:r>
              <a:rPr lang="cs-CZ" dirty="0" err="1">
                <a:hlinkClick r:id="rId8"/>
              </a:rPr>
              <a:t>youtube.com</a:t>
            </a:r>
            <a:r>
              <a:rPr lang="cs-CZ" dirty="0">
                <a:hlinkClick r:id="rId8"/>
              </a:rPr>
              <a:t>/</a:t>
            </a:r>
            <a:r>
              <a:rPr lang="cs-CZ" dirty="0" err="1">
                <a:hlinkClick r:id="rId8"/>
              </a:rPr>
              <a:t>watch</a:t>
            </a:r>
            <a:r>
              <a:rPr lang="cs-CZ" dirty="0">
                <a:hlinkClick r:id="rId8"/>
              </a:rPr>
              <a:t>?v=</a:t>
            </a:r>
            <a:r>
              <a:rPr lang="cs-CZ" dirty="0" err="1">
                <a:hlinkClick r:id="rId8"/>
              </a:rPr>
              <a:t>YSjovNNvsPk</a:t>
            </a:r>
            <a:r>
              <a:rPr lang="cs-CZ" dirty="0"/>
              <a:t> (Sestry </a:t>
            </a:r>
            <a:r>
              <a:rPr lang="cs-CZ" dirty="0" err="1"/>
              <a:t>Telňuk</a:t>
            </a:r>
            <a:r>
              <a:rPr lang="cs-CZ" dirty="0"/>
              <a:t>)</a:t>
            </a:r>
          </a:p>
          <a:p>
            <a:r>
              <a:rPr lang="uk-UA" dirty="0"/>
              <a:t>Сестри Тельнюк - "І мертвим, і живим, і ненарожденним..."</a:t>
            </a:r>
          </a:p>
          <a:p>
            <a:r>
              <a:rPr lang="cs-CZ" dirty="0">
                <a:hlinkClick r:id="rId9"/>
              </a:rPr>
              <a:t>https://www.youtube.com/watch?v=s_PrRqUsXHg</a:t>
            </a:r>
            <a:endParaRPr lang="cs-CZ" dirty="0"/>
          </a:p>
          <a:p>
            <a:endParaRPr lang="cs-CZ" dirty="0"/>
          </a:p>
          <a:p>
            <a:r>
              <a:rPr lang="cs-CZ" dirty="0"/>
              <a:t>Investigativní žurnalistika:  </a:t>
            </a:r>
            <a:r>
              <a:rPr lang="cs-CZ" dirty="0" err="1"/>
              <a:t>Ševčenka</a:t>
            </a:r>
            <a:r>
              <a:rPr lang="cs-CZ" dirty="0"/>
              <a:t>.  </a:t>
            </a:r>
            <a:r>
              <a:rPr lang="cs-CZ" b="1" dirty="0">
                <a:hlinkClick r:id="rId10"/>
              </a:rPr>
              <a:t>https://www.youtube.com/watch?v=rrM8r5MI_0I&amp;ebc=ANyPxKqY39hm4anLMlgruo9SVCz6lMnxydnsMzqGWQVJ22G7gk28TR5T3XB9VDoO_RKKkvIxv1SjdWcayFVgsDqZNAuLXM5Cgg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23528" y="188640"/>
            <a:ext cx="2641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Oslavy – </a:t>
            </a:r>
            <a:r>
              <a:rPr lang="cs-CZ" dirty="0" err="1"/>
              <a:t>Ševčenkovy</a:t>
            </a:r>
            <a:r>
              <a:rPr lang="cs-CZ" dirty="0"/>
              <a:t> dny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4784" y="-2907704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45024" y="-1827584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6792" y="-1755576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127602" cy="460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67544" y="18864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 Львове провели конкурс двойников Тараса Шевченко </a:t>
            </a:r>
          </a:p>
          <a:p>
            <a:pPr algn="ctr"/>
            <a:r>
              <a:rPr lang="ru-RU" dirty="0"/>
              <a:t>Опубликовано: Суббота, 10 марта 2018 00:45 </a:t>
            </a:r>
          </a:p>
          <a:p>
            <a:pPr algn="ctr"/>
            <a:r>
              <a:rPr lang="ru-RU" dirty="0"/>
              <a:t>Во Львове по случаю 204-й годовщины со дня рождения украинского поэта Тараса Шевченко прошел конкурс двойников Кобзаря.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736" y="-1179512"/>
            <a:ext cx="14849650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2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CF053-FF9E-9B37-D553-EF1BE4DAAF0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C8E541-4955-0B68-E9FA-9B65E1D1CB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B1A25D9-515E-01ED-C8AB-A6F3E843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35268"/>
            <a:ext cx="4058220" cy="32188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D:\Новая папка\1912282_10152307252357679_1133150411_n.jpg">
            <a:extLst>
              <a:ext uri="{FF2B5EF4-FFF2-40B4-BE49-F238E27FC236}">
                <a16:creationId xmlns:a16="http://schemas.microsoft.com/office/drawing/2014/main" id="{2D678A1A-8217-2589-0EBA-C4A46138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90246" y="2130425"/>
            <a:ext cx="3713413" cy="3844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165AD-2F0E-9F79-B46D-69DDE58509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90872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85F11FA-5415-40BC-A9A1-01334598D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476672"/>
            <a:ext cx="6033483" cy="4667603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01CA7580-D8E6-1695-B075-19697C633720}"/>
              </a:ext>
            </a:extLst>
          </p:cNvPr>
          <p:cNvSpPr txBox="1">
            <a:spLocks/>
          </p:cNvSpPr>
          <p:nvPr/>
        </p:nvSpPr>
        <p:spPr>
          <a:xfrm>
            <a:off x="251520" y="5877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350" u="sng" dirty="0">
                <a:solidFill>
                  <a:srgbClr val="0000FF"/>
                </a:solidFill>
                <a:latin typeface="Calibri" pitchFamily="34"/>
                <a:hlinkClick r:id="rId3"/>
              </a:rPr>
              <a:t>https://lifestyle.novyny.live/ru/den-narodzhennia-kobzaria-obraz-shevchenka-v-memakh-ukrayintsiv-81264.html</a:t>
            </a:r>
            <a:br>
              <a:rPr lang="cs-CZ" sz="1350" dirty="0">
                <a:latin typeface="Calibri" pitchFamily="34"/>
              </a:rPr>
            </a:b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60845190-02A3-23FE-7436-F9E55E77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369" y="1063231"/>
            <a:ext cx="3217266" cy="473153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05064"/>
            <a:ext cx="2952328" cy="25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960" y="404664"/>
            <a:ext cx="263599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3779912" y="332656"/>
            <a:ext cx="5184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solidFill>
                  <a:srgbClr val="FF0000"/>
                </a:solidFill>
              </a:rPr>
              <a:t>Oksana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Zabužko</a:t>
            </a:r>
            <a:r>
              <a:rPr lang="cs-CZ" sz="2400" dirty="0">
                <a:solidFill>
                  <a:srgbClr val="FF0000"/>
                </a:solidFill>
              </a:rPr>
              <a:t>: </a:t>
            </a:r>
            <a:r>
              <a:rPr lang="cs-CZ" sz="2400" b="1" dirty="0">
                <a:solidFill>
                  <a:srgbClr val="7030A0"/>
                </a:solidFill>
              </a:rPr>
              <a:t>V panteonu ukrajinských myslitelů zaujímá </a:t>
            </a:r>
            <a:r>
              <a:rPr lang="cs-CZ" sz="2400" b="1" dirty="0" err="1">
                <a:solidFill>
                  <a:srgbClr val="7030A0"/>
                </a:solidFill>
              </a:rPr>
              <a:t>Ševčenko</a:t>
            </a:r>
            <a:r>
              <a:rPr lang="cs-CZ" sz="2400" b="1" dirty="0">
                <a:solidFill>
                  <a:srgbClr val="7030A0"/>
                </a:solidFill>
              </a:rPr>
              <a:t> zvláštní a výjimečné místo. Natolik výjimečné, že duchovní historie Ukrajiny … se rozvíjí v … úzké koexistenci s ním …: je možné o tom diskutovat, ale není možné tento fakt obejít.</a:t>
            </a:r>
            <a:endParaRPr lang="cs-CZ" sz="2400" dirty="0">
              <a:solidFill>
                <a:srgbClr val="7030A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851920" y="3429000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u="sng" dirty="0">
                <a:solidFill>
                  <a:srgbClr val="0070C0"/>
                </a:solidFill>
              </a:rPr>
              <a:t>G. </a:t>
            </a:r>
            <a:r>
              <a:rPr lang="cs-CZ" sz="2000" b="1" u="sng" dirty="0" err="1">
                <a:solidFill>
                  <a:srgbClr val="0070C0"/>
                </a:solidFill>
              </a:rPr>
              <a:t>Grabowitz</a:t>
            </a:r>
            <a:r>
              <a:rPr lang="cs-CZ" sz="2000" b="1" u="sng" dirty="0">
                <a:solidFill>
                  <a:srgbClr val="0070C0"/>
                </a:solidFill>
              </a:rPr>
              <a:t>: </a:t>
            </a:r>
            <a:r>
              <a:rPr lang="cs-CZ" sz="2000" b="1" u="sng" dirty="0" err="1">
                <a:solidFill>
                  <a:srgbClr val="0070C0"/>
                </a:solidFill>
              </a:rPr>
              <a:t>Ševčenkova</a:t>
            </a:r>
            <a:r>
              <a:rPr lang="cs-CZ" sz="2000" b="1" u="sng" dirty="0">
                <a:solidFill>
                  <a:srgbClr val="0070C0"/>
                </a:solidFill>
              </a:rPr>
              <a:t> poezie v sobě nese něco neuchopitelného, co neustále čtenářům proklouzává mezi prsty, co sice podvědomě cítí jako neodolatelnou přitažlivou sílu, ale co nejsou schopni popsat a zformulovat. Kritikové velmi často hovoří o jakési jediné vnitřní myšlence </a:t>
            </a:r>
            <a:r>
              <a:rPr lang="cs-CZ" sz="2000" b="1" u="sng" dirty="0" err="1">
                <a:solidFill>
                  <a:srgbClr val="0070C0"/>
                </a:solidFill>
              </a:rPr>
              <a:t>Ševčenkova</a:t>
            </a:r>
            <a:r>
              <a:rPr lang="cs-CZ" sz="2000" b="1" u="sng" dirty="0">
                <a:solidFill>
                  <a:srgbClr val="0070C0"/>
                </a:solidFill>
              </a:rPr>
              <a:t> díla, i když často charakterizují tuto ideu jen povrchně a vnímají ji spíše intuitivně.  </a:t>
            </a:r>
            <a:endParaRPr lang="cs-CZ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79F0E1C3-58AA-2594-7ED1-FBDE9765C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3" y="1506126"/>
            <a:ext cx="6411112" cy="42559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7F966-0714-80C8-020F-25A1BF3262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B582CD20-9FB9-8315-9171-64B9B4F19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601" y="1058814"/>
            <a:ext cx="2922530" cy="4368409"/>
          </a:xfrm>
        </p:spPr>
      </p:pic>
      <p:pic>
        <p:nvPicPr>
          <p:cNvPr id="4" name="Obrázek 6" descr="Obsah obrázku text, cedule, kniha&#10;&#10;Popis byl vytvořen automaticky">
            <a:extLst>
              <a:ext uri="{FF2B5EF4-FFF2-40B4-BE49-F238E27FC236}">
                <a16:creationId xmlns:a16="http://schemas.microsoft.com/office/drawing/2014/main" id="{5E9B6477-5E7B-404D-8F9A-1638E197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80" y="1061015"/>
            <a:ext cx="2825503" cy="431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6">
            <a:extLst>
              <a:ext uri="{FF2B5EF4-FFF2-40B4-BE49-F238E27FC236}">
                <a16:creationId xmlns:a16="http://schemas.microsoft.com/office/drawing/2014/main" id="{3406067B-F64C-4E83-BD22-93FAE733CA74}"/>
              </a:ext>
            </a:extLst>
          </p:cNvPr>
          <p:cNvSpPr txBox="1"/>
          <p:nvPr/>
        </p:nvSpPr>
        <p:spPr>
          <a:xfrm>
            <a:off x="235134" y="278988"/>
            <a:ext cx="4572002" cy="7309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dirty="0"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Ševčenko a Praha: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350" dirty="0">
                <a:solidFill>
                  <a:srgbClr val="800080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https://www.youtube.com/watch?v=qIuUxy8Y9Zc</a:t>
            </a:r>
            <a:endParaRPr lang="cs-CZ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35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058" y="357166"/>
            <a:ext cx="4468183" cy="63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251520" y="332656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70C0"/>
                </a:solidFill>
              </a:rPr>
              <a:t>Každá epocha tvořila svůj obraz </a:t>
            </a:r>
            <a:r>
              <a:rPr lang="cs-CZ" sz="2400" b="1" dirty="0" err="1">
                <a:solidFill>
                  <a:srgbClr val="0070C0"/>
                </a:solidFill>
              </a:rPr>
              <a:t>Ševčenka</a:t>
            </a:r>
            <a:r>
              <a:rPr lang="cs-CZ" sz="2400" b="1" dirty="0">
                <a:solidFill>
                  <a:srgbClr val="0070C0"/>
                </a:solidFill>
              </a:rPr>
              <a:t> a chtěla jeho slovy hovořit jménem národa o sobě. </a:t>
            </a:r>
            <a:r>
              <a:rPr lang="cs-CZ" sz="2400" dirty="0"/>
              <a:t>(</a:t>
            </a:r>
            <a:r>
              <a:rPr lang="cs-CZ" sz="2400" dirty="0" err="1"/>
              <a:t>Mykola</a:t>
            </a:r>
            <a:r>
              <a:rPr lang="cs-CZ" sz="2400" dirty="0"/>
              <a:t> </a:t>
            </a:r>
            <a:r>
              <a:rPr lang="cs-CZ" sz="2400" dirty="0" err="1"/>
              <a:t>Žulynskyj</a:t>
            </a:r>
            <a:r>
              <a:rPr lang="cs-CZ" sz="24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1520" y="2564904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70C0"/>
                </a:solidFill>
              </a:rPr>
              <a:t>Vpisování </a:t>
            </a:r>
            <a:r>
              <a:rPr lang="cs-CZ" sz="2400" b="1" dirty="0" err="1">
                <a:solidFill>
                  <a:srgbClr val="0070C0"/>
                </a:solidFill>
              </a:rPr>
              <a:t>Ševčenka</a:t>
            </a:r>
            <a:r>
              <a:rPr lang="cs-CZ" sz="2400" b="1" dirty="0">
                <a:solidFill>
                  <a:srgbClr val="0070C0"/>
                </a:solidFill>
              </a:rPr>
              <a:t> do těch či oněch společensko-politických kategorií vypovídá mnohem více o stavu ukrajinského života, o jeho objektivní slabosti, než nám sdělí o samotném </a:t>
            </a:r>
            <a:r>
              <a:rPr lang="cs-CZ" sz="2400" b="1" dirty="0" err="1">
                <a:solidFill>
                  <a:srgbClr val="0070C0"/>
                </a:solidFill>
              </a:rPr>
              <a:t>Ševčenkovi</a:t>
            </a:r>
            <a:r>
              <a:rPr lang="cs-CZ" sz="2400" b="1" dirty="0">
                <a:solidFill>
                  <a:srgbClr val="0070C0"/>
                </a:solidFill>
              </a:rPr>
              <a:t>.  </a:t>
            </a:r>
            <a:r>
              <a:rPr lang="cs-CZ" sz="2000" b="1" dirty="0"/>
              <a:t>(G. </a:t>
            </a:r>
            <a:r>
              <a:rPr lang="cs-CZ" sz="2000" b="1" dirty="0" err="1"/>
              <a:t>Grabowitz</a:t>
            </a:r>
            <a:r>
              <a:rPr lang="cs-CZ" sz="2000" b="1" dirty="0"/>
              <a:t>)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7172" name="Picture 2" descr="D:\Новая папка\Taras_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51520" y="188640"/>
            <a:ext cx="554581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Dále použity materiály z prezentace Jaroslava </a:t>
            </a:r>
            <a:r>
              <a:rPr lang="cs-CZ" dirty="0" err="1"/>
              <a:t>Poliščuka</a:t>
            </a:r>
            <a:r>
              <a:rPr lang="cs-CZ" dirty="0"/>
              <a:t> </a:t>
            </a:r>
            <a:r>
              <a:rPr lang="pl-PL" dirty="0"/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6084168" y="188640"/>
            <a:ext cx="273630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Ребрендинґ Шевченка: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контекст Євромайдану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0244" name="Picture 2" descr="D:\Новая папка\1014414_599601753447598_106671206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"/>
            <a:ext cx="8713787" cy="70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1268" name="Picture 3" descr="D:\Новая папка\1888725_596794153728358_431025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6397</TotalTime>
  <Words>981</Words>
  <Application>Microsoft Office PowerPoint</Application>
  <PresentationFormat>On-screen Show (4:3)</PresentationFormat>
  <Paragraphs>175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Wingdings 2</vt:lpstr>
      <vt:lpstr>Motiv sady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Cestovní kniha. Ukrajina - první ukrajinský kreslený seriál založený na skutečných událostech a neskutečných dobrodružstvích.</vt:lpstr>
      <vt:lpstr>Hudební skupina Onuka zahájila basnický videoprojekt s názvem Čítanka (Хрестоматія).  </vt:lpstr>
      <vt:lpstr>PowerPoint Presentation</vt:lpstr>
      <vt:lpstr>Taras Ševčenko se stal světovým rekordmanem v počtu památek, které byly postaveny kulturní osobnosti </vt:lpstr>
      <vt:lpstr>PowerPoint Presentation</vt:lpstr>
      <vt:lpstr>Influenceři propagují Kobzara </vt:lpstr>
      <vt:lpstr>Zapovit Tarase Ševčenka poprvé zazněl ve 12 jihoasijských jazycích </vt:lpstr>
      <vt:lpstr>Film Taras. Návrat. (Тарас. Повернення.)</vt:lpstr>
      <vt:lpstr>PowerPoint Presentation</vt:lpstr>
      <vt:lpstr>Андрій Єрмоленко   Проект  «Наш Шевченко»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Tereza Chlaňová</dc:creator>
  <cp:lastModifiedBy>Chlaňová, Tereza</cp:lastModifiedBy>
  <cp:revision>485</cp:revision>
  <dcterms:created xsi:type="dcterms:W3CDTF">2011-03-24T17:37:02Z</dcterms:created>
  <dcterms:modified xsi:type="dcterms:W3CDTF">2025-03-04T17:20:18Z</dcterms:modified>
</cp:coreProperties>
</file>