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E57B-8E26-4B6E-AA4E-4910637FFCDD}" type="datetimeFigureOut">
              <a:rPr lang="cs-CZ" smtClean="0"/>
              <a:t>15. 10. 2017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EA0F-2A7E-4215-AC5E-C507A39ADD0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072362" cy="2285992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Andělé, démoni, kletby a duchové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6176970"/>
            <a:ext cx="4857784" cy="68103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ZS/2017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2" name="Picture 2" descr="Výsledek obrázku pro tarot ca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2514600" cy="21907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1472" y="4500570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Mimo-lidští aktéři ve výzkumu magie a čarodějnictví</a:t>
            </a:r>
            <a:endParaRPr lang="cs-CZ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Přírodo-společnost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/>
          <a:lstStyle/>
          <a:p>
            <a:r>
              <a:rPr lang="cs-CZ" b="1" dirty="0" smtClean="0"/>
              <a:t>Bruno </a:t>
            </a:r>
            <a:r>
              <a:rPr lang="cs-CZ" b="1" dirty="0" err="1" smtClean="0"/>
              <a:t>Latour</a:t>
            </a:r>
            <a:r>
              <a:rPr lang="cs-CZ" dirty="0" smtClean="0"/>
              <a:t>,  *1947</a:t>
            </a:r>
          </a:p>
          <a:p>
            <a:r>
              <a:rPr lang="cs-CZ" b="1" dirty="0" smtClean="0"/>
              <a:t>Symetrická antropologie</a:t>
            </a:r>
          </a:p>
          <a:p>
            <a:r>
              <a:rPr lang="cs-CZ" b="1" dirty="0" smtClean="0"/>
              <a:t>Lidé a věci</a:t>
            </a:r>
            <a:r>
              <a:rPr lang="cs-CZ" dirty="0" smtClean="0"/>
              <a:t> – rovnocenné </a:t>
            </a:r>
            <a:br>
              <a:rPr lang="cs-CZ" dirty="0" smtClean="0"/>
            </a:br>
            <a:r>
              <a:rPr lang="cs-CZ" dirty="0" smtClean="0"/>
              <a:t>součásti sociálních interakcí</a:t>
            </a:r>
          </a:p>
          <a:p>
            <a:r>
              <a:rPr lang="cs-CZ" dirty="0" smtClean="0"/>
              <a:t>Pozice </a:t>
            </a:r>
            <a:r>
              <a:rPr lang="cs-CZ" b="1" dirty="0" smtClean="0"/>
              <a:t>subjektu</a:t>
            </a:r>
            <a:r>
              <a:rPr lang="cs-CZ" dirty="0" smtClean="0"/>
              <a:t> a </a:t>
            </a:r>
            <a:r>
              <a:rPr lang="cs-CZ" b="1" dirty="0" smtClean="0"/>
              <a:t>objektu</a:t>
            </a:r>
            <a:r>
              <a:rPr lang="cs-CZ" dirty="0" smtClean="0"/>
              <a:t> se</a:t>
            </a:r>
            <a:br>
              <a:rPr lang="cs-CZ" dirty="0" smtClean="0"/>
            </a:br>
            <a:r>
              <a:rPr lang="cs-CZ" dirty="0" smtClean="0"/>
              <a:t>zjednávají v </a:t>
            </a:r>
            <a:r>
              <a:rPr lang="cs-CZ" b="1" dirty="0" smtClean="0"/>
              <a:t>interakci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51" t="16075" r="12548"/>
          <a:stretch/>
        </p:blipFill>
        <p:spPr>
          <a:xfrm>
            <a:off x="6000760" y="1928802"/>
            <a:ext cx="2422622" cy="27889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Přírodo-společnost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Příroda</a:t>
            </a:r>
            <a:r>
              <a:rPr lang="en-US" dirty="0" smtClean="0"/>
              <a:t> a </a:t>
            </a:r>
            <a:r>
              <a:rPr lang="en-US" dirty="0" err="1" smtClean="0"/>
              <a:t>společnost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vzájemně</a:t>
            </a:r>
            <a:r>
              <a:rPr lang="en-US" dirty="0" smtClean="0"/>
              <a:t> </a:t>
            </a:r>
            <a:r>
              <a:rPr lang="en-US" dirty="0" err="1" smtClean="0"/>
              <a:t>utvářeny</a:t>
            </a:r>
            <a:endParaRPr lang="en-US" dirty="0" smtClean="0"/>
          </a:p>
          <a:p>
            <a:r>
              <a:rPr lang="en-US" dirty="0" err="1" smtClean="0"/>
              <a:t>Hranice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nimi</a:t>
            </a:r>
            <a:r>
              <a:rPr lang="en-US" dirty="0" smtClean="0"/>
              <a:t> je </a:t>
            </a:r>
            <a:r>
              <a:rPr lang="en-US" b="1" dirty="0" err="1" smtClean="0"/>
              <a:t>fikce</a:t>
            </a:r>
            <a:r>
              <a:rPr lang="en-US" dirty="0" smtClean="0"/>
              <a:t> </a:t>
            </a:r>
            <a:r>
              <a:rPr lang="en-US" dirty="0" err="1" smtClean="0"/>
              <a:t>reprodukovaná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účelem</a:t>
            </a:r>
            <a:r>
              <a:rPr lang="en-US" dirty="0" smtClean="0"/>
              <a:t> dominance</a:t>
            </a:r>
          </a:p>
          <a:p>
            <a:r>
              <a:rPr lang="en-US" b="1" dirty="0" smtClean="0"/>
              <a:t>Matter of fact</a:t>
            </a:r>
            <a:r>
              <a:rPr lang="en-US" dirty="0" smtClean="0"/>
              <a:t> vs. </a:t>
            </a:r>
            <a:r>
              <a:rPr lang="en-US" b="1" dirty="0" smtClean="0"/>
              <a:t>Matter of concern </a:t>
            </a:r>
            <a:endParaRPr lang="cs-CZ" b="1" dirty="0" smtClean="0"/>
          </a:p>
          <a:p>
            <a:endParaRPr lang="en-US" b="1" dirty="0" smtClean="0"/>
          </a:p>
          <a:p>
            <a:pPr algn="ctr">
              <a:buNone/>
            </a:pPr>
            <a:r>
              <a:rPr lang="en-US" i="1" dirty="0" smtClean="0"/>
              <a:t>“As long as controversies are rife, Nature is</a:t>
            </a:r>
            <a:r>
              <a:rPr lang="cs-CZ" i="1" dirty="0" smtClean="0"/>
              <a:t> </a:t>
            </a:r>
            <a:r>
              <a:rPr lang="en-US" i="1" dirty="0" smtClean="0"/>
              <a:t>never used as the final arbiter since no one knows what she is and says. But once the controversy is settled, Nature is the ultimate referee.” </a:t>
            </a:r>
            <a:r>
              <a:rPr lang="en-US" dirty="0" smtClean="0"/>
              <a:t>(</a:t>
            </a:r>
            <a:r>
              <a:rPr lang="en-US" dirty="0" err="1" smtClean="0"/>
              <a:t>Latour</a:t>
            </a:r>
            <a:r>
              <a:rPr lang="en-US" dirty="0" smtClean="0"/>
              <a:t> 1987, 97)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 jako řeka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829196"/>
          </a:xfrm>
        </p:spPr>
        <p:txBody>
          <a:bodyPr/>
          <a:lstStyle/>
          <a:p>
            <a:r>
              <a:rPr lang="cs-CZ" b="1" dirty="0" smtClean="0"/>
              <a:t>Příroda</a:t>
            </a:r>
            <a:r>
              <a:rPr lang="cs-CZ" dirty="0" smtClean="0"/>
              <a:t> je </a:t>
            </a:r>
            <a:r>
              <a:rPr lang="cs-CZ" b="1" dirty="0" smtClean="0"/>
              <a:t>spolu-utvářena lidmi</a:t>
            </a:r>
          </a:p>
          <a:p>
            <a:r>
              <a:rPr lang="cs-CZ" b="1" dirty="0" smtClean="0"/>
              <a:t>Lidé</a:t>
            </a:r>
            <a:r>
              <a:rPr lang="cs-CZ" dirty="0" smtClean="0"/>
              <a:t> jsou </a:t>
            </a:r>
            <a:r>
              <a:rPr lang="cs-CZ" b="1" dirty="0" smtClean="0"/>
              <a:t>spolu-utvářeni přírodou</a:t>
            </a:r>
          </a:p>
          <a:p>
            <a:r>
              <a:rPr lang="cs-CZ" dirty="0" smtClean="0"/>
              <a:t>Neexistují čisté formy jen </a:t>
            </a:r>
            <a:r>
              <a:rPr lang="cs-CZ" b="1" dirty="0" smtClean="0"/>
              <a:t>hybridy</a:t>
            </a:r>
            <a:r>
              <a:rPr lang="cs-CZ" dirty="0" smtClean="0"/>
              <a:t>, monstra, kyborgové</a:t>
            </a:r>
          </a:p>
          <a:p>
            <a:r>
              <a:rPr lang="cs-CZ" dirty="0" smtClean="0"/>
              <a:t>To nabízí prostor pro </a:t>
            </a:r>
            <a:r>
              <a:rPr lang="cs-CZ" b="1" dirty="0" smtClean="0"/>
              <a:t>nové politiky</a:t>
            </a:r>
          </a:p>
          <a:p>
            <a:endParaRPr lang="cs-CZ" b="1" dirty="0" smtClean="0"/>
          </a:p>
          <a:p>
            <a:pPr algn="ctr">
              <a:buNone/>
            </a:pPr>
            <a:r>
              <a:rPr lang="cs-CZ" i="1" dirty="0" smtClean="0"/>
              <a:t>„I‘d </a:t>
            </a:r>
            <a:r>
              <a:rPr lang="cs-CZ" i="1" dirty="0" err="1" smtClean="0"/>
              <a:t>rather</a:t>
            </a:r>
            <a:r>
              <a:rPr lang="cs-CZ" i="1" dirty="0" smtClean="0"/>
              <a:t> </a:t>
            </a:r>
            <a:r>
              <a:rPr lang="cs-CZ" i="1" dirty="0" err="1" smtClean="0"/>
              <a:t>be</a:t>
            </a:r>
            <a:r>
              <a:rPr lang="cs-CZ" i="1" dirty="0" smtClean="0"/>
              <a:t> a </a:t>
            </a:r>
            <a:r>
              <a:rPr lang="cs-CZ" i="1" dirty="0" err="1" smtClean="0"/>
              <a:t>cyborg</a:t>
            </a:r>
            <a:r>
              <a:rPr lang="cs-CZ" i="1" dirty="0" smtClean="0"/>
              <a:t> </a:t>
            </a:r>
            <a:r>
              <a:rPr lang="cs-CZ" i="1" dirty="0" err="1" smtClean="0"/>
              <a:t>than</a:t>
            </a:r>
            <a:r>
              <a:rPr lang="cs-CZ" i="1" dirty="0" smtClean="0"/>
              <a:t> a </a:t>
            </a:r>
            <a:r>
              <a:rPr lang="cs-CZ" i="1" dirty="0" err="1" smtClean="0"/>
              <a:t>goddess</a:t>
            </a:r>
            <a:r>
              <a:rPr lang="cs-CZ" i="1" dirty="0" smtClean="0"/>
              <a:t>“</a:t>
            </a:r>
          </a:p>
          <a:p>
            <a:pPr algn="ctr">
              <a:buNone/>
            </a:pP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Haraway</a:t>
            </a:r>
            <a:r>
              <a:rPr lang="cs-CZ" dirty="0" smtClean="0"/>
              <a:t> 1991)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Antropologie současné magie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Výsledek obrázku pro sephiroth kabbal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3035878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Výsledek obrázku pro voodoo f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3569738" cy="2381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Výsledek obrázku pro pagan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86256"/>
            <a:ext cx="3429024" cy="20955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4" descr="Výsledek obrázku pro louise hay you can heal your lif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214554"/>
            <a:ext cx="1561280" cy="2494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Výsledek obrázku pro tarot high prieste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571876"/>
            <a:ext cx="1399131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Sociologie andělů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5257800"/>
          </a:xfrm>
        </p:spPr>
        <p:txBody>
          <a:bodyPr/>
          <a:lstStyle/>
          <a:p>
            <a:r>
              <a:rPr lang="cs-CZ" dirty="0" smtClean="0"/>
              <a:t>Proč by měli být andělé </a:t>
            </a:r>
            <a:r>
              <a:rPr lang="cs-CZ" b="1" dirty="0" smtClean="0"/>
              <a:t>sociologické téma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b="1" dirty="0" smtClean="0"/>
              <a:t>Odpověď č. 1</a:t>
            </a:r>
            <a:r>
              <a:rPr lang="cs-CZ" dirty="0" smtClean="0"/>
              <a:t>: Pokud jsou tu lidé, kteří </a:t>
            </a:r>
            <a:r>
              <a:rPr lang="cs-CZ" b="1" dirty="0" smtClean="0"/>
              <a:t>věří</a:t>
            </a:r>
            <a:r>
              <a:rPr lang="cs-CZ" dirty="0" smtClean="0"/>
              <a:t> v anděly, či se kterými anděle </a:t>
            </a:r>
            <a:r>
              <a:rPr lang="cs-CZ" b="1" dirty="0" smtClean="0"/>
              <a:t>mluví</a:t>
            </a:r>
            <a:r>
              <a:rPr lang="cs-CZ" dirty="0" smtClean="0"/>
              <a:t> a kterým andělé </a:t>
            </a:r>
            <a:r>
              <a:rPr lang="cs-CZ" b="1" dirty="0" smtClean="0"/>
              <a:t>pomáhají</a:t>
            </a:r>
            <a:r>
              <a:rPr lang="cs-CZ" dirty="0" smtClean="0"/>
              <a:t>, musí se jimi zabývat i sociální vědy.</a:t>
            </a:r>
          </a:p>
          <a:p>
            <a:r>
              <a:rPr lang="cs-CZ" b="1" dirty="0" smtClean="0"/>
              <a:t>Odpověď č. 2</a:t>
            </a:r>
            <a:r>
              <a:rPr lang="cs-CZ" dirty="0" smtClean="0"/>
              <a:t>: Otevírá to </a:t>
            </a:r>
            <a:r>
              <a:rPr lang="cs-CZ" b="1" dirty="0" smtClean="0"/>
              <a:t>nové perspektivy </a:t>
            </a:r>
            <a:r>
              <a:rPr lang="cs-CZ" dirty="0" smtClean="0"/>
              <a:t>porozumění sociálnímu světu</a:t>
            </a:r>
          </a:p>
          <a:p>
            <a:r>
              <a:rPr lang="cs-CZ" b="1" dirty="0" smtClean="0"/>
              <a:t>Odpověď č. 3</a:t>
            </a:r>
            <a:r>
              <a:rPr lang="cs-CZ" dirty="0" smtClean="0"/>
              <a:t>: Proč bychom </a:t>
            </a:r>
            <a:r>
              <a:rPr lang="cs-CZ" b="1" dirty="0" smtClean="0"/>
              <a:t>neměli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Věřícný přístup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5972204"/>
          </a:xfrm>
        </p:spPr>
        <p:txBody>
          <a:bodyPr>
            <a:normAutofit/>
          </a:bodyPr>
          <a:lstStyle/>
          <a:p>
            <a:r>
              <a:rPr lang="cs-CZ" b="1" dirty="0" smtClean="0"/>
              <a:t>Existuje jeden svět, nebo žijeme mnoho světů současně?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Věřícný přístup a jeho teoretické, analytické a etické důsledky</a:t>
            </a:r>
            <a:endParaRPr lang="cs-CZ" dirty="0"/>
          </a:p>
          <a:p>
            <a:r>
              <a:rPr lang="cs-CZ" dirty="0" smtClean="0"/>
              <a:t>Lidé žijí v </a:t>
            </a:r>
            <a:r>
              <a:rPr lang="cs-CZ" b="1" dirty="0" smtClean="0"/>
              <a:t>mnoha</a:t>
            </a:r>
            <a:r>
              <a:rPr lang="cs-CZ" dirty="0" smtClean="0"/>
              <a:t> ontologiích zároveň </a:t>
            </a:r>
          </a:p>
          <a:p>
            <a:pPr lvl="1">
              <a:buNone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I matematici mohou být čarodějnice</a:t>
            </a:r>
          </a:p>
          <a:p>
            <a:pPr algn="ctr">
              <a:buNone/>
            </a:pPr>
            <a:endParaRPr lang="cs-CZ" i="1" dirty="0"/>
          </a:p>
        </p:txBody>
      </p:sp>
      <p:sp>
        <p:nvSpPr>
          <p:cNvPr id="7" name="Elipsa 6"/>
          <p:cNvSpPr/>
          <p:nvPr/>
        </p:nvSpPr>
        <p:spPr>
          <a:xfrm>
            <a:off x="2143108" y="2571744"/>
            <a:ext cx="1428760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643570" y="2500306"/>
            <a:ext cx="571504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143636" y="3000372"/>
            <a:ext cx="1071570" cy="1143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572264" y="2285992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929190" y="3357562"/>
            <a:ext cx="714380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286380" y="2857496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643438" y="2571744"/>
            <a:ext cx="50006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Střety ontologií 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výzkumníka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3576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i="1" dirty="0" smtClean="0"/>
              <a:t>„Věřícným pohledem se nedíváme, jestliže polevíme, jestliže znejistíme, jestliže se odchýlíme. Naopak, věřícnost vyžaduje zbystření a mobilizaci intelektuálních sil. Dívat se věřícnýma očima je záměrný a nesamozřejmý postoj, pracně budovaný a udržovaný.“ </a:t>
            </a:r>
          </a:p>
          <a:p>
            <a:pPr algn="ctr">
              <a:buNone/>
            </a:pPr>
            <a:endParaRPr lang="cs-CZ" i="1" dirty="0" smtClean="0"/>
          </a:p>
          <a:p>
            <a:pPr algn="ctr">
              <a:buNone/>
            </a:pPr>
            <a:r>
              <a:rPr lang="cs-CZ" dirty="0" smtClean="0"/>
              <a:t>(</a:t>
            </a:r>
            <a:r>
              <a:rPr lang="cs-CZ" dirty="0" err="1" smtClean="0"/>
              <a:t>Konopásek</a:t>
            </a:r>
            <a:r>
              <a:rPr lang="cs-CZ" dirty="0" smtClean="0"/>
              <a:t> 2003: 73)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Politiky ontologií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Výsledek obrázku pro bělobrádek zvíř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35747"/>
            <a:ext cx="5929354" cy="53222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Metodologické shrnutí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9720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Dívat se na světě v jeho </a:t>
            </a:r>
            <a:r>
              <a:rPr lang="cs-CZ" b="1" dirty="0" err="1" smtClean="0"/>
              <a:t>multiciplitě</a:t>
            </a:r>
            <a:endParaRPr lang="cs-CZ" b="1" dirty="0" smtClean="0"/>
          </a:p>
          <a:p>
            <a:pPr marL="1314450" lvl="2" indent="-514350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Sledovat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nápětí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srážky mezi světy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Důraz na </a:t>
            </a:r>
            <a:r>
              <a:rPr lang="cs-CZ" b="1" dirty="0" smtClean="0"/>
              <a:t>praxi </a:t>
            </a:r>
          </a:p>
          <a:p>
            <a:pPr marL="1314450" lvl="2" indent="-514350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Jak to lidi dělají? Jak vytváří ten dům?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Aktérská perspektiva</a:t>
            </a:r>
          </a:p>
          <a:p>
            <a:pPr marL="1314450" lvl="2" indent="-514350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 lidé říkají? Lidé jako experti svého světa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 smtClean="0"/>
              <a:t>Konceptualizace</a:t>
            </a:r>
            <a:r>
              <a:rPr lang="cs-CZ" dirty="0" smtClean="0"/>
              <a:t> mimo-lidských aktérů  odhaluje mnoho o sledovaném světě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Různé světy, různé pohledy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953035" cy="37147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3794" name="Picture 2" descr="Výsledek obrázku pro voodoo altar poto mit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643314"/>
            <a:ext cx="5715000" cy="30003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jako člověk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New Zealand river first in the world to be given legal human status </a:t>
            </a:r>
            <a:endParaRPr lang="cs-CZ" b="1" dirty="0" smtClean="0"/>
          </a:p>
          <a:p>
            <a:pPr algn="ctr">
              <a:buNone/>
            </a:pPr>
            <a:r>
              <a:rPr lang="en-US" dirty="0" smtClean="0"/>
              <a:t>(15. 3. 2017, BBC)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3357562"/>
            <a:ext cx="5857916" cy="32928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pozornost!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ýsledek obrázku pro meme flames from h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357430"/>
            <a:ext cx="5814510" cy="389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44" name="Picture 12" descr="Výsledek obrázku pro rainf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3857652" cy="24110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mimo-lidský aktér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Výsledek obrázku pro d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3621907" cy="19288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8436" name="AutoShape 4" descr="Výsledek obrázku pro micro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38" name="AutoShape 6" descr="Výsledek obrázku pro micro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40" name="AutoShape 8" descr="Výsledek obrázku pro micro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42" name="Picture 10" descr="Výsledek obrázku pro microb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357562"/>
            <a:ext cx="2214578" cy="15391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8446" name="Picture 14" descr="Výsledek obrázku pro g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428736"/>
            <a:ext cx="2857520" cy="28575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8450" name="Picture 18" descr="Výsledek obrázku pro ange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429000"/>
            <a:ext cx="2214578" cy="32228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8452" name="Picture 20" descr="Výsledek obrázku pro wicca mag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1928802"/>
            <a:ext cx="2857500" cy="25431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 kontext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547213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70. a 80. léta</a:t>
            </a:r>
          </a:p>
          <a:p>
            <a:r>
              <a:rPr lang="cs-CZ" dirty="0" smtClean="0"/>
              <a:t>Vychází z </a:t>
            </a:r>
            <a:r>
              <a:rPr lang="cs-CZ" b="1" dirty="0" smtClean="0"/>
              <a:t>post-strukturalismu</a:t>
            </a:r>
            <a:r>
              <a:rPr lang="cs-CZ" dirty="0" smtClean="0"/>
              <a:t>: </a:t>
            </a:r>
            <a:r>
              <a:rPr lang="cs-CZ" dirty="0" err="1" smtClean="0"/>
              <a:t>Foucualt</a:t>
            </a:r>
            <a:r>
              <a:rPr lang="cs-CZ" dirty="0" smtClean="0"/>
              <a:t>, </a:t>
            </a:r>
            <a:r>
              <a:rPr lang="cs-CZ" dirty="0" err="1" smtClean="0"/>
              <a:t>Deleuze</a:t>
            </a:r>
            <a:r>
              <a:rPr lang="cs-CZ" dirty="0" smtClean="0"/>
              <a:t>, </a:t>
            </a:r>
            <a:r>
              <a:rPr lang="cs-CZ" dirty="0" err="1" smtClean="0"/>
              <a:t>Guatari</a:t>
            </a:r>
            <a:r>
              <a:rPr lang="cs-CZ" dirty="0" smtClean="0"/>
              <a:t>, </a:t>
            </a:r>
            <a:r>
              <a:rPr lang="cs-CZ" dirty="0" err="1" smtClean="0"/>
              <a:t>Serres</a:t>
            </a:r>
            <a:endParaRPr lang="cs-CZ" dirty="0"/>
          </a:p>
          <a:p>
            <a:r>
              <a:rPr lang="cs-CZ" dirty="0" smtClean="0"/>
              <a:t>1985, </a:t>
            </a:r>
            <a:r>
              <a:rPr lang="cs-CZ" b="1" dirty="0" err="1" smtClean="0"/>
              <a:t>Donna</a:t>
            </a:r>
            <a:r>
              <a:rPr lang="cs-CZ" b="1" dirty="0" smtClean="0"/>
              <a:t> </a:t>
            </a:r>
            <a:r>
              <a:rPr lang="cs-CZ" b="1" dirty="0" err="1" smtClean="0"/>
              <a:t>Haraway</a:t>
            </a:r>
            <a:r>
              <a:rPr lang="cs-CZ" b="1" dirty="0" smtClean="0"/>
              <a:t>: </a:t>
            </a:r>
            <a:r>
              <a:rPr lang="cs-CZ" i="1" dirty="0" err="1" smtClean="0"/>
              <a:t>Cyborg</a:t>
            </a:r>
            <a:r>
              <a:rPr lang="cs-CZ" i="1" dirty="0" smtClean="0"/>
              <a:t> </a:t>
            </a:r>
            <a:r>
              <a:rPr lang="cs-CZ" i="1" dirty="0" err="1" smtClean="0"/>
              <a:t>Manifesto</a:t>
            </a:r>
            <a:endParaRPr lang="cs-CZ" i="1" dirty="0"/>
          </a:p>
          <a:p>
            <a:pPr lvl="1"/>
            <a:r>
              <a:rPr lang="cs-CZ" dirty="0" smtClean="0"/>
              <a:t>zaměřuje se na hybridní mody existence </a:t>
            </a:r>
          </a:p>
          <a:p>
            <a:r>
              <a:rPr lang="cs-CZ" dirty="0" smtClean="0"/>
              <a:t>1993, </a:t>
            </a:r>
            <a:r>
              <a:rPr lang="cs-CZ" b="1" dirty="0" smtClean="0"/>
              <a:t>Bruno </a:t>
            </a:r>
            <a:r>
              <a:rPr lang="cs-CZ" b="1" dirty="0" err="1" smtClean="0"/>
              <a:t>Latour</a:t>
            </a:r>
            <a:r>
              <a:rPr lang="cs-CZ" dirty="0" smtClean="0"/>
              <a:t>: </a:t>
            </a:r>
            <a:r>
              <a:rPr lang="cs-CZ" i="1" dirty="0" err="1" smtClean="0"/>
              <a:t>We</a:t>
            </a:r>
            <a:r>
              <a:rPr lang="cs-CZ" i="1" dirty="0" smtClean="0"/>
              <a:t> </a:t>
            </a:r>
            <a:r>
              <a:rPr lang="cs-CZ" i="1" dirty="0" err="1" smtClean="0"/>
              <a:t>Have</a:t>
            </a:r>
            <a:r>
              <a:rPr lang="cs-CZ" i="1" dirty="0" smtClean="0"/>
              <a:t> </a:t>
            </a:r>
            <a:r>
              <a:rPr lang="cs-CZ" i="1" dirty="0" err="1"/>
              <a:t>N</a:t>
            </a:r>
            <a:r>
              <a:rPr lang="cs-CZ" i="1" dirty="0" err="1" smtClean="0"/>
              <a:t>ever</a:t>
            </a:r>
            <a:r>
              <a:rPr lang="cs-CZ" i="1" dirty="0" smtClean="0"/>
              <a:t> </a:t>
            </a:r>
            <a:r>
              <a:rPr lang="cs-CZ" i="1" dirty="0" err="1" smtClean="0"/>
              <a:t>Been</a:t>
            </a:r>
            <a:r>
              <a:rPr lang="cs-CZ" i="1" dirty="0" smtClean="0"/>
              <a:t> </a:t>
            </a:r>
            <a:r>
              <a:rPr lang="cs-CZ" i="1" dirty="0" err="1" smtClean="0"/>
              <a:t>Modern</a:t>
            </a:r>
            <a:endParaRPr lang="cs-CZ" i="1" dirty="0" smtClean="0"/>
          </a:p>
          <a:p>
            <a:pPr lvl="1"/>
            <a:r>
              <a:rPr lang="cs-CZ" dirty="0" smtClean="0"/>
              <a:t>představuje program symetrické antropologie</a:t>
            </a:r>
          </a:p>
          <a:p>
            <a:r>
              <a:rPr lang="cs-CZ" dirty="0" smtClean="0"/>
              <a:t>Mimo-západní kultury zkoumá </a:t>
            </a:r>
            <a:r>
              <a:rPr lang="cs-CZ" b="1" dirty="0" err="1" smtClean="0"/>
              <a:t>Phillipe</a:t>
            </a:r>
            <a:r>
              <a:rPr lang="cs-CZ" b="1" dirty="0" smtClean="0"/>
              <a:t> </a:t>
            </a:r>
            <a:r>
              <a:rPr lang="cs-CZ" b="1" dirty="0" err="1" smtClean="0"/>
              <a:t>Descola</a:t>
            </a:r>
            <a:r>
              <a:rPr lang="cs-CZ" dirty="0" smtClean="0"/>
              <a:t>, </a:t>
            </a:r>
            <a:r>
              <a:rPr lang="cs-CZ" b="1" dirty="0" err="1" smtClean="0"/>
              <a:t>Eduardo</a:t>
            </a:r>
            <a:r>
              <a:rPr lang="cs-CZ" b="1" dirty="0" smtClean="0"/>
              <a:t> </a:t>
            </a:r>
            <a:r>
              <a:rPr lang="cs-CZ" b="1" dirty="0" err="1" smtClean="0"/>
              <a:t>Viveiros</a:t>
            </a:r>
            <a:r>
              <a:rPr lang="cs-CZ" b="1" dirty="0" smtClean="0"/>
              <a:t> De </a:t>
            </a:r>
            <a:r>
              <a:rPr lang="cs-CZ" b="1" dirty="0" err="1" smtClean="0"/>
              <a:t>Castro</a:t>
            </a:r>
            <a:r>
              <a:rPr lang="cs-CZ" dirty="0" smtClean="0"/>
              <a:t>, </a:t>
            </a:r>
            <a:r>
              <a:rPr lang="cs-CZ" b="1" dirty="0" err="1" smtClean="0"/>
              <a:t>Eduardo</a:t>
            </a:r>
            <a:r>
              <a:rPr lang="cs-CZ" b="1" dirty="0" smtClean="0"/>
              <a:t> </a:t>
            </a:r>
            <a:r>
              <a:rPr lang="cs-CZ" b="1" dirty="0" err="1" smtClean="0"/>
              <a:t>Kohn</a:t>
            </a:r>
            <a:endParaRPr lang="cs-CZ" b="1" dirty="0" smtClean="0"/>
          </a:p>
          <a:p>
            <a:r>
              <a:rPr lang="cs-CZ" dirty="0" smtClean="0"/>
              <a:t>V současnosti se stává zdrojem pro další filosofické směry: </a:t>
            </a:r>
            <a:r>
              <a:rPr lang="cs-CZ" b="1" dirty="0" smtClean="0"/>
              <a:t>spekulativní realismus</a:t>
            </a:r>
            <a:r>
              <a:rPr lang="cs-CZ" dirty="0" smtClean="0"/>
              <a:t>, </a:t>
            </a:r>
            <a:r>
              <a:rPr lang="cs-CZ" b="1" dirty="0" smtClean="0"/>
              <a:t>nový materialismus</a:t>
            </a:r>
            <a:r>
              <a:rPr lang="cs-CZ" dirty="0" smtClean="0"/>
              <a:t>, </a:t>
            </a:r>
            <a:r>
              <a:rPr lang="cs-CZ" b="1" dirty="0" err="1" smtClean="0"/>
              <a:t>Object</a:t>
            </a:r>
            <a:r>
              <a:rPr lang="cs-CZ" b="1" dirty="0" smtClean="0"/>
              <a:t> </a:t>
            </a:r>
            <a:r>
              <a:rPr lang="cs-CZ" b="1" dirty="0" err="1" smtClean="0"/>
              <a:t>Oriented</a:t>
            </a:r>
            <a:r>
              <a:rPr lang="cs-CZ" b="1" dirty="0" smtClean="0"/>
              <a:t> Ontology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Příroda versus společnost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0" t="-683" r="23221" b="683"/>
          <a:stretch/>
        </p:blipFill>
        <p:spPr>
          <a:xfrm>
            <a:off x="857224" y="1714488"/>
            <a:ext cx="3479778" cy="36724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6" r="22593"/>
          <a:stretch/>
        </p:blipFill>
        <p:spPr>
          <a:xfrm>
            <a:off x="4929190" y="1714488"/>
            <a:ext cx="3906113" cy="36724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Příroda versus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René </a:t>
            </a:r>
            <a:r>
              <a:rPr lang="cs-CZ" b="1" dirty="0" err="1" smtClean="0"/>
              <a:t>Descartes</a:t>
            </a:r>
            <a:r>
              <a:rPr lang="cs-CZ" b="1" dirty="0" smtClean="0"/>
              <a:t> </a:t>
            </a:r>
            <a:r>
              <a:rPr lang="cs-CZ" dirty="0" smtClean="0"/>
              <a:t>(1596  - 1650)</a:t>
            </a:r>
          </a:p>
          <a:p>
            <a:r>
              <a:rPr lang="cs-CZ" dirty="0" smtClean="0"/>
              <a:t>Rozdělil svět na </a:t>
            </a:r>
            <a:r>
              <a:rPr lang="cs-CZ" b="1" dirty="0" smtClean="0"/>
              <a:t>subjekt</a:t>
            </a:r>
            <a:r>
              <a:rPr lang="cs-CZ" dirty="0" smtClean="0"/>
              <a:t> a </a:t>
            </a:r>
            <a:r>
              <a:rPr lang="cs-CZ" b="1" dirty="0" smtClean="0"/>
              <a:t>objekt</a:t>
            </a:r>
          </a:p>
          <a:p>
            <a:r>
              <a:rPr lang="cs-CZ" b="1" dirty="0" smtClean="0"/>
              <a:t>Subjekt</a:t>
            </a:r>
            <a:r>
              <a:rPr lang="cs-CZ" dirty="0" smtClean="0"/>
              <a:t> – aktivní, myslící</a:t>
            </a:r>
          </a:p>
          <a:p>
            <a:r>
              <a:rPr lang="cs-CZ" b="1" dirty="0" smtClean="0"/>
              <a:t>Objekt</a:t>
            </a:r>
            <a:r>
              <a:rPr lang="cs-CZ" dirty="0" smtClean="0"/>
              <a:t> – pasivní, myšlený </a:t>
            </a:r>
          </a:p>
          <a:p>
            <a:r>
              <a:rPr lang="cs-CZ" b="1" dirty="0" smtClean="0"/>
              <a:t>Počátek modernity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3714752"/>
            <a:ext cx="2880320" cy="28803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Příroda versus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72204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Karteziánský dualismus jako rámování světa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b="1" dirty="0" smtClean="0"/>
              <a:t>Ontologie: </a:t>
            </a:r>
            <a:r>
              <a:rPr lang="cs-CZ" dirty="0" smtClean="0"/>
              <a:t>co existuje?</a:t>
            </a:r>
          </a:p>
          <a:p>
            <a:pPr algn="ctr">
              <a:buNone/>
            </a:pPr>
            <a:r>
              <a:rPr lang="cs-CZ" b="1" dirty="0" smtClean="0"/>
              <a:t>Epistemologie:</a:t>
            </a:r>
            <a:r>
              <a:rPr lang="cs-CZ" dirty="0" smtClean="0"/>
              <a:t> jak to můžeme poznat?</a:t>
            </a:r>
          </a:p>
          <a:p>
            <a:pPr algn="ctr">
              <a:buNone/>
            </a:pPr>
            <a:r>
              <a:rPr lang="cs-CZ" b="1" dirty="0" smtClean="0"/>
              <a:t>Etika:</a:t>
            </a:r>
            <a:r>
              <a:rPr lang="cs-CZ" dirty="0" smtClean="0"/>
              <a:t> co s tím můžeme dělat?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i="1" dirty="0" smtClean="0"/>
              <a:t>„</a:t>
            </a:r>
            <a:r>
              <a:rPr lang="en-US" i="1" dirty="0" smtClean="0"/>
              <a:t>I certainly was not </a:t>
            </a:r>
            <a:r>
              <a:rPr lang="en-US" i="1" dirty="0" err="1" smtClean="0"/>
              <a:t>antiscience</a:t>
            </a:r>
            <a:r>
              <a:rPr lang="en-US" i="1" dirty="0" smtClean="0"/>
              <a:t>, although I must admit it felt good to put scientists down a little.</a:t>
            </a:r>
            <a:r>
              <a:rPr lang="cs-CZ" i="1" dirty="0" smtClean="0"/>
              <a:t>“ </a:t>
            </a:r>
            <a:r>
              <a:rPr lang="cs-CZ" dirty="0" smtClean="0"/>
              <a:t>(</a:t>
            </a:r>
            <a:r>
              <a:rPr lang="cs-CZ" dirty="0" err="1" smtClean="0"/>
              <a:t>Latour</a:t>
            </a:r>
            <a:r>
              <a:rPr lang="cs-CZ" dirty="0" smtClean="0"/>
              <a:t>, </a:t>
            </a:r>
            <a:r>
              <a:rPr lang="cs-CZ" dirty="0" err="1" smtClean="0"/>
              <a:t>Oct</a:t>
            </a:r>
            <a:r>
              <a:rPr lang="cs-CZ" dirty="0" smtClean="0"/>
              <a:t>. 10, 2017, Science)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Přírodo-společnost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67" r="19498"/>
          <a:stretch/>
        </p:blipFill>
        <p:spPr>
          <a:xfrm>
            <a:off x="500034" y="1928802"/>
            <a:ext cx="3903734" cy="387788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6" r="17575"/>
          <a:stretch/>
        </p:blipFill>
        <p:spPr>
          <a:xfrm>
            <a:off x="5072066" y="1928802"/>
            <a:ext cx="3859613" cy="39290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ethno backgroun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38" r="1539" b="11104"/>
          <a:stretch>
            <a:fillRect/>
          </a:stretch>
        </p:blipFill>
        <p:spPr bwMode="auto">
          <a:xfrm>
            <a:off x="0" y="0"/>
            <a:ext cx="9150051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71472" y="-928718"/>
            <a:ext cx="8215338" cy="8858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Přírodo-společnost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600200"/>
            <a:ext cx="8215338" cy="4525963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Karteziánský dualismus</a:t>
            </a:r>
            <a:r>
              <a:rPr lang="cs-CZ" dirty="0" smtClean="0"/>
              <a:t> - nástroj dominance</a:t>
            </a:r>
          </a:p>
          <a:p>
            <a:r>
              <a:rPr lang="cs-CZ" b="1" i="1" dirty="0" smtClean="0"/>
              <a:t>„Společnost“</a:t>
            </a:r>
            <a:r>
              <a:rPr lang="cs-CZ" dirty="0" smtClean="0"/>
              <a:t> - čistý nezatížený subjekt</a:t>
            </a:r>
          </a:p>
          <a:p>
            <a:r>
              <a:rPr lang="cs-CZ" b="1" i="1" dirty="0" smtClean="0"/>
              <a:t>„Příroda“ </a:t>
            </a:r>
            <a:r>
              <a:rPr lang="cs-CZ" dirty="0" smtClean="0"/>
              <a:t>- rostliny, zvířata, ženy, jiné rasy</a:t>
            </a:r>
          </a:p>
          <a:p>
            <a:r>
              <a:rPr lang="cs-CZ" dirty="0" smtClean="0"/>
              <a:t>Emancipace - začlenění do „společnosti“ </a:t>
            </a:r>
          </a:p>
          <a:p>
            <a:r>
              <a:rPr lang="cs-CZ" b="1" i="1" dirty="0" smtClean="0"/>
              <a:t>„Společnost“ </a:t>
            </a:r>
            <a:r>
              <a:rPr lang="cs-CZ" dirty="0" smtClean="0"/>
              <a:t>- umožňuje politiku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586</Words>
  <Application>Microsoft Office PowerPoint</Application>
  <PresentationFormat>Předvádění na obrazovce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Andělé, démoni, kletby a duchové</vt:lpstr>
      <vt:lpstr>Řeka jako člověk</vt:lpstr>
      <vt:lpstr>Co je to mimo-lidský aktér</vt:lpstr>
      <vt:lpstr>Historický kontext</vt:lpstr>
      <vt:lpstr>Příroda versus společnost</vt:lpstr>
      <vt:lpstr>Příroda versus společnost</vt:lpstr>
      <vt:lpstr>Příroda versus společnost</vt:lpstr>
      <vt:lpstr>Přírodo-společnost</vt:lpstr>
      <vt:lpstr>Přírodo-společnost</vt:lpstr>
      <vt:lpstr>Přírodo-společnost</vt:lpstr>
      <vt:lpstr>Přírodo-společnost</vt:lpstr>
      <vt:lpstr>Člověk jako řeka</vt:lpstr>
      <vt:lpstr>Antropologie současné magie</vt:lpstr>
      <vt:lpstr>Sociologie andělů</vt:lpstr>
      <vt:lpstr>Věřícný přístup</vt:lpstr>
      <vt:lpstr>Střety ontologií a  role výzkumníka</vt:lpstr>
      <vt:lpstr>Politiky ontologií</vt:lpstr>
      <vt:lpstr>Metodologické shrnutí</vt:lpstr>
      <vt:lpstr>Různé světy, různé pohledy</vt:lpstr>
      <vt:lpstr>Děkujeme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Tesárek</dc:creator>
  <cp:lastModifiedBy>Jan Tesárek</cp:lastModifiedBy>
  <cp:revision>35</cp:revision>
  <dcterms:created xsi:type="dcterms:W3CDTF">2017-10-15T12:50:03Z</dcterms:created>
  <dcterms:modified xsi:type="dcterms:W3CDTF">2017-10-15T18:23:44Z</dcterms:modified>
</cp:coreProperties>
</file>