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64" r:id="rId6"/>
    <p:sldId id="263" r:id="rId7"/>
    <p:sldId id="265" r:id="rId8"/>
    <p:sldId id="260" r:id="rId9"/>
    <p:sldId id="272" r:id="rId10"/>
    <p:sldId id="266" r:id="rId11"/>
    <p:sldId id="267" r:id="rId12"/>
    <p:sldId id="268" r:id="rId13"/>
    <p:sldId id="271" r:id="rId14"/>
    <p:sldId id="261" r:id="rId15"/>
    <p:sldId id="26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6FBF25-D32E-47B9-90DD-00FEEF608E9B}" type="datetimeFigureOut">
              <a:rPr lang="cs-CZ" smtClean="0"/>
              <a:t>10. 12. 2020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2B69E50-8B64-41AA-980F-FD528155217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norssi.oulu.fi/suomi/3.6.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782429"/>
          </a:xfrm>
        </p:spPr>
        <p:txBody>
          <a:bodyPr/>
          <a:lstStyle/>
          <a:p>
            <a:r>
              <a:rPr lang="cs-CZ" dirty="0" smtClean="0"/>
              <a:t>POTENTIAALI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PK II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82829"/>
            <a:ext cx="7766433" cy="239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961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HARJOITUS  1 – Sano </a:t>
            </a:r>
            <a:r>
              <a:rPr lang="cs-CZ" dirty="0" err="1" smtClean="0"/>
              <a:t>eri</a:t>
            </a:r>
            <a:r>
              <a:rPr lang="cs-CZ" dirty="0" smtClean="0"/>
              <a:t> </a:t>
            </a:r>
            <a:r>
              <a:rPr lang="cs-CZ" dirty="0" err="1" smtClean="0"/>
              <a:t>tavalla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424936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i="1" dirty="0"/>
              <a:t>1. He matkustanevat Suomeen jouluksi.</a:t>
            </a:r>
          </a:p>
          <a:p>
            <a:pPr marL="0" indent="0">
              <a:buNone/>
            </a:pPr>
            <a:r>
              <a:rPr lang="fi-FI" i="1" dirty="0"/>
              <a:t>2. Ensin he juossevat ympäriinsä ostamassa joululahjoja.</a:t>
            </a:r>
          </a:p>
          <a:p>
            <a:pPr marL="0" indent="0">
              <a:buNone/>
            </a:pPr>
            <a:r>
              <a:rPr lang="fi-FI" i="1" dirty="0"/>
              <a:t>3. Hän tullee Suomeen ensi viikonloppuna.</a:t>
            </a:r>
          </a:p>
          <a:p>
            <a:pPr marL="0" indent="0">
              <a:buNone/>
            </a:pPr>
            <a:r>
              <a:rPr lang="fi-FI" i="1" dirty="0"/>
              <a:t>4. Heidän naapurinsa lienevät jo tulleet Suomeen.</a:t>
            </a:r>
          </a:p>
          <a:p>
            <a:pPr marL="0" indent="0">
              <a:buNone/>
            </a:pPr>
            <a:r>
              <a:rPr lang="fi-FI" i="1" dirty="0"/>
              <a:t>5. He itse eivät liene jääneet Suomeen.</a:t>
            </a:r>
          </a:p>
          <a:p>
            <a:pPr marL="0" indent="0">
              <a:buNone/>
            </a:pPr>
            <a:r>
              <a:rPr lang="fi-FI" i="1" dirty="0"/>
              <a:t>6. Suomalaisten esivanhemmat lienevät asuneet lännempänä kuin on luultu.</a:t>
            </a:r>
          </a:p>
          <a:p>
            <a:pPr marL="0" indent="0">
              <a:buNone/>
            </a:pPr>
            <a:r>
              <a:rPr lang="fi-FI" i="1" dirty="0"/>
              <a:t>7. Sana </a:t>
            </a:r>
            <a:r>
              <a:rPr lang="fi-FI" b="1" i="1" dirty="0"/>
              <a:t>marras</a:t>
            </a:r>
            <a:r>
              <a:rPr lang="fi-FI" i="1" dirty="0"/>
              <a:t> kuulunee alkuperältään vanhaan indoeurooppalaiseen sanastoon.</a:t>
            </a:r>
          </a:p>
          <a:p>
            <a:pPr marL="0" indent="0">
              <a:buNone/>
            </a:pPr>
            <a:r>
              <a:rPr lang="fi-FI" i="1" dirty="0"/>
              <a:t>8. Minä en pitäne ensi vuonna isoja syntymäpäiväjuhlia.</a:t>
            </a:r>
          </a:p>
          <a:p>
            <a:pPr marL="0" indent="0">
              <a:buNone/>
            </a:pPr>
            <a:r>
              <a:rPr lang="fi-FI" i="1" dirty="0"/>
              <a:t>9. Joulukynttelikkö ei valaisse huonetta riittävästi, jotta voisin lukea.</a:t>
            </a:r>
          </a:p>
          <a:p>
            <a:pPr marL="0" indent="0">
              <a:buNone/>
            </a:pPr>
            <a:r>
              <a:rPr lang="fi-FI" i="1" dirty="0"/>
              <a:t>10. Hän palannee matkaltaan jo ensi viikolla.</a:t>
            </a:r>
          </a:p>
          <a:p>
            <a:pPr marL="0" indent="0">
              <a:buNone/>
            </a:pPr>
            <a:r>
              <a:rPr lang="fi-FI" i="1" dirty="0"/>
              <a:t>11. Projekti ei jatkune enää ensi vuonna.</a:t>
            </a:r>
          </a:p>
          <a:p>
            <a:pPr marL="0" indent="0">
              <a:buNone/>
            </a:pPr>
            <a:r>
              <a:rPr lang="fi-FI" i="1" dirty="0"/>
              <a:t>12. Matti lienee jo lähtenyt kotiin.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03676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HARJOITUS 2 – </a:t>
            </a:r>
            <a:r>
              <a:rPr lang="cs-CZ" dirty="0" err="1" smtClean="0"/>
              <a:t>Muuta</a:t>
            </a:r>
            <a:r>
              <a:rPr lang="cs-CZ" dirty="0" smtClean="0"/>
              <a:t> </a:t>
            </a:r>
            <a:r>
              <a:rPr lang="cs-CZ" dirty="0" err="1" smtClean="0"/>
              <a:t>potentiaaliin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i-FI" i="1" dirty="0"/>
              <a:t>Uusi koulu valmistuu ehkä jouluksi.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Rakentaminen vaatii työmiehiltä paljon </a:t>
            </a:r>
            <a:r>
              <a:rPr lang="cs-CZ" i="1" dirty="0" err="1" smtClean="0"/>
              <a:t>työtä</a:t>
            </a:r>
            <a:r>
              <a:rPr lang="fi-FI" i="1" dirty="0" smtClean="0"/>
              <a:t>.</a:t>
            </a:r>
            <a:endParaRPr lang="fi-FI" i="1" dirty="0"/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Minusta </a:t>
            </a:r>
            <a:r>
              <a:rPr lang="fi-FI" i="1" dirty="0"/>
              <a:t>rakennukseen tulee ehkä liian paljon yksityiskohtia.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Niistä osan voi kai karsia pois.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Osa yksityiskohdista vaimentaa kaikua.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Varsinkin käytävillä ehkä kaikuu muuten liikaa.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55638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HARJOITUS 3 – </a:t>
            </a:r>
            <a:r>
              <a:rPr lang="cs-CZ" dirty="0" err="1" smtClean="0"/>
              <a:t>Modusten</a:t>
            </a:r>
            <a:r>
              <a:rPr lang="cs-CZ" dirty="0" smtClean="0"/>
              <a:t> </a:t>
            </a:r>
            <a:r>
              <a:rPr lang="cs-CZ" dirty="0" err="1" smtClean="0"/>
              <a:t>kertaus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M</a:t>
            </a:r>
            <a:r>
              <a:rPr lang="fi-FI" b="1" dirty="0" smtClean="0"/>
              <a:t>ikä </a:t>
            </a:r>
            <a:r>
              <a:rPr lang="cs-CZ" b="1" dirty="0" err="1" smtClean="0"/>
              <a:t>verbin</a:t>
            </a:r>
            <a:r>
              <a:rPr lang="cs-CZ" b="1" dirty="0" smtClean="0"/>
              <a:t> </a:t>
            </a:r>
            <a:r>
              <a:rPr lang="fi-FI" b="1" dirty="0" smtClean="0"/>
              <a:t>modus </a:t>
            </a:r>
            <a:r>
              <a:rPr lang="fi-FI" b="1" dirty="0"/>
              <a:t>on </a:t>
            </a:r>
            <a:r>
              <a:rPr lang="fi-FI" b="1" dirty="0" smtClean="0"/>
              <a:t>kyseessä</a:t>
            </a:r>
            <a:r>
              <a:rPr lang="cs-CZ" b="1" dirty="0" smtClean="0"/>
              <a:t>:</a:t>
            </a:r>
            <a:endParaRPr lang="fi-FI" b="1" dirty="0"/>
          </a:p>
          <a:p>
            <a:pPr marL="0" indent="0">
              <a:buNone/>
            </a:pP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i="1" dirty="0" smtClean="0"/>
              <a:t>Lähde </a:t>
            </a:r>
            <a:r>
              <a:rPr lang="fi-FI" i="1" dirty="0"/>
              <a:t>mukaan!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Meidän kannattaisi varata liput etukäteen.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Parhaat paikat lienevät menneet.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Haluan istua aina mahdollisimman edessä.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Istukoot muut takanani.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Silloin en kiinnittäne heihin huomiota.</a:t>
            </a:r>
          </a:p>
          <a:p>
            <a:pPr marL="514350" indent="-514350">
              <a:buFont typeface="+mj-lt"/>
              <a:buAutoNum type="arabicPeriod"/>
            </a:pPr>
            <a:r>
              <a:rPr lang="fi-FI" i="1" dirty="0"/>
              <a:t>Kyllä muutkin paikat periaatteessa kelpaisivat.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593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 4 – </a:t>
            </a:r>
            <a:r>
              <a:rPr lang="cs-CZ" dirty="0" err="1" smtClean="0"/>
              <a:t>Mikä</a:t>
            </a:r>
            <a:r>
              <a:rPr lang="cs-CZ" dirty="0" smtClean="0"/>
              <a:t> modus?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6" t="9198" r="9897" b="11246"/>
          <a:stretch/>
        </p:blipFill>
        <p:spPr bwMode="auto">
          <a:xfrm>
            <a:off x="107504" y="1555371"/>
            <a:ext cx="9044265" cy="484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82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O</a:t>
            </a:r>
            <a:r>
              <a:rPr lang="cs-CZ" dirty="0" err="1" smtClean="0"/>
              <a:t>ppikirja</a:t>
            </a:r>
            <a:r>
              <a:rPr lang="cs-CZ" dirty="0" smtClean="0"/>
              <a:t> – s. 287-289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Lisää</a:t>
            </a:r>
            <a:r>
              <a:rPr lang="cs-CZ" dirty="0" smtClean="0"/>
              <a:t> </a:t>
            </a:r>
            <a:r>
              <a:rPr lang="cs-CZ" dirty="0" err="1" smtClean="0"/>
              <a:t>modusharjoituksia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norssi.oulu.fi/suomi/3.6.5.htm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2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Záporná zájmena a příslovce!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3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SUOMEN MODUKSET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1125248"/>
            <a:ext cx="6287134" cy="5616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23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POTENTIAALI –</a:t>
            </a:r>
            <a:r>
              <a:rPr lang="cs-CZ" i="1" dirty="0" smtClean="0"/>
              <a:t>ne-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8064896" cy="4572000"/>
          </a:xfrm>
        </p:spPr>
        <p:txBody>
          <a:bodyPr/>
          <a:lstStyle/>
          <a:p>
            <a:r>
              <a:rPr lang="fi-FI" dirty="0" smtClean="0"/>
              <a:t>ilmaisee</a:t>
            </a:r>
            <a:r>
              <a:rPr lang="fi-FI" dirty="0"/>
              <a:t>, että verbin ilmaisema tekeminen on </a:t>
            </a:r>
            <a:r>
              <a:rPr lang="fi-FI" dirty="0">
                <a:solidFill>
                  <a:srgbClr val="00B050"/>
                </a:solidFill>
              </a:rPr>
              <a:t>hyvin todennäköistä</a:t>
            </a:r>
            <a:r>
              <a:rPr lang="fi-FI" dirty="0"/>
              <a:t>, mutta ei aivan </a:t>
            </a:r>
            <a:r>
              <a:rPr lang="fi-FI" dirty="0" smtClean="0"/>
              <a:t>varmaa</a:t>
            </a:r>
            <a:endParaRPr lang="cs-CZ" dirty="0" smtClean="0"/>
          </a:p>
          <a:p>
            <a:r>
              <a:rPr lang="cs-CZ" i="1" dirty="0" err="1"/>
              <a:t>e</a:t>
            </a:r>
            <a:r>
              <a:rPr lang="cs-CZ" i="1" dirty="0" err="1" smtClean="0"/>
              <a:t>hkä</a:t>
            </a:r>
            <a:r>
              <a:rPr lang="cs-CZ" dirty="0" smtClean="0"/>
              <a:t>, </a:t>
            </a:r>
            <a:r>
              <a:rPr lang="cs-CZ" i="1" dirty="0" err="1" smtClean="0"/>
              <a:t>kai</a:t>
            </a:r>
            <a:r>
              <a:rPr lang="cs-CZ" i="1" dirty="0" smtClean="0"/>
              <a:t>, </a:t>
            </a:r>
            <a:r>
              <a:rPr lang="cs-CZ" i="1" dirty="0" err="1" smtClean="0"/>
              <a:t>mahdollisesti</a:t>
            </a:r>
            <a:r>
              <a:rPr lang="cs-CZ" i="1" dirty="0" smtClean="0"/>
              <a:t>, </a:t>
            </a:r>
            <a:r>
              <a:rPr lang="cs-CZ" i="1" dirty="0" err="1" smtClean="0"/>
              <a:t>kenties</a:t>
            </a:r>
            <a:endParaRPr lang="cs-CZ" i="1" dirty="0"/>
          </a:p>
          <a:p>
            <a:r>
              <a:rPr lang="cs-CZ" dirty="0" err="1"/>
              <a:t>v</a:t>
            </a:r>
            <a:r>
              <a:rPr lang="cs-CZ" dirty="0" err="1" smtClean="0"/>
              <a:t>ain</a:t>
            </a:r>
            <a:r>
              <a:rPr lang="cs-CZ" dirty="0" smtClean="0"/>
              <a:t> </a:t>
            </a:r>
            <a:r>
              <a:rPr lang="cs-CZ" dirty="0" err="1" smtClean="0"/>
              <a:t>preesensissä</a:t>
            </a:r>
            <a:r>
              <a:rPr lang="cs-CZ" dirty="0" smtClean="0"/>
              <a:t> </a:t>
            </a:r>
            <a:r>
              <a:rPr lang="cs-CZ" dirty="0" err="1" smtClean="0"/>
              <a:t>ja</a:t>
            </a:r>
            <a:r>
              <a:rPr lang="cs-CZ" dirty="0" smtClean="0"/>
              <a:t> </a:t>
            </a:r>
            <a:r>
              <a:rPr lang="cs-CZ" dirty="0" err="1" smtClean="0"/>
              <a:t>perfektissä</a:t>
            </a:r>
            <a:r>
              <a:rPr lang="cs-CZ" dirty="0" smtClean="0"/>
              <a:t>; </a:t>
            </a:r>
            <a:r>
              <a:rPr lang="cs-CZ" dirty="0" err="1" smtClean="0"/>
              <a:t>myös</a:t>
            </a:r>
            <a:r>
              <a:rPr lang="cs-CZ" dirty="0" smtClean="0"/>
              <a:t> </a:t>
            </a:r>
            <a:r>
              <a:rPr lang="cs-CZ" dirty="0" err="1" smtClean="0"/>
              <a:t>passiivissa</a:t>
            </a:r>
            <a:endParaRPr lang="cs-CZ" dirty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Kokous</a:t>
            </a:r>
            <a:r>
              <a:rPr lang="fi-FI" i="1" dirty="0"/>
              <a:t> alka</a:t>
            </a:r>
            <a:r>
              <a:rPr lang="fi-FI" b="1" i="1" dirty="0"/>
              <a:t>ne</a:t>
            </a:r>
            <a:r>
              <a:rPr lang="fi-FI" i="1" dirty="0"/>
              <a:t>e vasta myöhemmin.</a:t>
            </a:r>
            <a:r>
              <a:rPr lang="fi-FI" i="1" dirty="0"/>
              <a:t/>
            </a:r>
            <a:br>
              <a:rPr lang="fi-FI" i="1" dirty="0"/>
            </a:br>
            <a:r>
              <a:rPr lang="fi-FI" i="1" dirty="0"/>
              <a:t>Vanhempasi tietä</a:t>
            </a:r>
            <a:r>
              <a:rPr lang="fi-FI" b="1" i="1" dirty="0"/>
              <a:t>ne</a:t>
            </a:r>
            <a:r>
              <a:rPr lang="fi-FI" i="1" dirty="0"/>
              <a:t>vät asiasta</a:t>
            </a:r>
            <a:r>
              <a:rPr lang="fi-FI" i="1" dirty="0" smtClean="0"/>
              <a:t>.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/>
              <a:t>Hän lähte</a:t>
            </a:r>
            <a:r>
              <a:rPr lang="fi-FI" b="1" i="1" dirty="0"/>
              <a:t>ne</a:t>
            </a:r>
            <a:r>
              <a:rPr lang="fi-FI" i="1" dirty="0"/>
              <a:t>e huomenna.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= </a:t>
            </a:r>
            <a:r>
              <a:rPr lang="fi-FI" i="1" dirty="0"/>
              <a:t>Hän mahdollisesti lähtee huomenna.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4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OLLA</a:t>
            </a:r>
            <a:r>
              <a:rPr lang="cs-CZ" dirty="0" smtClean="0"/>
              <a:t>-VERBIN POTENTIAALI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l</a:t>
            </a:r>
            <a:r>
              <a:rPr lang="fi-FI" i="1" dirty="0" smtClean="0"/>
              <a:t>iene</a:t>
            </a:r>
            <a:r>
              <a:rPr lang="cs-CZ" i="1" dirty="0" smtClean="0"/>
              <a:t>-</a:t>
            </a:r>
            <a:r>
              <a:rPr lang="fi-FI" i="1" dirty="0" smtClean="0"/>
              <a:t>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l</a:t>
            </a:r>
            <a:r>
              <a:rPr lang="fi-FI" i="1" dirty="0" smtClean="0"/>
              <a:t>iene</a:t>
            </a:r>
            <a:r>
              <a:rPr lang="cs-CZ" i="1" dirty="0" smtClean="0"/>
              <a:t>-</a:t>
            </a:r>
            <a:r>
              <a:rPr lang="fi-FI" i="1" dirty="0" smtClean="0"/>
              <a:t>t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l</a:t>
            </a:r>
            <a:r>
              <a:rPr lang="fi-FI" i="1" dirty="0" smtClean="0"/>
              <a:t>iene</a:t>
            </a:r>
            <a:r>
              <a:rPr lang="cs-CZ" i="1" dirty="0" smtClean="0"/>
              <a:t>-</a:t>
            </a:r>
            <a:r>
              <a:rPr lang="fi-FI" i="1" dirty="0" smtClean="0"/>
              <a:t>e 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l</a:t>
            </a:r>
            <a:r>
              <a:rPr lang="fi-FI" i="1" dirty="0" smtClean="0"/>
              <a:t>iene</a:t>
            </a:r>
            <a:r>
              <a:rPr lang="cs-CZ" i="1" dirty="0" smtClean="0"/>
              <a:t>-</a:t>
            </a:r>
            <a:r>
              <a:rPr lang="fi-FI" i="1" dirty="0" smtClean="0"/>
              <a:t>mme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l</a:t>
            </a:r>
            <a:r>
              <a:rPr lang="fi-FI" i="1" dirty="0" smtClean="0"/>
              <a:t>iene</a:t>
            </a:r>
            <a:r>
              <a:rPr lang="cs-CZ" i="1" dirty="0" smtClean="0"/>
              <a:t>-</a:t>
            </a:r>
            <a:r>
              <a:rPr lang="fi-FI" i="1" dirty="0" smtClean="0"/>
              <a:t>tte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l</a:t>
            </a:r>
            <a:r>
              <a:rPr lang="fi-FI" i="1" dirty="0" smtClean="0"/>
              <a:t>iene</a:t>
            </a:r>
            <a:r>
              <a:rPr lang="cs-CZ" i="1" dirty="0" smtClean="0"/>
              <a:t>-</a:t>
            </a:r>
            <a:r>
              <a:rPr lang="fi-FI" i="1" dirty="0" smtClean="0"/>
              <a:t>vät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54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POTENTIAALIN PREESENS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931224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Open Sans"/>
              </a:rPr>
              <a:t>- </a:t>
            </a:r>
            <a:r>
              <a:rPr lang="cs-CZ" dirty="0" err="1" smtClean="0">
                <a:latin typeface="Open Sans"/>
              </a:rPr>
              <a:t>tunnus</a:t>
            </a:r>
            <a:r>
              <a:rPr lang="cs-CZ" dirty="0">
                <a:latin typeface="Open Sans"/>
              </a:rPr>
              <a:t> </a:t>
            </a:r>
            <a:r>
              <a:rPr lang="cs-CZ" b="1" i="1" dirty="0">
                <a:latin typeface="Open Sans"/>
              </a:rPr>
              <a:t>-ne-</a:t>
            </a:r>
            <a:r>
              <a:rPr lang="cs-CZ" dirty="0">
                <a:latin typeface="Open Sans"/>
              </a:rPr>
              <a:t> </a:t>
            </a:r>
            <a:r>
              <a:rPr lang="cs-CZ" dirty="0" err="1">
                <a:latin typeface="Open Sans"/>
              </a:rPr>
              <a:t>liitetään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latin typeface="Open Sans"/>
              </a:rPr>
              <a:t>verbin</a:t>
            </a:r>
            <a:r>
              <a:rPr lang="cs-CZ" dirty="0">
                <a:latin typeface="Open Sans"/>
              </a:rPr>
              <a:t> </a:t>
            </a:r>
            <a:r>
              <a:rPr lang="cs-CZ" dirty="0" err="1">
                <a:solidFill>
                  <a:srgbClr val="00B050"/>
                </a:solidFill>
                <a:latin typeface="Open Sans"/>
              </a:rPr>
              <a:t>infinitiivivartaloon</a:t>
            </a:r>
            <a:r>
              <a:rPr lang="cs-CZ" dirty="0">
                <a:latin typeface="Open Sans"/>
              </a:rPr>
              <a:t>:</a:t>
            </a:r>
          </a:p>
          <a:p>
            <a:pPr marL="0" indent="0">
              <a:buNone/>
            </a:pPr>
            <a:endParaRPr lang="cs-CZ" i="1" dirty="0" smtClean="0">
              <a:latin typeface="Open Sans"/>
            </a:endParaRPr>
          </a:p>
          <a:p>
            <a:pPr marL="0" indent="0">
              <a:buNone/>
            </a:pPr>
            <a:r>
              <a:rPr lang="cs-CZ" i="1" dirty="0" smtClean="0">
                <a:latin typeface="Open Sans"/>
              </a:rPr>
              <a:t>anta-a</a:t>
            </a:r>
            <a:r>
              <a:rPr lang="cs-CZ" dirty="0">
                <a:latin typeface="Open Sans"/>
              </a:rPr>
              <a:t>                </a:t>
            </a:r>
            <a:r>
              <a:rPr lang="cs-CZ" i="1" dirty="0" err="1">
                <a:latin typeface="Open Sans"/>
              </a:rPr>
              <a:t>anta</a:t>
            </a:r>
            <a:r>
              <a:rPr lang="cs-CZ" b="1" i="1" dirty="0" err="1">
                <a:latin typeface="Open Sans"/>
              </a:rPr>
              <a:t>ne</a:t>
            </a:r>
            <a:r>
              <a:rPr lang="cs-CZ" b="1" i="1" dirty="0">
                <a:latin typeface="Open Sans"/>
              </a:rPr>
              <a:t>-             </a:t>
            </a:r>
            <a:r>
              <a:rPr lang="cs-CZ" i="1" dirty="0" err="1" smtClean="0">
                <a:latin typeface="Open Sans"/>
              </a:rPr>
              <a:t>antane</a:t>
            </a:r>
            <a:r>
              <a:rPr lang="cs-CZ" i="1" dirty="0" smtClean="0">
                <a:latin typeface="Open Sans"/>
              </a:rPr>
              <a:t>-n</a:t>
            </a:r>
            <a:r>
              <a:rPr lang="cs-CZ" i="1" dirty="0">
                <a:latin typeface="Open Sans"/>
              </a:rPr>
              <a:t>/-t/-e/-</a:t>
            </a:r>
            <a:r>
              <a:rPr lang="cs-CZ" i="1" dirty="0" err="1">
                <a:latin typeface="Open Sans"/>
              </a:rPr>
              <a:t>mme</a:t>
            </a:r>
            <a:r>
              <a:rPr lang="cs-CZ" i="1" dirty="0">
                <a:latin typeface="Open Sans"/>
              </a:rPr>
              <a:t>/-</a:t>
            </a:r>
            <a:r>
              <a:rPr lang="cs-CZ" i="1" dirty="0" err="1">
                <a:latin typeface="Open Sans"/>
              </a:rPr>
              <a:t>tte</a:t>
            </a:r>
            <a:r>
              <a:rPr lang="cs-CZ" i="1" dirty="0">
                <a:latin typeface="Open Sans"/>
              </a:rPr>
              <a:t>/-vat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endParaRPr lang="cs-CZ" b="1" dirty="0" smtClean="0">
              <a:latin typeface="Open Sans"/>
            </a:endParaRPr>
          </a:p>
          <a:p>
            <a:pPr marL="0" indent="0">
              <a:buNone/>
            </a:pPr>
            <a:r>
              <a:rPr lang="cs-CZ" b="1" dirty="0" smtClean="0">
                <a:latin typeface="Open Sans"/>
              </a:rPr>
              <a:t>HUOM</a:t>
            </a:r>
            <a:r>
              <a:rPr lang="cs-CZ" b="1" dirty="0">
                <a:latin typeface="Open Sans"/>
              </a:rPr>
              <a:t>!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b="1" dirty="0" err="1">
                <a:latin typeface="Open Sans"/>
              </a:rPr>
              <a:t>Verbityyppi</a:t>
            </a:r>
            <a:r>
              <a:rPr lang="cs-CZ" b="1" dirty="0">
                <a:latin typeface="Open Sans"/>
              </a:rPr>
              <a:t> 3</a:t>
            </a:r>
          </a:p>
          <a:p>
            <a:pPr marL="0" indent="0">
              <a:buNone/>
            </a:pPr>
            <a:r>
              <a:rPr lang="cs-CZ" i="1" dirty="0">
                <a:latin typeface="Open Sans"/>
              </a:rPr>
              <a:t>tu</a:t>
            </a:r>
            <a:r>
              <a:rPr lang="cs-CZ" b="1" i="1" dirty="0">
                <a:latin typeface="Open Sans"/>
              </a:rPr>
              <a:t>l</a:t>
            </a:r>
            <a:r>
              <a:rPr lang="cs-CZ" i="1" dirty="0">
                <a:latin typeface="Open Sans"/>
              </a:rPr>
              <a:t>-la</a:t>
            </a:r>
            <a:r>
              <a:rPr lang="cs-CZ" dirty="0">
                <a:latin typeface="Open Sans"/>
              </a:rPr>
              <a:t>                   </a:t>
            </a:r>
            <a:r>
              <a:rPr lang="cs-CZ" i="1" dirty="0" err="1">
                <a:latin typeface="Open Sans"/>
              </a:rPr>
              <a:t>tul</a:t>
            </a:r>
            <a:r>
              <a:rPr lang="cs-CZ" b="1" i="1" dirty="0" err="1">
                <a:latin typeface="Open Sans"/>
              </a:rPr>
              <a:t>le</a:t>
            </a:r>
            <a:r>
              <a:rPr lang="cs-CZ" i="1" dirty="0">
                <a:latin typeface="Open Sans"/>
              </a:rPr>
              <a:t>–                           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i="1" dirty="0" err="1">
                <a:latin typeface="Open Sans"/>
              </a:rPr>
              <a:t>pu</a:t>
            </a:r>
            <a:r>
              <a:rPr lang="cs-CZ" b="1" i="1" dirty="0" err="1">
                <a:latin typeface="Open Sans"/>
              </a:rPr>
              <a:t>r</a:t>
            </a:r>
            <a:r>
              <a:rPr lang="cs-CZ" i="1" dirty="0" err="1">
                <a:latin typeface="Open Sans"/>
              </a:rPr>
              <a:t>-ra</a:t>
            </a:r>
            <a:r>
              <a:rPr lang="cs-CZ" i="1" dirty="0">
                <a:latin typeface="Open Sans"/>
              </a:rPr>
              <a:t>                 </a:t>
            </a:r>
            <a:r>
              <a:rPr lang="cs-CZ" i="1" dirty="0" err="1">
                <a:latin typeface="Open Sans"/>
              </a:rPr>
              <a:t>pur</a:t>
            </a:r>
            <a:r>
              <a:rPr lang="cs-CZ" b="1" i="1" dirty="0" err="1">
                <a:latin typeface="Open Sans"/>
              </a:rPr>
              <a:t>re</a:t>
            </a:r>
            <a:r>
              <a:rPr lang="cs-CZ" i="1" dirty="0">
                <a:latin typeface="Open Sans"/>
              </a:rPr>
              <a:t>–                         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i="1" dirty="0" err="1">
                <a:latin typeface="Open Sans"/>
              </a:rPr>
              <a:t>nou</a:t>
            </a:r>
            <a:r>
              <a:rPr lang="cs-CZ" b="1" i="1" dirty="0" err="1">
                <a:latin typeface="Open Sans"/>
              </a:rPr>
              <a:t>s</a:t>
            </a:r>
            <a:r>
              <a:rPr lang="cs-CZ" i="1" dirty="0">
                <a:latin typeface="Open Sans"/>
              </a:rPr>
              <a:t>-ta               </a:t>
            </a:r>
            <a:r>
              <a:rPr lang="cs-CZ" i="1" dirty="0" err="1">
                <a:latin typeface="Open Sans"/>
              </a:rPr>
              <a:t>nous</a:t>
            </a:r>
            <a:r>
              <a:rPr lang="cs-CZ" b="1" i="1" dirty="0" err="1">
                <a:latin typeface="Open Sans"/>
              </a:rPr>
              <a:t>se</a:t>
            </a:r>
            <a:r>
              <a:rPr lang="cs-CZ" i="1" dirty="0">
                <a:latin typeface="Open Sans"/>
              </a:rPr>
              <a:t>–                      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i="1" dirty="0" err="1">
                <a:latin typeface="Open Sans"/>
              </a:rPr>
              <a:t>juo</a:t>
            </a:r>
            <a:r>
              <a:rPr lang="cs-CZ" b="1" i="1" dirty="0" err="1">
                <a:latin typeface="Open Sans"/>
              </a:rPr>
              <a:t>s</a:t>
            </a:r>
            <a:r>
              <a:rPr lang="cs-CZ" i="1" dirty="0">
                <a:latin typeface="Open Sans"/>
              </a:rPr>
              <a:t>-ta                 </a:t>
            </a:r>
            <a:r>
              <a:rPr lang="cs-CZ" i="1" dirty="0" err="1">
                <a:latin typeface="Open Sans"/>
              </a:rPr>
              <a:t>juos</a:t>
            </a:r>
            <a:r>
              <a:rPr lang="cs-CZ" b="1" i="1" dirty="0" err="1">
                <a:latin typeface="Open Sans"/>
              </a:rPr>
              <a:t>se</a:t>
            </a:r>
            <a:r>
              <a:rPr lang="cs-CZ" i="1" dirty="0">
                <a:latin typeface="Open Sans"/>
              </a:rPr>
              <a:t>–                      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endParaRPr lang="cs-CZ" b="1" dirty="0" smtClean="0">
              <a:latin typeface="Open Sans"/>
            </a:endParaRPr>
          </a:p>
          <a:p>
            <a:pPr marL="0" indent="0">
              <a:buNone/>
            </a:pPr>
            <a:r>
              <a:rPr lang="cs-CZ" b="1" dirty="0" err="1" smtClean="0">
                <a:latin typeface="Open Sans"/>
              </a:rPr>
              <a:t>Verbityypit</a:t>
            </a:r>
            <a:r>
              <a:rPr lang="cs-CZ" b="1" dirty="0" smtClean="0">
                <a:latin typeface="Open Sans"/>
              </a:rPr>
              <a:t> </a:t>
            </a:r>
            <a:r>
              <a:rPr lang="cs-CZ" b="1" dirty="0">
                <a:latin typeface="Open Sans"/>
              </a:rPr>
              <a:t>4, 5 </a:t>
            </a:r>
            <a:r>
              <a:rPr lang="cs-CZ" b="1" dirty="0" err="1">
                <a:latin typeface="Open Sans"/>
              </a:rPr>
              <a:t>ja</a:t>
            </a:r>
            <a:r>
              <a:rPr lang="cs-CZ" b="1" dirty="0">
                <a:latin typeface="Open Sans"/>
              </a:rPr>
              <a:t> 6</a:t>
            </a:r>
          </a:p>
          <a:p>
            <a:pPr marL="0" indent="0">
              <a:buNone/>
            </a:pPr>
            <a:r>
              <a:rPr lang="cs-CZ" i="1" dirty="0" err="1">
                <a:latin typeface="Open Sans"/>
              </a:rPr>
              <a:t>herä</a:t>
            </a:r>
            <a:r>
              <a:rPr lang="cs-CZ" b="1" i="1" dirty="0" err="1">
                <a:latin typeface="Open Sans"/>
              </a:rPr>
              <a:t>t</a:t>
            </a:r>
            <a:r>
              <a:rPr lang="cs-CZ" i="1" dirty="0">
                <a:latin typeface="Open Sans"/>
              </a:rPr>
              <a:t>-ä                 </a:t>
            </a:r>
            <a:r>
              <a:rPr lang="cs-CZ" i="1" dirty="0" err="1">
                <a:latin typeface="Open Sans"/>
              </a:rPr>
              <a:t>herä</a:t>
            </a:r>
            <a:r>
              <a:rPr lang="cs-CZ" b="1" i="1" dirty="0" err="1">
                <a:latin typeface="Open Sans"/>
              </a:rPr>
              <a:t>n</a:t>
            </a:r>
            <a:r>
              <a:rPr lang="cs-CZ" i="1" dirty="0" err="1">
                <a:latin typeface="Open Sans"/>
              </a:rPr>
              <a:t>ne</a:t>
            </a:r>
            <a:r>
              <a:rPr lang="cs-CZ" i="1" dirty="0">
                <a:latin typeface="Open Sans"/>
              </a:rPr>
              <a:t>-                  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i="1" dirty="0">
                <a:latin typeface="Open Sans"/>
              </a:rPr>
              <a:t>vali</a:t>
            </a:r>
            <a:r>
              <a:rPr lang="cs-CZ" b="1" i="1" dirty="0">
                <a:latin typeface="Open Sans"/>
              </a:rPr>
              <a:t>t</a:t>
            </a:r>
            <a:r>
              <a:rPr lang="cs-CZ" i="1" dirty="0">
                <a:latin typeface="Open Sans"/>
              </a:rPr>
              <a:t>-a                   </a:t>
            </a:r>
            <a:r>
              <a:rPr lang="cs-CZ" i="1" dirty="0" err="1">
                <a:latin typeface="Open Sans"/>
              </a:rPr>
              <a:t>vali</a:t>
            </a:r>
            <a:r>
              <a:rPr lang="cs-CZ" b="1" i="1" dirty="0" err="1">
                <a:latin typeface="Open Sans"/>
              </a:rPr>
              <a:t>n</a:t>
            </a:r>
            <a:r>
              <a:rPr lang="cs-CZ" i="1" dirty="0" err="1">
                <a:latin typeface="Open Sans"/>
              </a:rPr>
              <a:t>ne</a:t>
            </a:r>
            <a:r>
              <a:rPr lang="cs-CZ" i="1" dirty="0">
                <a:latin typeface="Open Sans"/>
              </a:rPr>
              <a:t>-                     </a:t>
            </a:r>
            <a:endParaRPr lang="cs-CZ" dirty="0">
              <a:latin typeface="Open Sans"/>
            </a:endParaRPr>
          </a:p>
          <a:p>
            <a:pPr marL="0" indent="0">
              <a:buNone/>
            </a:pPr>
            <a:r>
              <a:rPr lang="cs-CZ" i="1" dirty="0" err="1">
                <a:latin typeface="Open Sans"/>
              </a:rPr>
              <a:t>lämme</a:t>
            </a:r>
            <a:r>
              <a:rPr lang="cs-CZ" b="1" i="1" dirty="0" err="1">
                <a:latin typeface="Open Sans"/>
              </a:rPr>
              <a:t>t</a:t>
            </a:r>
            <a:r>
              <a:rPr lang="cs-CZ" i="1" dirty="0">
                <a:latin typeface="Open Sans"/>
              </a:rPr>
              <a:t>-ä             </a:t>
            </a:r>
            <a:r>
              <a:rPr lang="cs-CZ" i="1" dirty="0" err="1">
                <a:latin typeface="Open Sans"/>
              </a:rPr>
              <a:t>lämme</a:t>
            </a:r>
            <a:r>
              <a:rPr lang="cs-CZ" b="1" i="1" dirty="0" err="1">
                <a:latin typeface="Open Sans"/>
              </a:rPr>
              <a:t>n</a:t>
            </a:r>
            <a:r>
              <a:rPr lang="cs-CZ" i="1" dirty="0" err="1">
                <a:latin typeface="Open Sans"/>
              </a:rPr>
              <a:t>ne</a:t>
            </a:r>
            <a:r>
              <a:rPr lang="cs-CZ" i="1" dirty="0">
                <a:latin typeface="Open Sans"/>
              </a:rPr>
              <a:t>-  </a:t>
            </a:r>
            <a:endParaRPr lang="cs-CZ" b="0" i="0" dirty="0"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89154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POTENTIAALIN PASSIIVI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07524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>
                <a:latin typeface="Open Sans"/>
              </a:rPr>
              <a:t>Verbityyppi 1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r>
              <a:rPr lang="fi-FI" dirty="0">
                <a:latin typeface="Open Sans"/>
              </a:rPr>
              <a:t>Yksikön </a:t>
            </a:r>
            <a:r>
              <a:rPr lang="cs-CZ" dirty="0" err="1" smtClean="0">
                <a:solidFill>
                  <a:srgbClr val="92D050"/>
                </a:solidFill>
                <a:latin typeface="Open Sans"/>
              </a:rPr>
              <a:t>heikko</a:t>
            </a:r>
            <a:r>
              <a:rPr lang="cs-CZ" dirty="0" smtClean="0">
                <a:solidFill>
                  <a:srgbClr val="92D050"/>
                </a:solidFill>
                <a:latin typeface="Open Sans"/>
              </a:rPr>
              <a:t> </a:t>
            </a:r>
            <a:r>
              <a:rPr lang="cs-CZ" dirty="0" err="1" smtClean="0">
                <a:latin typeface="Open Sans"/>
              </a:rPr>
              <a:t>vokaali</a:t>
            </a:r>
            <a:r>
              <a:rPr lang="fi-FI" dirty="0" smtClean="0">
                <a:latin typeface="Open Sans"/>
              </a:rPr>
              <a:t>vartalo </a:t>
            </a:r>
            <a:r>
              <a:rPr lang="fi-FI" dirty="0">
                <a:latin typeface="Open Sans"/>
              </a:rPr>
              <a:t>   </a:t>
            </a:r>
            <a:r>
              <a:rPr lang="fi-FI" dirty="0" smtClean="0">
                <a:latin typeface="Open Sans"/>
              </a:rPr>
              <a:t> </a:t>
            </a:r>
            <a:r>
              <a:rPr lang="fi-FI" dirty="0">
                <a:latin typeface="Open Sans"/>
              </a:rPr>
              <a:t>    </a:t>
            </a:r>
            <a:r>
              <a:rPr lang="fi-FI" dirty="0" smtClean="0">
                <a:latin typeface="Open Sans"/>
              </a:rPr>
              <a:t>+ </a:t>
            </a:r>
            <a:r>
              <a:rPr lang="fi-FI" dirty="0">
                <a:latin typeface="Open Sans"/>
              </a:rPr>
              <a:t>         </a:t>
            </a:r>
            <a:r>
              <a:rPr lang="cs-CZ" dirty="0" smtClean="0">
                <a:latin typeface="Open Sans"/>
              </a:rPr>
              <a:t>  </a:t>
            </a:r>
            <a:r>
              <a:rPr lang="fi-FI" b="1" i="1" dirty="0" smtClean="0">
                <a:latin typeface="Open Sans"/>
              </a:rPr>
              <a:t>-</a:t>
            </a:r>
            <a:r>
              <a:rPr lang="fi-FI" b="1" i="1" dirty="0">
                <a:latin typeface="Open Sans"/>
              </a:rPr>
              <a:t>ttAneen</a:t>
            </a:r>
            <a:endParaRPr lang="fi-FI" i="1" dirty="0">
              <a:latin typeface="Open Sans"/>
            </a:endParaRPr>
          </a:p>
          <a:p>
            <a:pPr marL="0" indent="0">
              <a:buNone/>
            </a:pPr>
            <a:r>
              <a:rPr lang="fi-FI" i="1" dirty="0">
                <a:latin typeface="Open Sans"/>
              </a:rPr>
              <a:t>kertoa      </a:t>
            </a:r>
            <a:r>
              <a:rPr lang="fi-FI" i="1" dirty="0" smtClean="0">
                <a:latin typeface="Open Sans"/>
              </a:rPr>
              <a:t>kerron </a:t>
            </a:r>
            <a:r>
              <a:rPr lang="fi-FI" i="1" dirty="0">
                <a:latin typeface="Open Sans"/>
              </a:rPr>
              <a:t>                                     </a:t>
            </a:r>
            <a:r>
              <a:rPr lang="fi-FI" i="1" dirty="0" smtClean="0">
                <a:latin typeface="Open Sans"/>
              </a:rPr>
              <a:t>kerro</a:t>
            </a:r>
            <a:r>
              <a:rPr lang="fi-FI" b="1" i="1" dirty="0" smtClean="0">
                <a:latin typeface="Open Sans"/>
              </a:rPr>
              <a:t>ttaneen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r>
              <a:rPr lang="fi-FI" i="1" dirty="0">
                <a:latin typeface="Open Sans"/>
              </a:rPr>
              <a:t>antaa       </a:t>
            </a:r>
            <a:r>
              <a:rPr lang="fi-FI" i="1" dirty="0" smtClean="0">
                <a:latin typeface="Open Sans"/>
              </a:rPr>
              <a:t>annan </a:t>
            </a:r>
            <a:r>
              <a:rPr lang="fi-FI" i="1" dirty="0">
                <a:latin typeface="Open Sans"/>
              </a:rPr>
              <a:t>           </a:t>
            </a:r>
            <a:r>
              <a:rPr lang="cs-CZ" i="1" dirty="0" smtClean="0">
                <a:latin typeface="Open Sans"/>
              </a:rPr>
              <a:t>(a </a:t>
            </a:r>
            <a:r>
              <a:rPr lang="en-GB" i="1" dirty="0" smtClean="0">
                <a:latin typeface="Open Sans"/>
              </a:rPr>
              <a:t>&gt;</a:t>
            </a:r>
            <a:r>
              <a:rPr lang="cs-CZ" i="1" dirty="0" smtClean="0">
                <a:latin typeface="Open Sans"/>
              </a:rPr>
              <a:t> </a:t>
            </a:r>
            <a:r>
              <a:rPr lang="fi-FI" i="1" dirty="0" smtClean="0">
                <a:latin typeface="Open Sans"/>
              </a:rPr>
              <a:t>e</a:t>
            </a:r>
            <a:r>
              <a:rPr lang="cs-CZ" i="1" dirty="0" smtClean="0">
                <a:latin typeface="Open Sans"/>
              </a:rPr>
              <a:t>)</a:t>
            </a:r>
            <a:r>
              <a:rPr lang="fi-FI" i="1" dirty="0">
                <a:latin typeface="Open Sans"/>
              </a:rPr>
              <a:t>       </a:t>
            </a:r>
            <a:r>
              <a:rPr lang="fi-FI" i="1" dirty="0" smtClean="0">
                <a:latin typeface="Open Sans"/>
              </a:rPr>
              <a:t> </a:t>
            </a:r>
            <a:r>
              <a:rPr lang="fi-FI" i="1" dirty="0">
                <a:latin typeface="Open Sans"/>
              </a:rPr>
              <a:t>  </a:t>
            </a:r>
            <a:r>
              <a:rPr lang="fi-FI" i="1" dirty="0" smtClean="0">
                <a:latin typeface="Open Sans"/>
              </a:rPr>
              <a:t> </a:t>
            </a:r>
            <a:r>
              <a:rPr lang="fi-FI" i="1" dirty="0">
                <a:latin typeface="Open Sans"/>
              </a:rPr>
              <a:t>     </a:t>
            </a:r>
            <a:r>
              <a:rPr lang="fi-FI" i="1" dirty="0" smtClean="0">
                <a:latin typeface="Open Sans"/>
              </a:rPr>
              <a:t>anne</a:t>
            </a:r>
            <a:r>
              <a:rPr lang="fi-FI" b="1" i="1" dirty="0" smtClean="0">
                <a:latin typeface="Open Sans"/>
              </a:rPr>
              <a:t>ttaneen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endParaRPr lang="cs-CZ" b="1" dirty="0" smtClean="0">
              <a:latin typeface="Open Sans"/>
            </a:endParaRPr>
          </a:p>
          <a:p>
            <a:pPr marL="0" indent="0">
              <a:buNone/>
            </a:pPr>
            <a:r>
              <a:rPr lang="fi-FI" b="1" dirty="0" smtClean="0">
                <a:latin typeface="Open Sans"/>
              </a:rPr>
              <a:t>Muut </a:t>
            </a:r>
            <a:r>
              <a:rPr lang="fi-FI" b="1" dirty="0">
                <a:latin typeface="Open Sans"/>
              </a:rPr>
              <a:t>verbityypit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r>
              <a:rPr lang="fi-FI" dirty="0">
                <a:latin typeface="Open Sans"/>
              </a:rPr>
              <a:t>Infinitiivin vartalo                             </a:t>
            </a:r>
            <a:r>
              <a:rPr lang="fi-FI" dirty="0" smtClean="0">
                <a:latin typeface="Open Sans"/>
              </a:rPr>
              <a:t>+ </a:t>
            </a:r>
            <a:r>
              <a:rPr lang="fi-FI" dirty="0">
                <a:latin typeface="Open Sans"/>
              </a:rPr>
              <a:t>            </a:t>
            </a:r>
            <a:r>
              <a:rPr lang="fi-FI" b="1" dirty="0">
                <a:latin typeface="Open Sans"/>
              </a:rPr>
              <a:t>-</a:t>
            </a:r>
            <a:r>
              <a:rPr lang="fi-FI" b="1" i="1" dirty="0">
                <a:latin typeface="Open Sans"/>
              </a:rPr>
              <a:t>tAneen</a:t>
            </a:r>
            <a:endParaRPr lang="fi-FI" i="1" dirty="0">
              <a:latin typeface="Open Sans"/>
            </a:endParaRPr>
          </a:p>
          <a:p>
            <a:pPr marL="0" indent="0">
              <a:buNone/>
            </a:pPr>
            <a:r>
              <a:rPr lang="fi-FI" i="1" dirty="0" smtClean="0">
                <a:latin typeface="Open Sans"/>
              </a:rPr>
              <a:t>juoda </a:t>
            </a:r>
            <a:r>
              <a:rPr lang="fi-FI" i="1" dirty="0">
                <a:latin typeface="Open Sans"/>
              </a:rPr>
              <a:t>                                                           juo</a:t>
            </a:r>
            <a:r>
              <a:rPr lang="fi-FI" b="1" i="1" dirty="0">
                <a:latin typeface="Open Sans"/>
              </a:rPr>
              <a:t>taneen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r>
              <a:rPr lang="fi-FI" i="1" dirty="0" smtClean="0">
                <a:latin typeface="Open Sans"/>
              </a:rPr>
              <a:t>mennä </a:t>
            </a:r>
            <a:r>
              <a:rPr lang="fi-FI" i="1" dirty="0">
                <a:latin typeface="Open Sans"/>
              </a:rPr>
              <a:t>          </a:t>
            </a:r>
            <a:r>
              <a:rPr lang="fi-FI" i="1" dirty="0" smtClean="0">
                <a:latin typeface="Open Sans"/>
              </a:rPr>
              <a:t> </a:t>
            </a:r>
            <a:r>
              <a:rPr lang="fi-FI" i="1" dirty="0">
                <a:latin typeface="Open Sans"/>
              </a:rPr>
              <a:t>                                            men</a:t>
            </a:r>
            <a:r>
              <a:rPr lang="fi-FI" b="1" i="1" dirty="0">
                <a:latin typeface="Open Sans"/>
              </a:rPr>
              <a:t>täneen</a:t>
            </a:r>
            <a:endParaRPr lang="fi-FI" dirty="0">
              <a:latin typeface="Open San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361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POTENTIAALIN PERFEKTI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463008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Sekä</a:t>
            </a:r>
            <a:r>
              <a:rPr lang="cs-CZ" dirty="0" smtClean="0"/>
              <a:t> </a:t>
            </a:r>
            <a:r>
              <a:rPr lang="fi-FI" dirty="0" smtClean="0"/>
              <a:t>aktiivin </a:t>
            </a:r>
            <a:r>
              <a:rPr lang="fi-FI" dirty="0"/>
              <a:t>(A) että passiivin (B) </a:t>
            </a:r>
            <a:r>
              <a:rPr lang="fi-FI" dirty="0">
                <a:solidFill>
                  <a:srgbClr val="00B050"/>
                </a:solidFill>
              </a:rPr>
              <a:t>perfektissä</a:t>
            </a:r>
            <a:r>
              <a:rPr lang="fi-FI" dirty="0"/>
              <a:t> käytetään apuverbinä </a:t>
            </a:r>
            <a:r>
              <a:rPr lang="fi-FI" i="1" dirty="0"/>
              <a:t>olla</a:t>
            </a:r>
            <a:r>
              <a:rPr lang="fi-FI" dirty="0"/>
              <a:t>-verbin potentiaalimuotoa: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A</a:t>
            </a:r>
            <a:r>
              <a:rPr lang="fi-FI" dirty="0"/>
              <a:t>) </a:t>
            </a:r>
            <a:r>
              <a:rPr lang="fi-FI" b="1" i="1" dirty="0"/>
              <a:t>Lienen nähnyt </a:t>
            </a:r>
            <a:r>
              <a:rPr lang="fi-FI" i="1" dirty="0"/>
              <a:t>tämän elokuvan ennenkin</a:t>
            </a:r>
            <a:r>
              <a:rPr lang="fi-FI" dirty="0"/>
              <a:t>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B) </a:t>
            </a:r>
            <a:r>
              <a:rPr lang="fi-FI" i="1" dirty="0"/>
              <a:t>Talo </a:t>
            </a:r>
            <a:r>
              <a:rPr lang="fi-FI" b="1" i="1" dirty="0"/>
              <a:t>lienee rakennettu </a:t>
            </a:r>
            <a:r>
              <a:rPr lang="fi-FI" i="1" dirty="0"/>
              <a:t>1930-luvulla</a:t>
            </a:r>
            <a:r>
              <a:rPr lang="fi-FI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101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POTENTIAALIN KÄYTTÖ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052736"/>
            <a:ext cx="8147248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>
                <a:solidFill>
                  <a:srgbClr val="00B050"/>
                </a:solidFill>
                <a:latin typeface="Open Sans"/>
              </a:rPr>
              <a:t>Potentiaalin preesens </a:t>
            </a:r>
            <a:r>
              <a:rPr lang="fi-FI" dirty="0">
                <a:latin typeface="Open Sans"/>
              </a:rPr>
              <a:t>esittää puhehetken aikaista arviota puhehetkisistä (A) tai tulevista (B) asiaintiloista:</a:t>
            </a:r>
          </a:p>
          <a:p>
            <a:pPr marL="0" indent="0">
              <a:buNone/>
            </a:pPr>
            <a:endParaRPr lang="cs-CZ" dirty="0" smtClean="0">
              <a:latin typeface="Open Sans"/>
            </a:endParaRPr>
          </a:p>
          <a:p>
            <a:pPr marL="0" indent="0">
              <a:buNone/>
            </a:pPr>
            <a:r>
              <a:rPr lang="fi-FI" dirty="0" smtClean="0">
                <a:latin typeface="Open Sans"/>
              </a:rPr>
              <a:t>A</a:t>
            </a:r>
            <a:r>
              <a:rPr lang="fi-FI" dirty="0">
                <a:latin typeface="Open Sans"/>
              </a:rPr>
              <a:t>) </a:t>
            </a:r>
            <a:r>
              <a:rPr lang="fi-FI" i="1" dirty="0">
                <a:latin typeface="Open Sans"/>
              </a:rPr>
              <a:t>Hän </a:t>
            </a:r>
            <a:r>
              <a:rPr lang="fi-FI" b="1" i="1" dirty="0">
                <a:latin typeface="Open Sans"/>
              </a:rPr>
              <a:t>lienee</a:t>
            </a:r>
            <a:r>
              <a:rPr lang="fi-FI" i="1" dirty="0">
                <a:latin typeface="Open Sans"/>
              </a:rPr>
              <a:t> vielä töissä.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r>
              <a:rPr lang="fi-FI" dirty="0">
                <a:latin typeface="Open Sans"/>
              </a:rPr>
              <a:t>B) </a:t>
            </a:r>
            <a:r>
              <a:rPr lang="fi-FI" i="1" dirty="0">
                <a:latin typeface="Open Sans"/>
              </a:rPr>
              <a:t>Talo </a:t>
            </a:r>
            <a:r>
              <a:rPr lang="fi-FI" b="1" i="1" dirty="0">
                <a:latin typeface="Open Sans"/>
              </a:rPr>
              <a:t>valmistunee</a:t>
            </a:r>
            <a:r>
              <a:rPr lang="fi-FI" i="1" dirty="0">
                <a:latin typeface="Open Sans"/>
              </a:rPr>
              <a:t> aikataulussa.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endParaRPr lang="cs-CZ" dirty="0" smtClean="0">
              <a:solidFill>
                <a:srgbClr val="00B050"/>
              </a:solidFill>
              <a:latin typeface="Open Sans"/>
            </a:endParaRPr>
          </a:p>
          <a:p>
            <a:pPr marL="0" indent="0">
              <a:buNone/>
            </a:pPr>
            <a:r>
              <a:rPr lang="fi-FI" dirty="0" smtClean="0">
                <a:solidFill>
                  <a:srgbClr val="00B050"/>
                </a:solidFill>
                <a:latin typeface="Open Sans"/>
              </a:rPr>
              <a:t>Perfekti</a:t>
            </a:r>
            <a:r>
              <a:rPr lang="fi-FI" dirty="0" smtClean="0">
                <a:latin typeface="Open Sans"/>
              </a:rPr>
              <a:t> </a:t>
            </a:r>
            <a:r>
              <a:rPr lang="fi-FI" dirty="0">
                <a:latin typeface="Open Sans"/>
              </a:rPr>
              <a:t>esittää arvion menneestä asiaintilasta:</a:t>
            </a:r>
          </a:p>
          <a:p>
            <a:pPr marL="0" indent="0">
              <a:buNone/>
            </a:pPr>
            <a:endParaRPr lang="cs-CZ" i="1" dirty="0" smtClean="0">
              <a:latin typeface="Open Sans"/>
            </a:endParaRPr>
          </a:p>
          <a:p>
            <a:pPr marL="0" indent="0">
              <a:buNone/>
            </a:pPr>
            <a:r>
              <a:rPr lang="fi-FI" i="1" dirty="0" smtClean="0">
                <a:latin typeface="Open Sans"/>
              </a:rPr>
              <a:t>Turun </a:t>
            </a:r>
            <a:r>
              <a:rPr lang="fi-FI" i="1" dirty="0">
                <a:latin typeface="Open Sans"/>
              </a:rPr>
              <a:t>yliopisto </a:t>
            </a:r>
            <a:r>
              <a:rPr lang="fi-FI" b="1" i="1" dirty="0">
                <a:latin typeface="Open Sans"/>
              </a:rPr>
              <a:t>lienee</a:t>
            </a:r>
            <a:r>
              <a:rPr lang="fi-FI" i="1" dirty="0">
                <a:latin typeface="Open Sans"/>
              </a:rPr>
              <a:t> </a:t>
            </a:r>
            <a:r>
              <a:rPr lang="fi-FI" b="1" i="1" dirty="0">
                <a:latin typeface="Open Sans"/>
              </a:rPr>
              <a:t>muuttanut</a:t>
            </a:r>
            <a:r>
              <a:rPr lang="fi-FI" i="1" dirty="0">
                <a:latin typeface="Open Sans"/>
              </a:rPr>
              <a:t> Yliopistonmäelle joskus 1950-luvulla.</a:t>
            </a:r>
            <a:endParaRPr lang="fi-FI" dirty="0">
              <a:latin typeface="Open Sans"/>
            </a:endParaRPr>
          </a:p>
          <a:p>
            <a:pPr marL="0" indent="0">
              <a:buNone/>
            </a:pPr>
            <a:endParaRPr lang="cs-CZ" dirty="0" smtClean="0">
              <a:latin typeface="Open Sans"/>
            </a:endParaRPr>
          </a:p>
          <a:p>
            <a:pPr marL="0" indent="0">
              <a:buNone/>
            </a:pPr>
            <a:r>
              <a:rPr lang="fi-FI" dirty="0" smtClean="0">
                <a:latin typeface="Open Sans"/>
              </a:rPr>
              <a:t>Yleiskielessä </a:t>
            </a:r>
            <a:r>
              <a:rPr lang="fi-FI" dirty="0">
                <a:latin typeface="Open Sans"/>
              </a:rPr>
              <a:t>potentiaali on tyypillisimmillään </a:t>
            </a:r>
            <a:r>
              <a:rPr lang="fi-FI" dirty="0">
                <a:solidFill>
                  <a:srgbClr val="00B050"/>
                </a:solidFill>
                <a:latin typeface="Open Sans"/>
              </a:rPr>
              <a:t>uutisotsikoissa</a:t>
            </a:r>
            <a:r>
              <a:rPr lang="fi-FI" dirty="0">
                <a:latin typeface="Open Sans"/>
              </a:rPr>
              <a:t>:</a:t>
            </a:r>
          </a:p>
          <a:p>
            <a:pPr marL="0" indent="0">
              <a:buNone/>
            </a:pPr>
            <a:endParaRPr lang="cs-CZ" i="1" dirty="0" smtClean="0">
              <a:latin typeface="Open Sans"/>
            </a:endParaRPr>
          </a:p>
          <a:p>
            <a:pPr marL="0" indent="0">
              <a:buNone/>
            </a:pPr>
            <a:r>
              <a:rPr lang="fi-FI" i="1" dirty="0" smtClean="0">
                <a:latin typeface="Open Sans"/>
              </a:rPr>
              <a:t>Myllypuroon</a:t>
            </a:r>
            <a:r>
              <a:rPr lang="fi-FI" i="1" dirty="0">
                <a:latin typeface="Open Sans"/>
              </a:rPr>
              <a:t> </a:t>
            </a:r>
            <a:r>
              <a:rPr lang="fi-FI" b="1" i="1" dirty="0">
                <a:latin typeface="Open Sans"/>
              </a:rPr>
              <a:t>tullee</a:t>
            </a:r>
            <a:r>
              <a:rPr lang="fi-FI" i="1" dirty="0">
                <a:latin typeface="Open Sans"/>
              </a:rPr>
              <a:t> uusi päiväkoti </a:t>
            </a:r>
            <a:r>
              <a:rPr lang="fi-FI" dirty="0">
                <a:latin typeface="Open Sans"/>
              </a:rPr>
              <a:t>(</a:t>
            </a:r>
            <a:r>
              <a:rPr lang="fi-FI" dirty="0" smtClean="0">
                <a:latin typeface="Open Sans"/>
              </a:rPr>
              <a:t>H</a:t>
            </a:r>
            <a:r>
              <a:rPr lang="cs-CZ" dirty="0" smtClean="0">
                <a:latin typeface="Open Sans"/>
              </a:rPr>
              <a:t>S, </a:t>
            </a:r>
            <a:r>
              <a:rPr lang="fi-FI" dirty="0" smtClean="0">
                <a:latin typeface="Open Sans"/>
              </a:rPr>
              <a:t>21.</a:t>
            </a:r>
            <a:r>
              <a:rPr lang="cs-CZ" dirty="0" smtClean="0">
                <a:latin typeface="Open Sans"/>
              </a:rPr>
              <a:t> </a:t>
            </a:r>
            <a:r>
              <a:rPr lang="fi-FI" dirty="0" smtClean="0">
                <a:latin typeface="Open Sans"/>
              </a:rPr>
              <a:t>8.</a:t>
            </a:r>
            <a:r>
              <a:rPr lang="cs-CZ" dirty="0" smtClean="0">
                <a:latin typeface="Open Sans"/>
              </a:rPr>
              <a:t> </a:t>
            </a:r>
            <a:r>
              <a:rPr lang="fi-FI" dirty="0" smtClean="0">
                <a:latin typeface="Open Sans"/>
              </a:rPr>
              <a:t>2016)</a:t>
            </a:r>
            <a:endParaRPr lang="cs-CZ" dirty="0" smtClean="0">
              <a:latin typeface="Open Sans"/>
            </a:endParaRPr>
          </a:p>
          <a:p>
            <a:pPr marL="0" indent="0">
              <a:buNone/>
            </a:pPr>
            <a:r>
              <a:rPr lang="fi-FI" i="1" dirty="0"/>
              <a:t>HIFK jäi nollille ottelussa, joka </a:t>
            </a:r>
            <a:r>
              <a:rPr lang="fi-FI" b="1" i="1" dirty="0"/>
              <a:t>lienee</a:t>
            </a:r>
            <a:r>
              <a:rPr lang="fi-FI" i="1" dirty="0"/>
              <a:t> joukkueen viimeinen </a:t>
            </a:r>
            <a:r>
              <a:rPr lang="fi-FI" i="1" dirty="0" smtClean="0"/>
              <a:t>viikkokausiin</a:t>
            </a:r>
            <a:r>
              <a:rPr lang="cs-CZ" i="1" dirty="0" smtClean="0"/>
              <a:t>. </a:t>
            </a:r>
            <a:r>
              <a:rPr lang="cs-CZ" dirty="0" smtClean="0"/>
              <a:t> (HS, 1. 12. 2020)</a:t>
            </a:r>
          </a:p>
          <a:p>
            <a:pPr marL="0" indent="0">
              <a:buNone/>
            </a:pPr>
            <a:r>
              <a:rPr lang="fi-FI" i="1" dirty="0"/>
              <a:t>Uusi koronatapaus Satakunnassa, tartunta </a:t>
            </a:r>
            <a:r>
              <a:rPr lang="fi-FI" b="1" i="1" dirty="0"/>
              <a:t>lienee tullut</a:t>
            </a:r>
            <a:r>
              <a:rPr lang="fi-FI" i="1" dirty="0"/>
              <a:t> kolmisen viikkoa sitten</a:t>
            </a:r>
            <a:r>
              <a:rPr lang="fi-FI" dirty="0"/>
              <a:t> </a:t>
            </a:r>
            <a:r>
              <a:rPr lang="cs-CZ" dirty="0" smtClean="0"/>
              <a:t>(</a:t>
            </a:r>
            <a:r>
              <a:rPr lang="cs-CZ" dirty="0" err="1" smtClean="0"/>
              <a:t>Alueviesti</a:t>
            </a:r>
            <a:r>
              <a:rPr lang="cs-CZ" dirty="0" smtClean="0"/>
              <a:t>, 25. 6. 2020)</a:t>
            </a:r>
            <a:endParaRPr lang="fi-FI" i="1" dirty="0"/>
          </a:p>
          <a:p>
            <a:pPr marL="0" indent="0">
              <a:buNone/>
            </a:pPr>
            <a:endParaRPr lang="fi-FI" dirty="0">
              <a:latin typeface="Open San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407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POTENTIAALIN KÄYTTÖ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628800"/>
            <a:ext cx="7772400" cy="4680520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D34817"/>
              </a:buClr>
              <a:buNone/>
            </a:pPr>
            <a:r>
              <a:rPr lang="fi-FI" sz="2200" dirty="0">
                <a:solidFill>
                  <a:srgbClr val="00B050"/>
                </a:solidFill>
                <a:latin typeface="Open Sans"/>
              </a:rPr>
              <a:t>Kysymyslauseissa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 potentiaali voi ilmentää esimerkiksi </a:t>
            </a:r>
            <a:r>
              <a:rPr lang="fi-FI" sz="2200" dirty="0">
                <a:solidFill>
                  <a:srgbClr val="00B050"/>
                </a:solidFill>
                <a:latin typeface="Open Sans"/>
              </a:rPr>
              <a:t>pohdiskelua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, </a:t>
            </a:r>
            <a:r>
              <a:rPr lang="fi-FI" sz="2200" dirty="0">
                <a:solidFill>
                  <a:srgbClr val="00B050"/>
                </a:solidFill>
                <a:latin typeface="Open Sans"/>
              </a:rPr>
              <a:t>epäröintiä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 tai </a:t>
            </a:r>
            <a:r>
              <a:rPr lang="fi-FI" sz="2200" dirty="0">
                <a:solidFill>
                  <a:srgbClr val="00B050"/>
                </a:solidFill>
                <a:latin typeface="Open Sans"/>
              </a:rPr>
              <a:t>epätietoisuutta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:</a:t>
            </a:r>
          </a:p>
          <a:p>
            <a:pPr marL="0" lvl="0" indent="0">
              <a:buClr>
                <a:srgbClr val="D34817"/>
              </a:buClr>
              <a:buNone/>
            </a:pPr>
            <a:endParaRPr lang="cs-CZ" sz="2200" b="1" i="1" dirty="0" smtClean="0">
              <a:solidFill>
                <a:prstClr val="black"/>
              </a:solidFill>
              <a:latin typeface="Open Sans"/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fi-FI" sz="2200" b="1" i="1" dirty="0" smtClean="0">
                <a:solidFill>
                  <a:prstClr val="black"/>
                </a:solidFill>
                <a:latin typeface="Open Sans"/>
              </a:rPr>
              <a:t>Pitäneekö</a:t>
            </a:r>
            <a:r>
              <a:rPr lang="fi-FI" sz="2200" i="1" dirty="0">
                <a:solidFill>
                  <a:prstClr val="black"/>
                </a:solidFill>
                <a:latin typeface="Open Sans"/>
              </a:rPr>
              <a:t> tämäkään tulitaukosopimus?</a:t>
            </a:r>
            <a:endParaRPr lang="fi-FI" sz="2200" dirty="0">
              <a:solidFill>
                <a:prstClr val="black"/>
              </a:solidFill>
              <a:latin typeface="Open Sans"/>
            </a:endParaRPr>
          </a:p>
          <a:p>
            <a:pPr marL="0" lvl="0" indent="0">
              <a:buClr>
                <a:srgbClr val="D34817"/>
              </a:buClr>
              <a:buNone/>
            </a:pPr>
            <a:endParaRPr lang="cs-CZ" sz="2200" dirty="0" smtClean="0">
              <a:solidFill>
                <a:prstClr val="black"/>
              </a:solidFill>
              <a:latin typeface="Open Sans"/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fi-FI" sz="2200" dirty="0" smtClean="0">
                <a:solidFill>
                  <a:prstClr val="black"/>
                </a:solidFill>
                <a:latin typeface="Open Sans"/>
              </a:rPr>
              <a:t>Toisen 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persoonan potentiaalia käytetään joskus </a:t>
            </a:r>
            <a:r>
              <a:rPr lang="fi-FI" sz="2200" dirty="0">
                <a:solidFill>
                  <a:srgbClr val="00B050"/>
                </a:solidFill>
                <a:latin typeface="Open Sans"/>
              </a:rPr>
              <a:t>kohteliaisuuskeinona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:</a:t>
            </a:r>
          </a:p>
          <a:p>
            <a:pPr marL="0" lvl="0" indent="0">
              <a:buClr>
                <a:srgbClr val="D34817"/>
              </a:buClr>
              <a:buNone/>
            </a:pPr>
            <a:endParaRPr lang="cs-CZ" sz="2200" i="1" dirty="0" smtClean="0">
              <a:solidFill>
                <a:prstClr val="black"/>
              </a:solidFill>
              <a:latin typeface="Open Sans"/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fi-FI" sz="2200" i="1" dirty="0" smtClean="0">
                <a:solidFill>
                  <a:prstClr val="black"/>
                </a:solidFill>
                <a:latin typeface="Open Sans"/>
              </a:rPr>
              <a:t>Ystävällisesti</a:t>
            </a:r>
            <a:r>
              <a:rPr lang="fi-FI" sz="2200" i="1" dirty="0">
                <a:solidFill>
                  <a:prstClr val="black"/>
                </a:solidFill>
                <a:latin typeface="Open Sans"/>
              </a:rPr>
              <a:t> </a:t>
            </a:r>
            <a:r>
              <a:rPr lang="fi-FI" sz="2200" b="1" i="1" dirty="0">
                <a:solidFill>
                  <a:prstClr val="black"/>
                </a:solidFill>
                <a:latin typeface="Open Sans"/>
              </a:rPr>
              <a:t>palauttanet</a:t>
            </a:r>
            <a:r>
              <a:rPr lang="fi-FI" sz="2200" i="1" dirty="0">
                <a:solidFill>
                  <a:prstClr val="black"/>
                </a:solidFill>
                <a:latin typeface="Open Sans"/>
              </a:rPr>
              <a:t> rahat heti maanantaina. </a:t>
            </a:r>
            <a:endParaRPr lang="fi-FI" sz="2200" dirty="0">
              <a:solidFill>
                <a:prstClr val="black"/>
              </a:solidFill>
              <a:latin typeface="Open Sans"/>
            </a:endParaRPr>
          </a:p>
          <a:p>
            <a:pPr marL="0" lvl="0" indent="0">
              <a:buClr>
                <a:srgbClr val="D34817"/>
              </a:buClr>
              <a:buNone/>
            </a:pPr>
            <a:endParaRPr lang="cs-CZ" sz="2200" b="1" dirty="0" smtClean="0">
              <a:solidFill>
                <a:prstClr val="black"/>
              </a:solidFill>
              <a:latin typeface="Open Sans"/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fi-FI" sz="2200" b="1" dirty="0" smtClean="0">
                <a:solidFill>
                  <a:prstClr val="black"/>
                </a:solidFill>
                <a:latin typeface="Open Sans"/>
              </a:rPr>
              <a:t>HUOM</a:t>
            </a:r>
            <a:r>
              <a:rPr lang="fi-FI" sz="2200" b="1" dirty="0">
                <a:solidFill>
                  <a:prstClr val="black"/>
                </a:solidFill>
                <a:latin typeface="Open Sans"/>
              </a:rPr>
              <a:t>! 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Tällainen pyyntö voi kuitenkin saada </a:t>
            </a:r>
            <a:r>
              <a:rPr lang="fi-FI" sz="2200" b="1" dirty="0">
                <a:solidFill>
                  <a:prstClr val="black"/>
                </a:solidFill>
                <a:latin typeface="Open Sans"/>
              </a:rPr>
              <a:t>velvoittavan kehotuksen</a:t>
            </a:r>
            <a:r>
              <a:rPr lang="fi-FI" sz="2200" dirty="0">
                <a:solidFill>
                  <a:prstClr val="black"/>
                </a:solidFill>
                <a:latin typeface="Open Sans"/>
              </a:rPr>
              <a:t> sävyn (leikillisesti ns. </a:t>
            </a:r>
            <a:r>
              <a:rPr lang="fi-FI" sz="2200" b="1" dirty="0">
                <a:solidFill>
                  <a:prstClr val="black"/>
                </a:solidFill>
                <a:latin typeface="Open Sans"/>
              </a:rPr>
              <a:t>pakkopotentiaali).</a:t>
            </a:r>
            <a:endParaRPr lang="fi-FI" sz="2200" dirty="0">
              <a:solidFill>
                <a:prstClr val="black"/>
              </a:solidFill>
              <a:latin typeface="Open San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556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597</TotalTime>
  <Words>375</Words>
  <Application>Microsoft Office PowerPoint</Application>
  <PresentationFormat>Předvádění na obrazovce (4:3)</PresentationFormat>
  <Paragraphs>112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PK II</vt:lpstr>
      <vt:lpstr>SUOMEN MODUKSET</vt:lpstr>
      <vt:lpstr>POTENTIAALI –ne- </vt:lpstr>
      <vt:lpstr>OLLA-VERBIN POTENTIAALI</vt:lpstr>
      <vt:lpstr>POTENTIAALIN PREESENS</vt:lpstr>
      <vt:lpstr>POTENTIAALIN PASSIIVI</vt:lpstr>
      <vt:lpstr>POTENTIAALIN PERFEKTI</vt:lpstr>
      <vt:lpstr>POTENTIAALIN KÄYTTÖ</vt:lpstr>
      <vt:lpstr>POTENTIAALIN KÄYTTÖ</vt:lpstr>
      <vt:lpstr>HARJOITUS  1 – Sano eri tavalla.</vt:lpstr>
      <vt:lpstr>HARJOITUS 2 – Muuta potentiaaliin</vt:lpstr>
      <vt:lpstr>HARJOITUS 3 – Modusten kertaus</vt:lpstr>
      <vt:lpstr>HARJOITUS 4 – Mikä modus?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II</dc:title>
  <dc:creator>HP</dc:creator>
  <cp:lastModifiedBy>HP</cp:lastModifiedBy>
  <cp:revision>11</cp:revision>
  <dcterms:created xsi:type="dcterms:W3CDTF">2020-12-10T08:03:16Z</dcterms:created>
  <dcterms:modified xsi:type="dcterms:W3CDTF">2020-12-10T18:00:28Z</dcterms:modified>
</cp:coreProperties>
</file>