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60"/>
  </p:notesMasterIdLst>
  <p:handoutMasterIdLst>
    <p:handoutMasterId r:id="rId61"/>
  </p:handoutMasterIdLst>
  <p:sldIdLst>
    <p:sldId id="311" r:id="rId2"/>
    <p:sldId id="305" r:id="rId3"/>
    <p:sldId id="331" r:id="rId4"/>
    <p:sldId id="323" r:id="rId5"/>
    <p:sldId id="324" r:id="rId6"/>
    <p:sldId id="276" r:id="rId7"/>
    <p:sldId id="278" r:id="rId8"/>
    <p:sldId id="279" r:id="rId9"/>
    <p:sldId id="275" r:id="rId10"/>
    <p:sldId id="309" r:id="rId11"/>
    <p:sldId id="307" r:id="rId12"/>
    <p:sldId id="256" r:id="rId13"/>
    <p:sldId id="260" r:id="rId14"/>
    <p:sldId id="258" r:id="rId15"/>
    <p:sldId id="257" r:id="rId16"/>
    <p:sldId id="263" r:id="rId17"/>
    <p:sldId id="264" r:id="rId18"/>
    <p:sldId id="327" r:id="rId19"/>
    <p:sldId id="280" r:id="rId20"/>
    <p:sldId id="325" r:id="rId21"/>
    <p:sldId id="326" r:id="rId22"/>
    <p:sldId id="282" r:id="rId23"/>
    <p:sldId id="330" r:id="rId24"/>
    <p:sldId id="281" r:id="rId25"/>
    <p:sldId id="329" r:id="rId26"/>
    <p:sldId id="283" r:id="rId27"/>
    <p:sldId id="332" r:id="rId28"/>
    <p:sldId id="284" r:id="rId29"/>
    <p:sldId id="262" r:id="rId30"/>
    <p:sldId id="286" r:id="rId31"/>
    <p:sldId id="301" r:id="rId32"/>
    <p:sldId id="302" r:id="rId33"/>
    <p:sldId id="300" r:id="rId34"/>
    <p:sldId id="285" r:id="rId35"/>
    <p:sldId id="304" r:id="rId36"/>
    <p:sldId id="287" r:id="rId37"/>
    <p:sldId id="314" r:id="rId38"/>
    <p:sldId id="288" r:id="rId39"/>
    <p:sldId id="265" r:id="rId40"/>
    <p:sldId id="266" r:id="rId41"/>
    <p:sldId id="267" r:id="rId42"/>
    <p:sldId id="269" r:id="rId43"/>
    <p:sldId id="270" r:id="rId44"/>
    <p:sldId id="273" r:id="rId45"/>
    <p:sldId id="272" r:id="rId46"/>
    <p:sldId id="289" r:id="rId47"/>
    <p:sldId id="317" r:id="rId48"/>
    <p:sldId id="293" r:id="rId49"/>
    <p:sldId id="334" r:id="rId50"/>
    <p:sldId id="294" r:id="rId51"/>
    <p:sldId id="316" r:id="rId52"/>
    <p:sldId id="290" r:id="rId53"/>
    <p:sldId id="335" r:id="rId54"/>
    <p:sldId id="291" r:id="rId55"/>
    <p:sldId id="292" r:id="rId56"/>
    <p:sldId id="297" r:id="rId57"/>
    <p:sldId id="299" r:id="rId58"/>
    <p:sldId id="295" r:id="rId59"/>
  </p:sldIdLst>
  <p:sldSz cx="9144000" cy="6858000" type="screen4x3"/>
  <p:notesSz cx="6881813" cy="97107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9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4" autoAdjust="0"/>
  </p:normalViewPr>
  <p:slideViewPr>
    <p:cSldViewPr>
      <p:cViewPr varScale="1">
        <p:scale>
          <a:sx n="88" d="100"/>
          <a:sy n="88" d="100"/>
        </p:scale>
        <p:origin x="749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32"/>
    </p:cViewPr>
  </p:sorterViewPr>
  <p:notesViewPr>
    <p:cSldViewPr>
      <p:cViewPr varScale="1">
        <p:scale>
          <a:sx n="87" d="100"/>
          <a:sy n="87" d="100"/>
        </p:scale>
        <p:origin x="-3768" y="-84"/>
      </p:cViewPr>
      <p:guideLst>
        <p:guide orient="horz" pos="3059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5775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5775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pPr>
              <a:defRPr/>
            </a:pPr>
            <a:fld id="{B41470DF-5C94-43DC-B0B3-25B203009CF1}" type="datetimeFigureOut">
              <a:rPr lang="cs-CZ"/>
              <a:pPr>
                <a:defRPr/>
              </a:pPr>
              <a:t>02.12.2020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82913" cy="485775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97313" y="9223375"/>
            <a:ext cx="2982912" cy="485775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pPr>
              <a:defRPr/>
            </a:pPr>
            <a:fld id="{37E2F854-77BB-458F-B6B9-6F17778117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502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5775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5775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A1BDFD-698A-4942-AEB7-EBA73FB09FDF}" type="datetimeFigureOut">
              <a:rPr lang="cs-CZ"/>
              <a:pPr>
                <a:defRPr/>
              </a:pPr>
              <a:t>02.12.2020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975" y="4613275"/>
            <a:ext cx="5505450" cy="4368800"/>
          </a:xfrm>
          <a:prstGeom prst="rect">
            <a:avLst/>
          </a:prstGeom>
        </p:spPr>
        <p:txBody>
          <a:bodyPr vert="horz" lIns="94814" tIns="47407" rIns="94814" bIns="47407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82913" cy="485775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97313" y="9223375"/>
            <a:ext cx="2982912" cy="485775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FA09BF-2BD8-4487-9F83-5DCD287CDA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551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765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58EA99-1B61-461E-8C4A-D80644953A58}" type="slidenum">
              <a:rPr lang="cs-CZ" altLang="cs-CZ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54C979-6F51-494E-B9DC-50408409CCD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formy)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FA09BF-2BD8-4487-9F83-5DCD287CDA70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31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5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1ED9B-2BC6-4A3D-B04A-DDE691A581F2}" type="datetimeFigureOut">
              <a:rPr lang="cs-CZ"/>
              <a:pPr>
                <a:defRPr/>
              </a:pPr>
              <a:t>02.12.2020</a:t>
            </a:fld>
            <a:endParaRPr lang="cs-CZ"/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DAE8C-DA95-4D0C-BFFC-2AF4985535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F7803-70F3-41FE-9111-183D641CF992}" type="datetimeFigureOut">
              <a:rPr lang="cs-CZ"/>
              <a:pPr>
                <a:defRPr/>
              </a:pPr>
              <a:t>02.12.2020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24FA0-380C-4205-B5DE-6514C6CEBC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32C34-929D-4200-A02D-B1767C28F68B}" type="datetimeFigureOut">
              <a:rPr lang="cs-CZ"/>
              <a:pPr>
                <a:defRPr/>
              </a:pPr>
              <a:t>02.12.2020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DCC14-F17B-4984-A897-76473A4510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34FCE-013E-41B2-9971-E63E8F1DA412}" type="datetimeFigureOut">
              <a:rPr lang="cs-CZ"/>
              <a:pPr>
                <a:defRPr/>
              </a:pPr>
              <a:t>02.12.2020</a:t>
            </a:fld>
            <a:endParaRPr lang="cs-CZ"/>
          </a:p>
        </p:txBody>
      </p:sp>
      <p:sp>
        <p:nvSpPr>
          <p:cNvPr id="7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E91AC-B74A-4EDC-9D65-4BB3F3C58E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AB578-35F4-46E2-ABFF-FB12C833023B}" type="datetimeFigureOut">
              <a:rPr lang="cs-CZ"/>
              <a:pPr>
                <a:defRPr/>
              </a:pPr>
              <a:t>02.12.2020</a:t>
            </a:fld>
            <a:endParaRPr lang="cs-CZ"/>
          </a:p>
        </p:txBody>
      </p:sp>
      <p:sp>
        <p:nvSpPr>
          <p:cNvPr id="6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4D0A4-AAA2-4928-BC90-20E56D4856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BA639-DDDF-4717-AC82-7F4B4BB0E1B6}" type="datetimeFigureOut">
              <a:rPr lang="cs-CZ"/>
              <a:pPr>
                <a:defRPr/>
              </a:pPr>
              <a:t>02.12.2020</a:t>
            </a:fld>
            <a:endParaRPr lang="cs-CZ"/>
          </a:p>
        </p:txBody>
      </p:sp>
      <p:sp>
        <p:nvSpPr>
          <p:cNvPr id="4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6BB23-9291-4AD7-8ED7-824174FCC4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10C3B-16C5-420E-B9D1-171B8B767F2F}" type="datetimeFigureOut">
              <a:rPr lang="cs-CZ"/>
              <a:pPr>
                <a:defRPr/>
              </a:pPr>
              <a:t>02.12.2020</a:t>
            </a:fld>
            <a:endParaRPr lang="cs-CZ"/>
          </a:p>
        </p:txBody>
      </p:sp>
      <p:sp>
        <p:nvSpPr>
          <p:cNvPr id="3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098C4-EA95-40DD-ABFB-B1D7E62708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E1036-9AFD-4928-96B6-0F428DD90EA9}" type="datetimeFigureOut">
              <a:rPr lang="cs-CZ"/>
              <a:pPr>
                <a:defRPr/>
              </a:pPr>
              <a:t>02.12.2020</a:t>
            </a:fld>
            <a:endParaRPr lang="cs-CZ"/>
          </a:p>
        </p:txBody>
      </p:sp>
      <p:sp>
        <p:nvSpPr>
          <p:cNvPr id="7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2D7E2-62DC-4E9B-B746-E1863A906D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85823-8195-4402-B83E-49D8135A4646}" type="datetimeFigureOut">
              <a:rPr lang="cs-CZ"/>
              <a:pPr>
                <a:defRPr/>
              </a:pPr>
              <a:t>02.12.2020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D098E-8D67-488F-BBBF-145933E5AE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1C9EE-0A76-4015-AB94-C3CB61B2202A}" type="datetimeFigureOut">
              <a:rPr lang="cs-CZ"/>
              <a:pPr>
                <a:defRPr/>
              </a:pPr>
              <a:t>02.12.2020</a:t>
            </a:fld>
            <a:endParaRPr lang="cs-CZ"/>
          </a:p>
        </p:txBody>
      </p:sp>
      <p:sp>
        <p:nvSpPr>
          <p:cNvPr id="5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7649C-D9F4-4874-AE26-A253CD16DD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A197D50-EBDF-44E0-9A47-FD8685391F28}" type="datetimeFigureOut">
              <a:rPr lang="cs-CZ"/>
              <a:pPr>
                <a:defRPr/>
              </a:pPr>
              <a:t>02.12.2020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B5DAB93-5B43-4058-9E34-D099E9F259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5" r:id="rId4"/>
    <p:sldLayoutId id="2147483994" r:id="rId5"/>
    <p:sldLayoutId id="2147483999" r:id="rId6"/>
    <p:sldLayoutId id="2147484000" r:id="rId7"/>
    <p:sldLayoutId id="2147484001" r:id="rId8"/>
    <p:sldLayoutId id="2147483993" r:id="rId9"/>
    <p:sldLayoutId id="2147484002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url=http://www.deviantart.com/morelikethis/358176946?view_mode=2&amp;rct=j&amp;frm=1&amp;q=&amp;esrc=s&amp;sa=U&amp;ei=acDkU8XPAoPD0QXt44HQAg&amp;ved=0CCoQ9QEwCjgU&amp;usg=AFQjCNFS6NGqBV-Zu7g056jW9aafUhGqYg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12" Type="http://schemas.openxmlformats.org/officeDocument/2006/relationships/image" Target="../media/image18.jpeg"/><Relationship Id="rId2" Type="http://schemas.openxmlformats.org/officeDocument/2006/relationships/hyperlink" Target="http://www.google.cz/url?url=http://www.karelsimecek.cz/galerie/cervenka_obecna&amp;rct=j&amp;frm=1&amp;q=&amp;esrc=s&amp;sa=U&amp;ei=tL_kU8z1Hcqb0QXK64GwAw&amp;ved=0CDwQ9QEwEw&amp;usg=AFQjCNHYR-TpvfEWc0ZQHmkPNpslr297W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url=http://aipetcher.wordpress.com/2012/05/10/british-birds-the-robin/&amp;rct=j&amp;frm=1&amp;q=&amp;esrc=s&amp;sa=U&amp;ei=FsDkU_3LEqec0AXz5YGwAQ&amp;ved=0CBwQ9QEwAw&amp;usg=AFQjCNHgTAf_GlJffsDLrwzGmztekWPX7Q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0" Type="http://schemas.openxmlformats.org/officeDocument/2006/relationships/hyperlink" Target="http://www.google.cz/url?url=http://society6.com/lauramss/robin-bird_print&amp;rct=j&amp;frm=1&amp;q=&amp;esrc=s&amp;sa=U&amp;ei=acDkU8XPAoPD0QXt44HQAg&amp;ved=0CDYQ9QEwEDgU&amp;usg=AFQjCNFpakBX3XQ8uWr4zahsTJcl6ATaMA" TargetMode="External"/><Relationship Id="rId4" Type="http://schemas.openxmlformats.org/officeDocument/2006/relationships/hyperlink" Target="http://www.google.cz/url?url=http://wiki.rvp.cz/index.php?title=Kabinet/Obrazky/0.Biologicka_klasifikace/%C5%98%C3%AD%C5%A1e:_%C5%BDivo%C4%8Dichov%C3%A9_(Animalia)/Kmen:_strunatci_(chordata)/Podkmen:_obratlovci_(Vertebrata)/T%C5%99%C3%ADda:_pt%C3%A1ci_(Aves)/Letci/P%C4%9Bvci/%C4%8Cervenka_obecn%C3%A1&amp;rct=j&amp;frm=1&amp;q=&amp;esrc=s&amp;sa=U&amp;ei=tL_kU8z1Hcqb0QXK64GwAw&amp;ved=0CCQQ9QEwBw&amp;usg=AFQjCNHenOaYrpoSQgvtIxHyF_gcOe6QOg" TargetMode="External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cz/url?q=http://www.galerieart.cz/svoboda_vystava_2013_3.htm&amp;sa=U&amp;ei=x79PU4-SHYfPtQb44oDoAw&amp;ved=0CC4Q9QEwADgU&amp;usg=AFQjCNGruoKjghgMNG8sM0sKACKnZnvR6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unny.cz/vtipy/o-cikanech/0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url=http://www.kotle-verner.cz/sluzby/kotelny-na-klic&amp;rct=j&amp;frm=1&amp;q=&amp;esrc=s&amp;sa=U&amp;ei=BqzXU8WENafNygP0wYLoAQ&amp;ved=0CDYQ9QEwEA&amp;usg=AFQjCNGRg3rQzELW4kDYAWkCbgl7h6IBmA" TargetMode="External"/><Relationship Id="rId13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12" Type="http://schemas.openxmlformats.org/officeDocument/2006/relationships/hyperlink" Target="http://www.google.cz/url?url=http://knihovna.stepankovice.cz/index.php?obsah=aktuality/archiv-aktualit-2011&amp;rct=j&amp;frm=1&amp;q=&amp;esrc=s&amp;sa=U&amp;ei=v6zXU_nhIYPoywO81oLQAw&amp;ved=0CDIQ9QEwDg&amp;usg=AFQjCNH76XWRVGVdPsGJ5iB0BTlDAfN9xw" TargetMode="External"/><Relationship Id="rId2" Type="http://schemas.openxmlformats.org/officeDocument/2006/relationships/hyperlink" Target="http://www.google.cz/url?url=http://www.klice-lbc.cz/patentni-klice/26&amp;rct=j&amp;frm=1&amp;q=&amp;esrc=s&amp;sa=U&amp;ei=BqzXU8WENafNygP0wYLoAQ&amp;ved=0CBgQ9QEwAQ&amp;usg=AFQjCNGWuUyMbHeH7otRyfyf6goNIfUyS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z/url?url=http://mujweb.cz/zamky-klice/&amp;rct=j&amp;frm=1&amp;q=&amp;esrc=s&amp;sa=U&amp;ei=BqzXU8WENafNygP0wYLoAQ&amp;ved=0CCoQ9QEwCg&amp;usg=AFQjCNHma4vP0LnS8RYCNM7ETl2EesbUhw" TargetMode="External"/><Relationship Id="rId11" Type="http://schemas.openxmlformats.org/officeDocument/2006/relationships/image" Target="../media/image36.jpeg"/><Relationship Id="rId5" Type="http://schemas.openxmlformats.org/officeDocument/2006/relationships/image" Target="../media/image33.jpeg"/><Relationship Id="rId10" Type="http://schemas.openxmlformats.org/officeDocument/2006/relationships/hyperlink" Target="http://www.google.cz/url?url=http://www.investicniweb.cz/2013/4/15/chcete-klic-k-obchodovani-se-zlatem-stribrem-v-dalsich-mesicich-tady-je/&amp;rct=j&amp;frm=1&amp;q=&amp;esrc=s&amp;sa=U&amp;ei=v6zXU_nhIYPoywO81oLQAw&amp;ved=0CCgQ9QEwCQ&amp;usg=AFQjCNGMNEqngocc9fjcDIB8NKYTHxy7hw" TargetMode="External"/><Relationship Id="rId4" Type="http://schemas.openxmlformats.org/officeDocument/2006/relationships/hyperlink" Target="http://www.google.cz/url?url=http://technet.idnes.cz/klice-zapominame-uz-4000-let-od-drevenych-zamku-k-cteckam-otisku-prstu-1gj-/tec_technika.aspx?c=A080307_153542_tec_technika_pka&amp;rct=j&amp;frm=1&amp;q=&amp;esrc=s&amp;sa=U&amp;ei=BqzXU8WENafNygP0wYLoAQ&amp;ved=0CCQQ9QEwBw&amp;usg=AFQjCNGU2J-dh38q-O7CkkMxplXKDzY04A" TargetMode="External"/><Relationship Id="rId9" Type="http://schemas.openxmlformats.org/officeDocument/2006/relationships/image" Target="../media/image3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z/url?url=http://www.klice-lbc.cz/patentni-klice/26&amp;rct=j&amp;frm=1&amp;q=&amp;esrc=s&amp;sa=U&amp;ei=BqzXU8WENafNygP0wYLoAQ&amp;ved=0CBgQ9QEwAQ&amp;usg=AFQjCNGWuUyMbHeH7otRyfyf6goNIfUySA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url=http://konvalinka.webgarden.cz/rubriky/gify/gify-1&amp;rct=j&amp;frm=1&amp;q=&amp;esrc=s&amp;sa=U&amp;ei=BqzXU8WENafNygP0wYLoAQ&amp;ved=0CDwQ9QEwEw&amp;usg=AFQjCNEbGt6Mav3l6GZ6HXyfL4xTksAubQ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836712"/>
            <a:ext cx="8686800" cy="4586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latin typeface="Georgia" pitchFamily="18" charset="0"/>
              </a:rPr>
              <a:t/>
            </a:r>
            <a:br>
              <a:rPr lang="cs-CZ" b="1" dirty="0" smtClean="0">
                <a:latin typeface="Georgia" pitchFamily="18" charset="0"/>
              </a:rPr>
            </a:br>
            <a:r>
              <a:rPr lang="cs-CZ" b="1" dirty="0" smtClean="0">
                <a:latin typeface="Georgia" pitchFamily="18" charset="0"/>
              </a:rPr>
              <a:t>Stereotyp </a:t>
            </a:r>
            <a:r>
              <a:rPr lang="cs-CZ" b="1" dirty="0">
                <a:latin typeface="Georgia" pitchFamily="18" charset="0"/>
              </a:rPr>
              <a:t>jako klíč </a:t>
            </a:r>
            <a:r>
              <a:rPr lang="cs-CZ" b="1" dirty="0" smtClean="0">
                <a:latin typeface="Georgia" pitchFamily="18" charset="0"/>
              </a:rPr>
              <a:t/>
            </a:r>
            <a:br>
              <a:rPr lang="cs-CZ" b="1" dirty="0" smtClean="0">
                <a:latin typeface="Georgia" pitchFamily="18" charset="0"/>
              </a:rPr>
            </a:br>
            <a:r>
              <a:rPr lang="cs-CZ" b="1" dirty="0" smtClean="0">
                <a:latin typeface="Georgia" pitchFamily="18" charset="0"/>
              </a:rPr>
              <a:t>k </a:t>
            </a:r>
            <a:r>
              <a:rPr lang="cs-CZ" b="1" dirty="0">
                <a:latin typeface="Georgia" pitchFamily="18" charset="0"/>
              </a:rPr>
              <a:t>obrazu světa českých neslyšících</a:t>
            </a:r>
            <a:endParaRPr lang="cs-CZ" dirty="0"/>
          </a:p>
        </p:txBody>
      </p:sp>
      <p:pic>
        <p:nvPicPr>
          <p:cNvPr id="5" name="Picture 2" descr="https://encrypted-tbn3.gstatic.com/images?q=tbn:ANd9GcQPfIk0SHHAaR23yFjKZ_6EIbU5QeBkPvj4MYI1GbVKKw885jF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852738"/>
            <a:ext cx="477043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546030" y="6327"/>
            <a:ext cx="8591690" cy="80866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sz="4000" dirty="0"/>
              <a:t/>
            </a:r>
            <a:br>
              <a:rPr lang="cs-CZ" altLang="cs-CZ" sz="4000" dirty="0"/>
            </a:br>
            <a:r>
              <a:rPr lang="cs-CZ" altLang="cs-CZ" sz="4000" dirty="0" smtClean="0">
                <a:latin typeface="Georgia" pitchFamily="18" charset="0"/>
              </a:rPr>
              <a:t>Antropocentrismus  </a:t>
            </a:r>
            <a:r>
              <a:rPr lang="cs-CZ" altLang="cs-CZ" sz="4000" dirty="0" err="1" smtClean="0">
                <a:latin typeface="Georgia" pitchFamily="18" charset="0"/>
              </a:rPr>
              <a:t>jazYKOVÉHO</a:t>
            </a:r>
            <a:r>
              <a:rPr lang="cs-CZ" altLang="cs-CZ" sz="4000" dirty="0" smtClean="0">
                <a:latin typeface="Georgia" pitchFamily="18" charset="0"/>
              </a:rPr>
              <a:t> obrazu světa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 2" pitchFamily="18" charset="2"/>
              <a:buNone/>
            </a:pPr>
            <a:endParaRPr lang="cs-CZ" altLang="cs-CZ" dirty="0" smtClean="0"/>
          </a:p>
          <a:p>
            <a:pPr eaLnBrk="1" hangingPunct="1">
              <a:buFontTx/>
              <a:buNone/>
            </a:pPr>
            <a:r>
              <a:rPr lang="cs-CZ" altLang="cs-CZ" dirty="0" smtClean="0"/>
              <a:t>● </a:t>
            </a:r>
            <a:r>
              <a:rPr lang="cs-CZ" altLang="cs-CZ" dirty="0" smtClean="0">
                <a:latin typeface="Georgia" pitchFamily="18" charset="0"/>
              </a:rPr>
              <a:t>Tělesnost: prostorovost (nahoře-dole aj.),</a:t>
            </a:r>
          </a:p>
          <a:p>
            <a:pPr eaLnBrk="1" hangingPunct="1">
              <a:buFontTx/>
              <a:buNone/>
            </a:pPr>
            <a:r>
              <a:rPr lang="cs-CZ" altLang="cs-CZ" dirty="0" smtClean="0">
                <a:latin typeface="Georgia" pitchFamily="18" charset="0"/>
              </a:rPr>
              <a:t>motorika, smysly (svět se nám dává prostřednictvím smyslů)…</a:t>
            </a:r>
          </a:p>
          <a:p>
            <a:pPr eaLnBrk="1" hangingPunct="1">
              <a:buFontTx/>
              <a:buNone/>
            </a:pPr>
            <a:r>
              <a:rPr lang="cs-CZ" altLang="cs-CZ" dirty="0" smtClean="0">
                <a:latin typeface="Georgia" pitchFamily="18" charset="0"/>
              </a:rPr>
              <a:t>● Opozice „vlastní – cizí“ </a:t>
            </a:r>
          </a:p>
          <a:p>
            <a:pPr eaLnBrk="1" hangingPunct="1">
              <a:buFontTx/>
              <a:buNone/>
            </a:pPr>
            <a:r>
              <a:rPr lang="cs-CZ" altLang="cs-CZ" dirty="0" smtClean="0">
                <a:latin typeface="Georgia" pitchFamily="18" charset="0"/>
              </a:rPr>
              <a:t>● </a:t>
            </a:r>
            <a:r>
              <a:rPr lang="cs-CZ" altLang="cs-CZ" b="1" dirty="0" smtClean="0">
                <a:latin typeface="Georgia" pitchFamily="18" charset="0"/>
              </a:rPr>
              <a:t>Stereotyp</a:t>
            </a:r>
            <a:r>
              <a:rPr lang="cs-CZ" altLang="cs-CZ" dirty="0" smtClean="0">
                <a:latin typeface="Georgia" pitchFamily="18" charset="0"/>
              </a:rPr>
              <a:t> jako součást jazykového  obrazu světa; </a:t>
            </a:r>
          </a:p>
          <a:p>
            <a:pPr eaLnBrk="1" hangingPunct="1">
              <a:buFontTx/>
              <a:buChar char="-"/>
            </a:pPr>
            <a:r>
              <a:rPr lang="cs-CZ" altLang="cs-CZ" dirty="0" smtClean="0">
                <a:latin typeface="Georgia" pitchFamily="18" charset="0"/>
              </a:rPr>
              <a:t>-   „</a:t>
            </a:r>
            <a:r>
              <a:rPr lang="cs-CZ" altLang="cs-CZ" b="1" dirty="0" smtClean="0">
                <a:latin typeface="Georgia" pitchFamily="18" charset="0"/>
              </a:rPr>
              <a:t>normalita“ (příp. </a:t>
            </a:r>
            <a:r>
              <a:rPr lang="cs-CZ" altLang="cs-CZ" b="1" dirty="0" err="1" smtClean="0">
                <a:latin typeface="Georgia" pitchFamily="18" charset="0"/>
              </a:rPr>
              <a:t>idalizace</a:t>
            </a:r>
            <a:r>
              <a:rPr lang="cs-CZ" altLang="cs-CZ" b="1" dirty="0" smtClean="0">
                <a:latin typeface="Georgia" pitchFamily="18" charset="0"/>
              </a:rPr>
              <a:t>);</a:t>
            </a:r>
          </a:p>
          <a:p>
            <a:pPr eaLnBrk="1" hangingPunct="1">
              <a:buFontTx/>
              <a:buChar char="-"/>
            </a:pPr>
            <a:r>
              <a:rPr lang="cs-CZ" altLang="cs-CZ" b="1" dirty="0" smtClean="0">
                <a:latin typeface="Georgia" pitchFamily="18" charset="0"/>
              </a:rPr>
              <a:t>-    hodnocení</a:t>
            </a:r>
          </a:p>
          <a:p>
            <a:pPr eaLnBrk="1" hangingPunct="1">
              <a:buFontTx/>
              <a:buNone/>
            </a:pPr>
            <a:endParaRPr lang="cs-CZ" altLang="cs-CZ" dirty="0" smtClean="0">
              <a:latin typeface="Georgia" pitchFamily="18" charset="0"/>
            </a:endParaRPr>
          </a:p>
          <a:p>
            <a:pPr eaLnBrk="1" hangingPunct="1"/>
            <a:endParaRPr lang="cs-CZ" altLang="cs-CZ" dirty="0" smtClean="0">
              <a:latin typeface="Georgia" pitchFamily="18" charset="0"/>
            </a:endParaRPr>
          </a:p>
          <a:p>
            <a:pPr eaLnBrk="1" hangingPunct="1"/>
            <a:endParaRPr lang="cs-CZ" altLang="cs-CZ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0850" y="441324"/>
            <a:ext cx="8686800" cy="97145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 smtClean="0">
                <a:latin typeface="Georgia" pitchFamily="18" charset="0"/>
              </a:rPr>
              <a:t>… Dosud Zkoumán jazykový obraz světa fixovaný v mluvených jazycích…</a:t>
            </a:r>
            <a:br>
              <a:rPr lang="cs-CZ" sz="2800" b="1" dirty="0" smtClean="0">
                <a:latin typeface="Georgia" pitchFamily="18" charset="0"/>
              </a:rPr>
            </a:br>
            <a:endParaRPr lang="cs-CZ" sz="2800" b="1" dirty="0"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cs-CZ" sz="2400" dirty="0" smtClean="0">
                <a:latin typeface="Georgia" pitchFamily="18" charset="0"/>
              </a:rPr>
              <a:t>… lze uplatnit tutéž metodologii u znakových jazyků?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cs-CZ" sz="2400" dirty="0" smtClean="0">
                <a:latin typeface="Georgia" pitchFamily="18" charset="0"/>
              </a:rPr>
              <a:t>… jaký je obraz světa (českých) neslyšících? 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cs-CZ" sz="2400" dirty="0" smtClean="0">
                <a:latin typeface="Georgia" pitchFamily="18" charset="0"/>
              </a:rPr>
              <a:t>… v čem se liší tento obraz světa od obrazu slyšících Čechů (fixovaného 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cs-CZ" sz="2400" dirty="0" smtClean="0">
                <a:latin typeface="Georgia" pitchFamily="18" charset="0"/>
              </a:rPr>
              <a:t>v češtině)?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cs-CZ" sz="2400" dirty="0" smtClean="0">
                <a:latin typeface="Georgia" pitchFamily="18" charset="0"/>
              </a:rPr>
              <a:t>… v čem se liší od o. s. neslyšících Němců, Američanů, Poláků, Rusů… atd.?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cs-CZ" sz="2400" dirty="0" smtClean="0">
                <a:latin typeface="Georgia" pitchFamily="18" charset="0"/>
              </a:rPr>
              <a:t>… co je u všech </a:t>
            </a:r>
            <a:r>
              <a:rPr lang="cs-CZ" sz="2400" b="1" dirty="0" smtClean="0">
                <a:latin typeface="Georgia" pitchFamily="18" charset="0"/>
              </a:rPr>
              <a:t>znakových jazyků </a:t>
            </a:r>
            <a:r>
              <a:rPr lang="cs-CZ" sz="2400" dirty="0" smtClean="0">
                <a:latin typeface="Georgia" pitchFamily="18" charset="0"/>
              </a:rPr>
              <a:t>stejné?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cs-CZ" sz="2400" dirty="0" smtClean="0">
                <a:latin typeface="Georgia" pitchFamily="18" charset="0"/>
              </a:rPr>
              <a:t>… co je u všech </a:t>
            </a:r>
            <a:r>
              <a:rPr lang="cs-CZ" sz="2400" b="1" dirty="0" smtClean="0">
                <a:latin typeface="Georgia" pitchFamily="18" charset="0"/>
              </a:rPr>
              <a:t>jazyků</a:t>
            </a:r>
            <a:r>
              <a:rPr lang="cs-CZ" sz="2400" dirty="0" smtClean="0">
                <a:latin typeface="Georgia" pitchFamily="18" charset="0"/>
              </a:rPr>
              <a:t> stejné? (univerzálie)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cs-CZ" sz="2400" dirty="0" smtClean="0">
              <a:latin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s-CZ" sz="2400" dirty="0" smtClean="0">
                <a:latin typeface="Georgia" pitchFamily="18" charset="0"/>
              </a:rPr>
              <a:t>u neslyšících </a:t>
            </a:r>
            <a:r>
              <a:rPr lang="cs-CZ" sz="2400" dirty="0">
                <a:latin typeface="Georgia" pitchFamily="18" charset="0"/>
              </a:rPr>
              <a:t> </a:t>
            </a:r>
            <a:r>
              <a:rPr lang="cs-CZ" sz="2400" dirty="0" smtClean="0">
                <a:latin typeface="Georgia" pitchFamily="18" charset="0"/>
              </a:rPr>
              <a:t>specifičnost prožívání světa daná </a:t>
            </a:r>
            <a:r>
              <a:rPr lang="cs-CZ" sz="2400" b="1" dirty="0" smtClean="0">
                <a:latin typeface="Georgia" pitchFamily="18" charset="0"/>
              </a:rPr>
              <a:t>odlišným „tělesněním</a:t>
            </a:r>
            <a:r>
              <a:rPr lang="cs-CZ" sz="2400" dirty="0" smtClean="0">
                <a:latin typeface="Georgia" pitchFamily="18" charset="0"/>
              </a:rPr>
              <a:t>“ (oproti slyšící většině):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s-CZ" sz="2400" dirty="0" smtClean="0">
                <a:latin typeface="Georgia" pitchFamily="18" charset="0"/>
              </a:rPr>
              <a:t>     </a:t>
            </a:r>
            <a:r>
              <a:rPr lang="cs-CZ" sz="2400" b="1" dirty="0" smtClean="0">
                <a:latin typeface="Calibri"/>
              </a:rPr>
              <a:t>→</a:t>
            </a:r>
            <a:r>
              <a:rPr lang="cs-CZ" sz="2400" b="1" dirty="0" smtClean="0">
                <a:latin typeface="Georgia" pitchFamily="18" charset="0"/>
              </a:rPr>
              <a:t> jiná kultura  </a:t>
            </a:r>
            <a:r>
              <a:rPr lang="cs-CZ" sz="2400" dirty="0" smtClean="0">
                <a:latin typeface="Georgia" pitchFamily="18" charset="0"/>
              </a:rPr>
              <a:t>–  a to se nutně projevuje i v jazyce; </a:t>
            </a:r>
            <a:endParaRPr lang="cs-CZ" sz="2400" dirty="0">
              <a:latin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s-CZ" sz="2400" dirty="0" smtClean="0">
                <a:latin typeface="Georgia" pitchFamily="18" charset="0"/>
              </a:rPr>
              <a:t>Podstatné jak pro neslyšící, tak pro slyšící: „Poznej sám sebe“ – a to i  prostřednictvím jinakosti druhých)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cs-CZ" sz="2400" b="1" i="1" dirty="0" smtClean="0">
              <a:latin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s-CZ" sz="2400" b="1" dirty="0" smtClean="0">
                <a:latin typeface="Georgia" pitchFamily="18" charset="0"/>
              </a:rPr>
              <a:t>srov. </a:t>
            </a:r>
            <a:r>
              <a:rPr lang="cs-CZ" sz="2400" b="1" dirty="0" err="1" smtClean="0">
                <a:latin typeface="Georgia" pitchFamily="18" charset="0"/>
              </a:rPr>
              <a:t>Trevor</a:t>
            </a:r>
            <a:r>
              <a:rPr lang="cs-CZ" sz="2400" b="1" dirty="0" smtClean="0">
                <a:latin typeface="Georgia" pitchFamily="18" charset="0"/>
              </a:rPr>
              <a:t> </a:t>
            </a:r>
            <a:r>
              <a:rPr lang="cs-CZ" sz="2400" b="1" dirty="0" err="1" smtClean="0">
                <a:latin typeface="Georgia" pitchFamily="18" charset="0"/>
              </a:rPr>
              <a:t>Johnston</a:t>
            </a:r>
            <a:r>
              <a:rPr lang="cs-CZ" sz="2400" dirty="0" smtClean="0">
                <a:latin typeface="Georgia" pitchFamily="18" charset="0"/>
              </a:rPr>
              <a:t> („</a:t>
            </a:r>
            <a:r>
              <a:rPr lang="cs-CZ" sz="2400" dirty="0" err="1" smtClean="0">
                <a:latin typeface="Georgia" pitchFamily="18" charset="0"/>
              </a:rPr>
              <a:t>Umwelt</a:t>
            </a:r>
            <a:r>
              <a:rPr lang="cs-CZ" sz="2400" dirty="0" smtClean="0">
                <a:latin typeface="Georgia" pitchFamily="18" charset="0"/>
              </a:rPr>
              <a:t>“)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cs-CZ" sz="2400" dirty="0" smtClean="0">
              <a:latin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527050" y="498476"/>
            <a:ext cx="7772401" cy="122396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smtClean="0">
                <a:latin typeface="Georgia" pitchFamily="18" charset="0"/>
              </a:rPr>
              <a:t>Stereotyp – 3 kontexty</a:t>
            </a:r>
          </a:p>
        </p:txBody>
      </p:sp>
      <p:sp>
        <p:nvSpPr>
          <p:cNvPr id="19458" name="Podnadpis 2"/>
          <p:cNvSpPr>
            <a:spLocks noGrp="1"/>
          </p:cNvSpPr>
          <p:nvPr>
            <p:ph type="subTitle" idx="1"/>
          </p:nvPr>
        </p:nvSpPr>
        <p:spPr>
          <a:xfrm>
            <a:off x="468313" y="1916113"/>
            <a:ext cx="8351837" cy="2736850"/>
          </a:xfrm>
        </p:spPr>
        <p:txBody>
          <a:bodyPr>
            <a:normAutofit fontScale="85000" lnSpcReduction="2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sz="4000" dirty="0" smtClean="0">
                <a:solidFill>
                  <a:schemeClr val="tx1"/>
                </a:solidFill>
                <a:latin typeface="Georgia" pitchFamily="18" charset="0"/>
              </a:rPr>
              <a:t>a/ součást </a:t>
            </a:r>
            <a:r>
              <a:rPr lang="cs-CZ" sz="4000" b="1" dirty="0" smtClean="0">
                <a:solidFill>
                  <a:schemeClr val="tx1"/>
                </a:solidFill>
                <a:latin typeface="Georgia" pitchFamily="18" charset="0"/>
              </a:rPr>
              <a:t>jazykového obrazu světa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cs-CZ" sz="40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sz="4000" dirty="0" smtClean="0">
                <a:solidFill>
                  <a:schemeClr val="tx1"/>
                </a:solidFill>
                <a:latin typeface="Georgia" pitchFamily="18" charset="0"/>
              </a:rPr>
              <a:t>b/ kontext </a:t>
            </a:r>
            <a:r>
              <a:rPr lang="cs-CZ" sz="4000" b="1" dirty="0" smtClean="0">
                <a:solidFill>
                  <a:schemeClr val="tx1"/>
                </a:solidFill>
                <a:latin typeface="Georgia" pitchFamily="18" charset="0"/>
              </a:rPr>
              <a:t>kategorizace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cs-CZ" sz="40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sz="4000" dirty="0" smtClean="0">
                <a:solidFill>
                  <a:schemeClr val="tx1"/>
                </a:solidFill>
                <a:latin typeface="Georgia" pitchFamily="18" charset="0"/>
              </a:rPr>
              <a:t>c/ souvislost s </a:t>
            </a:r>
            <a:r>
              <a:rPr lang="cs-CZ" sz="4000" b="1" dirty="0" smtClean="0">
                <a:solidFill>
                  <a:schemeClr val="tx1"/>
                </a:solidFill>
                <a:latin typeface="Georgia" pitchFamily="18" charset="0"/>
              </a:rPr>
              <a:t>významem</a:t>
            </a:r>
            <a:r>
              <a:rPr lang="cs-CZ" sz="4000" dirty="0" smtClean="0">
                <a:solidFill>
                  <a:schemeClr val="tx1"/>
                </a:solidFill>
                <a:latin typeface="Georgia" pitchFamily="18" charset="0"/>
              </a:rPr>
              <a:t> (významovými konotacemi)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800" b="1" dirty="0" smtClean="0">
                <a:latin typeface="Georgia" pitchFamily="18" charset="0"/>
              </a:rPr>
              <a:t>Co vidíme, jak rozumíme: kategorizace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>
          <a:xfrm>
            <a:off x="539750" y="3284538"/>
            <a:ext cx="8147050" cy="2841625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2800" smtClean="0">
                <a:latin typeface="Georgia" pitchFamily="18" charset="0"/>
              </a:rPr>
              <a:t>Potřeba redukovat a zpřehlednit složitost světa – uspořádat chaos, porozumět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2800" smtClean="0">
                <a:latin typeface="Georgia" pitchFamily="18" charset="0"/>
              </a:rPr>
              <a:t>Na základě zkušenosti a konvence (kultury) člověk vnímá společné rysy jednotlivin a zařazuje je do určitých tříd, tj. kategorií (podle různých kritérií): </a:t>
            </a:r>
            <a:r>
              <a:rPr lang="cs-CZ" sz="2800" i="1" smtClean="0">
                <a:latin typeface="Georgia" pitchFamily="18" charset="0"/>
              </a:rPr>
              <a:t>les</a:t>
            </a:r>
            <a:r>
              <a:rPr lang="cs-CZ" sz="2800" smtClean="0">
                <a:latin typeface="Georgia" pitchFamily="18" charset="0"/>
              </a:rPr>
              <a:t> – </a:t>
            </a:r>
            <a:r>
              <a:rPr lang="cs-CZ" sz="2800" i="1" smtClean="0">
                <a:latin typeface="Georgia" pitchFamily="18" charset="0"/>
              </a:rPr>
              <a:t>slunce</a:t>
            </a:r>
            <a:r>
              <a:rPr lang="cs-CZ" sz="2800" smtClean="0">
                <a:latin typeface="Georgia" pitchFamily="18" charset="0"/>
              </a:rPr>
              <a:t> – </a:t>
            </a:r>
            <a:r>
              <a:rPr lang="cs-CZ" sz="2800" i="1" smtClean="0">
                <a:latin typeface="Georgia" pitchFamily="18" charset="0"/>
              </a:rPr>
              <a:t>pták</a:t>
            </a:r>
            <a:r>
              <a:rPr lang="cs-CZ" sz="2800" smtClean="0">
                <a:latin typeface="Georgia" pitchFamily="18" charset="0"/>
              </a:rPr>
              <a:t> – </a:t>
            </a:r>
            <a:r>
              <a:rPr lang="cs-CZ" sz="2800" i="1" smtClean="0">
                <a:latin typeface="Georgia" pitchFamily="18" charset="0"/>
              </a:rPr>
              <a:t>strach – zelený</a:t>
            </a:r>
            <a:r>
              <a:rPr lang="cs-CZ" sz="2800" smtClean="0">
                <a:latin typeface="Georgia" pitchFamily="18" charset="0"/>
              </a:rPr>
              <a:t> –  </a:t>
            </a:r>
            <a:r>
              <a:rPr lang="cs-CZ" sz="2800" i="1" smtClean="0">
                <a:latin typeface="Georgia" pitchFamily="18" charset="0"/>
              </a:rPr>
              <a:t>Němec…</a:t>
            </a:r>
            <a:endParaRPr lang="cs-CZ" sz="2800" smtClean="0">
              <a:latin typeface="Georgia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2800" smtClean="0">
                <a:latin typeface="Georgia" pitchFamily="18" charset="0"/>
              </a:rPr>
              <a:t> Myšlení i mluvení je spojeno s kategorizací</a:t>
            </a:r>
          </a:p>
        </p:txBody>
      </p:sp>
      <p:pic>
        <p:nvPicPr>
          <p:cNvPr id="28675" name="Obráze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184275"/>
            <a:ext cx="6696075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ctrTitle"/>
          </p:nvPr>
        </p:nvSpPr>
        <p:spPr>
          <a:xfrm>
            <a:off x="684213" y="476250"/>
            <a:ext cx="7702550" cy="14430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latin typeface="Georgia" pitchFamily="18" charset="0"/>
              </a:rPr>
              <a:t>Kategorizace </a:t>
            </a:r>
            <a:br>
              <a:rPr lang="cs-CZ" b="1" dirty="0" smtClean="0">
                <a:latin typeface="Georgia" pitchFamily="18" charset="0"/>
              </a:rPr>
            </a:br>
            <a:r>
              <a:rPr lang="cs-CZ" b="1" dirty="0" smtClean="0">
                <a:latin typeface="Georgia" pitchFamily="18" charset="0"/>
              </a:rPr>
              <a:t>v tradičním pohledu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  <p:pic>
        <p:nvPicPr>
          <p:cNvPr id="30723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419350"/>
            <a:ext cx="36068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>
          <a:xfrm>
            <a:off x="395288" y="1125538"/>
            <a:ext cx="8289925" cy="508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b="1" smtClean="0"/>
              <a:t/>
            </a:r>
            <a:br>
              <a:rPr lang="cs-CZ" sz="4000" b="1" smtClean="0"/>
            </a:br>
            <a:r>
              <a:rPr lang="cs-CZ" sz="4000" b="1" smtClean="0"/>
              <a:t/>
            </a:r>
            <a:br>
              <a:rPr lang="cs-CZ" sz="4000" b="1" smtClean="0"/>
            </a:br>
            <a:r>
              <a:rPr lang="cs-CZ" sz="4000" b="1" smtClean="0"/>
              <a:t/>
            </a:r>
            <a:br>
              <a:rPr lang="cs-CZ" sz="4000" b="1" smtClean="0"/>
            </a:br>
            <a:r>
              <a:rPr lang="cs-CZ" sz="4000" b="1" smtClean="0"/>
              <a:t/>
            </a:r>
            <a:br>
              <a:rPr lang="cs-CZ" sz="4000" b="1" smtClean="0"/>
            </a:br>
            <a:r>
              <a:rPr lang="cs-CZ" b="1" smtClean="0">
                <a:latin typeface="Georgia" pitchFamily="18" charset="0"/>
              </a:rPr>
              <a:t>Kategorizace podle kognitivní lingvistiky</a:t>
            </a:r>
            <a:r>
              <a:rPr lang="cs-CZ" sz="4800" smtClean="0"/>
              <a:t> </a:t>
            </a:r>
            <a:r>
              <a:rPr lang="cs-CZ" sz="3200" smtClean="0">
                <a:latin typeface="Georgia" pitchFamily="18" charset="0"/>
              </a:rPr>
              <a:t>(E. Roschová, G. Lakoff):</a:t>
            </a:r>
            <a:br>
              <a:rPr lang="cs-CZ" sz="3200" smtClean="0">
                <a:latin typeface="Georgia" pitchFamily="18" charset="0"/>
              </a:rPr>
            </a:br>
            <a:r>
              <a:rPr lang="cs-CZ" sz="3200" smtClean="0">
                <a:latin typeface="Georgia" pitchFamily="18" charset="0"/>
              </a:rPr>
              <a:t/>
            </a:r>
            <a:br>
              <a:rPr lang="cs-CZ" sz="3200" smtClean="0">
                <a:latin typeface="Georgia" pitchFamily="18" charset="0"/>
              </a:rPr>
            </a:br>
            <a:r>
              <a:rPr lang="cs-CZ" sz="4800" smtClean="0"/>
              <a:t/>
            </a:r>
            <a:br>
              <a:rPr lang="cs-CZ" sz="4800" smtClean="0"/>
            </a:br>
            <a:r>
              <a:rPr lang="cs-CZ" sz="4800" smtClean="0"/>
              <a:t/>
            </a:r>
            <a:br>
              <a:rPr lang="cs-CZ" sz="4800" smtClean="0"/>
            </a:br>
            <a:endParaRPr lang="cs-CZ" sz="4800" smtClean="0"/>
          </a:p>
        </p:txBody>
      </p:sp>
      <p:sp>
        <p:nvSpPr>
          <p:cNvPr id="31746" name="Zástupný symbol pro obsah 2"/>
          <p:cNvSpPr>
            <a:spLocks noGrp="1"/>
          </p:cNvSpPr>
          <p:nvPr>
            <p:ph idx="1"/>
          </p:nvPr>
        </p:nvSpPr>
        <p:spPr>
          <a:xfrm>
            <a:off x="395288" y="2276475"/>
            <a:ext cx="8291512" cy="38496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3600" dirty="0" smtClean="0"/>
              <a:t>       ■ kategorie má </a:t>
            </a:r>
            <a:r>
              <a:rPr lang="cs-CZ" sz="3600" b="1" dirty="0" smtClean="0"/>
              <a:t>centrum a periferii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cs-CZ" sz="3600" dirty="0" smtClean="0"/>
              <a:t>■ v centru je umístěn </a:t>
            </a:r>
            <a:r>
              <a:rPr lang="cs-CZ" sz="3600" b="1" dirty="0" smtClean="0"/>
              <a:t>prototyp</a:t>
            </a:r>
            <a:r>
              <a:rPr lang="cs-CZ" sz="3600" dirty="0" smtClean="0"/>
              <a:t> (stereotyp)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cs-CZ" sz="3600" dirty="0" smtClean="0"/>
              <a:t>■ prototyp je představitel dané kategorie 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cs-CZ" sz="3600" dirty="0" smtClean="0"/>
              <a:t>s typickými vlastnostmi („nejlepší příklad“)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cs-CZ" sz="3600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cs-CZ" sz="1500" dirty="0" smtClean="0"/>
          </a:p>
          <a:p>
            <a:pPr marL="0" indent="0" eaLnBrk="1" hangingPunct="1">
              <a:lnSpc>
                <a:spcPct val="80000"/>
              </a:lnSpc>
            </a:pPr>
            <a:endParaRPr lang="cs-CZ" sz="1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393701"/>
            <a:ext cx="8229600" cy="1142999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Výzkumy </a:t>
            </a:r>
            <a:r>
              <a:rPr lang="cs-CZ" dirty="0" err="1" smtClean="0"/>
              <a:t>Eleanory</a:t>
            </a:r>
            <a:r>
              <a:rPr lang="cs-CZ" dirty="0" smtClean="0"/>
              <a:t> </a:t>
            </a:r>
            <a:r>
              <a:rPr lang="cs-CZ" dirty="0" err="1" smtClean="0"/>
              <a:t>Roschové</a:t>
            </a:r>
            <a:r>
              <a:rPr lang="cs-CZ" dirty="0" smtClean="0"/>
              <a:t>: </a:t>
            </a:r>
            <a:br>
              <a:rPr lang="cs-CZ" dirty="0" smtClean="0"/>
            </a:br>
            <a:r>
              <a:rPr lang="cs-CZ" dirty="0" smtClean="0"/>
              <a:t>prototyp ptáka</a:t>
            </a:r>
            <a:endParaRPr lang="cs-CZ" dirty="0"/>
          </a:p>
        </p:txBody>
      </p:sp>
      <p:pic>
        <p:nvPicPr>
          <p:cNvPr id="32770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1557338"/>
            <a:ext cx="4716462" cy="4608512"/>
          </a:xfrm>
        </p:spPr>
      </p:pic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4411663" y="3246438"/>
            <a:ext cx="322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●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4411663" y="3246438"/>
            <a:ext cx="322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latin typeface="Georgia" pitchFamily="18" charset="0"/>
              </a:rPr>
              <a:t>„Nejlepší příklad“ ptáka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557338"/>
            <a:ext cx="7618412" cy="452596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3700" dirty="0" smtClean="0"/>
              <a:t>Členství v kategorii je  </a:t>
            </a:r>
            <a:r>
              <a:rPr lang="cs-CZ" sz="3700" u="sng" dirty="0" smtClean="0"/>
              <a:t>odstupňováno</a:t>
            </a:r>
            <a:r>
              <a:rPr lang="cs-CZ" sz="3700" dirty="0" smtClean="0"/>
              <a:t> (škála „</a:t>
            </a:r>
            <a:r>
              <a:rPr lang="cs-CZ" sz="3700" dirty="0" err="1" smtClean="0"/>
              <a:t>ptákovitosti</a:t>
            </a:r>
            <a:r>
              <a:rPr lang="cs-CZ" sz="3700" dirty="0" smtClean="0"/>
              <a:t>“)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cs-CZ" sz="3700" dirty="0" smtClean="0"/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cs-CZ" sz="2800" dirty="0" smtClean="0">
                <a:latin typeface="Georgia" pitchFamily="18" charset="0"/>
              </a:rPr>
              <a:t>Úkol: Seřaďte jednotlivé exempláře ptáků podle míry jejich blízkosti k prototypu: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endParaRPr lang="cs-CZ" sz="2800" dirty="0" smtClean="0">
              <a:latin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3600" i="1" dirty="0" smtClean="0"/>
              <a:t>husa, pštros, vlaštovka, tučňák, vrabec, netopýr, kráva, holub, bažant, slepice, kanárek, sova, skřivan, vrabec, drozd…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b="1" i="1" cap="none" dirty="0" err="1" smtClean="0">
                <a:effectLst/>
                <a:latin typeface="Georgia" pitchFamily="18" charset="0"/>
              </a:rPr>
              <a:t>American</a:t>
            </a:r>
            <a:r>
              <a:rPr lang="cs-CZ" b="1" i="1" cap="none" dirty="0" smtClean="0">
                <a:effectLst/>
                <a:latin typeface="Georgia" pitchFamily="18" charset="0"/>
              </a:rPr>
              <a:t> </a:t>
            </a:r>
            <a:r>
              <a:rPr lang="cs-CZ" b="1" i="1" cap="none" dirty="0" err="1" smtClean="0">
                <a:effectLst/>
                <a:latin typeface="Georgia" pitchFamily="18" charset="0"/>
              </a:rPr>
              <a:t>robin</a:t>
            </a:r>
            <a:r>
              <a:rPr lang="cs-CZ" b="1" i="1" cap="none" dirty="0" smtClean="0">
                <a:effectLst/>
                <a:latin typeface="Georgia" pitchFamily="18" charset="0"/>
              </a:rPr>
              <a:t> (Drozd stěhovavý)</a:t>
            </a:r>
          </a:p>
        </p:txBody>
      </p:sp>
      <p:sp>
        <p:nvSpPr>
          <p:cNvPr id="870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87045" name="Picture 5" descr="ANd9GcQnnkQ7RFY8jA-WupwQyVgW6ULNzi1NcGRjbdrINSerPrh9-jKRi-IH5_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492375"/>
            <a:ext cx="1390650" cy="923925"/>
          </a:xfrm>
          <a:prstGeom prst="rect">
            <a:avLst/>
          </a:prstGeom>
          <a:noFill/>
        </p:spPr>
      </p:pic>
      <p:pic>
        <p:nvPicPr>
          <p:cNvPr id="87047" name="Picture 7" descr="ANd9GcS_cgAHzX_bA6WBajAe4CAm289caCz49cH0WStgf7wN0RX_6tcGA3lnMPL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2349500"/>
            <a:ext cx="1419225" cy="1428750"/>
          </a:xfrm>
          <a:prstGeom prst="rect">
            <a:avLst/>
          </a:prstGeom>
          <a:noFill/>
        </p:spPr>
      </p:pic>
      <p:pic>
        <p:nvPicPr>
          <p:cNvPr id="87049" name="Picture 9" descr="ANd9GcSZXkOV_SE9o_M4Clle8KhoQCaPITtPrT9ZzJfjk1svNc7MfApu-Vn128PC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3350" y="4652963"/>
            <a:ext cx="1428750" cy="952500"/>
          </a:xfrm>
          <a:prstGeom prst="rect">
            <a:avLst/>
          </a:prstGeom>
          <a:noFill/>
        </p:spPr>
      </p:pic>
      <p:pic>
        <p:nvPicPr>
          <p:cNvPr id="87051" name="Picture 11" descr="ANd9GcSG9jyLT348WP5DcRl5m5CsdJU5115HFBnsr3l9c7HexMYGH8MjEgU3WAE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08400" y="4508500"/>
            <a:ext cx="1428750" cy="1009650"/>
          </a:xfrm>
          <a:prstGeom prst="rect">
            <a:avLst/>
          </a:prstGeom>
          <a:noFill/>
        </p:spPr>
      </p:pic>
      <p:pic>
        <p:nvPicPr>
          <p:cNvPr id="87053" name="Picture 13" descr="ANd9GcREW7tu9nrUtB2yL7CG5pZNeZff28jPRInJpJ9AbOZTCv8N8SWEK3Q7cU4c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56325" y="2636838"/>
            <a:ext cx="1285875" cy="1209675"/>
          </a:xfrm>
          <a:prstGeom prst="rect">
            <a:avLst/>
          </a:prstGeom>
          <a:noFill/>
        </p:spPr>
      </p:pic>
      <p:pic>
        <p:nvPicPr>
          <p:cNvPr id="87055" name="Picture 15" descr="Drozd stěhovavý (American Robin)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2775" y="1436955"/>
            <a:ext cx="7620000" cy="506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Georgia" pitchFamily="18" charset="0"/>
              </a:rPr>
              <a:t>Prototyp / stereotyp ptáka</a:t>
            </a:r>
          </a:p>
        </p:txBody>
      </p:sp>
      <p:sp>
        <p:nvSpPr>
          <p:cNvPr id="27650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3000" dirty="0" smtClean="0">
                <a:latin typeface="Georgia" pitchFamily="18" charset="0"/>
              </a:rPr>
              <a:t> E. </a:t>
            </a:r>
            <a:r>
              <a:rPr lang="cs-CZ" sz="3000" dirty="0" err="1" smtClean="0">
                <a:latin typeface="Georgia" pitchFamily="18" charset="0"/>
              </a:rPr>
              <a:t>Roschová</a:t>
            </a:r>
            <a:r>
              <a:rPr lang="cs-CZ" sz="3000" dirty="0" smtClean="0">
                <a:latin typeface="Georgia" pitchFamily="18" charset="0"/>
              </a:rPr>
              <a:t>: </a:t>
            </a:r>
            <a:r>
              <a:rPr lang="cs-CZ" sz="3000" i="1" dirty="0" err="1" smtClean="0">
                <a:latin typeface="Georgia" pitchFamily="18" charset="0"/>
              </a:rPr>
              <a:t>robin</a:t>
            </a:r>
            <a:r>
              <a:rPr lang="cs-CZ" sz="3000" i="1" dirty="0" smtClean="0">
                <a:latin typeface="Georgia" pitchFamily="18" charset="0"/>
              </a:rPr>
              <a:t> </a:t>
            </a:r>
            <a:r>
              <a:rPr lang="cs-CZ" sz="3000" dirty="0" smtClean="0">
                <a:latin typeface="Georgia" pitchFamily="18" charset="0"/>
              </a:rPr>
              <a:t>(česky:</a:t>
            </a:r>
            <a:r>
              <a:rPr lang="cs-CZ" sz="3000" i="1" dirty="0" smtClean="0">
                <a:latin typeface="Georgia" pitchFamily="18" charset="0"/>
              </a:rPr>
              <a:t> </a:t>
            </a:r>
            <a:r>
              <a:rPr lang="cs-CZ" sz="3000" i="1" dirty="0">
                <a:latin typeface="Georgia" pitchFamily="18" charset="0"/>
              </a:rPr>
              <a:t>drozd </a:t>
            </a:r>
            <a:r>
              <a:rPr lang="cs-CZ" sz="3000" i="1" dirty="0" smtClean="0">
                <a:latin typeface="Georgia" pitchFamily="18" charset="0"/>
              </a:rPr>
              <a:t>/ červenka</a:t>
            </a:r>
            <a:r>
              <a:rPr lang="cs-CZ" sz="3000" dirty="0" smtClean="0">
                <a:latin typeface="Georgia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3000" dirty="0" smtClean="0">
                <a:latin typeface="Georgia" pitchFamily="18" charset="0"/>
              </a:rPr>
              <a:t> Na periferii kategorie je tučňák, pštros apod. Co netopýr a kráva?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3000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3000" dirty="0" smtClean="0">
                <a:latin typeface="Georgia" pitchFamily="18" charset="0"/>
              </a:rPr>
              <a:t>polský a český prototyp ptáka: </a:t>
            </a:r>
            <a:r>
              <a:rPr lang="cs-CZ" sz="3000" i="1" dirty="0" smtClean="0">
                <a:latin typeface="Georgia" pitchFamily="18" charset="0"/>
              </a:rPr>
              <a:t>vrabec</a:t>
            </a:r>
            <a:r>
              <a:rPr lang="cs-CZ" sz="3000" dirty="0" smtClean="0">
                <a:latin typeface="Georgia" pitchFamily="18" charset="0"/>
              </a:rPr>
              <a:t> (</a:t>
            </a:r>
            <a:r>
              <a:rPr lang="cs-CZ" sz="3000" i="1" dirty="0" err="1" smtClean="0">
                <a:latin typeface="Georgia" pitchFamily="18" charset="0"/>
              </a:rPr>
              <a:t>sparrow</a:t>
            </a:r>
            <a:r>
              <a:rPr lang="cs-CZ" sz="3000" dirty="0" smtClean="0">
                <a:latin typeface="Georgia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3000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3000" dirty="0" smtClean="0">
                <a:latin typeface="Georgia" pitchFamily="18" charset="0"/>
              </a:rPr>
              <a:t>- V ČZJ (a jiných ZJ): který pták je prototypový? Pro které ptáky jsou znaky?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50" y="48260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1. část</a:t>
            </a:r>
            <a:endParaRPr lang="cs-CZ" dirty="0"/>
          </a:p>
        </p:txBody>
      </p:sp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cs-CZ" smtClean="0"/>
              <a:t>Jazykový obraz světa a stereotyp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781300"/>
            <a:ext cx="35814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790825"/>
            <a:ext cx="20955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cap="none" dirty="0" smtClean="0">
                <a:effectLst/>
                <a:latin typeface="Georgia" pitchFamily="18" charset="0"/>
              </a:rPr>
              <a:t>Vrabec – </a:t>
            </a:r>
            <a:r>
              <a:rPr lang="cs-CZ" i="1" cap="none" dirty="0" err="1" smtClean="0">
                <a:effectLst/>
                <a:latin typeface="Georgia" pitchFamily="18" charset="0"/>
              </a:rPr>
              <a:t>sparrow</a:t>
            </a:r>
            <a:r>
              <a:rPr lang="cs-CZ" cap="none" dirty="0" smtClean="0">
                <a:effectLst/>
                <a:latin typeface="Georgia" pitchFamily="18" charset="0"/>
              </a:rPr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23" y="4077072"/>
            <a:ext cx="3222303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18563"/>
            <a:ext cx="3548063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33" y="1366307"/>
            <a:ext cx="345188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cs-CZ" b="1" cap="none" dirty="0" smtClean="0">
                <a:effectLst/>
                <a:latin typeface="Georgia" pitchFamily="18" charset="0"/>
              </a:rPr>
              <a:t>Hra s kategorizací – literatura pro děti</a:t>
            </a:r>
          </a:p>
        </p:txBody>
      </p:sp>
      <p:sp>
        <p:nvSpPr>
          <p:cNvPr id="86019" name="Rectangle 3"/>
          <p:cNvSpPr>
            <a:spLocks noGrp="1"/>
          </p:cNvSpPr>
          <p:nvPr>
            <p:ph type="body" idx="4294967295"/>
          </p:nvPr>
        </p:nvSpPr>
        <p:spPr>
          <a:xfrm>
            <a:off x="406129" y="1844824"/>
            <a:ext cx="8686800" cy="452596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áv </a:t>
            </a:r>
          </a:p>
          <a:p>
            <a:pPr marL="0" indent="0">
              <a:buNone/>
            </a:pPr>
            <a:r>
              <a:rPr lang="cs-CZ" dirty="0"/>
              <a:t>v</a:t>
            </a:r>
            <a:r>
              <a:rPr lang="cs-CZ" dirty="0" smtClean="0"/>
              <a:t>rána</a:t>
            </a:r>
          </a:p>
          <a:p>
            <a:pPr marL="0" indent="0">
              <a:buNone/>
            </a:pPr>
            <a:r>
              <a:rPr lang="cs-CZ" dirty="0" smtClean="0"/>
              <a:t>vrabec</a:t>
            </a:r>
          </a:p>
          <a:p>
            <a:pPr marL="0" indent="0">
              <a:buNone/>
            </a:pPr>
            <a:r>
              <a:rPr lang="cs-CZ" dirty="0" smtClean="0"/>
              <a:t>… typické rysy?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latin typeface="Georgia" pitchFamily="18" charset="0"/>
              </a:rPr>
              <a:t>Václav </a:t>
            </a:r>
            <a:r>
              <a:rPr lang="cs-CZ" dirty="0">
                <a:latin typeface="Georgia" pitchFamily="18" charset="0"/>
              </a:rPr>
              <a:t>Čtvrtek – Gabriela Dubská: </a:t>
            </a:r>
            <a:endParaRPr lang="cs-CZ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cs-CZ" i="1" dirty="0" smtClean="0">
                <a:latin typeface="Georgia" pitchFamily="18" charset="0"/>
              </a:rPr>
              <a:t>Pohádka </a:t>
            </a:r>
            <a:r>
              <a:rPr lang="cs-CZ" i="1" dirty="0">
                <a:latin typeface="Georgia" pitchFamily="18" charset="0"/>
              </a:rPr>
              <a:t>o ptáku </a:t>
            </a:r>
            <a:r>
              <a:rPr lang="cs-CZ" i="1" dirty="0" err="1">
                <a:latin typeface="Georgia" pitchFamily="18" charset="0"/>
              </a:rPr>
              <a:t>Klabizňákovi</a:t>
            </a:r>
            <a:r>
              <a:rPr lang="cs-CZ" i="1" dirty="0">
                <a:latin typeface="Georgia" pitchFamily="18" charset="0"/>
              </a:rPr>
              <a:t>.</a:t>
            </a:r>
            <a:r>
              <a:rPr lang="cs-CZ" dirty="0">
                <a:latin typeface="Georgia" pitchFamily="18" charset="0"/>
              </a:rPr>
              <a:t> Praha 1988.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86021" name="Picture 5" descr="47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1127638"/>
            <a:ext cx="3276000" cy="421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latin typeface="Georgia" pitchFamily="18" charset="0"/>
              </a:rPr>
              <a:t>Prototyp a stereotyp</a:t>
            </a:r>
          </a:p>
        </p:txBody>
      </p:sp>
      <p:sp>
        <p:nvSpPr>
          <p:cNvPr id="28674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sz="4200" dirty="0" smtClean="0">
                <a:latin typeface="Georgia" pitchFamily="18" charset="0"/>
              </a:rPr>
              <a:t>různá pojetí, někdy ztotožněno, jindy rozdíl; liší se spíše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sz="4200" dirty="0" smtClean="0">
                <a:latin typeface="Georgia" pitchFamily="18" charset="0"/>
              </a:rPr>
              <a:t>v akcentech (aspekt v užším smyslu slova kognitivní, nebo sociálně-kulturní)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endParaRPr lang="cs-CZ" sz="2800" dirty="0" smtClean="0">
              <a:latin typeface="Georgia" pitchFamily="18" charset="0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4400" dirty="0" smtClean="0">
                <a:latin typeface="Georgia" pitchFamily="18" charset="0"/>
              </a:rPr>
              <a:t>PROTOTYP: kognitivní lingvistika / psychologie E. </a:t>
            </a:r>
            <a:r>
              <a:rPr lang="cs-CZ" sz="4400" dirty="0" err="1" smtClean="0">
                <a:latin typeface="Georgia" pitchFamily="18" charset="0"/>
              </a:rPr>
              <a:t>Roschové</a:t>
            </a:r>
            <a:r>
              <a:rPr lang="cs-CZ" sz="4400" dirty="0" smtClean="0">
                <a:latin typeface="Georgia" pitchFamily="18" charset="0"/>
              </a:rPr>
              <a:t> (spíše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4400" b="1" dirty="0" smtClean="0">
                <a:latin typeface="Georgia" pitchFamily="18" charset="0"/>
              </a:rPr>
              <a:t>psychologické</a:t>
            </a:r>
            <a:r>
              <a:rPr lang="cs-CZ" sz="4400" dirty="0" smtClean="0">
                <a:latin typeface="Georgia" pitchFamily="18" charset="0"/>
              </a:rPr>
              <a:t> pojetí – důraz na kognici v užším smyslu slova)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cs-CZ" sz="4400" dirty="0" smtClean="0">
              <a:latin typeface="Georgia" pitchFamily="18" charset="0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4400" dirty="0" smtClean="0">
                <a:latin typeface="Georgia" pitchFamily="18" charset="0"/>
              </a:rPr>
              <a:t>STEREOTYP: původně pojem z oblasti </a:t>
            </a:r>
            <a:r>
              <a:rPr lang="cs-CZ" sz="4400" b="1" dirty="0" smtClean="0">
                <a:latin typeface="Georgia" pitchFamily="18" charset="0"/>
              </a:rPr>
              <a:t>sociologie</a:t>
            </a:r>
            <a:r>
              <a:rPr lang="cs-CZ" sz="4400" dirty="0" smtClean="0">
                <a:latin typeface="Georgia" pitchFamily="18" charset="0"/>
              </a:rPr>
              <a:t> (W. </a:t>
            </a:r>
            <a:r>
              <a:rPr lang="cs-CZ" sz="4400" dirty="0" err="1" smtClean="0">
                <a:latin typeface="Georgia" pitchFamily="18" charset="0"/>
              </a:rPr>
              <a:t>Lippmann</a:t>
            </a:r>
            <a:r>
              <a:rPr lang="cs-CZ" sz="4400" dirty="0" smtClean="0">
                <a:latin typeface="Georgia" pitchFamily="18" charset="0"/>
              </a:rPr>
              <a:t>, 1922), důraz na sociální a kulturní aspekt, obvykle aspekt hodnotící, příp. </a:t>
            </a:r>
            <a:r>
              <a:rPr lang="cs-CZ" sz="4400" dirty="0" err="1" smtClean="0">
                <a:latin typeface="Georgia" pitchFamily="18" charset="0"/>
              </a:rPr>
              <a:t>sebevymezující</a:t>
            </a:r>
            <a:r>
              <a:rPr lang="cs-CZ" sz="4400" dirty="0" smtClean="0">
                <a:latin typeface="Georgia" pitchFamily="18" charset="0"/>
              </a:rPr>
              <a:t>; až později uplatnění v lingvistice (s-</a:t>
            </a:r>
            <a:r>
              <a:rPr lang="cs-CZ" sz="4400" dirty="0">
                <a:latin typeface="Georgia" pitchFamily="18" charset="0"/>
              </a:rPr>
              <a:t>y</a:t>
            </a:r>
            <a:r>
              <a:rPr lang="cs-CZ" sz="4400" dirty="0" smtClean="0">
                <a:latin typeface="Georgia" pitchFamily="18" charset="0"/>
              </a:rPr>
              <a:t> jsou ukotveny v jazyce): H. </a:t>
            </a:r>
            <a:r>
              <a:rPr lang="cs-CZ" sz="4400" dirty="0" err="1" smtClean="0">
                <a:latin typeface="Georgia" pitchFamily="18" charset="0"/>
              </a:rPr>
              <a:t>Putnam</a:t>
            </a:r>
            <a:r>
              <a:rPr lang="cs-CZ" sz="4400" dirty="0" smtClean="0">
                <a:latin typeface="Georgia" pitchFamily="18" charset="0"/>
              </a:rPr>
              <a:t>, J. </a:t>
            </a:r>
            <a:r>
              <a:rPr lang="cs-CZ" sz="4400" dirty="0" err="1" smtClean="0">
                <a:latin typeface="Georgia" pitchFamily="18" charset="0"/>
              </a:rPr>
              <a:t>Bartmiński</a:t>
            </a:r>
            <a:endParaRPr lang="cs-CZ" sz="4400" dirty="0" smtClean="0">
              <a:latin typeface="Georgia" pitchFamily="18" charset="0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cs-CZ" sz="4400" dirty="0" smtClean="0">
              <a:latin typeface="Georgia" pitchFamily="18" charset="0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4200" dirty="0" smtClean="0">
                <a:latin typeface="Georgia" pitchFamily="18" charset="0"/>
              </a:rPr>
              <a:t>Často zužováno pouze na tzv. sociální stereotypy (spojené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4200" dirty="0" smtClean="0">
                <a:latin typeface="Georgia" pitchFamily="18" charset="0"/>
              </a:rPr>
              <a:t>s názvy osob), avšak </a:t>
            </a:r>
            <a:r>
              <a:rPr lang="cs-CZ" sz="4200" dirty="0" err="1" smtClean="0">
                <a:latin typeface="Georgia" pitchFamily="18" charset="0"/>
              </a:rPr>
              <a:t>Bartmiński</a:t>
            </a:r>
            <a:r>
              <a:rPr lang="cs-CZ" sz="4200" dirty="0" smtClean="0">
                <a:latin typeface="Georgia" pitchFamily="18" charset="0"/>
              </a:rPr>
              <a:t> chápe velmi široce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cs-CZ" sz="42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b="1" cap="none" dirty="0" smtClean="0">
                <a:effectLst/>
                <a:latin typeface="Georgia" pitchFamily="18" charset="0"/>
              </a:rPr>
              <a:t>Definice stereotypu</a:t>
            </a:r>
          </a:p>
        </p:txBody>
      </p:sp>
      <p:sp>
        <p:nvSpPr>
          <p:cNvPr id="95235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412776"/>
            <a:ext cx="8686800" cy="473935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„zobrazení předmětu,</a:t>
            </a:r>
          </a:p>
          <a:p>
            <a:pPr marL="0" indent="0">
              <a:buNone/>
            </a:pPr>
            <a:r>
              <a:rPr lang="cs-CZ" dirty="0" smtClean="0"/>
              <a:t>zformované v jistém společném zkušenostním rámci </a:t>
            </a:r>
          </a:p>
          <a:p>
            <a:pPr marL="0" indent="0">
              <a:buNone/>
            </a:pPr>
            <a:r>
              <a:rPr lang="cs-CZ" dirty="0" smtClean="0"/>
              <a:t>a vymezující, čím předmět je, jak vypadá, jak působí, jak s ním člověk zachází; </a:t>
            </a:r>
          </a:p>
          <a:p>
            <a:pPr marL="0" indent="0">
              <a:buNone/>
            </a:pPr>
            <a:r>
              <a:rPr lang="cs-CZ" dirty="0" smtClean="0"/>
              <a:t>toto vymezení je ustálené v jazyce a patří do společného vědomí o světě“ </a:t>
            </a:r>
          </a:p>
          <a:p>
            <a:pPr marL="0" indent="0">
              <a:buNone/>
            </a:pPr>
            <a:r>
              <a:rPr lang="cs-CZ" dirty="0" smtClean="0"/>
              <a:t>(J. </a:t>
            </a:r>
            <a:r>
              <a:rPr lang="cs-CZ" dirty="0" err="1"/>
              <a:t>B</a:t>
            </a:r>
            <a:r>
              <a:rPr lang="cs-CZ" dirty="0" err="1" smtClean="0"/>
              <a:t>artmiński</a:t>
            </a:r>
            <a:r>
              <a:rPr lang="cs-CZ" dirty="0" smtClean="0"/>
              <a:t>)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Stereotyp jako typ pojmu</a:t>
            </a:r>
          </a:p>
        </p:txBody>
      </p:sp>
      <p:sp>
        <p:nvSpPr>
          <p:cNvPr id="3686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dirty="0" smtClean="0">
                <a:latin typeface="Georgia" pitchFamily="18" charset="0"/>
              </a:rPr>
              <a:t>Srov. např. odborný termín – pojem (bez konotací, bez hodnocení, bez kulturních aspektů významu)</a:t>
            </a:r>
          </a:p>
          <a:p>
            <a:pPr eaLnBrk="1" hangingPunct="1">
              <a:buFont typeface="Arial" charset="0"/>
              <a:buNone/>
            </a:pPr>
            <a:r>
              <a:rPr lang="cs-CZ" dirty="0" smtClean="0">
                <a:latin typeface="Georgia" pitchFamily="18" charset="0"/>
              </a:rPr>
              <a:t>SLUNCE (v astronomickém smyslu slova) </a:t>
            </a:r>
          </a:p>
          <a:p>
            <a:pPr eaLnBrk="1" hangingPunct="1">
              <a:buFont typeface="Arial" charset="0"/>
              <a:buNone/>
            </a:pPr>
            <a:r>
              <a:rPr lang="cs-CZ" dirty="0" smtClean="0">
                <a:latin typeface="Georgia" pitchFamily="18" charset="0"/>
              </a:rPr>
              <a:t>                                    vs. SLUNCE</a:t>
            </a:r>
          </a:p>
          <a:p>
            <a:pPr eaLnBrk="1" hangingPunct="1">
              <a:buFont typeface="Arial" charset="0"/>
              <a:buNone/>
            </a:pPr>
            <a:r>
              <a:rPr lang="cs-CZ" sz="2000" dirty="0" smtClean="0">
                <a:latin typeface="Georgia" pitchFamily="18" charset="0"/>
              </a:rPr>
              <a:t>- stereotyp a symbol</a:t>
            </a:r>
          </a:p>
          <a:p>
            <a:pPr eaLnBrk="1" hangingPunct="1">
              <a:buFont typeface="Arial" charset="0"/>
              <a:buNone/>
            </a:pPr>
            <a:r>
              <a:rPr lang="cs-CZ" sz="2000" dirty="0" smtClean="0">
                <a:latin typeface="Georgia" pitchFamily="18" charset="0"/>
              </a:rPr>
              <a:t>„typ racionality“; součásti stereotypu – konotace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sz="2000" dirty="0"/>
              <a:t>Slunce, pták, strach … bílý … (o barvách bude jedna z dílen), ale i např. </a:t>
            </a:r>
            <a:r>
              <a:rPr lang="cs-CZ" sz="2000" dirty="0" smtClean="0"/>
              <a:t>lhát, pomluva</a:t>
            </a:r>
            <a:r>
              <a:rPr lang="cs-CZ" sz="2000" dirty="0"/>
              <a:t>…,…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sz="2000" dirty="0"/>
              <a:t>Hillary </a:t>
            </a:r>
            <a:r>
              <a:rPr lang="cs-CZ" sz="2000" dirty="0" err="1"/>
              <a:t>Putnam</a:t>
            </a:r>
            <a:r>
              <a:rPr lang="cs-CZ" sz="2000" dirty="0"/>
              <a:t> hovoří o stereotypovém tygrovi (který </a:t>
            </a:r>
            <a:r>
              <a:rPr lang="cs-CZ" sz="2000" dirty="0" smtClean="0"/>
              <a:t>má </a:t>
            </a:r>
            <a:r>
              <a:rPr lang="cs-CZ" sz="2000" dirty="0"/>
              <a:t>pruhy), o stereotypu vody apod</a:t>
            </a:r>
            <a:r>
              <a:rPr lang="cs-CZ" sz="2000" dirty="0" smtClean="0"/>
              <a:t>. … </a:t>
            </a:r>
            <a:r>
              <a:rPr lang="cs-CZ" sz="2000" dirty="0" err="1" smtClean="0"/>
              <a:t>nejtyp</a:t>
            </a:r>
            <a:r>
              <a:rPr lang="cs-CZ" sz="2000" dirty="0" smtClean="0"/>
              <a:t>. stereotypy sociální</a:t>
            </a:r>
            <a:endParaRPr lang="cs-CZ" sz="2000" dirty="0"/>
          </a:p>
          <a:p>
            <a:pPr eaLnBrk="1" hangingPunct="1">
              <a:buFont typeface="Arial" charset="0"/>
              <a:buNone/>
            </a:pPr>
            <a:endParaRPr lang="cs-CZ" sz="2000" dirty="0" smtClean="0">
              <a:latin typeface="Georgia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cs-CZ" sz="2000" dirty="0" smtClean="0">
                <a:latin typeface="Georgia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cs-CZ" sz="3200" b="1" cap="none" smtClean="0">
                <a:effectLst/>
                <a:latin typeface="Georgia" pitchFamily="18" charset="0"/>
              </a:rPr>
              <a:t/>
            </a:r>
            <a:br>
              <a:rPr lang="cs-CZ" sz="3200" b="1" cap="none" smtClean="0">
                <a:effectLst/>
                <a:latin typeface="Georgia" pitchFamily="18" charset="0"/>
              </a:rPr>
            </a:br>
            <a:r>
              <a:rPr lang="cs-CZ" sz="3200" b="1" cap="none" smtClean="0">
                <a:effectLst/>
                <a:latin typeface="Georgia" pitchFamily="18" charset="0"/>
              </a:rPr>
              <a:t/>
            </a:r>
            <a:br>
              <a:rPr lang="cs-CZ" sz="3200" b="1" cap="none" smtClean="0">
                <a:effectLst/>
                <a:latin typeface="Georgia" pitchFamily="18" charset="0"/>
              </a:rPr>
            </a:br>
            <a:r>
              <a:rPr lang="cs-CZ" sz="3200" b="1" cap="none" smtClean="0">
                <a:effectLst/>
                <a:latin typeface="Georgia" pitchFamily="18" charset="0"/>
              </a:rPr>
              <a:t/>
            </a:r>
            <a:br>
              <a:rPr lang="cs-CZ" sz="3200" b="1" cap="none" smtClean="0">
                <a:effectLst/>
                <a:latin typeface="Georgia" pitchFamily="18" charset="0"/>
              </a:rPr>
            </a:br>
            <a:r>
              <a:rPr lang="cs-CZ" sz="3200" b="1" cap="none" smtClean="0">
                <a:effectLst/>
                <a:latin typeface="Georgia" pitchFamily="18" charset="0"/>
              </a:rPr>
              <a:t>2. ČÁST </a:t>
            </a:r>
            <a:br>
              <a:rPr lang="cs-CZ" sz="3200" b="1" cap="none" smtClean="0">
                <a:effectLst/>
                <a:latin typeface="Georgia" pitchFamily="18" charset="0"/>
              </a:rPr>
            </a:br>
            <a:r>
              <a:rPr lang="cs-CZ" sz="3200" b="1" cap="none" smtClean="0">
                <a:effectLst/>
                <a:latin typeface="Georgia" pitchFamily="18" charset="0"/>
              </a:rPr>
              <a:t>Sociální stereotypy z hlediska lingvistiky </a:t>
            </a:r>
            <a:br>
              <a:rPr lang="cs-CZ" sz="3200" b="1" cap="none" smtClean="0">
                <a:effectLst/>
                <a:latin typeface="Georgia" pitchFamily="18" charset="0"/>
              </a:rPr>
            </a:br>
            <a:r>
              <a:rPr lang="cs-CZ" sz="3200" b="1" cap="none" smtClean="0">
                <a:effectLst/>
                <a:latin typeface="Georgia" pitchFamily="18" charset="0"/>
              </a:rPr>
              <a:t>Stereotyp CIKÁNA</a:t>
            </a:r>
            <a:br>
              <a:rPr lang="cs-CZ" sz="3200" b="1" cap="none" smtClean="0">
                <a:effectLst/>
                <a:latin typeface="Georgia" pitchFamily="18" charset="0"/>
              </a:rPr>
            </a:br>
            <a:r>
              <a:rPr lang="cs-CZ" sz="3200" b="1" cap="none" smtClean="0">
                <a:effectLst/>
                <a:latin typeface="Georgia" pitchFamily="18" charset="0"/>
              </a:rPr>
              <a:t/>
            </a:r>
            <a:br>
              <a:rPr lang="cs-CZ" sz="3200" b="1" cap="none" smtClean="0">
                <a:effectLst/>
                <a:latin typeface="Georgia" pitchFamily="18" charset="0"/>
              </a:rPr>
            </a:br>
            <a:endParaRPr lang="cs-CZ" sz="3200" b="1" cap="none" smtClean="0">
              <a:effectLst/>
              <a:latin typeface="Georgia" pitchFamily="18" charset="0"/>
            </a:endParaRPr>
          </a:p>
        </p:txBody>
      </p:sp>
      <p:pic>
        <p:nvPicPr>
          <p:cNvPr id="9421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2060575"/>
            <a:ext cx="6551612" cy="40306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1192068" y="408282"/>
            <a:ext cx="6316952" cy="61044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Sociální stereotypy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sz="2800" dirty="0" smtClean="0">
                <a:latin typeface="Georgia" pitchFamily="18" charset="0"/>
              </a:rPr>
              <a:t>Nejtypičtější stereotypy –  spojené s názvy osob: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latin typeface="Georgia" pitchFamily="18" charset="0"/>
              </a:rPr>
              <a:t>- rodinné role (matka, otec, macecha),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latin typeface="Georgia" pitchFamily="18" charset="0"/>
              </a:rPr>
              <a:t>-  genderové s.,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latin typeface="Georgia" pitchFamily="18" charset="0"/>
              </a:rPr>
              <a:t>-  s. povolání (s. vědce, učitelky, policisty)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latin typeface="Georgia" pitchFamily="18" charset="0"/>
              </a:rPr>
              <a:t>-  s. národností (vtip </a:t>
            </a:r>
            <a:r>
              <a:rPr lang="cs-CZ" sz="2800" dirty="0" err="1" smtClean="0">
                <a:latin typeface="Georgia" pitchFamily="18" charset="0"/>
              </a:rPr>
              <a:t>Bartmińského</a:t>
            </a:r>
            <a:r>
              <a:rPr lang="cs-CZ" sz="2800" dirty="0" smtClean="0">
                <a:latin typeface="Georgia" pitchFamily="18" charset="0"/>
              </a:rPr>
              <a:t> – porozumění je na znalosti stereotypů závislé): bude v dílně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latin typeface="Georgia" pitchFamily="18" charset="0"/>
              </a:rPr>
              <a:t>… s. slyšícího z perspektivy neslyšících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latin typeface="Georgia" pitchFamily="18" charset="0"/>
              </a:rPr>
              <a:t>… s. neslyšícího z perspektivy slyšících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???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3131"/>
            <a:ext cx="2734757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993" y="1124744"/>
            <a:ext cx="4320007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12656"/>
            <a:ext cx="5159071" cy="24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212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800" b="1" dirty="0" err="1" smtClean="0">
                <a:latin typeface="Georgia" pitchFamily="18" charset="0"/>
              </a:rPr>
              <a:t>Autostereotypy</a:t>
            </a:r>
            <a:r>
              <a:rPr lang="cs-CZ" sz="2800" b="1" dirty="0" smtClean="0">
                <a:latin typeface="Georgia" pitchFamily="18" charset="0"/>
              </a:rPr>
              <a:t>  -  </a:t>
            </a:r>
            <a:r>
              <a:rPr lang="cs-CZ" sz="2800" b="1" dirty="0" err="1" smtClean="0">
                <a:latin typeface="Georgia" pitchFamily="18" charset="0"/>
              </a:rPr>
              <a:t>heterostereotypy</a:t>
            </a:r>
            <a:endParaRPr lang="cs-CZ" sz="2800" b="1" dirty="0" smtClean="0">
              <a:latin typeface="Georgia" pitchFamily="18" charset="0"/>
            </a:endParaRPr>
          </a:p>
        </p:txBody>
      </p:sp>
      <p:sp>
        <p:nvSpPr>
          <p:cNvPr id="3891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dirty="0" smtClean="0"/>
              <a:t>Perspektiva: opozice „vlastní – cizí“: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b="1" dirty="0" err="1" smtClean="0"/>
              <a:t>Autostereotyp</a:t>
            </a:r>
            <a:r>
              <a:rPr lang="cs-CZ" b="1" dirty="0" smtClean="0"/>
              <a:t> Čecha</a:t>
            </a:r>
            <a:r>
              <a:rPr lang="cs-CZ" dirty="0" smtClean="0"/>
              <a:t> (jak vypadá, jak se chová, jaký je, čím se vyznačuje typický Čech v perspektivě českých respondentů) X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b="1" dirty="0" err="1" smtClean="0"/>
              <a:t>Heterostereotyp</a:t>
            </a:r>
            <a:r>
              <a:rPr lang="cs-CZ" b="1" dirty="0" smtClean="0"/>
              <a:t> Čecha</a:t>
            </a:r>
            <a:r>
              <a:rPr lang="cs-CZ" dirty="0" smtClean="0"/>
              <a:t> (Čech z perspektivy … např. Slováka, Němce, Američana…)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dirty="0" err="1" smtClean="0"/>
              <a:t>Autostereotyp</a:t>
            </a:r>
            <a:r>
              <a:rPr lang="cs-CZ" dirty="0" smtClean="0"/>
              <a:t> neslyšícího a </a:t>
            </a:r>
            <a:r>
              <a:rPr lang="cs-CZ" dirty="0" err="1" smtClean="0"/>
              <a:t>heterostereotyp</a:t>
            </a:r>
            <a:r>
              <a:rPr lang="cs-CZ" dirty="0" smtClean="0"/>
              <a:t> neslyšícího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800" b="1" dirty="0" smtClean="0">
                <a:latin typeface="Georgia" pitchFamily="18" charset="0"/>
              </a:rPr>
              <a:t/>
            </a:r>
            <a:br>
              <a:rPr lang="cs-CZ" sz="2800" b="1" dirty="0" smtClean="0">
                <a:latin typeface="Georgia" pitchFamily="18" charset="0"/>
              </a:rPr>
            </a:br>
            <a:r>
              <a:rPr lang="cs-CZ" sz="2800" b="1" dirty="0" smtClean="0">
                <a:latin typeface="Georgia" pitchFamily="18" charset="0"/>
              </a:rPr>
              <a:t>Příklad: </a:t>
            </a:r>
            <a:br>
              <a:rPr lang="cs-CZ" sz="2800" b="1" dirty="0" smtClean="0">
                <a:latin typeface="Georgia" pitchFamily="18" charset="0"/>
              </a:rPr>
            </a:br>
            <a:r>
              <a:rPr lang="cs-CZ" sz="2800" b="1" dirty="0" smtClean="0">
                <a:latin typeface="Georgia" pitchFamily="18" charset="0"/>
              </a:rPr>
              <a:t>stereotyp cikána (Roma) </a:t>
            </a:r>
            <a:br>
              <a:rPr lang="cs-CZ" sz="2800" b="1" dirty="0" smtClean="0">
                <a:latin typeface="Georgia" pitchFamily="18" charset="0"/>
              </a:rPr>
            </a:br>
            <a:r>
              <a:rPr lang="cs-CZ" sz="2800" b="1" dirty="0" smtClean="0">
                <a:latin typeface="Georgia" pitchFamily="18" charset="0"/>
              </a:rPr>
              <a:t>v českém prostředí </a:t>
            </a:r>
            <a:br>
              <a:rPr lang="cs-CZ" sz="2800" b="1" dirty="0" smtClean="0">
                <a:latin typeface="Georgia" pitchFamily="18" charset="0"/>
              </a:rPr>
            </a:br>
            <a:r>
              <a:rPr lang="cs-CZ" sz="2800" b="1" dirty="0" smtClean="0">
                <a:latin typeface="Georgia" pitchFamily="18" charset="0"/>
              </a:rPr>
              <a:t>(resp. ve většinové společnosti ne-Romů</a:t>
            </a:r>
            <a:r>
              <a:rPr lang="cs-CZ" sz="2800" b="1" dirty="0" smtClean="0"/>
              <a:t>)</a:t>
            </a:r>
          </a:p>
        </p:txBody>
      </p:sp>
      <p:sp>
        <p:nvSpPr>
          <p:cNvPr id="3993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cs-CZ" sz="2800" dirty="0" smtClean="0"/>
          </a:p>
          <a:p>
            <a:pPr eaLnBrk="1" hangingPunct="1">
              <a:buFont typeface="Arial" charset="0"/>
              <a:buNone/>
            </a:pPr>
            <a:r>
              <a:rPr lang="cs-CZ" sz="2800" dirty="0" smtClean="0"/>
              <a:t>A</a:t>
            </a:r>
            <a:r>
              <a:rPr lang="cs-CZ" sz="2400" dirty="0" smtClean="0"/>
              <a:t>/  </a:t>
            </a:r>
            <a:r>
              <a:rPr lang="cs-CZ" sz="2400" dirty="0" smtClean="0">
                <a:latin typeface="Georgia" pitchFamily="18" charset="0"/>
              </a:rPr>
              <a:t>Jaké vlastnosti má exemplář umístěný v centru kategorie („typický cikán“ v perspektivě Čecha)</a:t>
            </a:r>
            <a:r>
              <a:rPr lang="cs-CZ" sz="2400" dirty="0" smtClean="0">
                <a:latin typeface="Arial" charset="0"/>
              </a:rPr>
              <a:t>?</a:t>
            </a:r>
          </a:p>
          <a:p>
            <a:pPr eaLnBrk="1" hangingPunct="1">
              <a:buFont typeface="Arial" charset="0"/>
              <a:buNone/>
            </a:pPr>
            <a:r>
              <a:rPr lang="cs-CZ" sz="2400" dirty="0" smtClean="0">
                <a:latin typeface="Georgia" pitchFamily="18" charset="0"/>
              </a:rPr>
              <a:t>B/ Jak se to ukazuje v jazyce, textech a komunikaci? </a:t>
            </a:r>
          </a:p>
          <a:p>
            <a:pPr eaLnBrk="1" hangingPunct="1">
              <a:buFont typeface="Arial" charset="0"/>
              <a:buNone/>
            </a:pPr>
            <a:r>
              <a:rPr lang="cs-CZ" sz="2400" dirty="0" smtClean="0">
                <a:latin typeface="Georgia" pitchFamily="18" charset="0"/>
              </a:rPr>
              <a:t>Z jakých údajů  můžeme typický obraz cikána zjistit?</a:t>
            </a:r>
          </a:p>
        </p:txBody>
      </p:sp>
      <p:pic>
        <p:nvPicPr>
          <p:cNvPr id="39939" name="Picture 7" descr="ANd9GcSbhtT0sRybkbDMzb4u0q0C9v4PbDKdqF6oLVWya2_lJ4Dj0Pz0CiNb7eVe6w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848" y="4005064"/>
            <a:ext cx="27368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Jazyk: </a:t>
            </a:r>
            <a:r>
              <a:rPr lang="cs-CZ" dirty="0" err="1" smtClean="0"/>
              <a:t>Kognitivita</a:t>
            </a:r>
            <a:r>
              <a:rPr lang="cs-CZ" dirty="0" smtClean="0"/>
              <a:t> a </a:t>
            </a:r>
            <a:r>
              <a:rPr lang="cs-CZ" dirty="0" err="1" smtClean="0"/>
              <a:t>KulturA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ČLENĚNÍ BAREVNÉHO SPEKTRA V RŮZNÝCH JAZYCÍCH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54399"/>
            <a:ext cx="8253992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202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b="1" dirty="0" smtClean="0">
                <a:latin typeface="Georgia" pitchFamily="18" charset="0"/>
              </a:rPr>
              <a:t>Jazyková data I </a:t>
            </a:r>
            <a:br>
              <a:rPr lang="cs-CZ" sz="3200" b="1" dirty="0" smtClean="0">
                <a:latin typeface="Georgia" pitchFamily="18" charset="0"/>
              </a:rPr>
            </a:br>
            <a:r>
              <a:rPr lang="cs-CZ" sz="3200" b="1" dirty="0" smtClean="0">
                <a:latin typeface="Georgia" pitchFamily="18" charset="0"/>
              </a:rPr>
              <a:t/>
            </a:r>
            <a:br>
              <a:rPr lang="cs-CZ" sz="3200" b="1" dirty="0" smtClean="0">
                <a:latin typeface="Georgia" pitchFamily="18" charset="0"/>
              </a:rPr>
            </a:br>
            <a:r>
              <a:rPr lang="cs-CZ" sz="3200" b="1" dirty="0" smtClean="0">
                <a:latin typeface="Georgia" pitchFamily="18" charset="0"/>
              </a:rPr>
              <a:t>související se základním výrazem</a:t>
            </a:r>
          </a:p>
        </p:txBody>
      </p:sp>
      <p:sp>
        <p:nvSpPr>
          <p:cNvPr id="40962" name="Podnadpis 2"/>
          <p:cNvSpPr>
            <a:spLocks noGrp="1"/>
          </p:cNvSpPr>
          <p:nvPr>
            <p:ph type="body" idx="4294967295"/>
          </p:nvPr>
        </p:nvSpPr>
        <p:spPr>
          <a:xfrm>
            <a:off x="1258888" y="1628775"/>
            <a:ext cx="7113587" cy="449738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cs-CZ" dirty="0" smtClean="0"/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cs-CZ" b="1" dirty="0" smtClean="0">
                <a:latin typeface="Georgia" pitchFamily="18" charset="0"/>
              </a:rPr>
              <a:t>Základní výraz: CIKÁN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cs-CZ" sz="2400" dirty="0"/>
              <a:t>cikán (</a:t>
            </a:r>
            <a:r>
              <a:rPr lang="cs-CZ" sz="2400" dirty="0" err="1"/>
              <a:t>zast</a:t>
            </a:r>
            <a:r>
              <a:rPr lang="cs-CZ" sz="2400" dirty="0"/>
              <a:t>. a </a:t>
            </a:r>
            <a:r>
              <a:rPr lang="cs-CZ" sz="2400" dirty="0" err="1"/>
              <a:t>nář</a:t>
            </a:r>
            <a:r>
              <a:rPr lang="cs-CZ" sz="2400" dirty="0"/>
              <a:t>. </a:t>
            </a:r>
            <a:r>
              <a:rPr lang="cs-CZ" sz="2400" dirty="0" err="1"/>
              <a:t>cigán</a:t>
            </a:r>
            <a:r>
              <a:rPr lang="cs-CZ" sz="2400" dirty="0"/>
              <a:t>), -a m. (cikánka, </a:t>
            </a:r>
            <a:r>
              <a:rPr lang="cs-CZ" sz="2400" dirty="0" err="1"/>
              <a:t>zast</a:t>
            </a:r>
            <a:r>
              <a:rPr lang="cs-CZ" sz="2400" dirty="0"/>
              <a:t>. a </a:t>
            </a:r>
            <a:r>
              <a:rPr lang="cs-CZ" sz="2400" dirty="0" err="1"/>
              <a:t>nář</a:t>
            </a:r>
            <a:r>
              <a:rPr lang="cs-CZ" sz="2400" dirty="0"/>
              <a:t>. cigánka, -y ž.) v etnografickém smyslu Cikán, Cikánka příslušník jedné z národností indického původu, rozptýlených po celém světě a zčásti podnes žijících potulným způsobem </a:t>
            </a:r>
            <a:r>
              <a:rPr lang="cs-CZ" sz="2400" dirty="0" smtClean="0"/>
              <a:t>života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cs-CZ" sz="2400" dirty="0" smtClean="0">
                <a:latin typeface="Georgia" pitchFamily="18" charset="0"/>
              </a:rPr>
              <a:t>1.1 Původ výrazu: </a:t>
            </a:r>
            <a:r>
              <a:rPr lang="cs-CZ" sz="2400" b="1" dirty="0" smtClean="0">
                <a:latin typeface="Georgia" pitchFamily="18" charset="0"/>
              </a:rPr>
              <a:t>etymologie</a:t>
            </a:r>
            <a:r>
              <a:rPr lang="cs-CZ" sz="2400" dirty="0" smtClean="0">
                <a:latin typeface="Georgia" pitchFamily="18" charset="0"/>
              </a:rPr>
              <a:t>/motivace – na základě etymologických slovníků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cs-CZ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400" dirty="0" smtClean="0">
                <a:latin typeface="Georgia" pitchFamily="18" charset="0"/>
              </a:rPr>
              <a:t>z řeckého </a:t>
            </a:r>
            <a:r>
              <a:rPr lang="cs-CZ" sz="2400" i="1" dirty="0" err="1" smtClean="0">
                <a:latin typeface="Georgia" pitchFamily="18" charset="0"/>
              </a:rPr>
              <a:t>Athinganoi</a:t>
            </a:r>
            <a:r>
              <a:rPr lang="cs-CZ" sz="2400" dirty="0" smtClean="0">
                <a:latin typeface="Georgia" pitchFamily="18" charset="0"/>
              </a:rPr>
              <a:t> - „nedotknutelní lidé“,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400" dirty="0" smtClean="0">
                <a:latin typeface="Georgia" pitchFamily="18" charset="0"/>
              </a:rPr>
              <a:t>resp., „nechtějící být dotýkáni“ (název heretické  křesťanské sekty); možná souvisí s kastovním chováním v Indii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cs-CZ" sz="24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b="1" dirty="0" smtClean="0">
                <a:latin typeface="Georgia" pitchFamily="18" charset="0"/>
              </a:rPr>
              <a:t>Jazyková data  II</a:t>
            </a:r>
          </a:p>
        </p:txBody>
      </p:sp>
      <p:sp>
        <p:nvSpPr>
          <p:cNvPr id="4198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cs-CZ" dirty="0" smtClean="0">
                <a:latin typeface="Georgia" pitchFamily="18" charset="0"/>
              </a:rPr>
              <a:t>1.2 Další významy (</a:t>
            </a:r>
            <a:r>
              <a:rPr lang="cs-CZ" b="1" dirty="0" smtClean="0">
                <a:latin typeface="Georgia" pitchFamily="18" charset="0"/>
              </a:rPr>
              <a:t>polysémie</a:t>
            </a:r>
            <a:r>
              <a:rPr lang="cs-CZ" dirty="0" smtClean="0">
                <a:latin typeface="Georgia" pitchFamily="18" charset="0"/>
              </a:rPr>
              <a:t>) – na základě výkladových slovníků češtiny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endParaRPr lang="cs-CZ" sz="2000" i="1" dirty="0" smtClean="0">
              <a:latin typeface="Georgia" pitchFamily="18" charset="0"/>
            </a:endParaRP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000" i="1" dirty="0" smtClean="0">
                <a:latin typeface="Georgia" pitchFamily="18" charset="0"/>
              </a:rPr>
              <a:t>● „</a:t>
            </a:r>
            <a:r>
              <a:rPr lang="cs-CZ" sz="2000" dirty="0" smtClean="0">
                <a:latin typeface="Georgia" pitchFamily="18" charset="0"/>
              </a:rPr>
              <a:t>člověk cikánu něčím podobný (</a:t>
            </a:r>
            <a:r>
              <a:rPr lang="cs-CZ" sz="2000" b="1" dirty="0" smtClean="0">
                <a:latin typeface="Georgia" pitchFamily="18" charset="0"/>
              </a:rPr>
              <a:t>toulavostí</a:t>
            </a:r>
            <a:r>
              <a:rPr lang="cs-CZ" sz="2000" dirty="0" smtClean="0">
                <a:latin typeface="Georgia" pitchFamily="18" charset="0"/>
              </a:rPr>
              <a:t>, </a:t>
            </a:r>
            <a:r>
              <a:rPr lang="cs-CZ" sz="2000" b="1" dirty="0" smtClean="0">
                <a:latin typeface="Georgia" pitchFamily="18" charset="0"/>
              </a:rPr>
              <a:t>nepoctivostí</a:t>
            </a:r>
            <a:r>
              <a:rPr lang="cs-CZ" sz="2000" dirty="0" smtClean="0">
                <a:latin typeface="Georgia" pitchFamily="18" charset="0"/>
              </a:rPr>
              <a:t>, </a:t>
            </a:r>
            <a:r>
              <a:rPr lang="cs-CZ" sz="2000" b="1" dirty="0" smtClean="0">
                <a:latin typeface="Georgia" pitchFamily="18" charset="0"/>
              </a:rPr>
              <a:t>hašteřivostí</a:t>
            </a:r>
            <a:r>
              <a:rPr lang="cs-CZ" sz="2000" dirty="0" smtClean="0">
                <a:latin typeface="Georgia" pitchFamily="18" charset="0"/>
              </a:rPr>
              <a:t> a p.)“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000" dirty="0">
                <a:latin typeface="Georgia" pitchFamily="18" charset="0"/>
              </a:rPr>
              <a:t> </a:t>
            </a:r>
            <a:r>
              <a:rPr lang="cs-CZ" sz="2000" dirty="0" smtClean="0">
                <a:latin typeface="Georgia" pitchFamily="18" charset="0"/>
              </a:rPr>
              <a:t>    (PSJČ)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endParaRPr lang="cs-CZ" sz="2000" dirty="0" smtClean="0">
              <a:latin typeface="Georgia" pitchFamily="18" charset="0"/>
            </a:endParaRP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000" i="1" dirty="0" smtClean="0">
                <a:latin typeface="Georgia" pitchFamily="18" charset="0"/>
              </a:rPr>
              <a:t>●</a:t>
            </a:r>
            <a:r>
              <a:rPr lang="cs-CZ" sz="2000" dirty="0" smtClean="0">
                <a:latin typeface="Georgia" pitchFamily="18" charset="0"/>
              </a:rPr>
              <a:t> </a:t>
            </a:r>
            <a:r>
              <a:rPr lang="cs-CZ" sz="1400" i="1" dirty="0">
                <a:latin typeface="Georgia" pitchFamily="18" charset="0"/>
              </a:rPr>
              <a:t> </a:t>
            </a:r>
            <a:r>
              <a:rPr lang="cs-CZ" sz="2000" dirty="0" smtClean="0">
                <a:latin typeface="Georgia" pitchFamily="18" charset="0"/>
              </a:rPr>
              <a:t>„člověk připomínající cikána vlastnostmi tělesnými n. povahovými, </a:t>
            </a:r>
            <a:r>
              <a:rPr lang="cs-CZ" sz="2000" b="1" dirty="0" smtClean="0">
                <a:latin typeface="Georgia" pitchFamily="18" charset="0"/>
              </a:rPr>
              <a:t>zprav. </a:t>
            </a:r>
            <a:r>
              <a:rPr lang="cs-CZ" sz="2000" b="1" dirty="0">
                <a:latin typeface="Georgia" pitchFamily="18" charset="0"/>
              </a:rPr>
              <a:t>š</a:t>
            </a:r>
            <a:r>
              <a:rPr lang="cs-CZ" sz="2000" b="1" dirty="0" smtClean="0">
                <a:latin typeface="Georgia" pitchFamily="18" charset="0"/>
              </a:rPr>
              <a:t>patnými</a:t>
            </a:r>
            <a:r>
              <a:rPr lang="cs-CZ" sz="2000" dirty="0" smtClean="0">
                <a:latin typeface="Georgia" pitchFamily="18" charset="0"/>
              </a:rPr>
              <a:t>“: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000" i="1" dirty="0">
                <a:latin typeface="Georgia" pitchFamily="18" charset="0"/>
              </a:rPr>
              <a:t> </a:t>
            </a:r>
            <a:r>
              <a:rPr lang="cs-CZ" sz="2000" i="1" dirty="0" smtClean="0">
                <a:latin typeface="Georgia" pitchFamily="18" charset="0"/>
              </a:rPr>
              <a:t>     jsem c-</a:t>
            </a:r>
            <a:r>
              <a:rPr lang="cs-CZ" sz="2000" i="1" dirty="0" err="1" smtClean="0">
                <a:latin typeface="Georgia" pitchFamily="18" charset="0"/>
              </a:rPr>
              <a:t>ka</a:t>
            </a:r>
            <a:r>
              <a:rPr lang="cs-CZ" sz="2000" dirty="0" smtClean="0">
                <a:latin typeface="Georgia" pitchFamily="18" charset="0"/>
              </a:rPr>
              <a:t> (Něm.) </a:t>
            </a:r>
            <a:r>
              <a:rPr lang="cs-CZ" sz="2000" b="1" dirty="0" smtClean="0">
                <a:latin typeface="Georgia" pitchFamily="18" charset="0"/>
              </a:rPr>
              <a:t>opálená, snědá</a:t>
            </a:r>
            <a:r>
              <a:rPr lang="cs-CZ" sz="2000" dirty="0" smtClean="0">
                <a:latin typeface="Georgia" pitchFamily="18" charset="0"/>
              </a:rPr>
              <a:t>; </a:t>
            </a:r>
            <a:r>
              <a:rPr lang="cs-CZ" sz="2000" i="1" dirty="0" smtClean="0">
                <a:latin typeface="Georgia" pitchFamily="18" charset="0"/>
              </a:rPr>
              <a:t>on je c., nevydrží na jednom místě</a:t>
            </a:r>
            <a:r>
              <a:rPr lang="cs-CZ" sz="2000" dirty="0" smtClean="0">
                <a:latin typeface="Georgia" pitchFamily="18" charset="0"/>
              </a:rPr>
              <a:t> </a:t>
            </a:r>
            <a:r>
              <a:rPr lang="cs-CZ" sz="2000" b="1" dirty="0" smtClean="0">
                <a:latin typeface="Georgia" pitchFamily="18" charset="0"/>
              </a:rPr>
              <a:t>tulák, dobrodruh</a:t>
            </a:r>
            <a:r>
              <a:rPr lang="cs-CZ" sz="2000" dirty="0" smtClean="0">
                <a:latin typeface="Georgia" pitchFamily="18" charset="0"/>
              </a:rPr>
              <a:t>; </a:t>
            </a:r>
            <a:r>
              <a:rPr lang="cs-CZ" sz="2000" i="1" dirty="0" smtClean="0">
                <a:latin typeface="Georgia" pitchFamily="18" charset="0"/>
              </a:rPr>
              <a:t>to je starý c.,</a:t>
            </a:r>
            <a:r>
              <a:rPr lang="cs-CZ" sz="2000" dirty="0" smtClean="0">
                <a:latin typeface="Georgia" pitchFamily="18" charset="0"/>
              </a:rPr>
              <a:t> </a:t>
            </a:r>
            <a:r>
              <a:rPr lang="cs-CZ" sz="2000" i="1" dirty="0" smtClean="0">
                <a:latin typeface="Georgia" pitchFamily="18" charset="0"/>
              </a:rPr>
              <a:t>je c. a bezbožník </a:t>
            </a:r>
            <a:r>
              <a:rPr lang="cs-CZ" sz="2000" b="1" dirty="0" smtClean="0">
                <a:latin typeface="Georgia" pitchFamily="18" charset="0"/>
              </a:rPr>
              <a:t>lhář</a:t>
            </a:r>
            <a:r>
              <a:rPr lang="cs-CZ" sz="2000" dirty="0" smtClean="0">
                <a:latin typeface="Georgia" pitchFamily="18" charset="0"/>
              </a:rPr>
              <a:t>, </a:t>
            </a:r>
            <a:r>
              <a:rPr lang="cs-CZ" sz="2000" b="1" dirty="0" smtClean="0">
                <a:latin typeface="Georgia" pitchFamily="18" charset="0"/>
              </a:rPr>
              <a:t>podvodník, zloděj</a:t>
            </a:r>
            <a:r>
              <a:rPr lang="cs-CZ" sz="2000" dirty="0" smtClean="0">
                <a:latin typeface="Georgia" pitchFamily="18" charset="0"/>
              </a:rPr>
              <a:t>“;  </a:t>
            </a:r>
            <a:r>
              <a:rPr lang="cs-CZ" sz="1400" i="1" dirty="0" smtClean="0">
                <a:latin typeface="Georgia" pitchFamily="18" charset="0"/>
              </a:rPr>
              <a:t>přen. </a:t>
            </a:r>
            <a:r>
              <a:rPr lang="cs-CZ" sz="1400" b="1" i="1" dirty="0" err="1" smtClean="0">
                <a:latin typeface="Georgia" pitchFamily="18" charset="0"/>
              </a:rPr>
              <a:t>expr</a:t>
            </a:r>
            <a:r>
              <a:rPr lang="cs-CZ" sz="1400" b="1" i="1" dirty="0" smtClean="0">
                <a:latin typeface="Georgia" pitchFamily="18" charset="0"/>
              </a:rPr>
              <a:t>.</a:t>
            </a:r>
            <a:r>
              <a:rPr lang="cs-CZ" sz="2000" b="1" dirty="0" smtClean="0">
                <a:latin typeface="Georgia" pitchFamily="18" charset="0"/>
              </a:rPr>
              <a:t> dítě</a:t>
            </a:r>
            <a:r>
              <a:rPr lang="cs-CZ" sz="2000" dirty="0" smtClean="0">
                <a:latin typeface="Georgia" pitchFamily="18" charset="0"/>
              </a:rPr>
              <a:t>: </a:t>
            </a:r>
            <a:r>
              <a:rPr lang="cs-CZ" sz="2000" i="1" dirty="0" smtClean="0">
                <a:latin typeface="Georgia" pitchFamily="18" charset="0"/>
              </a:rPr>
              <a:t>pořád těm cikánům něco spravuje</a:t>
            </a:r>
            <a:r>
              <a:rPr lang="cs-CZ" sz="2000" dirty="0" smtClean="0">
                <a:latin typeface="Georgia" pitchFamily="18" charset="0"/>
              </a:rPr>
              <a:t> (Rais)</a:t>
            </a:r>
            <a:r>
              <a:rPr lang="cs-CZ" sz="800" dirty="0" smtClean="0">
                <a:latin typeface="Georgia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cs-CZ" sz="800" dirty="0">
                <a:latin typeface="Georgia" pitchFamily="18" charset="0"/>
              </a:rPr>
              <a:t> </a:t>
            </a:r>
            <a:r>
              <a:rPr lang="cs-CZ" sz="800" dirty="0" smtClean="0">
                <a:latin typeface="Georgia" pitchFamily="18" charset="0"/>
              </a:rPr>
              <a:t>          </a:t>
            </a:r>
            <a:r>
              <a:rPr lang="cs-CZ" sz="2000" dirty="0" smtClean="0">
                <a:latin typeface="Georgia" pitchFamily="18" charset="0"/>
              </a:rPr>
              <a:t>(SSJČ)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endParaRPr lang="cs-CZ" sz="2000" dirty="0" smtClean="0">
              <a:latin typeface="Georgia" pitchFamily="18" charset="0"/>
            </a:endParaRP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endParaRPr lang="cs-CZ" sz="20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b="1" dirty="0" smtClean="0">
                <a:latin typeface="Georgia" pitchFamily="18" charset="0"/>
              </a:rPr>
              <a:t>Jazyková  data  III</a:t>
            </a:r>
          </a:p>
        </p:txBody>
      </p:sp>
      <p:sp>
        <p:nvSpPr>
          <p:cNvPr id="430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800" dirty="0" smtClean="0">
                <a:latin typeface="Georgia" pitchFamily="18" charset="0"/>
              </a:rPr>
              <a:t>1.3 </a:t>
            </a:r>
            <a:r>
              <a:rPr lang="cs-CZ" sz="2800" b="1" dirty="0" smtClean="0">
                <a:latin typeface="Georgia" pitchFamily="18" charset="0"/>
              </a:rPr>
              <a:t>Synonyma</a:t>
            </a:r>
            <a:r>
              <a:rPr lang="cs-CZ" sz="2800" dirty="0" smtClean="0">
                <a:latin typeface="Georgia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800" dirty="0" smtClean="0">
                <a:latin typeface="Georgia" pitchFamily="18" charset="0"/>
              </a:rPr>
              <a:t>nepříznaková: (politický korektní) </a:t>
            </a:r>
            <a:r>
              <a:rPr lang="cs-CZ" sz="2800" i="1" dirty="0" smtClean="0">
                <a:latin typeface="Georgia" pitchFamily="18" charset="0"/>
              </a:rPr>
              <a:t>Rom</a:t>
            </a:r>
            <a:r>
              <a:rPr lang="cs-CZ" sz="2800" dirty="0" smtClean="0">
                <a:latin typeface="Georgia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800" dirty="0" smtClean="0">
                <a:latin typeface="Georgia" pitchFamily="18" charset="0"/>
              </a:rPr>
              <a:t>příznaková, expresivní: 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cs-CZ" sz="2800" i="1" dirty="0" smtClean="0"/>
              <a:t>cigoš, cikorka </a:t>
            </a:r>
            <a:r>
              <a:rPr lang="cs-CZ" sz="2800" dirty="0" smtClean="0"/>
              <a:t>(odvozená od základní formy)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cs-CZ" sz="2800" i="1" dirty="0" smtClean="0"/>
              <a:t>černej</a:t>
            </a:r>
            <a:r>
              <a:rPr lang="cs-CZ" sz="2800" dirty="0" smtClean="0"/>
              <a:t> (</a:t>
            </a:r>
            <a:r>
              <a:rPr lang="cs-CZ" sz="2800" i="1" dirty="0" smtClean="0"/>
              <a:t>černá svině, černá huba</a:t>
            </a:r>
            <a:r>
              <a:rPr lang="cs-CZ" sz="2800" dirty="0" smtClean="0"/>
              <a:t> apod.)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cs-CZ" sz="2800" i="1" dirty="0" smtClean="0"/>
              <a:t>kofola, briketa, uzenáč, </a:t>
            </a:r>
            <a:r>
              <a:rPr lang="cs-CZ" sz="2800" i="1" dirty="0" err="1" smtClean="0"/>
              <a:t>čmouďák</a:t>
            </a:r>
            <a:r>
              <a:rPr lang="cs-CZ" sz="2800" i="1" dirty="0" smtClean="0"/>
              <a:t>, topinka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cs-CZ" sz="2800" i="1" dirty="0" smtClean="0"/>
              <a:t>Černoch, Indián, Ital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sz="2800" dirty="0" smtClean="0"/>
              <a:t>(atd.)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cs-CZ" sz="2800" dirty="0" smtClean="0"/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800" dirty="0" smtClean="0"/>
              <a:t>1.4 </a:t>
            </a:r>
            <a:r>
              <a:rPr lang="cs-CZ" sz="2800" b="1" dirty="0" smtClean="0"/>
              <a:t>Opozitum / opozita </a:t>
            </a:r>
            <a:r>
              <a:rPr lang="cs-CZ" sz="2800" dirty="0" smtClean="0"/>
              <a:t>(</a:t>
            </a:r>
            <a:r>
              <a:rPr lang="cs-CZ" sz="2800" i="1" dirty="0" smtClean="0"/>
              <a:t>cikáni vs.) bílí</a:t>
            </a:r>
          </a:p>
          <a:p>
            <a:pPr eaLnBrk="1" hangingPunct="1">
              <a:lnSpc>
                <a:spcPct val="80000"/>
              </a:lnSpc>
            </a:pPr>
            <a:endParaRPr lang="cs-CZ" sz="2800" dirty="0" smtClean="0"/>
          </a:p>
          <a:p>
            <a:pPr eaLnBrk="1" hangingPunct="1">
              <a:lnSpc>
                <a:spcPct val="80000"/>
              </a:lnSpc>
            </a:pPr>
            <a:endParaRPr lang="cs-CZ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b="1" dirty="0" smtClean="0">
                <a:latin typeface="Georgia" pitchFamily="18" charset="0"/>
              </a:rPr>
              <a:t>Jazyková  data  IV</a:t>
            </a:r>
          </a:p>
        </p:txBody>
      </p:sp>
      <p:sp>
        <p:nvSpPr>
          <p:cNvPr id="56323" name="Rectangle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2000" dirty="0" smtClean="0">
                <a:latin typeface="Georgia" pitchFamily="18" charset="0"/>
              </a:rPr>
              <a:t>1.5    </a:t>
            </a:r>
            <a:r>
              <a:rPr lang="cs-CZ" sz="2400" b="1" dirty="0" smtClean="0">
                <a:latin typeface="Georgia" pitchFamily="18" charset="0"/>
              </a:rPr>
              <a:t>Deriváty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2000" i="1" dirty="0" smtClean="0">
                <a:latin typeface="Georgia" pitchFamily="18" charset="0"/>
              </a:rPr>
              <a:t>cikánit</a:t>
            </a:r>
            <a:r>
              <a:rPr lang="cs-CZ" sz="2000" b="1" i="1" dirty="0" smtClean="0">
                <a:latin typeface="Georgia" pitchFamily="18" charset="0"/>
              </a:rPr>
              <a:t> </a:t>
            </a:r>
            <a:r>
              <a:rPr lang="cs-CZ" sz="2000" b="1" dirty="0" smtClean="0">
                <a:latin typeface="Georgia" pitchFamily="18" charset="0"/>
              </a:rPr>
              <a:t>– </a:t>
            </a:r>
            <a:r>
              <a:rPr lang="cs-CZ" sz="2000" dirty="0" smtClean="0">
                <a:latin typeface="Georgia" pitchFamily="18" charset="0"/>
              </a:rPr>
              <a:t>lhát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2000" i="1" dirty="0" smtClean="0">
                <a:latin typeface="Georgia" pitchFamily="18" charset="0"/>
              </a:rPr>
              <a:t>cikánovati</a:t>
            </a:r>
            <a:r>
              <a:rPr lang="cs-CZ" sz="2000" dirty="0" smtClean="0">
                <a:latin typeface="Georgia" pitchFamily="18" charset="0"/>
              </a:rPr>
              <a:t> se – toulat se, nemít stále bydliště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cs-CZ" sz="2000" dirty="0" smtClean="0"/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2000" b="1" dirty="0" smtClean="0">
                <a:latin typeface="Georgia" pitchFamily="18" charset="0"/>
              </a:rPr>
              <a:t>1.6 </a:t>
            </a:r>
            <a:r>
              <a:rPr lang="cs-CZ" sz="2400" b="1" dirty="0" smtClean="0">
                <a:latin typeface="Georgia" pitchFamily="18" charset="0"/>
              </a:rPr>
              <a:t>Vlastní jména</a:t>
            </a:r>
            <a:r>
              <a:rPr lang="cs-CZ" sz="2400" dirty="0" smtClean="0">
                <a:latin typeface="Georgia" pitchFamily="18" charset="0"/>
              </a:rPr>
              <a:t> </a:t>
            </a:r>
            <a:endParaRPr lang="cs-CZ" sz="2000" dirty="0" smtClean="0">
              <a:latin typeface="Georgia" pitchFamily="18" charset="0"/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2000" dirty="0" smtClean="0">
                <a:latin typeface="Georgia" pitchFamily="18" charset="0"/>
              </a:rPr>
              <a:t>a/ antroponyma (příjmení </a:t>
            </a:r>
            <a:r>
              <a:rPr lang="cs-CZ" sz="2000" i="1" dirty="0" smtClean="0">
                <a:latin typeface="Georgia" pitchFamily="18" charset="0"/>
              </a:rPr>
              <a:t>Cikán/Cikánová</a:t>
            </a:r>
            <a:r>
              <a:rPr lang="cs-CZ" sz="2000" dirty="0" smtClean="0">
                <a:latin typeface="Georgia" pitchFamily="18" charset="0"/>
              </a:rPr>
              <a:t>, </a:t>
            </a:r>
            <a:r>
              <a:rPr lang="cs-CZ" sz="2000" i="1" dirty="0" smtClean="0">
                <a:latin typeface="Georgia" pitchFamily="18" charset="0"/>
              </a:rPr>
              <a:t>Cikánek/Cikánková</a:t>
            </a:r>
            <a:r>
              <a:rPr lang="cs-CZ" sz="2000" dirty="0" smtClean="0">
                <a:latin typeface="Georgia" pitchFamily="18" charset="0"/>
              </a:rPr>
              <a:t>)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2000" dirty="0" smtClean="0">
                <a:latin typeface="Georgia" pitchFamily="18" charset="0"/>
              </a:rPr>
              <a:t>b/ </a:t>
            </a:r>
            <a:r>
              <a:rPr lang="cs-CZ" sz="2000" dirty="0" err="1" smtClean="0">
                <a:latin typeface="Georgia" pitchFamily="18" charset="0"/>
              </a:rPr>
              <a:t>zoonyma</a:t>
            </a:r>
            <a:r>
              <a:rPr lang="cs-CZ" sz="2000" dirty="0" smtClean="0">
                <a:latin typeface="Georgia" pitchFamily="18" charset="0"/>
              </a:rPr>
              <a:t> (pes </a:t>
            </a:r>
            <a:r>
              <a:rPr lang="cs-CZ" sz="2000" i="1" dirty="0" smtClean="0">
                <a:latin typeface="Georgia" pitchFamily="18" charset="0"/>
              </a:rPr>
              <a:t>Cikán</a:t>
            </a:r>
            <a:r>
              <a:rPr lang="cs-CZ" sz="2000" dirty="0" smtClean="0">
                <a:latin typeface="Georgia" pitchFamily="18" charset="0"/>
              </a:rPr>
              <a:t> , kůň </a:t>
            </a:r>
            <a:r>
              <a:rPr lang="cs-CZ" sz="2000" i="1" dirty="0" smtClean="0">
                <a:latin typeface="Georgia" pitchFamily="18" charset="0"/>
              </a:rPr>
              <a:t>Cikán</a:t>
            </a:r>
            <a:r>
              <a:rPr lang="cs-CZ" sz="2000" dirty="0" smtClean="0">
                <a:latin typeface="Georgia" pitchFamily="18" charset="0"/>
              </a:rPr>
              <a:t> – černá barva)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2000" dirty="0" smtClean="0">
                <a:latin typeface="Georgia" pitchFamily="18" charset="0"/>
              </a:rPr>
              <a:t>c/ toponyma (</a:t>
            </a:r>
            <a:r>
              <a:rPr lang="cs-CZ" sz="2000" i="1" dirty="0" smtClean="0">
                <a:latin typeface="Georgia" pitchFamily="18" charset="0"/>
              </a:rPr>
              <a:t>Cikánka,</a:t>
            </a:r>
            <a:r>
              <a:rPr lang="cs-CZ" sz="2000" dirty="0" smtClean="0">
                <a:latin typeface="Georgia" pitchFamily="18" charset="0"/>
              </a:rPr>
              <a:t> lom </a:t>
            </a:r>
            <a:r>
              <a:rPr lang="cs-CZ" sz="2000" i="1" dirty="0">
                <a:latin typeface="Georgia" pitchFamily="18" charset="0"/>
              </a:rPr>
              <a:t>Na </a:t>
            </a:r>
            <a:r>
              <a:rPr lang="cs-CZ" sz="2000" i="1" dirty="0" smtClean="0">
                <a:latin typeface="Georgia" pitchFamily="18" charset="0"/>
              </a:rPr>
              <a:t>Cikánce </a:t>
            </a:r>
            <a:r>
              <a:rPr lang="cs-CZ" sz="2000" dirty="0" smtClean="0">
                <a:latin typeface="Georgia" pitchFamily="18" charset="0"/>
              </a:rPr>
              <a:t>– skalní step v okolí   Radotína)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2000" dirty="0" smtClean="0">
                <a:latin typeface="Georgia" pitchFamily="18" charset="0"/>
              </a:rPr>
              <a:t>d/ chrématonyma – názvy lidských výtvorů, zejm. pokrmů: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2000" i="1" dirty="0">
                <a:latin typeface="Georgia" pitchFamily="18" charset="0"/>
              </a:rPr>
              <a:t>c</a:t>
            </a:r>
            <a:r>
              <a:rPr lang="cs-CZ" sz="2000" i="1" dirty="0" smtClean="0">
                <a:latin typeface="Georgia" pitchFamily="18" charset="0"/>
              </a:rPr>
              <a:t>ikánské řezy</a:t>
            </a:r>
            <a:r>
              <a:rPr lang="cs-CZ" sz="2000" dirty="0" smtClean="0">
                <a:latin typeface="Georgia" pitchFamily="18" charset="0"/>
              </a:rPr>
              <a:t>, </a:t>
            </a:r>
            <a:r>
              <a:rPr lang="cs-CZ" sz="2000" i="1" dirty="0" smtClean="0">
                <a:latin typeface="Georgia" pitchFamily="18" charset="0"/>
              </a:rPr>
              <a:t>cikánská pečeně</a:t>
            </a:r>
            <a:r>
              <a:rPr lang="cs-CZ" sz="2000" dirty="0" smtClean="0">
                <a:latin typeface="Georgia" pitchFamily="18" charset="0"/>
              </a:rPr>
              <a:t>, </a:t>
            </a:r>
            <a:r>
              <a:rPr lang="cs-CZ" sz="2000" i="1" dirty="0" smtClean="0">
                <a:latin typeface="Georgia" pitchFamily="18" charset="0"/>
              </a:rPr>
              <a:t>kotleta po </a:t>
            </a:r>
            <a:r>
              <a:rPr lang="cs-CZ" sz="2000" i="1" dirty="0" err="1" smtClean="0">
                <a:latin typeface="Georgia" pitchFamily="18" charset="0"/>
              </a:rPr>
              <a:t>cikánsku</a:t>
            </a:r>
            <a:r>
              <a:rPr lang="cs-CZ" sz="2000" dirty="0" smtClean="0">
                <a:latin typeface="Georgia" pitchFamily="18" charset="0"/>
              </a:rPr>
              <a:t>, </a:t>
            </a:r>
            <a:r>
              <a:rPr lang="cs-CZ" sz="2000" i="1" dirty="0" smtClean="0">
                <a:latin typeface="Georgia" pitchFamily="18" charset="0"/>
              </a:rPr>
              <a:t>cikánské řízky, cikánská omáčka, cikánky (vánoční </a:t>
            </a:r>
            <a:r>
              <a:rPr lang="cs-CZ" sz="2000" dirty="0">
                <a:latin typeface="Georgia" pitchFamily="18" charset="0"/>
              </a:rPr>
              <a:t>c</a:t>
            </a:r>
            <a:r>
              <a:rPr lang="cs-CZ" sz="2000" dirty="0" smtClean="0">
                <a:latin typeface="Georgia" pitchFamily="18" charset="0"/>
              </a:rPr>
              <a:t>ukroví) apod. </a:t>
            </a:r>
            <a:endParaRPr lang="cs-CZ" sz="2000" dirty="0">
              <a:latin typeface="Georgia" pitchFamily="18" charset="0"/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2000" dirty="0">
                <a:latin typeface="Georgia" pitchFamily="18" charset="0"/>
              </a:rPr>
              <a:t> </a:t>
            </a:r>
            <a:r>
              <a:rPr lang="cs-CZ" sz="2000" dirty="0" smtClean="0">
                <a:latin typeface="Georgia" pitchFamily="18" charset="0"/>
              </a:rPr>
              <a:t>					</a:t>
            </a:r>
            <a:r>
              <a:rPr lang="cs-CZ" sz="2000" b="1" dirty="0" smtClean="0">
                <a:latin typeface="Georgia" pitchFamily="18" charset="0"/>
              </a:rPr>
              <a:t>… motivace: černé, tmavé zabarvení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cs-CZ" sz="2000" dirty="0" smtClean="0"/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2000" dirty="0" smtClean="0"/>
              <a:t>     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b="1" dirty="0" smtClean="0">
                <a:latin typeface="Georgia" pitchFamily="18" charset="0"/>
              </a:rPr>
              <a:t>Jazyková data  V</a:t>
            </a:r>
          </a:p>
        </p:txBody>
      </p:sp>
      <p:sp>
        <p:nvSpPr>
          <p:cNvPr id="34818" name="Rectangle 3"/>
          <p:cNvSpPr>
            <a:spLocks noGrp="1"/>
          </p:cNvSpPr>
          <p:nvPr>
            <p:ph idx="1"/>
          </p:nvPr>
        </p:nvSpPr>
        <p:spPr>
          <a:xfrm>
            <a:off x="304800" y="1412875"/>
            <a:ext cx="8686800" cy="4667250"/>
          </a:xfrm>
        </p:spPr>
        <p:txBody>
          <a:bodyPr>
            <a:normAutofit fontScale="250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11200" dirty="0" smtClean="0"/>
              <a:t>1.7   Frazeologie,  typické kolokace - přirovnání</a:t>
            </a:r>
            <a:endParaRPr lang="cs-CZ" sz="11200" i="1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11200" i="1" dirty="0"/>
              <a:t>● </a:t>
            </a:r>
            <a:r>
              <a:rPr lang="cs-CZ" sz="11200" i="1" dirty="0" smtClean="0"/>
              <a:t>je černý…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11200" i="1" dirty="0" smtClean="0"/>
              <a:t>   je špinavý…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11200" i="1" dirty="0" smtClean="0"/>
              <a:t>   je otrhaný…                       … jako cikán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11200" i="1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11200" i="1" dirty="0"/>
              <a:t>● </a:t>
            </a:r>
            <a:r>
              <a:rPr lang="cs-CZ" sz="11200" i="1" dirty="0" smtClean="0"/>
              <a:t>kouří …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11200" i="1" dirty="0"/>
              <a:t> </a:t>
            </a:r>
            <a:r>
              <a:rPr lang="cs-CZ" sz="11200" i="1" dirty="0" smtClean="0"/>
              <a:t>  krade …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11200" i="1" dirty="0" smtClean="0"/>
              <a:t>   lže …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11200" i="1" dirty="0"/>
              <a:t> </a:t>
            </a:r>
            <a:r>
              <a:rPr lang="cs-CZ" sz="11200" i="1" dirty="0" smtClean="0"/>
              <a:t>                                         … jako cikán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11200" i="1" dirty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11200" i="1" dirty="0"/>
              <a:t>● </a:t>
            </a:r>
            <a:r>
              <a:rPr lang="cs-CZ" sz="11200" i="1" dirty="0" smtClean="0"/>
              <a:t> je / vypadá to tu jako u cikánů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11200" i="1" dirty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i="1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i="1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i="1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                          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dirty="0" smtClean="0"/>
              <a:t>. </a:t>
            </a:r>
            <a:br>
              <a:rPr lang="cs-CZ" sz="40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Příklady z </a:t>
            </a:r>
            <a:r>
              <a:rPr lang="cs-CZ" sz="4000" b="1" dirty="0" smtClean="0"/>
              <a:t>folkloru</a:t>
            </a:r>
            <a:r>
              <a:rPr lang="cs-CZ" sz="4000" dirty="0" smtClean="0"/>
              <a:t> </a:t>
            </a:r>
            <a:br>
              <a:rPr lang="cs-CZ" sz="4000" dirty="0" smtClean="0"/>
            </a:br>
            <a:r>
              <a:rPr lang="cs-CZ" sz="4000" b="1" dirty="0" smtClean="0"/>
              <a:t/>
            </a:r>
            <a:br>
              <a:rPr lang="cs-CZ" sz="4000" b="1" dirty="0" smtClean="0"/>
            </a:br>
            <a:endParaRPr lang="cs-CZ" sz="4000" b="1" dirty="0" smtClean="0"/>
          </a:p>
        </p:txBody>
      </p:sp>
      <p:sp>
        <p:nvSpPr>
          <p:cNvPr id="46082" name="Rectangle 4"/>
          <p:cNvSpPr>
            <a:spLocks noGrp="1"/>
          </p:cNvSpPr>
          <p:nvPr>
            <p:ph idx="1"/>
          </p:nvPr>
        </p:nvSpPr>
        <p:spPr>
          <a:xfrm>
            <a:off x="436014" y="1844824"/>
            <a:ext cx="8686800" cy="4525962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cs-CZ" dirty="0" smtClean="0"/>
              <a:t>Tradiční folklor – přísloví, hádanky;</a:t>
            </a:r>
          </a:p>
          <a:p>
            <a:pPr algn="just" eaLnBrk="1" hangingPunct="1">
              <a:buFontTx/>
              <a:buChar char="-"/>
            </a:pPr>
            <a:r>
              <a:rPr lang="cs-CZ" dirty="0"/>
              <a:t> </a:t>
            </a:r>
            <a:r>
              <a:rPr lang="cs-CZ" dirty="0" smtClean="0"/>
              <a:t>                        -</a:t>
            </a:r>
          </a:p>
          <a:p>
            <a:pPr marL="0" indent="0" algn="just" eaLnBrk="1" hangingPunct="1">
              <a:buNone/>
            </a:pPr>
            <a:r>
              <a:rPr lang="cs-CZ" dirty="0" smtClean="0"/>
              <a:t> </a:t>
            </a:r>
          </a:p>
          <a:p>
            <a:pPr algn="just" eaLnBrk="1" hangingPunct="1">
              <a:buFontTx/>
              <a:buChar char="-"/>
            </a:pPr>
            <a:r>
              <a:rPr lang="cs-CZ" dirty="0" smtClean="0"/>
              <a:t>Moderní folklor –  zejm. vtipy </a:t>
            </a:r>
          </a:p>
          <a:p>
            <a:pPr eaLnBrk="1" hangingPunct="1"/>
            <a:endParaRPr lang="cs-CZ" dirty="0" smtClean="0"/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>
          <a:xfrm>
            <a:off x="6771" y="692696"/>
            <a:ext cx="9505056" cy="5040560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endParaRPr lang="cs-CZ" dirty="0" smtClean="0"/>
          </a:p>
          <a:p>
            <a:pPr algn="just" eaLnBrk="1" hangingPunct="1">
              <a:buFont typeface="Arial" charset="0"/>
              <a:buNone/>
            </a:pPr>
            <a:r>
              <a:rPr lang="cs-CZ" dirty="0" smtClean="0"/>
              <a:t>           </a:t>
            </a:r>
          </a:p>
          <a:p>
            <a:pPr marL="0" indent="0" eaLnBrk="1" hangingPunct="1">
              <a:buNone/>
            </a:pPr>
            <a:r>
              <a:rPr lang="cs-CZ" dirty="0" smtClean="0"/>
              <a:t>        		                                  </a:t>
            </a:r>
          </a:p>
          <a:p>
            <a:pPr marL="0" indent="0" eaLnBrk="1" hangingPunct="1">
              <a:buNone/>
            </a:pPr>
            <a:r>
              <a:rPr lang="cs-CZ" dirty="0" smtClean="0"/>
              <a:t>                                    pohádky</a:t>
            </a:r>
          </a:p>
          <a:p>
            <a:pPr marL="0" indent="0" eaLnBrk="1" hangingPunct="1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-   písně</a:t>
            </a:r>
          </a:p>
          <a:p>
            <a:pPr marL="0" indent="0" eaLnBrk="1" hangingPunct="1">
              <a:buNone/>
            </a:pPr>
            <a:endParaRPr lang="cs-CZ" dirty="0"/>
          </a:p>
          <a:p>
            <a:pPr marL="0" indent="0" eaLnBrk="1" hangingPunct="1">
              <a:buNone/>
            </a:pPr>
            <a:endParaRPr lang="cs-CZ" dirty="0" smtClean="0"/>
          </a:p>
          <a:p>
            <a:pPr marL="0" indent="0" eaLnBrk="1" hangingPunct="1">
              <a:buNone/>
            </a:pPr>
            <a:endParaRPr lang="cs-CZ" dirty="0" smtClean="0"/>
          </a:p>
          <a:p>
            <a:pPr marL="0" indent="0" eaLnBrk="1" hangingPunct="1">
              <a:buNone/>
            </a:pPr>
            <a:endParaRPr lang="cs-CZ" dirty="0" smtClean="0"/>
          </a:p>
          <a:p>
            <a:pPr marL="0" indent="0" eaLnBrk="1" hangingPunct="1">
              <a:buNone/>
            </a:pPr>
            <a:endParaRPr lang="cs-CZ" dirty="0" smtClean="0"/>
          </a:p>
          <a:p>
            <a:pPr marL="0" indent="0" eaLnBrk="1" hangingPunct="1">
              <a:buNone/>
            </a:pPr>
            <a:endParaRPr lang="cs-CZ" dirty="0"/>
          </a:p>
          <a:p>
            <a:pPr marL="0" indent="0" eaLnBrk="1" hangingPunct="1">
              <a:buNone/>
            </a:pPr>
            <a:endParaRPr lang="cs-CZ" dirty="0" smtClean="0"/>
          </a:p>
          <a:p>
            <a:pPr marL="0" indent="0" eaLnBrk="1" hangingPunct="1">
              <a:buNone/>
            </a:pPr>
            <a:r>
              <a:rPr lang="cs-CZ" dirty="0" smtClean="0"/>
              <a:t>●</a:t>
            </a:r>
          </a:p>
          <a:p>
            <a:pPr marL="0" indent="0" eaLnBrk="1" hangingPunct="1">
              <a:buNone/>
            </a:pPr>
            <a:endParaRPr lang="cs-CZ" dirty="0"/>
          </a:p>
          <a:p>
            <a:pPr marL="0" indent="0" eaLnBrk="1" hangingPunct="1">
              <a:buNone/>
            </a:pPr>
            <a:endParaRPr lang="cs-CZ" dirty="0" smtClean="0"/>
          </a:p>
          <a:p>
            <a:pPr marL="0" indent="0" eaLnBrk="1" hangingPunct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 idx="4294967295"/>
          </p:nvPr>
        </p:nvSpPr>
        <p:spPr>
          <a:xfrm>
            <a:off x="683568" y="260648"/>
            <a:ext cx="8374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800" b="1" dirty="0" smtClean="0">
                <a:latin typeface="Georgia" pitchFamily="18" charset="0"/>
              </a:rPr>
              <a:t>2. Textová data </a:t>
            </a:r>
            <a:br>
              <a:rPr lang="cs-CZ" sz="2800" b="1" dirty="0" smtClean="0">
                <a:latin typeface="Georgia" pitchFamily="18" charset="0"/>
              </a:rPr>
            </a:br>
            <a:r>
              <a:rPr lang="cs-CZ" sz="2800" dirty="0" smtClean="0">
                <a:latin typeface="Georgia" pitchFamily="18" charset="0"/>
              </a:rPr>
              <a:t>(jazykové korpusy, vybrané typy textů)</a:t>
            </a:r>
            <a:br>
              <a:rPr lang="cs-CZ" sz="2800" dirty="0" smtClean="0">
                <a:latin typeface="Georgia" pitchFamily="18" charset="0"/>
              </a:rPr>
            </a:br>
            <a:r>
              <a:rPr lang="cs-CZ" sz="2800" b="1" dirty="0" smtClean="0">
                <a:latin typeface="Georgia" pitchFamily="18" charset="0"/>
              </a:rPr>
              <a:t> </a:t>
            </a:r>
            <a:endParaRPr lang="cs-CZ" sz="2800" dirty="0" smtClean="0">
              <a:latin typeface="Georgia" pitchFamily="18" charset="0"/>
            </a:endParaRPr>
          </a:p>
        </p:txBody>
      </p:sp>
      <p:sp>
        <p:nvSpPr>
          <p:cNvPr id="47106" name="Obdélník 3"/>
          <p:cNvSpPr>
            <a:spLocks noChangeArrowheads="1"/>
          </p:cNvSpPr>
          <p:nvPr/>
        </p:nvSpPr>
        <p:spPr bwMode="auto">
          <a:xfrm>
            <a:off x="514350" y="2276872"/>
            <a:ext cx="80645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b="1" dirty="0" smtClean="0">
                <a:latin typeface="Georgia" pitchFamily="18" charset="0"/>
              </a:rPr>
              <a:t>Zajímavé </a:t>
            </a:r>
            <a:r>
              <a:rPr lang="cs-CZ" sz="2800" b="1" dirty="0">
                <a:latin typeface="Georgia" pitchFamily="18" charset="0"/>
              </a:rPr>
              <a:t>kontexty výskytu </a:t>
            </a:r>
            <a:r>
              <a:rPr lang="cs-CZ" sz="2800" dirty="0">
                <a:latin typeface="Georgia" pitchFamily="18" charset="0"/>
              </a:rPr>
              <a:t>z oblasti společenského a kulturního  fungování pojmu (reklama, politika apod., umělecké texty nebo texty populární </a:t>
            </a:r>
            <a:r>
              <a:rPr lang="cs-CZ" sz="2800" dirty="0" smtClean="0">
                <a:latin typeface="Georgia" pitchFamily="18" charset="0"/>
              </a:rPr>
              <a:t>hudby</a:t>
            </a:r>
            <a:endParaRPr lang="cs-CZ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686800" cy="324036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latin typeface="Calibri" pitchFamily="34" charset="0"/>
              </a:rPr>
              <a:t/>
            </a:r>
            <a:br>
              <a:rPr lang="cs-CZ" b="1" dirty="0" smtClean="0">
                <a:latin typeface="Calibri" pitchFamily="34" charset="0"/>
              </a:rPr>
            </a:br>
            <a:r>
              <a:rPr lang="cs-CZ" b="1" dirty="0" smtClean="0">
                <a:latin typeface="Calibri" pitchFamily="34" charset="0"/>
              </a:rPr>
              <a:t/>
            </a:r>
            <a:br>
              <a:rPr lang="cs-CZ" b="1" dirty="0" smtClean="0">
                <a:latin typeface="Calibri" pitchFamily="34" charset="0"/>
              </a:rPr>
            </a:br>
            <a:r>
              <a:rPr lang="cs-CZ" b="1" dirty="0" smtClean="0">
                <a:latin typeface="Calibri" pitchFamily="34" charset="0"/>
              </a:rPr>
              <a:t>3</a:t>
            </a:r>
            <a:r>
              <a:rPr lang="cs-CZ" b="1" dirty="0" smtClean="0">
                <a:latin typeface="Georgia" pitchFamily="18" charset="0"/>
              </a:rPr>
              <a:t>. Empirická data</a:t>
            </a:r>
            <a:br>
              <a:rPr lang="cs-CZ" b="1" dirty="0" smtClean="0">
                <a:latin typeface="Georgia" pitchFamily="18" charset="0"/>
              </a:rPr>
            </a:br>
            <a:r>
              <a:rPr lang="cs-CZ" b="1" dirty="0" smtClean="0">
                <a:latin typeface="Georgia" pitchFamily="18" charset="0"/>
              </a:rPr>
              <a:t> </a:t>
            </a:r>
            <a:r>
              <a:rPr lang="cs-CZ" dirty="0">
                <a:latin typeface="Georgia" pitchFamily="18" charset="0"/>
              </a:rPr>
              <a:t>(výzkum prostřednictvím sociálních sítí, dotazníky apod.)</a:t>
            </a:r>
            <a:br>
              <a:rPr lang="cs-CZ" dirty="0">
                <a:latin typeface="Georgia" pitchFamily="18" charset="0"/>
              </a:rPr>
            </a:br>
            <a:r>
              <a:rPr lang="cs-CZ" dirty="0">
                <a:latin typeface="Georgia" pitchFamily="18" charset="0"/>
              </a:rPr>
              <a:t/>
            </a:r>
            <a:br>
              <a:rPr lang="cs-CZ" dirty="0">
                <a:latin typeface="Georgia" pitchFamily="18" charset="0"/>
              </a:rPr>
            </a:br>
            <a:r>
              <a:rPr lang="cs-CZ" b="1" dirty="0">
                <a:latin typeface="Georgia" pitchFamily="18" charset="0"/>
              </a:rPr>
              <a:t/>
            </a:r>
            <a:br>
              <a:rPr lang="cs-CZ" b="1" dirty="0">
                <a:latin typeface="Georgia" pitchFamily="18" charset="0"/>
              </a:rPr>
            </a:br>
            <a:r>
              <a:rPr lang="cs-CZ" b="1" dirty="0" smtClean="0">
                <a:latin typeface="Calibri" pitchFamily="34" charset="0"/>
              </a:rPr>
              <a:t>3</a:t>
            </a:r>
            <a:r>
              <a:rPr lang="cs-CZ" dirty="0" smtClean="0">
                <a:latin typeface="Calibri" pitchFamily="34" charset="0"/>
              </a:rPr>
              <a:t>a. Diagnostické věty:</a:t>
            </a:r>
            <a:br>
              <a:rPr lang="cs-CZ" dirty="0" smtClean="0">
                <a:latin typeface="Calibri" pitchFamily="34" charset="0"/>
              </a:rPr>
            </a:br>
            <a:r>
              <a:rPr lang="cs-CZ" dirty="0" smtClean="0">
                <a:latin typeface="Calibri" pitchFamily="34" charset="0"/>
              </a:rPr>
              <a:t>např. </a:t>
            </a:r>
            <a:r>
              <a:rPr lang="cs-CZ" dirty="0" err="1" smtClean="0">
                <a:latin typeface="Calibri" pitchFamily="34" charset="0"/>
              </a:rPr>
              <a:t>buT-teSt</a:t>
            </a:r>
            <a:r>
              <a:rPr lang="cs-CZ" dirty="0" smtClean="0">
                <a:latin typeface="Calibri" pitchFamily="34" charset="0"/>
              </a:rPr>
              <a:t>: </a:t>
            </a:r>
            <a:br>
              <a:rPr lang="cs-CZ" dirty="0" smtClean="0">
                <a:latin typeface="Calibri" pitchFamily="34" charset="0"/>
              </a:rPr>
            </a:br>
            <a:r>
              <a:rPr lang="cs-CZ" dirty="0" smtClean="0">
                <a:latin typeface="Calibri" pitchFamily="34" charset="0"/>
              </a:rPr>
              <a:t>Dokončete:</a:t>
            </a:r>
            <a:br>
              <a:rPr lang="cs-CZ" dirty="0" smtClean="0">
                <a:latin typeface="Calibri" pitchFamily="34" charset="0"/>
              </a:rPr>
            </a:br>
            <a:r>
              <a:rPr lang="cs-CZ" dirty="0" smtClean="0">
                <a:latin typeface="Calibri" pitchFamily="34" charset="0"/>
              </a:rPr>
              <a:t>Je to cikán, ale …</a:t>
            </a:r>
            <a:br>
              <a:rPr lang="cs-CZ" dirty="0" smtClean="0">
                <a:latin typeface="Calibri" pitchFamily="34" charset="0"/>
              </a:rPr>
            </a:br>
            <a:r>
              <a:rPr lang="cs-CZ" dirty="0">
                <a:latin typeface="Calibri" pitchFamily="34" charset="0"/>
              </a:rPr>
              <a:t> </a:t>
            </a:r>
            <a:r>
              <a:rPr lang="cs-CZ" dirty="0" smtClean="0">
                <a:latin typeface="Calibri" pitchFamily="34" charset="0"/>
              </a:rPr>
              <a:t>                                  … JE slušný, pracovitý…</a:t>
            </a:r>
            <a:br>
              <a:rPr lang="cs-CZ" dirty="0" smtClean="0">
                <a:latin typeface="Calibri" pitchFamily="34" charset="0"/>
              </a:rPr>
            </a:br>
            <a:r>
              <a:rPr lang="cs-CZ" dirty="0">
                <a:latin typeface="Calibri" pitchFamily="34" charset="0"/>
              </a:rPr>
              <a:t> </a:t>
            </a:r>
            <a:r>
              <a:rPr lang="cs-CZ" dirty="0" smtClean="0">
                <a:latin typeface="Calibri" pitchFamily="34" charset="0"/>
              </a:rPr>
              <a:t>                                  </a:t>
            </a:r>
            <a:br>
              <a:rPr lang="cs-CZ" dirty="0" smtClean="0">
                <a:latin typeface="Calibri" pitchFamily="34" charset="0"/>
              </a:rPr>
            </a:br>
            <a:r>
              <a:rPr lang="cs-CZ" dirty="0">
                <a:latin typeface="Calibri" pitchFamily="34" charset="0"/>
              </a:rPr>
              <a:t/>
            </a:r>
            <a:br>
              <a:rPr lang="cs-CZ" dirty="0">
                <a:latin typeface="Calibri" pitchFamily="34" charset="0"/>
              </a:rPr>
            </a:br>
            <a:r>
              <a:rPr lang="cs-CZ" dirty="0" smtClean="0">
                <a:latin typeface="Calibri" pitchFamily="34" charset="0"/>
              </a:rPr>
              <a:t/>
            </a:r>
            <a:br>
              <a:rPr lang="cs-CZ" dirty="0" smtClean="0">
                <a:latin typeface="Calibri" pitchFamily="34" charset="0"/>
              </a:rPr>
            </a:br>
            <a:r>
              <a:rPr lang="cs-CZ" dirty="0" smtClean="0">
                <a:latin typeface="Calibri" pitchFamily="34" charset="0"/>
              </a:rPr>
              <a:t/>
            </a:r>
            <a:br>
              <a:rPr lang="cs-CZ" dirty="0" smtClean="0">
                <a:latin typeface="Calibri" pitchFamily="34" charset="0"/>
              </a:rPr>
            </a:br>
            <a:r>
              <a:rPr lang="cs-CZ" dirty="0" smtClean="0">
                <a:latin typeface="Calibri" pitchFamily="34" charset="0"/>
              </a:rPr>
              <a:t/>
            </a:r>
            <a:br>
              <a:rPr lang="cs-CZ" dirty="0" smtClean="0">
                <a:latin typeface="Calibri" pitchFamily="34" charset="0"/>
              </a:rPr>
            </a:br>
            <a:r>
              <a:rPr lang="cs-CZ" dirty="0">
                <a:latin typeface="Calibri" pitchFamily="34" charset="0"/>
              </a:rPr>
              <a:t/>
            </a:r>
            <a:br>
              <a:rPr lang="cs-CZ" dirty="0">
                <a:latin typeface="Calibri" pitchFamily="34" charset="0"/>
              </a:rPr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6" y="2420888"/>
            <a:ext cx="8352928" cy="3456384"/>
          </a:xfrm>
        </p:spPr>
        <p:txBody>
          <a:bodyPr>
            <a:normAutofit/>
          </a:bodyPr>
          <a:lstStyle/>
          <a:p>
            <a:pPr marL="2286000" lvl="5" indent="0">
              <a:buNone/>
              <a:defRPr/>
            </a:pPr>
            <a:endParaRPr lang="cs-CZ" dirty="0" smtClean="0">
              <a:latin typeface="Georgia" pitchFamily="18" charset="0"/>
            </a:endParaRPr>
          </a:p>
          <a:p>
            <a:pPr marL="2286000" lvl="5" indent="0">
              <a:buNone/>
              <a:defRPr/>
            </a:pPr>
            <a:r>
              <a:rPr lang="cs-CZ" dirty="0" smtClean="0">
                <a:latin typeface="Georgia" pitchFamily="18" charset="0"/>
              </a:rPr>
              <a:t> </a:t>
            </a:r>
          </a:p>
          <a:p>
            <a:pPr marL="2286000" lvl="5" indent="0">
              <a:buNone/>
              <a:defRPr/>
            </a:pPr>
            <a:endParaRPr lang="cs-CZ" dirty="0">
              <a:latin typeface="Georgia" pitchFamily="18" charset="0"/>
            </a:endParaRPr>
          </a:p>
          <a:p>
            <a:pPr lvl="5">
              <a:defRPr/>
            </a:pPr>
            <a:endParaRPr lang="cs-CZ" dirty="0" smtClean="0">
              <a:latin typeface="Georgia" pitchFamily="18" charset="0"/>
            </a:endParaRPr>
          </a:p>
          <a:p>
            <a:pPr lvl="5">
              <a:defRPr/>
            </a:pPr>
            <a:endParaRPr lang="cs-CZ" dirty="0">
              <a:latin typeface="Georgia" pitchFamily="18" charset="0"/>
            </a:endParaRPr>
          </a:p>
          <a:p>
            <a:pPr lvl="5">
              <a:defRPr/>
            </a:pPr>
            <a:endParaRPr lang="cs-CZ" dirty="0" smtClean="0">
              <a:latin typeface="Georgia" pitchFamily="18" charset="0"/>
            </a:endParaRPr>
          </a:p>
          <a:p>
            <a:pPr marL="2286000" lvl="5" indent="0">
              <a:buNone/>
              <a:defRPr/>
            </a:pPr>
            <a:endParaRPr lang="cs-CZ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8686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latin typeface="Georgia" pitchFamily="18" charset="0"/>
              </a:rPr>
              <a:t>odpověď na otázky:</a:t>
            </a:r>
            <a:endParaRPr lang="cs-CZ" dirty="0" smtClean="0">
              <a:latin typeface="Georgia" pitchFamily="18" charset="0"/>
            </a:endParaRPr>
          </a:p>
        </p:txBody>
      </p:sp>
      <p:sp>
        <p:nvSpPr>
          <p:cNvPr id="36866" name="Zástupný symbol pro obsah 2"/>
          <p:cNvSpPr>
            <a:spLocks noGrp="1"/>
          </p:cNvSpPr>
          <p:nvPr>
            <p:ph idx="4294967295"/>
          </p:nvPr>
        </p:nvSpPr>
        <p:spPr>
          <a:xfrm>
            <a:off x="914400" y="1628775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cs-CZ" sz="2000" dirty="0" smtClean="0"/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dirty="0" smtClean="0">
                <a:latin typeface="Georgia" pitchFamily="18" charset="0"/>
              </a:rPr>
              <a:t>a/ Jak funguje v českém společensko-kulturním kontextu (resp. v „myslích českých mluvčích“) pojem X (CIKÁN)? 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dirty="0" smtClean="0">
                <a:latin typeface="Georgia" pitchFamily="18" charset="0"/>
              </a:rPr>
              <a:t>Co znamená slovo </a:t>
            </a:r>
            <a:r>
              <a:rPr lang="cs-CZ" i="1" dirty="0" smtClean="0">
                <a:latin typeface="Georgia" pitchFamily="18" charset="0"/>
              </a:rPr>
              <a:t>cikán</a:t>
            </a:r>
            <a:r>
              <a:rPr lang="cs-CZ" dirty="0" smtClean="0">
                <a:latin typeface="Georgia" pitchFamily="18" charset="0"/>
              </a:rPr>
              <a:t>? 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b="1" dirty="0" smtClean="0">
                <a:latin typeface="Georgia" pitchFamily="18" charset="0"/>
              </a:rPr>
              <a:t>Jaké má konotace, tzn. jaké jsou jednotlivé aspekty daného stereotypu?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b="1" dirty="0" smtClean="0">
                <a:latin typeface="Georgia" pitchFamily="18" charset="0"/>
              </a:rPr>
              <a:t/>
            </a:r>
            <a:br>
              <a:rPr lang="cs-CZ" b="1" dirty="0" smtClean="0">
                <a:latin typeface="Georgia" pitchFamily="18" charset="0"/>
              </a:rPr>
            </a:br>
            <a:r>
              <a:rPr lang="cs-CZ" dirty="0" smtClean="0">
                <a:latin typeface="Georgia" pitchFamily="18" charset="0"/>
              </a:rPr>
              <a:t>b/ Co o tom svědčí? Jaké jazykové a textové údaje tento stereotyp dokládají? 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dirty="0" smtClean="0">
                <a:latin typeface="Georgia" pitchFamily="18" charset="0"/>
              </a:rPr>
              <a:t/>
            </a:r>
            <a:br>
              <a:rPr lang="cs-CZ" dirty="0" smtClean="0">
                <a:latin typeface="Georgia" pitchFamily="18" charset="0"/>
              </a:rPr>
            </a:br>
            <a:endParaRPr lang="cs-CZ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400" dirty="0" smtClean="0"/>
              <a:t>A. </a:t>
            </a:r>
            <a:r>
              <a:rPr lang="cs-CZ" sz="4400" b="1" dirty="0" smtClean="0"/>
              <a:t>CIKÁN JE ČERNÝ</a:t>
            </a:r>
            <a:br>
              <a:rPr lang="cs-CZ" sz="4400" b="1" dirty="0" smtClean="0"/>
            </a:br>
            <a:r>
              <a:rPr lang="cs-CZ" sz="2700" b="1" dirty="0" smtClean="0"/>
              <a:t>(TMAVÝ / OPÁLENÝ / SNĚDÝ)</a:t>
            </a:r>
            <a:r>
              <a:rPr lang="cs-CZ" sz="4000" dirty="0" smtClean="0"/>
              <a:t> 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endParaRPr lang="cs-CZ" sz="4000" b="1" dirty="0" smtClean="0"/>
          </a:p>
        </p:txBody>
      </p:sp>
      <p:sp>
        <p:nvSpPr>
          <p:cNvPr id="5120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cs-CZ" dirty="0" smtClean="0"/>
          </a:p>
          <a:p>
            <a:pPr eaLnBrk="1" hangingPunct="1">
              <a:buFont typeface="Arial" charset="0"/>
              <a:buNone/>
            </a:pPr>
            <a:r>
              <a:rPr lang="cs-CZ" dirty="0" smtClean="0"/>
              <a:t>Opozice ČERNÝ x BÍLÝ (resp. ČERNÍ x BÍLÍ) ---</a:t>
            </a:r>
          </a:p>
          <a:p>
            <a:pPr eaLnBrk="1" hangingPunct="1">
              <a:buFont typeface="Arial" charset="0"/>
              <a:buNone/>
            </a:pPr>
            <a:r>
              <a:rPr lang="cs-CZ" dirty="0" smtClean="0"/>
              <a:t>NÁŠ x CIZÍ, JINÝ</a:t>
            </a:r>
          </a:p>
          <a:p>
            <a:pPr eaLnBrk="1" hangingPunct="1">
              <a:buFont typeface="Arial" charset="0"/>
              <a:buNone/>
            </a:pPr>
            <a:endParaRPr lang="cs-CZ" dirty="0"/>
          </a:p>
          <a:p>
            <a:pPr eaLnBrk="1" hangingPunct="1">
              <a:buNone/>
            </a:pPr>
            <a:r>
              <a:rPr lang="cs-CZ" sz="2000" dirty="0" smtClean="0"/>
              <a:t>+ varianta</a:t>
            </a:r>
          </a:p>
          <a:p>
            <a:pPr eaLnBrk="1" hangingPunct="1">
              <a:buNone/>
            </a:pPr>
            <a:r>
              <a:rPr lang="cs-CZ" sz="2000" dirty="0" smtClean="0"/>
              <a:t>CIKÁN </a:t>
            </a:r>
            <a:r>
              <a:rPr lang="cs-CZ" sz="2000" dirty="0"/>
              <a:t>MÁ ČERNÉ (KUČERAVÉ) VLASY, BÍLÉ ZUBY apod., je krásný a eroticky přitažlivý – srov. jako protějšek i stereotyp CIKÁNKY (spíše ve folkloru a v romantické literatuře 19. století – hrdina uteče k cikánům apod.)</a:t>
            </a:r>
          </a:p>
          <a:p>
            <a:pPr eaLnBrk="1" hangingPunct="1">
              <a:buFont typeface="Arial" charset="0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Jaká je to barva?</a:t>
            </a:r>
            <a:endParaRPr lang="cs-CZ" dirty="0"/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>
          <a:xfrm>
            <a:off x="179388" y="1341438"/>
            <a:ext cx="8686800" cy="4694237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cs-CZ" sz="2400" smtClean="0">
                <a:latin typeface="Georgia" pitchFamily="18" charset="0"/>
              </a:rPr>
              <a:t>č. </a:t>
            </a:r>
            <a:r>
              <a:rPr lang="cs-CZ" sz="2400" i="1" smtClean="0">
                <a:latin typeface="Georgia" pitchFamily="18" charset="0"/>
              </a:rPr>
              <a:t>zelená  </a:t>
            </a:r>
            <a:r>
              <a:rPr lang="cs-CZ" sz="2400" smtClean="0">
                <a:latin typeface="Georgia" pitchFamily="18" charset="0"/>
              </a:rPr>
              <a:t>(„barva rostlin“)</a:t>
            </a:r>
            <a:r>
              <a:rPr lang="cs-CZ" sz="2400" i="1" smtClean="0">
                <a:latin typeface="Georgia" pitchFamily="18" charset="0"/>
              </a:rPr>
              <a:t>						                                                                        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sz="2400" smtClean="0">
                <a:latin typeface="Georgia" pitchFamily="18" charset="0"/>
              </a:rPr>
              <a:t>  angl. </a:t>
            </a:r>
            <a:r>
              <a:rPr lang="cs-CZ" sz="2400" i="1" smtClean="0">
                <a:latin typeface="Georgia" pitchFamily="18" charset="0"/>
              </a:rPr>
              <a:t>green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sz="2400" i="1" smtClean="0">
                <a:latin typeface="Georgia" pitchFamily="18" charset="0"/>
              </a:rPr>
              <a:t>  </a:t>
            </a:r>
            <a:r>
              <a:rPr lang="cs-CZ" sz="2400" smtClean="0">
                <a:latin typeface="Georgia" pitchFamily="18" charset="0"/>
              </a:rPr>
              <a:t>rus.   </a:t>
            </a:r>
            <a:r>
              <a:rPr lang="cs-CZ" sz="2400" i="1" smtClean="0">
                <a:latin typeface="Georgia" pitchFamily="18" charset="0"/>
              </a:rPr>
              <a:t>zeljonyj</a:t>
            </a:r>
            <a:endParaRPr lang="cs-CZ" sz="2400" smtClean="0">
              <a:latin typeface="Georgia" pitchFamily="18" charset="0"/>
            </a:endParaRPr>
          </a:p>
        </p:txBody>
      </p:sp>
      <p:sp>
        <p:nvSpPr>
          <p:cNvPr id="17411" name="Zástupný symbol pro text 3"/>
          <p:cNvSpPr>
            <a:spLocks noGrp="1"/>
          </p:cNvSpPr>
          <p:nvPr>
            <p:ph type="body" idx="4294967295"/>
          </p:nvPr>
        </p:nvSpPr>
        <p:spPr>
          <a:xfrm>
            <a:off x="0" y="4652963"/>
            <a:ext cx="4291013" cy="639762"/>
          </a:xfrm>
        </p:spPr>
        <p:txBody>
          <a:bodyPr/>
          <a:lstStyle/>
          <a:p>
            <a:pPr eaLnBrk="1" hangingPunct="1"/>
            <a:r>
              <a:rPr lang="cs-CZ" smtClean="0"/>
              <a:t>  </a:t>
            </a:r>
          </a:p>
        </p:txBody>
      </p:sp>
      <p:sp>
        <p:nvSpPr>
          <p:cNvPr id="17412" name="Zástupný symbol pro text 4"/>
          <p:cNvSpPr>
            <a:spLocks noGrp="1"/>
          </p:cNvSpPr>
          <p:nvPr>
            <p:ph type="body" sz="half" idx="4294967295"/>
          </p:nvPr>
        </p:nvSpPr>
        <p:spPr>
          <a:xfrm>
            <a:off x="827088" y="2997200"/>
            <a:ext cx="7596187" cy="1368425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cs-CZ" sz="2400" smtClean="0">
                <a:solidFill>
                  <a:schemeClr val="tx1"/>
                </a:solidFill>
                <a:latin typeface="Georgia" pitchFamily="18" charset="0"/>
              </a:rPr>
              <a:t>vietn. </a:t>
            </a:r>
            <a:r>
              <a:rPr lang="cs-CZ" sz="2400" i="1" smtClean="0">
                <a:solidFill>
                  <a:schemeClr val="tx1"/>
                </a:solidFill>
                <a:latin typeface="Georgia" pitchFamily="18" charset="0"/>
              </a:rPr>
              <a:t>xanh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cs-CZ" sz="2400" smtClean="0">
                <a:solidFill>
                  <a:schemeClr val="tx1"/>
                </a:solidFill>
                <a:latin typeface="Georgia" pitchFamily="18" charset="0"/>
              </a:rPr>
              <a:t>(„barva klidného moře, nebe, rostlin a kamení“)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cs-CZ" sz="240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7413" name="Zástupný symbol pro obsah 5"/>
          <p:cNvSpPr>
            <a:spLocks noGrp="1"/>
          </p:cNvSpPr>
          <p:nvPr>
            <p:ph sz="quarter" idx="4294967295"/>
          </p:nvPr>
        </p:nvSpPr>
        <p:spPr>
          <a:xfrm>
            <a:off x="4854575" y="1316038"/>
            <a:ext cx="4289425" cy="3941762"/>
          </a:xfrm>
        </p:spPr>
        <p:txBody>
          <a:bodyPr/>
          <a:lstStyle/>
          <a:p>
            <a:pPr eaLnBrk="1" hangingPunct="1"/>
            <a:r>
              <a:rPr lang="cs-CZ" sz="2400" i="1" smtClean="0">
                <a:latin typeface="Georgia" pitchFamily="18" charset="0"/>
              </a:rPr>
              <a:t>    modrá  </a:t>
            </a:r>
            <a:r>
              <a:rPr lang="cs-CZ" sz="2400" smtClean="0">
                <a:latin typeface="Georgia" pitchFamily="18" charset="0"/>
              </a:rPr>
              <a:t>(</a:t>
            </a:r>
            <a:r>
              <a:rPr lang="cs-CZ" sz="2400" smtClean="0">
                <a:latin typeface="Arial" charset="0"/>
              </a:rPr>
              <a:t>„</a:t>
            </a:r>
            <a:r>
              <a:rPr lang="cs-CZ" sz="2400" smtClean="0">
                <a:latin typeface="Georgia" pitchFamily="18" charset="0"/>
              </a:rPr>
              <a:t>barva nebe“)</a:t>
            </a:r>
          </a:p>
          <a:p>
            <a:pPr eaLnBrk="1" hangingPunct="1"/>
            <a:r>
              <a:rPr lang="cs-CZ" sz="2400" i="1" smtClean="0">
                <a:latin typeface="Georgia" pitchFamily="18" charset="0"/>
              </a:rPr>
              <a:t>    blue</a:t>
            </a:r>
          </a:p>
          <a:p>
            <a:pPr eaLnBrk="1" hangingPunct="1"/>
            <a:r>
              <a:rPr lang="cs-CZ" sz="2400" i="1" smtClean="0">
                <a:latin typeface="Georgia" pitchFamily="18" charset="0"/>
              </a:rPr>
              <a:t>    goluboj - sinij</a:t>
            </a:r>
            <a:endParaRPr lang="cs-CZ" sz="2400" i="1" smtClean="0"/>
          </a:p>
        </p:txBody>
      </p:sp>
      <p:pic>
        <p:nvPicPr>
          <p:cNvPr id="17414" name="Picture 2" descr="C:\Users\Irena\Pictures\BARVY - obrázky\I.2 barvy modrá zelen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005263"/>
            <a:ext cx="5092700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latin typeface="Georgia" pitchFamily="18" charset="0"/>
              </a:rPr>
              <a:t>B. CIKÁN JE ŠPINAVÝ</a:t>
            </a:r>
            <a:r>
              <a:rPr lang="cs-CZ" sz="4000" dirty="0" smtClean="0">
                <a:latin typeface="Georgia" pitchFamily="18" charset="0"/>
              </a:rPr>
              <a:t/>
            </a:r>
            <a:br>
              <a:rPr lang="cs-CZ" sz="4000" dirty="0" smtClean="0">
                <a:latin typeface="Georgia" pitchFamily="18" charset="0"/>
              </a:rPr>
            </a:br>
            <a:endParaRPr lang="cs-CZ" sz="4000" dirty="0" smtClean="0">
              <a:latin typeface="Georgia" pitchFamily="18" charset="0"/>
            </a:endParaRPr>
          </a:p>
        </p:txBody>
      </p:sp>
      <p:sp>
        <p:nvSpPr>
          <p:cNvPr id="5222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cs-CZ" dirty="0" smtClean="0"/>
              <a:t> </a:t>
            </a:r>
          </a:p>
          <a:p>
            <a:pPr marL="0" indent="0" algn="ctr" eaLnBrk="1" hangingPunct="1">
              <a:buNone/>
            </a:pPr>
            <a:r>
              <a:rPr lang="cs-CZ" dirty="0" smtClean="0"/>
              <a:t>CIKÁN ZAPÁCHÁ</a:t>
            </a:r>
          </a:p>
          <a:p>
            <a:pPr marL="0" indent="0" algn="ctr" eaLnBrk="1" hangingPunct="1">
              <a:buNone/>
            </a:pPr>
            <a:r>
              <a:rPr lang="cs-CZ" dirty="0" smtClean="0"/>
              <a:t>CIKÁN MÁ PROBLÉMY S HYGIENOU a pořádkem</a:t>
            </a:r>
          </a:p>
          <a:p>
            <a:pPr marL="0" indent="0" algn="ctr" eaLnBrk="1" hangingPunct="1">
              <a:buNone/>
            </a:pPr>
            <a:r>
              <a:rPr lang="cs-CZ" dirty="0" smtClean="0"/>
              <a:t>CIKÁN JÍ PSY…</a:t>
            </a:r>
          </a:p>
          <a:p>
            <a:pPr marL="609600" indent="-609600" eaLnBrk="1" hangingPunct="1">
              <a:buFont typeface="Arial" charset="0"/>
              <a:buNone/>
            </a:pPr>
            <a:endParaRPr lang="cs-CZ" b="1" dirty="0" smtClean="0"/>
          </a:p>
          <a:p>
            <a:pPr marL="609600" indent="-609600" algn="ctr" eaLnBrk="1" hangingPunct="1">
              <a:buFont typeface="Arial" charset="0"/>
              <a:buNone/>
            </a:pPr>
            <a:r>
              <a:rPr lang="cs-CZ" b="1" dirty="0" smtClean="0"/>
              <a:t>Opozice NEČISTÝ x ČISTÝ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596064" cy="108012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/>
              <a:t/>
            </a:r>
            <a:br>
              <a:rPr lang="cs-CZ" sz="4000" b="1" dirty="0"/>
            </a:br>
            <a:r>
              <a:rPr lang="cs-CZ" sz="4000" b="1" dirty="0"/>
              <a:t/>
            </a:r>
            <a:br>
              <a:rPr lang="cs-CZ" sz="4000" b="1" dirty="0"/>
            </a:br>
            <a:r>
              <a:rPr lang="cs-CZ" sz="4400" b="1" dirty="0">
                <a:latin typeface="Georgia" pitchFamily="18" charset="0"/>
              </a:rPr>
              <a:t>C. CIKÁN PÁCHÁ </a:t>
            </a:r>
            <a:r>
              <a:rPr lang="cs-CZ" sz="4400" b="1" dirty="0" smtClean="0">
                <a:latin typeface="Georgia" pitchFamily="18" charset="0"/>
              </a:rPr>
              <a:t>ZLO, PROVÁDÍ KRIMINÁLNÍ </a:t>
            </a:r>
            <a:r>
              <a:rPr lang="cs-CZ" sz="4400" b="1" dirty="0">
                <a:latin typeface="Georgia" pitchFamily="18" charset="0"/>
              </a:rPr>
              <a:t>ČINNOST</a:t>
            </a:r>
            <a:br>
              <a:rPr lang="cs-CZ" sz="4400" b="1" dirty="0">
                <a:latin typeface="Georgia" pitchFamily="18" charset="0"/>
              </a:rPr>
            </a:br>
            <a:r>
              <a:rPr lang="cs-CZ" sz="4400" b="1" dirty="0" smtClean="0"/>
              <a:t/>
            </a:r>
            <a:br>
              <a:rPr lang="cs-CZ" sz="4400" b="1" dirty="0" smtClean="0"/>
            </a:b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dirty="0" smtClean="0">
                <a:latin typeface="Georgia" pitchFamily="18" charset="0"/>
              </a:rPr>
              <a:t>CIKÁN NIČÍ MATERIÁLNÍ HODNOTY</a:t>
            </a:r>
            <a:br>
              <a:rPr lang="cs-CZ" sz="4000" dirty="0" smtClean="0">
                <a:latin typeface="Georgia" pitchFamily="18" charset="0"/>
              </a:rPr>
            </a:br>
            <a:r>
              <a:rPr lang="cs-CZ" sz="4000" dirty="0" smtClean="0">
                <a:latin typeface="Georgia" pitchFamily="18" charset="0"/>
              </a:rPr>
              <a:t>CIKÁN LŽE</a:t>
            </a:r>
            <a:br>
              <a:rPr lang="cs-CZ" sz="4000" dirty="0" smtClean="0">
                <a:latin typeface="Georgia" pitchFamily="18" charset="0"/>
              </a:rPr>
            </a:br>
            <a:r>
              <a:rPr lang="cs-CZ" sz="4000" dirty="0" smtClean="0">
                <a:latin typeface="Georgia" pitchFamily="18" charset="0"/>
              </a:rPr>
              <a:t>CIKÁN KRADE, LOUPÍ</a:t>
            </a:r>
            <a:br>
              <a:rPr lang="cs-CZ" sz="4000" dirty="0" smtClean="0">
                <a:latin typeface="Georgia" pitchFamily="18" charset="0"/>
              </a:rPr>
            </a:br>
            <a:r>
              <a:rPr lang="cs-CZ" sz="4000" dirty="0" smtClean="0">
                <a:latin typeface="Georgia" pitchFamily="18" charset="0"/>
              </a:rPr>
              <a:t>CIKÁN PŘEPADÁVÁ, CHOVÁ SE NÁSILNĚ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>
                <a:latin typeface="Georgia" pitchFamily="18" charset="0"/>
              </a:rPr>
              <a:t>D</a:t>
            </a:r>
            <a:r>
              <a:rPr lang="cs-CZ" sz="4000" b="1" dirty="0" smtClean="0">
                <a:latin typeface="Georgia" pitchFamily="18" charset="0"/>
              </a:rPr>
              <a:t>. CIKÁN  odmítá  PRACOVAT</a:t>
            </a:r>
          </a:p>
        </p:txBody>
      </p:sp>
      <p:sp>
        <p:nvSpPr>
          <p:cNvPr id="5529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cs-CZ" dirty="0" smtClean="0"/>
              <a:t>… a žije na úkor většinové společnosti (pobírá neoprávněně sociální dávky, zneužívá systém)</a:t>
            </a:r>
          </a:p>
          <a:p>
            <a:pPr marL="609600" indent="-609600" eaLnBrk="1" hangingPunct="1">
              <a:buFont typeface="Arial" charset="0"/>
              <a:buNone/>
            </a:pPr>
            <a:endParaRPr lang="cs-CZ" dirty="0"/>
          </a:p>
          <a:p>
            <a:pPr marL="609600" indent="-609600" eaLnBrk="1" hangingPunct="1">
              <a:buFont typeface="Arial" charset="0"/>
              <a:buNone/>
            </a:pPr>
            <a:endParaRPr lang="cs-CZ" dirty="0" smtClean="0"/>
          </a:p>
          <a:p>
            <a:pPr marL="609600" indent="-609600" eaLnBrk="1" hangingPunct="1">
              <a:buFont typeface="Arial" charset="0"/>
              <a:buNone/>
            </a:pPr>
            <a:r>
              <a:rPr lang="cs-CZ" sz="4000" dirty="0"/>
              <a:t> </a:t>
            </a:r>
            <a:r>
              <a:rPr lang="cs-CZ" sz="4000" dirty="0" smtClean="0"/>
              <a:t> </a:t>
            </a:r>
            <a:r>
              <a:rPr lang="cs-CZ" sz="4000" b="1" dirty="0" smtClean="0">
                <a:latin typeface="Georgia" pitchFamily="18" charset="0"/>
              </a:rPr>
              <a:t>E</a:t>
            </a:r>
            <a:r>
              <a:rPr lang="cs-CZ" sz="4000" b="1" dirty="0">
                <a:latin typeface="Georgia" pitchFamily="18" charset="0"/>
              </a:rPr>
              <a:t>. CIKÁN SE  </a:t>
            </a:r>
            <a:r>
              <a:rPr lang="cs-CZ" sz="4000" b="1" dirty="0" smtClean="0">
                <a:latin typeface="Georgia" pitchFamily="18" charset="0"/>
              </a:rPr>
              <a:t>POHYBUJE </a:t>
            </a:r>
            <a:r>
              <a:rPr lang="cs-CZ" sz="4000" b="1" dirty="0">
                <a:latin typeface="Georgia" pitchFamily="18" charset="0"/>
              </a:rPr>
              <a:t>VE </a:t>
            </a:r>
            <a:r>
              <a:rPr lang="cs-CZ" sz="4000" b="1" dirty="0" smtClean="0">
                <a:latin typeface="Georgia" pitchFamily="18" charset="0"/>
              </a:rPr>
              <a:t>SKUPINÁCH </a:t>
            </a:r>
            <a:endParaRPr lang="cs-CZ" sz="40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latin typeface="Georgia" pitchFamily="18" charset="0"/>
              </a:rPr>
              <a:t>F. CIKÁN MÁ HODNĚ DĚTÍ</a:t>
            </a:r>
          </a:p>
        </p:txBody>
      </p:sp>
      <p:sp>
        <p:nvSpPr>
          <p:cNvPr id="5632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cs-CZ" sz="3600" dirty="0" smtClean="0"/>
              <a:t>                   (a nestará se o ně)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419940" cy="36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b="1" dirty="0" smtClean="0"/>
              <a:t>CIKÁNKA (stereotyp na základě folkloru)</a:t>
            </a: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 smtClean="0"/>
          </a:p>
        </p:txBody>
      </p:sp>
      <p:sp>
        <p:nvSpPr>
          <p:cNvPr id="45058" name="Rectangle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cs-CZ" sz="2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2000" dirty="0" smtClean="0"/>
              <a:t>…  </a:t>
            </a:r>
            <a:r>
              <a:rPr lang="cs-CZ" sz="2400" dirty="0" smtClean="0">
                <a:latin typeface="Georgia" pitchFamily="18" charset="0"/>
              </a:rPr>
              <a:t>je černá / má tmavou pleť, černé vlasy a oči/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2400" dirty="0" smtClean="0">
                <a:latin typeface="Georgia" pitchFamily="18" charset="0"/>
              </a:rPr>
              <a:t>… nosí pestré, nápadné oblečení, opatřené třásněmi, našitými penízky, blýskavými cetkami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2400" dirty="0" smtClean="0">
                <a:latin typeface="Georgia" pitchFamily="18" charset="0"/>
              </a:rPr>
              <a:t>… je krásná a eroticky žádoucí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2400" dirty="0" smtClean="0">
                <a:latin typeface="Georgia" pitchFamily="18" charset="0"/>
              </a:rPr>
              <a:t>… vede kočovný život, je svobodná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2400" dirty="0" smtClean="0">
                <a:latin typeface="Georgia" pitchFamily="18" charset="0"/>
              </a:rPr>
              <a:t>… má nadpřirozené schopnosti – umí číst z ruky, věštit z karet (cikánské karty)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2400" dirty="0" smtClean="0">
                <a:latin typeface="Georgia" pitchFamily="18" charset="0"/>
              </a:rPr>
              <a:t>… lže, podvádí, krade (např. slepice)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2400" dirty="0" smtClean="0">
                <a:latin typeface="Georgia" pitchFamily="18" charset="0"/>
              </a:rPr>
              <a:t>(+ dnes: časné zahájení sexuálního života, mnoho dětí, je vychytralá, nepracuje, pobírá sociální dávky…)</a:t>
            </a:r>
          </a:p>
        </p:txBody>
      </p:sp>
      <p:pic>
        <p:nvPicPr>
          <p:cNvPr id="5734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38750" y="1600200"/>
            <a:ext cx="3162300" cy="4724400"/>
          </a:xfrm>
        </p:spPr>
      </p:pic>
      <p:sp>
        <p:nvSpPr>
          <p:cNvPr id="57348" name="Obdélník 2"/>
          <p:cNvSpPr>
            <a:spLocks noChangeArrowheads="1"/>
          </p:cNvSpPr>
          <p:nvPr/>
        </p:nvSpPr>
        <p:spPr bwMode="auto">
          <a:xfrm>
            <a:off x="4787900" y="1268413"/>
            <a:ext cx="41402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000" b="1" dirty="0">
                <a:latin typeface="Georgia" pitchFamily="18" charset="0"/>
              </a:rPr>
              <a:t>      Maska </a:t>
            </a:r>
            <a:r>
              <a:rPr lang="cs-CZ" sz="2000" b="1" dirty="0" smtClean="0">
                <a:latin typeface="Georgia" pitchFamily="18" charset="0"/>
              </a:rPr>
              <a:t>cikánky</a:t>
            </a:r>
            <a:r>
              <a:rPr lang="cs-CZ" sz="2000" b="1" dirty="0">
                <a:latin typeface="Georgia" pitchFamily="18" charset="0"/>
              </a:rPr>
              <a:t>: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b="1" dirty="0">
                <a:latin typeface="Georgia" pitchFamily="18" charset="0"/>
              </a:rPr>
              <a:t>       důkaz </a:t>
            </a:r>
            <a:r>
              <a:rPr lang="cs-CZ" b="1" dirty="0" err="1">
                <a:latin typeface="Georgia" pitchFamily="18" charset="0"/>
              </a:rPr>
              <a:t>fixovanosti</a:t>
            </a:r>
            <a:r>
              <a:rPr lang="cs-CZ" b="1" dirty="0">
                <a:latin typeface="Georgia" pitchFamily="18" charset="0"/>
              </a:rPr>
              <a:t> stereotypu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>AKTUALIZACE </a:t>
            </a:r>
            <a:r>
              <a:rPr lang="cs-CZ" sz="3200" dirty="0" err="1"/>
              <a:t>stereotypU</a:t>
            </a:r>
            <a:r>
              <a:rPr lang="cs-CZ" sz="3200" dirty="0"/>
              <a:t> </a:t>
            </a:r>
            <a:r>
              <a:rPr lang="cs-CZ" sz="3200" dirty="0" smtClean="0"/>
              <a:t>I</a:t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endParaRPr lang="cs-CZ" sz="3200" dirty="0" smtClean="0"/>
          </a:p>
        </p:txBody>
      </p:sp>
      <p:sp>
        <p:nvSpPr>
          <p:cNvPr id="46082" name="Rectangle 3"/>
          <p:cNvSpPr>
            <a:spLocks noGrp="1"/>
          </p:cNvSpPr>
          <p:nvPr>
            <p:ph idx="1"/>
          </p:nvPr>
        </p:nvSpPr>
        <p:spPr>
          <a:xfrm>
            <a:off x="395288" y="1268413"/>
            <a:ext cx="7834312" cy="4525962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>
                <a:latin typeface="Georgia" panose="02040502050405020303" pitchFamily="18" charset="0"/>
              </a:rPr>
              <a:t>Cikán obecný [</a:t>
            </a:r>
            <a:r>
              <a:rPr lang="cs-CZ" sz="2400" b="1" dirty="0" err="1">
                <a:latin typeface="Georgia" panose="02040502050405020303" pitchFamily="18" charset="0"/>
              </a:rPr>
              <a:t>Romus</a:t>
            </a:r>
            <a:r>
              <a:rPr lang="cs-CZ" sz="2400" b="1" dirty="0">
                <a:latin typeface="Georgia" panose="02040502050405020303" pitchFamily="18" charset="0"/>
              </a:rPr>
              <a:t> </a:t>
            </a:r>
            <a:r>
              <a:rPr lang="cs-CZ" sz="2400" b="1" dirty="0" err="1">
                <a:latin typeface="Georgia" panose="02040502050405020303" pitchFamily="18" charset="0"/>
              </a:rPr>
              <a:t>Vulgaris</a:t>
            </a:r>
            <a:r>
              <a:rPr lang="cs-CZ" sz="2400" b="1" dirty="0">
                <a:latin typeface="Georgia" panose="02040502050405020303" pitchFamily="18" charset="0"/>
              </a:rPr>
              <a:t>]</a:t>
            </a:r>
            <a:br>
              <a:rPr lang="cs-CZ" sz="2400" b="1" dirty="0">
                <a:latin typeface="Georgia" panose="02040502050405020303" pitchFamily="18" charset="0"/>
              </a:rPr>
            </a:br>
            <a:endParaRPr lang="cs-CZ" sz="2400" b="1" dirty="0" smtClean="0">
              <a:latin typeface="Georgia" panose="02040502050405020303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2000" dirty="0" smtClean="0"/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2400" i="1" dirty="0" smtClean="0">
                <a:latin typeface="Georgia" pitchFamily="18" charset="0"/>
              </a:rPr>
              <a:t>Noční živočich, příbuzný šimpanze. Má hnědé zbarvení, samička může mít světlou srst v oblasti hlavy. Bojí se vody a je charakterizován specifickým pachem. Původně stepní druh se přizpůsobil životu ve městech. Vyskytuje se po celém území ČR. Je stěhovavý, někteří táhnou za potravou až za oceán.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2400" i="1" dirty="0" smtClean="0">
                <a:latin typeface="Georgia" pitchFamily="18" charset="0"/>
              </a:rPr>
              <a:t>Samička rodí i několikrát do roka. Mláďata sají sociální dávky až do smrti.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2400" i="1" dirty="0" smtClean="0">
                <a:latin typeface="Georgia" pitchFamily="18" charset="0"/>
              </a:rPr>
              <a:t>Cikán obecný loví kořist bezbrannou a na tu útočí v tlupách. Škodlivý, zákonem chráněný...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2400" i="1" dirty="0" smtClean="0">
                <a:latin typeface="Georgia" pitchFamily="18" charset="0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sz="2400" dirty="0" smtClean="0">
                <a:latin typeface="Georgia" pitchFamily="18" charset="0"/>
              </a:rPr>
              <a:t>Zdroj:</a:t>
            </a:r>
            <a:r>
              <a:rPr lang="cs-CZ" sz="2400" i="1" dirty="0" smtClean="0">
                <a:latin typeface="Georgia" pitchFamily="18" charset="0"/>
              </a:rPr>
              <a:t> </a:t>
            </a:r>
            <a:r>
              <a:rPr lang="cs-CZ" sz="2400" u="sng" dirty="0">
                <a:hlinkClick r:id="rId2"/>
              </a:rPr>
              <a:t>http://www.funny.cz/vtipy/o-cikanech/0/</a:t>
            </a: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cs-CZ" sz="2400" i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… ad ↑…</a:t>
            </a:r>
          </a:p>
        </p:txBody>
      </p:sp>
      <p:sp>
        <p:nvSpPr>
          <p:cNvPr id="6041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z="3600" i="1" smtClean="0">
                <a:latin typeface="Georgia" pitchFamily="18" charset="0"/>
              </a:rPr>
              <a:t>   Stereotypy často prozrazují víc o tom, kdo je vytvořil, než o tom, ke komu nebo k čemu se vztahují. </a:t>
            </a:r>
            <a:endParaRPr lang="cs-CZ" sz="3600" smtClean="0">
              <a:latin typeface="Georgia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cs-CZ" sz="3600" smtClean="0">
                <a:latin typeface="Georgia" pitchFamily="18" charset="0"/>
              </a:rPr>
              <a:t>   </a:t>
            </a:r>
          </a:p>
          <a:p>
            <a:pPr algn="ctr" eaLnBrk="1" hangingPunct="1">
              <a:buFont typeface="Arial" charset="0"/>
              <a:buNone/>
            </a:pPr>
            <a:r>
              <a:rPr lang="cs-CZ" sz="3600" smtClean="0">
                <a:latin typeface="Georgia" pitchFamily="18" charset="0"/>
              </a:rPr>
              <a:t>  (J. Bartmiński)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Nadpis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cs-CZ" sz="3200" cap="none" dirty="0" smtClean="0">
                <a:effectLst/>
                <a:latin typeface="Arial" charset="0"/>
              </a:rPr>
              <a:t>Cílená práce se stereotypy </a:t>
            </a:r>
            <a:br>
              <a:rPr lang="cs-CZ" sz="3200" cap="none" dirty="0" smtClean="0">
                <a:effectLst/>
                <a:latin typeface="Arial" charset="0"/>
              </a:rPr>
            </a:br>
            <a:r>
              <a:rPr lang="cs-CZ" sz="3200" cap="none" dirty="0" smtClean="0">
                <a:effectLst/>
                <a:latin typeface="Arial" charset="0"/>
              </a:rPr>
              <a:t>(společenský zájem). Politická korektnost</a:t>
            </a:r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484313"/>
            <a:ext cx="3665538" cy="5184775"/>
          </a:xfrm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557338"/>
            <a:ext cx="3652837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b="1" dirty="0" smtClean="0">
                <a:latin typeface="Georgia" pitchFamily="18" charset="0"/>
              </a:rPr>
              <a:t>Obranná a </a:t>
            </a:r>
            <a:r>
              <a:rPr lang="cs-CZ" sz="3200" b="1" dirty="0" err="1" smtClean="0">
                <a:latin typeface="Georgia" pitchFamily="18" charset="0"/>
              </a:rPr>
              <a:t>sebevymezující</a:t>
            </a:r>
            <a:r>
              <a:rPr lang="cs-CZ" sz="3200" b="1" dirty="0" smtClean="0">
                <a:latin typeface="Georgia" pitchFamily="18" charset="0"/>
              </a:rPr>
              <a:t>  funkce stereotypů</a:t>
            </a:r>
          </a:p>
        </p:txBody>
      </p:sp>
      <p:sp>
        <p:nvSpPr>
          <p:cNvPr id="6553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  <a:p>
            <a:pPr marL="0" indent="0" eaLnBrk="1" hangingPunct="1">
              <a:buNone/>
            </a:pPr>
            <a:r>
              <a:rPr lang="cs-CZ" dirty="0" smtClean="0">
                <a:latin typeface="Georgia" pitchFamily="18" charset="0"/>
              </a:rPr>
              <a:t>„černý svině“, </a:t>
            </a:r>
          </a:p>
          <a:p>
            <a:pPr marL="0" indent="0" eaLnBrk="1" hangingPunct="1">
              <a:buNone/>
            </a:pPr>
            <a:r>
              <a:rPr lang="cs-CZ" dirty="0" smtClean="0">
                <a:latin typeface="Georgia" pitchFamily="18" charset="0"/>
              </a:rPr>
              <a:t>… ale z perspektivy Romů jsou naopak neromští Češi chápáni jako „bílý svině“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latin typeface="Georgia" pitchFamily="18" charset="0"/>
              </a:rPr>
              <a:t>Zásadní otázky s ohledem na zkoumání stereotypů ve ZJ</a:t>
            </a:r>
          </a:p>
        </p:txBody>
      </p:sp>
      <p:sp>
        <p:nvSpPr>
          <p:cNvPr id="5017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sz="2400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sz="2400" dirty="0" smtClean="0">
                <a:latin typeface="Georgia" pitchFamily="18" charset="0"/>
              </a:rPr>
              <a:t>● Jaké údaje máme k dispozici v ZJ?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 smtClean="0">
                <a:latin typeface="Georgia" pitchFamily="18" charset="0"/>
              </a:rPr>
              <a:t>- Jazyky bez psané podoby, bez možnosti fixace – ZJ nemá funkci archivu, neuchovává zkušenosti minulých generací tak, jako je tomu u jazyků mluvených (specifická „</a:t>
            </a:r>
            <a:r>
              <a:rPr lang="cs-CZ" sz="2400" dirty="0" err="1" smtClean="0">
                <a:latin typeface="Georgia" pitchFamily="18" charset="0"/>
              </a:rPr>
              <a:t>oralita</a:t>
            </a:r>
            <a:r>
              <a:rPr lang="cs-CZ" sz="2400" dirty="0" smtClean="0">
                <a:latin typeface="Georgia" pitchFamily="18" charset="0"/>
              </a:rPr>
              <a:t>“ – analogická k šíření „od úst k ústům“ u mluvených jazyků v období před psanými jazyky (folklor) – srov. W. ONG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b="1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Georgia" pitchFamily="18" charset="0"/>
              </a:rPr>
              <a:t>&gt;</a:t>
            </a:r>
            <a:r>
              <a:rPr lang="cs-CZ" sz="2400" b="1" dirty="0" smtClean="0">
                <a:latin typeface="Georgia" pitchFamily="18" charset="0"/>
              </a:rPr>
              <a:t>Forma znaku</a:t>
            </a:r>
            <a:r>
              <a:rPr lang="cs-CZ" sz="2400" dirty="0" smtClean="0">
                <a:latin typeface="Georgia" pitchFamily="18" charset="0"/>
              </a:rPr>
              <a:t> (a její modifikace), synonymní znaky; deriváty (jiné znaky, některými komponenty příbuzné);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Georgia" pitchFamily="18" charset="0"/>
              </a:rPr>
              <a:t>&gt;</a:t>
            </a:r>
            <a:r>
              <a:rPr lang="cs-CZ" sz="2400" b="1" dirty="0" smtClean="0">
                <a:latin typeface="Georgia" pitchFamily="18" charset="0"/>
              </a:rPr>
              <a:t> Folklor neslyšících</a:t>
            </a:r>
            <a:endParaRPr lang="cs-CZ" sz="2400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cs-CZ" sz="3200" cap="none" dirty="0" smtClean="0">
                <a:effectLst/>
                <a:latin typeface="Arial" charset="0"/>
              </a:rPr>
              <a:t>Další příklad různosti obrazů / modelů světa: </a:t>
            </a:r>
            <a:br>
              <a:rPr lang="cs-CZ" sz="3200" cap="none" dirty="0" smtClean="0">
                <a:effectLst/>
                <a:latin typeface="Arial" charset="0"/>
              </a:rPr>
            </a:br>
            <a:r>
              <a:rPr lang="cs-CZ" sz="3200" cap="none" dirty="0" smtClean="0">
                <a:effectLst/>
                <a:latin typeface="Arial" charset="0"/>
              </a:rPr>
              <a:t>č. </a:t>
            </a:r>
            <a:r>
              <a:rPr lang="cs-CZ" sz="3200" i="1" cap="none" dirty="0" smtClean="0">
                <a:effectLst/>
                <a:latin typeface="Arial" charset="0"/>
              </a:rPr>
              <a:t>svobodný, svoboda</a:t>
            </a:r>
            <a:r>
              <a:rPr lang="cs-CZ" sz="3200" cap="none" dirty="0" smtClean="0">
                <a:effectLst/>
                <a:latin typeface="Arial" charset="0"/>
              </a:rPr>
              <a:t> ≠ angl. </a:t>
            </a:r>
            <a:r>
              <a:rPr lang="cs-CZ" sz="3200" i="1" cap="none" dirty="0" smtClean="0">
                <a:effectLst/>
                <a:latin typeface="Arial" charset="0"/>
              </a:rPr>
              <a:t>free, </a:t>
            </a:r>
            <a:r>
              <a:rPr lang="cs-CZ" sz="3200" i="1" cap="none" dirty="0" err="1" smtClean="0">
                <a:effectLst/>
                <a:latin typeface="Arial" charset="0"/>
              </a:rPr>
              <a:t>freedom</a:t>
            </a:r>
            <a:endParaRPr lang="cs-CZ" sz="3200" i="1" cap="none" dirty="0" smtClean="0">
              <a:effectLst/>
              <a:latin typeface="Arial" charset="0"/>
            </a:endParaRPr>
          </a:p>
        </p:txBody>
      </p:sp>
      <p:sp>
        <p:nvSpPr>
          <p:cNvPr id="82947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773238"/>
            <a:ext cx="8686800" cy="4306887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cs-CZ" sz="2400" i="1" dirty="0" smtClean="0">
                <a:latin typeface="Georgia" pitchFamily="18" charset="0"/>
              </a:rPr>
              <a:t>svobodný občan</a:t>
            </a:r>
            <a:r>
              <a:rPr lang="cs-CZ" sz="2400" dirty="0" smtClean="0">
                <a:latin typeface="Georgia" pitchFamily="18" charset="0"/>
              </a:rPr>
              <a:t> – </a:t>
            </a:r>
            <a:r>
              <a:rPr lang="cs-CZ" sz="2400" i="1" dirty="0" smtClean="0">
                <a:latin typeface="Georgia" pitchFamily="18" charset="0"/>
              </a:rPr>
              <a:t>free </a:t>
            </a:r>
            <a:r>
              <a:rPr lang="cs-CZ" sz="2400" i="1" dirty="0" err="1" smtClean="0">
                <a:latin typeface="Georgia" pitchFamily="18" charset="0"/>
              </a:rPr>
              <a:t>citizen</a:t>
            </a:r>
            <a:r>
              <a:rPr lang="cs-CZ" sz="2400" dirty="0" smtClean="0">
                <a:latin typeface="Georgia" pitchFamily="18" charset="0"/>
              </a:rPr>
              <a:t>, </a:t>
            </a:r>
            <a:r>
              <a:rPr lang="cs-CZ" sz="2400" i="1" dirty="0" smtClean="0">
                <a:latin typeface="Georgia" pitchFamily="18" charset="0"/>
              </a:rPr>
              <a:t>svobodné volby</a:t>
            </a:r>
            <a:r>
              <a:rPr lang="cs-CZ" sz="2400" dirty="0" smtClean="0">
                <a:latin typeface="Georgia" pitchFamily="18" charset="0"/>
              </a:rPr>
              <a:t> – </a:t>
            </a:r>
            <a:r>
              <a:rPr lang="cs-CZ" sz="2400" i="1" dirty="0" smtClean="0">
                <a:latin typeface="Georgia" pitchFamily="18" charset="0"/>
              </a:rPr>
              <a:t>free </a:t>
            </a:r>
            <a:r>
              <a:rPr lang="cs-CZ" sz="2400" i="1" dirty="0" err="1" smtClean="0">
                <a:latin typeface="Georgia" pitchFamily="18" charset="0"/>
              </a:rPr>
              <a:t>vote</a:t>
            </a:r>
            <a:endParaRPr lang="cs-CZ" sz="2400" i="1" dirty="0" smtClean="0">
              <a:latin typeface="Georgia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cs-CZ" sz="2400" i="1" dirty="0" smtClean="0">
                <a:latin typeface="Georgia" pitchFamily="18" charset="0"/>
              </a:rPr>
              <a:t>svobodná</a:t>
            </a:r>
            <a:r>
              <a:rPr lang="cs-CZ" sz="2400" dirty="0" smtClean="0">
                <a:latin typeface="Georgia" pitchFamily="18" charset="0"/>
              </a:rPr>
              <a:t> (nezávislá) </a:t>
            </a:r>
            <a:r>
              <a:rPr lang="cs-CZ" sz="2400" i="1" dirty="0" smtClean="0">
                <a:latin typeface="Georgia" pitchFamily="18" charset="0"/>
              </a:rPr>
              <a:t>země</a:t>
            </a:r>
            <a:r>
              <a:rPr lang="cs-CZ" sz="2400" dirty="0" smtClean="0">
                <a:latin typeface="Georgia" pitchFamily="18" charset="0"/>
              </a:rPr>
              <a:t> – </a:t>
            </a:r>
            <a:r>
              <a:rPr lang="cs-CZ" sz="2400" i="1" dirty="0" smtClean="0">
                <a:latin typeface="Georgia" pitchFamily="18" charset="0"/>
              </a:rPr>
              <a:t>free</a:t>
            </a:r>
            <a:r>
              <a:rPr lang="cs-CZ" sz="2400" dirty="0" smtClean="0">
                <a:latin typeface="Georgia" pitchFamily="18" charset="0"/>
              </a:rPr>
              <a:t> (independent) </a:t>
            </a:r>
            <a:r>
              <a:rPr lang="cs-CZ" sz="2400" i="1" dirty="0" smtClean="0">
                <a:latin typeface="Georgia" pitchFamily="18" charset="0"/>
              </a:rPr>
              <a:t>country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cs-CZ" sz="2400" dirty="0" smtClean="0">
                <a:latin typeface="Georgia" pitchFamily="18" charset="0"/>
              </a:rPr>
              <a:t>(zločinec) </a:t>
            </a:r>
            <a:r>
              <a:rPr lang="cs-CZ" sz="2400" i="1" dirty="0" smtClean="0">
                <a:latin typeface="Georgia" pitchFamily="18" charset="0"/>
              </a:rPr>
              <a:t>je opět na svobodě</a:t>
            </a:r>
            <a:r>
              <a:rPr lang="cs-CZ" sz="2400" dirty="0" smtClean="0">
                <a:latin typeface="Georgia" pitchFamily="18" charset="0"/>
              </a:rPr>
              <a:t> – </a:t>
            </a:r>
            <a:r>
              <a:rPr lang="cs-CZ" sz="2400" i="1" dirty="0" smtClean="0">
                <a:latin typeface="Georgia" pitchFamily="18" charset="0"/>
              </a:rPr>
              <a:t>he </a:t>
            </a:r>
            <a:r>
              <a:rPr lang="cs-CZ" sz="2400" i="1" dirty="0" err="1" smtClean="0">
                <a:latin typeface="Georgia" pitchFamily="18" charset="0"/>
              </a:rPr>
              <a:t>is</a:t>
            </a:r>
            <a:r>
              <a:rPr lang="cs-CZ" sz="2400" i="1" dirty="0" smtClean="0">
                <a:latin typeface="Georgia" pitchFamily="18" charset="0"/>
              </a:rPr>
              <a:t> a free man </a:t>
            </a:r>
            <a:r>
              <a:rPr lang="cs-CZ" sz="2400" i="1" dirty="0" err="1" smtClean="0">
                <a:latin typeface="Georgia" pitchFamily="18" charset="0"/>
              </a:rPr>
              <a:t>again</a:t>
            </a:r>
            <a:endParaRPr lang="cs-CZ" sz="2400" i="1" dirty="0" smtClean="0">
              <a:latin typeface="Georgia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cs-CZ" sz="2400" dirty="0" smtClean="0">
              <a:latin typeface="Georgia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cs-CZ" sz="2400" dirty="0" smtClean="0">
                <a:latin typeface="Georgia" pitchFamily="18" charset="0"/>
              </a:rPr>
              <a:t>ALE: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cs-CZ" sz="2400" i="1" dirty="0" smtClean="0">
                <a:latin typeface="Georgia" pitchFamily="18" charset="0"/>
              </a:rPr>
              <a:t>svobodná žena </a:t>
            </a:r>
            <a:r>
              <a:rPr lang="cs-CZ" sz="2400" dirty="0" smtClean="0">
                <a:latin typeface="Georgia" pitchFamily="18" charset="0"/>
              </a:rPr>
              <a:t>(neprovdaná) – </a:t>
            </a:r>
            <a:r>
              <a:rPr lang="cs-CZ" sz="2400" i="1" dirty="0" smtClean="0">
                <a:latin typeface="Georgia" pitchFamily="18" charset="0"/>
              </a:rPr>
              <a:t>singl girl</a:t>
            </a:r>
            <a:r>
              <a:rPr lang="cs-CZ" sz="2400" dirty="0" smtClean="0">
                <a:latin typeface="Georgia" pitchFamily="18" charset="0"/>
              </a:rPr>
              <a:t> (</a:t>
            </a:r>
            <a:r>
              <a:rPr lang="cs-CZ" sz="2400" i="1" dirty="0" err="1" smtClean="0">
                <a:latin typeface="Georgia" pitchFamily="18" charset="0"/>
              </a:rPr>
              <a:t>woman</a:t>
            </a:r>
            <a:r>
              <a:rPr lang="cs-CZ" sz="2400" dirty="0" smtClean="0">
                <a:latin typeface="Georgia" pitchFamily="18" charset="0"/>
              </a:rPr>
              <a:t>), </a:t>
            </a:r>
            <a:r>
              <a:rPr lang="cs-CZ" sz="2400" i="1" dirty="0" err="1" smtClean="0">
                <a:latin typeface="Georgia" pitchFamily="18" charset="0"/>
              </a:rPr>
              <a:t>bachelor</a:t>
            </a:r>
            <a:r>
              <a:rPr lang="cs-CZ" sz="2400" i="1" dirty="0" smtClean="0">
                <a:latin typeface="Georgia" pitchFamily="18" charset="0"/>
              </a:rPr>
              <a:t>  girl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cs-CZ" sz="2400" i="1" dirty="0" smtClean="0">
                <a:latin typeface="Georgia" pitchFamily="18" charset="0"/>
              </a:rPr>
              <a:t>svobodná matka </a:t>
            </a:r>
            <a:r>
              <a:rPr lang="cs-CZ" sz="2400" dirty="0" smtClean="0">
                <a:latin typeface="Georgia" pitchFamily="18" charset="0"/>
              </a:rPr>
              <a:t>– </a:t>
            </a:r>
            <a:r>
              <a:rPr lang="cs-CZ" sz="2400" i="1" dirty="0" smtClean="0">
                <a:latin typeface="Georgia" pitchFamily="18" charset="0"/>
              </a:rPr>
              <a:t>single </a:t>
            </a:r>
            <a:r>
              <a:rPr lang="cs-CZ" sz="2400" i="1" dirty="0" err="1" smtClean="0">
                <a:latin typeface="Georgia" pitchFamily="18" charset="0"/>
              </a:rPr>
              <a:t>mother</a:t>
            </a:r>
            <a:endParaRPr lang="cs-CZ" sz="2400" i="1" dirty="0" smtClean="0">
              <a:latin typeface="Georgia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cs-CZ" sz="2400" i="1" dirty="0" smtClean="0">
                <a:latin typeface="Georgia" pitchFamily="18" charset="0"/>
              </a:rPr>
              <a:t>za svobodna se jmenovala Nováková</a:t>
            </a:r>
            <a:r>
              <a:rPr lang="cs-CZ" sz="2400" dirty="0" smtClean="0">
                <a:latin typeface="Georgia" pitchFamily="18" charset="0"/>
              </a:rPr>
              <a:t> – </a:t>
            </a:r>
            <a:r>
              <a:rPr lang="cs-CZ" sz="2400" i="1" dirty="0" smtClean="0">
                <a:latin typeface="Georgia" pitchFamily="18" charset="0"/>
              </a:rPr>
              <a:t>her </a:t>
            </a:r>
            <a:r>
              <a:rPr lang="cs-CZ" sz="2400" i="1" dirty="0" err="1" smtClean="0">
                <a:latin typeface="Georgia" pitchFamily="18" charset="0"/>
              </a:rPr>
              <a:t>maiden</a:t>
            </a:r>
            <a:r>
              <a:rPr lang="cs-CZ" sz="2400" i="1" dirty="0" smtClean="0">
                <a:latin typeface="Georgia" pitchFamily="18" charset="0"/>
              </a:rPr>
              <a:t> </a:t>
            </a:r>
            <a:r>
              <a:rPr lang="cs-CZ" sz="2400" i="1" dirty="0" err="1" smtClean="0">
                <a:latin typeface="Georgia" pitchFamily="18" charset="0"/>
              </a:rPr>
              <a:t>name</a:t>
            </a:r>
            <a:r>
              <a:rPr lang="cs-CZ" sz="2400" i="1" dirty="0" smtClean="0">
                <a:latin typeface="Georgia" pitchFamily="18" charset="0"/>
              </a:rPr>
              <a:t> </a:t>
            </a:r>
            <a:r>
              <a:rPr lang="cs-CZ" sz="2400" i="1" dirty="0" err="1" smtClean="0">
                <a:latin typeface="Georgia" pitchFamily="18" charset="0"/>
              </a:rPr>
              <a:t>was</a:t>
            </a:r>
            <a:r>
              <a:rPr lang="cs-CZ" sz="2400" i="1" dirty="0" smtClean="0">
                <a:latin typeface="Georgia" pitchFamily="18" charset="0"/>
              </a:rPr>
              <a:t> Nováková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cs-CZ" sz="2400" i="1" dirty="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800" b="1" dirty="0" smtClean="0">
                <a:latin typeface="Georgia" pitchFamily="18" charset="0"/>
              </a:rPr>
              <a:t>Zkoumání stereotypů fungujících </a:t>
            </a:r>
            <a:br>
              <a:rPr lang="cs-CZ" sz="2800" b="1" dirty="0" smtClean="0">
                <a:latin typeface="Georgia" pitchFamily="18" charset="0"/>
              </a:rPr>
            </a:br>
            <a:r>
              <a:rPr lang="cs-CZ" sz="2800" b="1" dirty="0" smtClean="0">
                <a:latin typeface="Georgia" pitchFamily="18" charset="0"/>
              </a:rPr>
              <a:t>v komunitě (českých) neslyšících</a:t>
            </a:r>
          </a:p>
        </p:txBody>
      </p:sp>
      <p:sp>
        <p:nvSpPr>
          <p:cNvPr id="6656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Lze předpokládat, že neslyšící se vymezují nejvýrazněji vůči většinové společnosti slyšících –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proto jsme zvolili jako jedno z témat mezinárodní dílny stereotyp slyšícího z perspektivy neslyšících 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Je-li to něco jako „slyšící svině“ apod. – jaké má tento stereotyp polohy (vzhled a jeho atributy, chování, typické vlastnosti…)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ctrTitle"/>
          </p:nvPr>
        </p:nvSpPr>
        <p:spPr>
          <a:xfrm>
            <a:off x="684213" y="328613"/>
            <a:ext cx="7772400" cy="244792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latin typeface="Georgia" pitchFamily="18" charset="0"/>
              </a:rPr>
              <a:t>Stereotyp jako klíč </a:t>
            </a:r>
            <a:br>
              <a:rPr lang="cs-CZ" b="1" dirty="0" smtClean="0">
                <a:latin typeface="Georgia" pitchFamily="18" charset="0"/>
              </a:rPr>
            </a:br>
            <a:r>
              <a:rPr lang="cs-CZ" b="1" dirty="0" smtClean="0">
                <a:latin typeface="Georgia" pitchFamily="18" charset="0"/>
              </a:rPr>
              <a:t>k obrazu světa českých neslyšících – 3. část </a:t>
            </a:r>
          </a:p>
        </p:txBody>
      </p:sp>
      <p:sp>
        <p:nvSpPr>
          <p:cNvPr id="67586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smtClean="0">
              <a:solidFill>
                <a:schemeClr val="tx1"/>
              </a:solidFill>
            </a:endParaRPr>
          </a:p>
        </p:txBody>
      </p:sp>
      <p:pic>
        <p:nvPicPr>
          <p:cNvPr id="67588" name="Picture 7" descr="ANd9GcQglCdiiaimL49k0teDCpchKChrAgZWt2_EJLVKsfEKa85YgBsnKhLSn8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5119451"/>
            <a:ext cx="14192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9" descr="ANd9GcSJLaA3B2TC6od8Xj_lqrxgT7bDjY8zJniEmMPCKlb7oI7AbD53uDljkkbkaQ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4959067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11" descr="ANd9GcS6sVPuv3U8yAncnpCqrq3Uu95hN_Wa3swvQRupPYjet4moOUcALD2Q7DY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27900" y="3081337"/>
            <a:ext cx="12001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13" descr="ANd9GcSFH7XmlevyNxckYf6ByOSc4TD2E6xoWiq80Z4NSCNXyEtleHXIbxoZiA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7875" y="3119933"/>
            <a:ext cx="1057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15" descr="ANd9GcTqwarBK-BqUGEaFvL3A_85iZh9mKLncfE3oeUwIpzKt0hG6dg-4MHxeS0y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24300" y="2800846"/>
            <a:ext cx="12763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Picture 19" descr="ANd9GcRoiqdUSuYKhMUSiF3DHNFZOwYl8lttfkkzCk9kLpO9BKIcHk6p8-Szf80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24300" y="5120992"/>
            <a:ext cx="1057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latin typeface="Georgia" pitchFamily="18" charset="0"/>
              </a:rPr>
              <a:t>KLÍČ: </a:t>
            </a:r>
            <a:r>
              <a:rPr lang="cs-CZ" sz="4000" dirty="0">
                <a:latin typeface="Georgia" pitchFamily="18" charset="0"/>
              </a:rPr>
              <a:t/>
            </a:r>
            <a:br>
              <a:rPr lang="cs-CZ" sz="4000" dirty="0">
                <a:latin typeface="Georgia" pitchFamily="18" charset="0"/>
              </a:rPr>
            </a:br>
            <a:r>
              <a:rPr lang="cs-CZ" sz="4000" dirty="0" smtClean="0">
                <a:latin typeface="Georgia" pitchFamily="18" charset="0"/>
              </a:rPr>
              <a:t>zdvojené mapování</a:t>
            </a:r>
            <a:br>
              <a:rPr lang="cs-CZ" sz="4000" dirty="0" smtClean="0">
                <a:latin typeface="Georgia" pitchFamily="18" charset="0"/>
              </a:rPr>
            </a:br>
            <a:endParaRPr lang="cs-CZ" sz="4000" dirty="0" smtClean="0">
              <a:latin typeface="Georgia" pitchFamily="18" charset="0"/>
            </a:endParaRPr>
          </a:p>
        </p:txBody>
      </p:sp>
      <p:sp>
        <p:nvSpPr>
          <p:cNvPr id="686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cs-CZ" dirty="0" smtClean="0">
              <a:latin typeface="Georgia" pitchFamily="18" charset="0"/>
            </a:endParaRPr>
          </a:p>
          <a:p>
            <a:pPr eaLnBrk="1" hangingPunct="1">
              <a:buFont typeface="Arial" charset="0"/>
              <a:buNone/>
            </a:pPr>
            <a:endParaRPr lang="cs-CZ" dirty="0" smtClean="0">
              <a:latin typeface="Georgia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cs-CZ" dirty="0" smtClean="0">
              <a:latin typeface="Georgia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cs-CZ" dirty="0" smtClean="0">
                <a:latin typeface="Georgia" pitchFamily="18" charset="0"/>
              </a:rPr>
              <a:t>Ikoničnost + metaforičnost</a:t>
            </a:r>
          </a:p>
          <a:p>
            <a:pPr algn="ctr" eaLnBrk="1" hangingPunct="1">
              <a:buFont typeface="Arial" charset="0"/>
              <a:buNone/>
            </a:pPr>
            <a:r>
              <a:rPr lang="cs-CZ" dirty="0" smtClean="0">
                <a:latin typeface="Georgia" pitchFamily="18" charset="0"/>
              </a:rPr>
              <a:t>Ikoničnost + </a:t>
            </a:r>
            <a:r>
              <a:rPr lang="cs-CZ" dirty="0" err="1" smtClean="0">
                <a:latin typeface="Georgia" pitchFamily="18" charset="0"/>
              </a:rPr>
              <a:t>metonymičnost</a:t>
            </a:r>
            <a:endParaRPr lang="cs-CZ" dirty="0" smtClean="0">
              <a:latin typeface="Georgia" pitchFamily="18" charset="0"/>
            </a:endParaRPr>
          </a:p>
          <a:p>
            <a:pPr eaLnBrk="1" hangingPunct="1">
              <a:buFont typeface="Arial" charset="0"/>
              <a:buNone/>
            </a:pPr>
            <a:endParaRPr lang="cs-CZ" dirty="0" smtClean="0">
              <a:latin typeface="Georgia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cs-CZ" sz="2400" dirty="0">
                <a:latin typeface="Georgia" pitchFamily="18" charset="0"/>
              </a:rPr>
              <a:t>WILCOX, </a:t>
            </a:r>
            <a:r>
              <a:rPr lang="cs-CZ" sz="2400" dirty="0" err="1">
                <a:latin typeface="Georgia" pitchFamily="18" charset="0"/>
              </a:rPr>
              <a:t>Phyllis</a:t>
            </a:r>
            <a:r>
              <a:rPr lang="cs-CZ" sz="2400" dirty="0">
                <a:latin typeface="Georgia" pitchFamily="18" charset="0"/>
              </a:rPr>
              <a:t> </a:t>
            </a:r>
            <a:r>
              <a:rPr lang="cs-CZ" sz="2400" dirty="0" err="1">
                <a:latin typeface="Georgia" pitchFamily="18" charset="0"/>
              </a:rPr>
              <a:t>Perrin</a:t>
            </a:r>
            <a:r>
              <a:rPr lang="cs-CZ" sz="2400" dirty="0">
                <a:latin typeface="Georgia" pitchFamily="18" charset="0"/>
              </a:rPr>
              <a:t> (2004): A </a:t>
            </a:r>
            <a:r>
              <a:rPr lang="cs-CZ" sz="2400" dirty="0" err="1">
                <a:latin typeface="Georgia" pitchFamily="18" charset="0"/>
              </a:rPr>
              <a:t>cognitive</a:t>
            </a:r>
            <a:r>
              <a:rPr lang="cs-CZ" sz="2400" dirty="0">
                <a:latin typeface="Georgia" pitchFamily="18" charset="0"/>
              </a:rPr>
              <a:t> </a:t>
            </a:r>
            <a:r>
              <a:rPr lang="cs-CZ" sz="2400" dirty="0" err="1">
                <a:latin typeface="Georgia" pitchFamily="18" charset="0"/>
              </a:rPr>
              <a:t>key</a:t>
            </a:r>
            <a:r>
              <a:rPr lang="cs-CZ" sz="2400" dirty="0">
                <a:latin typeface="Georgia" pitchFamily="18" charset="0"/>
              </a:rPr>
              <a:t>: </a:t>
            </a:r>
            <a:r>
              <a:rPr lang="cs-CZ" sz="2400" dirty="0" err="1">
                <a:latin typeface="Georgia" pitchFamily="18" charset="0"/>
              </a:rPr>
              <a:t>Metonymic</a:t>
            </a:r>
            <a:r>
              <a:rPr lang="cs-CZ" sz="2400" dirty="0">
                <a:latin typeface="Georgia" pitchFamily="18" charset="0"/>
              </a:rPr>
              <a:t> and </a:t>
            </a:r>
            <a:r>
              <a:rPr lang="cs-CZ" sz="2400" dirty="0" err="1">
                <a:latin typeface="Georgia" pitchFamily="18" charset="0"/>
              </a:rPr>
              <a:t>metaphorical</a:t>
            </a:r>
            <a:r>
              <a:rPr lang="cs-CZ" sz="2400" dirty="0">
                <a:latin typeface="Georgia" pitchFamily="18" charset="0"/>
              </a:rPr>
              <a:t> </a:t>
            </a:r>
            <a:r>
              <a:rPr lang="cs-CZ" sz="2400" dirty="0" err="1">
                <a:latin typeface="Georgia" pitchFamily="18" charset="0"/>
              </a:rPr>
              <a:t>mappings</a:t>
            </a:r>
            <a:r>
              <a:rPr lang="cs-CZ" sz="2400" dirty="0">
                <a:latin typeface="Georgia" pitchFamily="18" charset="0"/>
              </a:rPr>
              <a:t>. ASL. </a:t>
            </a:r>
            <a:r>
              <a:rPr lang="cs-CZ" sz="2400" i="1" dirty="0" err="1">
                <a:latin typeface="Georgia" pitchFamily="18" charset="0"/>
              </a:rPr>
              <a:t>Cognitive</a:t>
            </a:r>
            <a:r>
              <a:rPr lang="cs-CZ" sz="2400" i="1" dirty="0">
                <a:latin typeface="Georgia" pitchFamily="18" charset="0"/>
              </a:rPr>
              <a:t> </a:t>
            </a:r>
            <a:r>
              <a:rPr lang="cs-CZ" sz="2400" i="1" dirty="0" err="1">
                <a:latin typeface="Georgia" pitchFamily="18" charset="0"/>
              </a:rPr>
              <a:t>Linguistics</a:t>
            </a:r>
            <a:r>
              <a:rPr lang="cs-CZ" sz="2400" i="1" dirty="0">
                <a:latin typeface="Georgia" pitchFamily="18" charset="0"/>
              </a:rPr>
              <a:t>,</a:t>
            </a:r>
            <a:r>
              <a:rPr lang="cs-CZ" sz="2400" dirty="0">
                <a:latin typeface="Georgia" pitchFamily="18" charset="0"/>
              </a:rPr>
              <a:t> 15, s. 197 – 222.</a:t>
            </a:r>
          </a:p>
          <a:p>
            <a:pPr eaLnBrk="1" hangingPunct="1">
              <a:buFont typeface="Arial" charset="0"/>
              <a:buNone/>
            </a:pPr>
            <a:endParaRPr lang="cs-CZ" sz="2400" dirty="0">
              <a:latin typeface="Georgia" pitchFamily="18" charset="0"/>
            </a:endParaRPr>
          </a:p>
          <a:p>
            <a:pPr eaLnBrk="1" hangingPunct="1">
              <a:buFont typeface="Arial" charset="0"/>
              <a:buNone/>
            </a:pPr>
            <a:endParaRPr lang="cs-CZ" dirty="0" smtClean="0">
              <a:latin typeface="Georgia" pitchFamily="18" charset="0"/>
            </a:endParaRPr>
          </a:p>
        </p:txBody>
      </p:sp>
      <p:pic>
        <p:nvPicPr>
          <p:cNvPr id="68611" name="Picture 7" descr="ANd9GcQglCdiiaimL49k0teDCpchKChrAgZWt2_EJLVKsfEKa85YgBsnKhLSn8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3928" y="2016932"/>
            <a:ext cx="14192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>
                <a:latin typeface="Georgia" pitchFamily="18" charset="0"/>
              </a:rPr>
              <a:t>Klíč ve scénáři odemykání a otevírání: metaforické a   metonymické rozšiřování významu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57546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Klíč: atribut sv. Petra + znak </a:t>
            </a:r>
            <a:r>
              <a:rPr lang="cs-CZ" sz="4000" i="1" dirty="0" smtClean="0"/>
              <a:t>sv. Petr 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a jmenný znak </a:t>
            </a:r>
            <a:r>
              <a:rPr lang="cs-CZ" sz="4000" i="1" dirty="0" smtClean="0"/>
              <a:t>PETR</a:t>
            </a:r>
          </a:p>
        </p:txBody>
      </p:sp>
      <p:pic>
        <p:nvPicPr>
          <p:cNvPr id="6963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0200" y="2708275"/>
            <a:ext cx="2263775" cy="3600450"/>
          </a:xfrm>
        </p:spPr>
      </p:pic>
      <p:pic>
        <p:nvPicPr>
          <p:cNvPr id="69635" name="Picture 5" descr="ANd9GcSFDRefxq-huskrpSPY7pk-DuCcSfIzE_ZGrgOQTBBkyPzJqnJnLkUGjVw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301750"/>
            <a:ext cx="981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2425700"/>
            <a:ext cx="22082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1844675"/>
            <a:ext cx="34194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latin typeface="Georgia" pitchFamily="18" charset="0"/>
              </a:rPr>
              <a:t>Významné osobnosti v českém ZJ</a:t>
            </a:r>
            <a:br>
              <a:rPr lang="cs-CZ" sz="4000" dirty="0" smtClean="0">
                <a:latin typeface="Georgia" pitchFamily="18" charset="0"/>
              </a:rPr>
            </a:br>
            <a:endParaRPr lang="cs-CZ" sz="4000" dirty="0" smtClean="0">
              <a:latin typeface="Georgia" pitchFamily="18" charset="0"/>
            </a:endParaRPr>
          </a:p>
        </p:txBody>
      </p:sp>
      <p:sp>
        <p:nvSpPr>
          <p:cNvPr id="7065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z="2800" dirty="0" smtClean="0">
                <a:latin typeface="Georgia" pitchFamily="18" charset="0"/>
              </a:rPr>
              <a:t>pokus o úvahu </a:t>
            </a:r>
          </a:p>
          <a:p>
            <a:pPr eaLnBrk="1" hangingPunct="1">
              <a:buFontTx/>
              <a:buChar char="-"/>
            </a:pPr>
            <a:r>
              <a:rPr lang="cs-CZ" sz="2800" dirty="0" smtClean="0">
                <a:latin typeface="Georgia" pitchFamily="18" charset="0"/>
              </a:rPr>
              <a:t>o způsobech konstruování stereotypu </a:t>
            </a:r>
          </a:p>
          <a:p>
            <a:pPr eaLnBrk="1" hangingPunct="1">
              <a:buFontTx/>
              <a:buChar char="-"/>
            </a:pPr>
            <a:r>
              <a:rPr lang="cs-CZ" sz="2800" dirty="0" smtClean="0">
                <a:latin typeface="Georgia" pitchFamily="18" charset="0"/>
              </a:rPr>
              <a:t>o rozšiřování významu</a:t>
            </a:r>
          </a:p>
          <a:p>
            <a:pPr eaLnBrk="1" hangingPunct="1">
              <a:buFontTx/>
              <a:buChar char="-"/>
            </a:pPr>
            <a:r>
              <a:rPr lang="cs-CZ" sz="2800" dirty="0" smtClean="0">
                <a:latin typeface="Georgia" pitchFamily="18" charset="0"/>
              </a:rPr>
              <a:t>o zdvojeném mapování ve jmenných znacích</a:t>
            </a:r>
          </a:p>
          <a:p>
            <a:pPr eaLnBrk="1" hangingPunct="1">
              <a:buFontTx/>
              <a:buNone/>
            </a:pPr>
            <a:r>
              <a:rPr lang="cs-CZ" sz="2800" dirty="0" smtClean="0">
                <a:latin typeface="Georgia" pitchFamily="18" charset="0"/>
              </a:rPr>
              <a:t>Svatí – staré křesťanské znaky, používané zároveň jako znaky pro jména (Marie, Petr, Jiří, Štěpán, Ludmila…): dvojí metonymický přenos, ikonicko-</a:t>
            </a:r>
            <a:r>
              <a:rPr lang="cs-CZ" sz="2800" dirty="0" err="1" smtClean="0">
                <a:latin typeface="Georgia" pitchFamily="18" charset="0"/>
              </a:rPr>
              <a:t>meton</a:t>
            </a:r>
            <a:r>
              <a:rPr lang="cs-CZ" sz="2800" dirty="0" smtClean="0">
                <a:latin typeface="Georgia" pitchFamily="18" charset="0"/>
              </a:rPr>
              <a:t>., dnes ztráta motivace – pociťováno jako arbitrární (viz práce R. </a:t>
            </a:r>
            <a:r>
              <a:rPr lang="cs-CZ" sz="2800" dirty="0" err="1" smtClean="0">
                <a:latin typeface="Georgia" pitchFamily="18" charset="0"/>
              </a:rPr>
              <a:t>Faltínové</a:t>
            </a:r>
            <a:r>
              <a:rPr lang="cs-CZ" sz="2800" dirty="0" smtClean="0">
                <a:latin typeface="Georgia" pitchFamily="18" charset="0"/>
              </a:rPr>
              <a:t> aj.)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dirty="0" smtClean="0"/>
              <a:t>Stereotypy a </a:t>
            </a:r>
            <a:r>
              <a:rPr lang="cs-CZ" sz="4000" dirty="0" err="1" smtClean="0"/>
              <a:t>ZPůSOBy</a:t>
            </a:r>
            <a:r>
              <a:rPr lang="cs-CZ" sz="4000" dirty="0" smtClean="0"/>
              <a:t> konstruování </a:t>
            </a:r>
            <a:br>
              <a:rPr lang="cs-CZ" sz="4000" dirty="0" smtClean="0"/>
            </a:br>
            <a:r>
              <a:rPr lang="cs-CZ" sz="4000" dirty="0" smtClean="0"/>
              <a:t>jmenných znaků</a:t>
            </a:r>
          </a:p>
        </p:txBody>
      </p:sp>
      <p:sp>
        <p:nvSpPr>
          <p:cNvPr id="71682" name="Rectangle 3"/>
          <p:cNvSpPr>
            <a:spLocks noGrp="1"/>
          </p:cNvSpPr>
          <p:nvPr>
            <p:ph idx="1"/>
          </p:nvPr>
        </p:nvSpPr>
        <p:spPr>
          <a:xfrm>
            <a:off x="250825" y="1700213"/>
            <a:ext cx="8686800" cy="41052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cs-CZ" dirty="0" smtClean="0">
              <a:latin typeface="Georgia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cs-CZ" dirty="0" smtClean="0">
                <a:latin typeface="Georgia" pitchFamily="18" charset="0"/>
              </a:rPr>
              <a:t>● Ikonicko-metonymické mapování</a:t>
            </a:r>
          </a:p>
          <a:p>
            <a:pPr eaLnBrk="1" hangingPunct="1">
              <a:buNone/>
            </a:pPr>
            <a:endParaRPr lang="cs-CZ" dirty="0" smtClean="0">
              <a:latin typeface="Georgia" pitchFamily="18" charset="0"/>
            </a:endParaRPr>
          </a:p>
          <a:p>
            <a:pPr eaLnBrk="1" hangingPunct="1">
              <a:buNone/>
            </a:pPr>
            <a:r>
              <a:rPr lang="cs-CZ" dirty="0" smtClean="0">
                <a:latin typeface="Georgia" pitchFamily="18" charset="0"/>
              </a:rPr>
              <a:t>● </a:t>
            </a:r>
            <a:r>
              <a:rPr lang="cs-CZ" dirty="0" err="1">
                <a:latin typeface="Georgia" pitchFamily="18" charset="0"/>
              </a:rPr>
              <a:t>Ikonicko</a:t>
            </a:r>
            <a:r>
              <a:rPr lang="cs-CZ" dirty="0">
                <a:latin typeface="Georgia" pitchFamily="18" charset="0"/>
              </a:rPr>
              <a:t>–metaforické mapování</a:t>
            </a:r>
          </a:p>
          <a:p>
            <a:pPr eaLnBrk="1" hangingPunct="1">
              <a:buFont typeface="Arial" charset="0"/>
              <a:buNone/>
            </a:pPr>
            <a:endParaRPr lang="cs-CZ" dirty="0" smtClean="0">
              <a:latin typeface="Georgia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cs-CZ" dirty="0" smtClean="0">
                <a:latin typeface="Georgia" pitchFamily="18" charset="0"/>
              </a:rPr>
              <a:t>● Typy motivací / typy metonymických a metaforických přenosů a jejich kombinací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Václav Havel</a:t>
            </a:r>
          </a:p>
        </p:txBody>
      </p:sp>
      <p:pic>
        <p:nvPicPr>
          <p:cNvPr id="72706" name="Picture 6" descr="Václav Havel ukazuje své oblíbené gest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1825" y="1554163"/>
            <a:ext cx="803275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smtClean="0">
                <a:latin typeface="Georgia" pitchFamily="18" charset="0"/>
              </a:rPr>
              <a:t>Závěr</a:t>
            </a:r>
          </a:p>
        </p:txBody>
      </p:sp>
      <p:sp>
        <p:nvSpPr>
          <p:cNvPr id="7373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>
                <a:latin typeface="Georgia" pitchFamily="18" charset="0"/>
              </a:rPr>
              <a:t>Obecnější platnost – o konstruování významu ve ZJ (a možná i v jazycích vůbec)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latin typeface="Georgia" pitchFamily="18" charset="0"/>
              </a:rPr>
              <a:t>A snad i o fungování stereotypů (metonymie: část, aspekt za celek – která část / souvislost bývá vybrána a proč asi; metafora – méně často - proč)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latin typeface="Georgia" pitchFamily="18" charset="0"/>
              </a:rPr>
              <a:t>Pokračování – </a:t>
            </a:r>
            <a:r>
              <a:rPr lang="cs-CZ" dirty="0" smtClean="0">
                <a:latin typeface="Arial" charset="0"/>
              </a:rPr>
              <a:t>speciální prezentace + </a:t>
            </a:r>
            <a:r>
              <a:rPr lang="cs-CZ" dirty="0" smtClean="0">
                <a:latin typeface="Georgia" pitchFamily="18" charset="0"/>
              </a:rPr>
              <a:t>dílny: </a:t>
            </a:r>
            <a:r>
              <a:rPr lang="cs-CZ" dirty="0">
                <a:latin typeface="Georgia" pitchFamily="18" charset="0"/>
              </a:rPr>
              <a:t>stereotypy </a:t>
            </a:r>
            <a:r>
              <a:rPr lang="cs-CZ" b="1" dirty="0">
                <a:latin typeface="Georgia" pitchFamily="18" charset="0"/>
              </a:rPr>
              <a:t>národností</a:t>
            </a:r>
            <a:r>
              <a:rPr lang="cs-CZ" dirty="0">
                <a:latin typeface="Georgia" pitchFamily="18" charset="0"/>
              </a:rPr>
              <a:t>, stereotyp </a:t>
            </a:r>
            <a:r>
              <a:rPr lang="cs-CZ" b="1" dirty="0" smtClean="0">
                <a:latin typeface="Georgia" pitchFamily="18" charset="0"/>
              </a:rPr>
              <a:t>slyšícího</a:t>
            </a:r>
            <a:r>
              <a:rPr lang="cs-CZ" dirty="0" smtClean="0">
                <a:latin typeface="Georgia" pitchFamily="18" charset="0"/>
              </a:rPr>
              <a:t>, stereotypy/ prototypy spojené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latin typeface="Georgia" pitchFamily="18" charset="0"/>
              </a:rPr>
              <a:t> s </a:t>
            </a:r>
            <a:r>
              <a:rPr lang="cs-CZ" b="1" dirty="0" smtClean="0">
                <a:latin typeface="Georgia" pitchFamily="18" charset="0"/>
              </a:rPr>
              <a:t>barvami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b="1" dirty="0" smtClean="0">
                <a:latin typeface="Georgia" pitchFamily="18" charset="0"/>
              </a:rPr>
              <a:t>Teoretická a metodologická východiska:</a:t>
            </a:r>
          </a:p>
        </p:txBody>
      </p:sp>
      <p:sp>
        <p:nvSpPr>
          <p:cNvPr id="15362" name="Rectangle 5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4038600" cy="4713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 smtClean="0">
                <a:latin typeface="Georgia" pitchFamily="18" charset="0"/>
              </a:rPr>
              <a:t>I.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 smtClean="0">
                <a:latin typeface="Georgia" pitchFamily="18" charset="0"/>
              </a:rPr>
              <a:t>Americká kognitivní lingvistika</a:t>
            </a:r>
            <a:r>
              <a:rPr lang="cs-CZ" dirty="0" smtClean="0">
                <a:latin typeface="Georgia" pitchFamily="18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400" dirty="0" smtClean="0">
                <a:latin typeface="Georgia" pitchFamily="18" charset="0"/>
              </a:rPr>
              <a:t>metafora a metonymie, kategorizace, prototyp…</a:t>
            </a:r>
            <a:endParaRPr lang="cs-CZ" dirty="0" smtClean="0">
              <a:latin typeface="Georgia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400" i="1" dirty="0" smtClean="0">
                <a:latin typeface="Georgia" pitchFamily="18" charset="0"/>
              </a:rPr>
              <a:t>G. </a:t>
            </a:r>
            <a:r>
              <a:rPr lang="cs-CZ" sz="2400" i="1" dirty="0" err="1" smtClean="0">
                <a:latin typeface="Georgia" pitchFamily="18" charset="0"/>
              </a:rPr>
              <a:t>Lakoff</a:t>
            </a:r>
            <a:r>
              <a:rPr lang="cs-CZ" sz="2400" dirty="0" smtClean="0">
                <a:latin typeface="Georgia" pitchFamily="18" charset="0"/>
              </a:rPr>
              <a:t>, </a:t>
            </a:r>
            <a:r>
              <a:rPr lang="cs-CZ" sz="2400" i="1" dirty="0" smtClean="0">
                <a:latin typeface="Georgia" pitchFamily="18" charset="0"/>
              </a:rPr>
              <a:t>M. Johnson</a:t>
            </a:r>
            <a:r>
              <a:rPr lang="cs-CZ" sz="2400" dirty="0" smtClean="0">
                <a:latin typeface="Georgia" pitchFamily="18" charset="0"/>
              </a:rPr>
              <a:t>,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400" i="1" dirty="0" smtClean="0">
                <a:latin typeface="Georgia" pitchFamily="18" charset="0"/>
              </a:rPr>
              <a:t>E. </a:t>
            </a:r>
            <a:r>
              <a:rPr lang="cs-CZ" sz="2400" i="1" dirty="0" err="1" smtClean="0">
                <a:latin typeface="Georgia" pitchFamily="18" charset="0"/>
              </a:rPr>
              <a:t>Roschová</a:t>
            </a:r>
            <a:r>
              <a:rPr lang="cs-CZ" sz="2400" dirty="0" smtClean="0">
                <a:latin typeface="Georgia" pitchFamily="18" charset="0"/>
              </a:rPr>
              <a:t> aj.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 smtClean="0">
                <a:latin typeface="Georgia" pitchFamily="18" charset="0"/>
              </a:rPr>
              <a:t>CL znakových jazyků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400" i="1" dirty="0" smtClean="0">
                <a:latin typeface="Georgia" pitchFamily="18" charset="0"/>
              </a:rPr>
              <a:t>P. P. </a:t>
            </a:r>
            <a:r>
              <a:rPr lang="cs-CZ" sz="2400" i="1" dirty="0" err="1" smtClean="0">
                <a:latin typeface="Georgia" pitchFamily="18" charset="0"/>
              </a:rPr>
              <a:t>Wilcox</a:t>
            </a:r>
            <a:r>
              <a:rPr lang="cs-CZ" sz="2400" dirty="0" smtClean="0">
                <a:latin typeface="Georgia" pitchFamily="18" charset="0"/>
              </a:rPr>
              <a:t>, </a:t>
            </a:r>
            <a:r>
              <a:rPr lang="cs-CZ" sz="2400" i="1" dirty="0" smtClean="0">
                <a:latin typeface="Georgia" pitchFamily="18" charset="0"/>
              </a:rPr>
              <a:t>S. </a:t>
            </a:r>
            <a:r>
              <a:rPr lang="cs-CZ" sz="2400" i="1" dirty="0" err="1" smtClean="0">
                <a:latin typeface="Georgia" pitchFamily="18" charset="0"/>
              </a:rPr>
              <a:t>Wilcox</a:t>
            </a:r>
            <a:r>
              <a:rPr lang="cs-CZ" sz="2400" dirty="0" smtClean="0">
                <a:latin typeface="Georgia" pitchFamily="18" charset="0"/>
              </a:rPr>
              <a:t>, 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400" i="1" dirty="0" smtClean="0">
                <a:latin typeface="Georgia" pitchFamily="18" charset="0"/>
              </a:rPr>
              <a:t>S. </a:t>
            </a:r>
            <a:r>
              <a:rPr lang="cs-CZ" sz="2400" i="1" dirty="0" err="1" smtClean="0">
                <a:latin typeface="Georgia" pitchFamily="18" charset="0"/>
              </a:rPr>
              <a:t>Taub</a:t>
            </a:r>
            <a:endParaRPr lang="cs-CZ" sz="2400" i="1" dirty="0" smtClean="0"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sz="2400" dirty="0" smtClean="0"/>
          </a:p>
        </p:txBody>
      </p:sp>
      <p:sp>
        <p:nvSpPr>
          <p:cNvPr id="15363" name="Rectangle 6"/>
          <p:cNvSpPr>
            <a:spLocks noGrp="1"/>
          </p:cNvSpPr>
          <p:nvPr>
            <p:ph sz="half" idx="2"/>
          </p:nvPr>
        </p:nvSpPr>
        <p:spPr>
          <a:xfrm>
            <a:off x="4643438" y="1412875"/>
            <a:ext cx="4038600" cy="46704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 smtClean="0">
                <a:latin typeface="Georgia" pitchFamily="18" charset="0"/>
              </a:rPr>
              <a:t>   II. 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 smtClean="0">
                <a:latin typeface="Georgia" pitchFamily="18" charset="0"/>
              </a:rPr>
              <a:t>    Polská etnolingvistika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 smtClean="0">
                <a:latin typeface="Georgia" pitchFamily="18" charset="0"/>
              </a:rPr>
              <a:t>    (Lublin)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400" dirty="0" smtClean="0">
                <a:latin typeface="Georgia" pitchFamily="18" charset="0"/>
              </a:rPr>
              <a:t>jazykový obraz světa, stereotyp, významové konotace…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400" dirty="0" smtClean="0">
                <a:latin typeface="Georgia" pitchFamily="18" charset="0"/>
              </a:rPr>
              <a:t>     </a:t>
            </a:r>
            <a:r>
              <a:rPr lang="cs-CZ" sz="2400" i="1" dirty="0" err="1" smtClean="0">
                <a:latin typeface="Georgia" pitchFamily="18" charset="0"/>
              </a:rPr>
              <a:t>Jerzy</a:t>
            </a:r>
            <a:r>
              <a:rPr lang="cs-CZ" sz="2400" i="1" dirty="0" smtClean="0">
                <a:latin typeface="Georgia" pitchFamily="18" charset="0"/>
              </a:rPr>
              <a:t> </a:t>
            </a:r>
            <a:r>
              <a:rPr lang="cs-CZ" sz="2400" i="1" dirty="0" err="1" smtClean="0">
                <a:latin typeface="Georgia" pitchFamily="18" charset="0"/>
              </a:rPr>
              <a:t>Bartmiński</a:t>
            </a:r>
            <a:r>
              <a:rPr lang="cs-CZ" sz="2400" dirty="0" smtClean="0">
                <a:latin typeface="Georgia" pitchFamily="18" charset="0"/>
              </a:rPr>
              <a:t> (1939)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323528" y="860565"/>
            <a:ext cx="8374385" cy="70337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800" b="1" dirty="0" smtClean="0">
                <a:latin typeface="Georgia" pitchFamily="18" charset="0"/>
              </a:rPr>
              <a:t/>
            </a:r>
            <a:br>
              <a:rPr lang="cs-CZ" sz="2800" b="1" dirty="0" smtClean="0">
                <a:latin typeface="Georgia" pitchFamily="18" charset="0"/>
              </a:rPr>
            </a:br>
            <a:r>
              <a:rPr lang="cs-CZ" sz="2800" b="1" dirty="0" smtClean="0">
                <a:latin typeface="Georgia" pitchFamily="18" charset="0"/>
              </a:rPr>
              <a:t/>
            </a:r>
            <a:br>
              <a:rPr lang="cs-CZ" sz="2800" b="1" dirty="0" smtClean="0">
                <a:latin typeface="Georgia" pitchFamily="18" charset="0"/>
              </a:rPr>
            </a:br>
            <a:r>
              <a:rPr lang="cs-CZ" sz="2800" b="1" dirty="0" smtClean="0">
                <a:latin typeface="Georgia" pitchFamily="18" charset="0"/>
              </a:rPr>
              <a:t>III. Filosofický základ: fenomenologie </a:t>
            </a:r>
            <a:br>
              <a:rPr lang="cs-CZ" sz="2800" b="1" dirty="0" smtClean="0">
                <a:latin typeface="Georgia" pitchFamily="18" charset="0"/>
              </a:rPr>
            </a:br>
            <a:r>
              <a:rPr lang="cs-CZ" sz="2800" b="1" dirty="0" smtClean="0">
                <a:latin typeface="Georgia" pitchFamily="18" charset="0"/>
              </a:rPr>
              <a:t/>
            </a:r>
            <a:br>
              <a:rPr lang="cs-CZ" sz="2800" b="1" dirty="0" smtClean="0">
                <a:latin typeface="Georgia" pitchFamily="18" charset="0"/>
              </a:rPr>
            </a:br>
            <a:r>
              <a:rPr lang="cs-CZ" sz="2800" b="1" i="1" dirty="0" smtClean="0">
                <a:latin typeface="Georgia" pitchFamily="18" charset="0"/>
              </a:rPr>
              <a:t>Jana Patočky</a:t>
            </a:r>
            <a:r>
              <a:rPr lang="cs-CZ" sz="2800" b="1" dirty="0" smtClean="0">
                <a:latin typeface="Georgia" pitchFamily="18" charset="0"/>
              </a:rPr>
              <a:t> (1907 – 1977)</a:t>
            </a:r>
            <a:br>
              <a:rPr lang="cs-CZ" sz="2800" b="1" dirty="0" smtClean="0">
                <a:latin typeface="Georgia" pitchFamily="18" charset="0"/>
              </a:rPr>
            </a:br>
            <a:r>
              <a:rPr lang="cs-CZ" sz="2800" b="1" dirty="0" smtClean="0">
                <a:latin typeface="Georgia" pitchFamily="18" charset="0"/>
              </a:rPr>
              <a:t/>
            </a:r>
            <a:br>
              <a:rPr lang="cs-CZ" sz="2800" b="1" dirty="0" smtClean="0">
                <a:latin typeface="Georgia" pitchFamily="18" charset="0"/>
              </a:rPr>
            </a:br>
            <a:r>
              <a:rPr lang="cs-CZ" sz="2800" b="1" dirty="0">
                <a:latin typeface="Georgia" pitchFamily="18" charset="0"/>
              </a:rPr>
              <a:t/>
            </a:r>
            <a:br>
              <a:rPr lang="cs-CZ" sz="2800" b="1" dirty="0">
                <a:latin typeface="Georgia" pitchFamily="18" charset="0"/>
              </a:rPr>
            </a:br>
            <a:endParaRPr lang="cs-CZ" sz="2800" b="1" dirty="0" smtClean="0">
              <a:latin typeface="Georgia" pitchFamily="18" charset="0"/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idx="1"/>
          </p:nvPr>
        </p:nvSpPr>
        <p:spPr>
          <a:xfrm>
            <a:off x="539750" y="1916113"/>
            <a:ext cx="8218488" cy="45085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 smtClean="0">
                <a:latin typeface="Georgia" pitchFamily="18" charset="0"/>
              </a:rPr>
              <a:t>● přirozený svět</a:t>
            </a:r>
            <a:r>
              <a:rPr lang="cs-CZ" smtClean="0">
                <a:latin typeface="Georgia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cs-CZ" b="1" smtClean="0">
                <a:latin typeface="Georgia" pitchFamily="18" charset="0"/>
              </a:rPr>
              <a:t>● tělo – společenství – jazyk – svět</a:t>
            </a:r>
          </a:p>
          <a:p>
            <a:pPr algn="ctr" eaLnBrk="1" hangingPunct="1">
              <a:buFontTx/>
              <a:buNone/>
            </a:pPr>
            <a:endParaRPr lang="cs-CZ" b="1" smtClean="0">
              <a:latin typeface="Georgia" pitchFamily="18" charset="0"/>
            </a:endParaRPr>
          </a:p>
          <a:p>
            <a:pPr algn="ctr" eaLnBrk="1" hangingPunct="1">
              <a:buFontTx/>
              <a:buNone/>
            </a:pPr>
            <a:endParaRPr lang="cs-CZ" b="1" smtClean="0">
              <a:latin typeface="Georgia" pitchFamily="18" charset="0"/>
            </a:endParaRPr>
          </a:p>
          <a:p>
            <a:pPr algn="ctr" eaLnBrk="1" hangingPunct="1">
              <a:buFontTx/>
              <a:buNone/>
            </a:pPr>
            <a:endParaRPr lang="cs-CZ" b="1" smtClean="0">
              <a:latin typeface="Georgia" pitchFamily="18" charset="0"/>
            </a:endParaRPr>
          </a:p>
          <a:p>
            <a:pPr algn="ctr" eaLnBrk="1" hangingPunct="1">
              <a:buFontTx/>
              <a:buNone/>
            </a:pPr>
            <a:endParaRPr lang="cs-CZ" b="1" smtClean="0">
              <a:latin typeface="Georgia" pitchFamily="18" charset="0"/>
            </a:endParaRPr>
          </a:p>
          <a:p>
            <a:pPr algn="ctr" eaLnBrk="1" hangingPunct="1">
              <a:buFontTx/>
              <a:buNone/>
            </a:pPr>
            <a:endParaRPr lang="cs-CZ" b="1" smtClean="0">
              <a:latin typeface="Georgia" pitchFamily="18" charset="0"/>
            </a:endParaRPr>
          </a:p>
          <a:p>
            <a:pPr algn="ctr" eaLnBrk="1" hangingPunct="1">
              <a:buFontTx/>
              <a:buNone/>
            </a:pPr>
            <a:endParaRPr lang="cs-CZ" sz="1400" smtClean="0">
              <a:latin typeface="Georgia" pitchFamily="18" charset="0"/>
            </a:endParaRPr>
          </a:p>
          <a:p>
            <a:pPr eaLnBrk="1" hangingPunct="1">
              <a:buFontTx/>
              <a:buNone/>
            </a:pPr>
            <a:endParaRPr lang="cs-CZ" sz="1400" smtClean="0">
              <a:latin typeface="Georgia" pitchFamily="18" charset="0"/>
            </a:endParaRPr>
          </a:p>
          <a:p>
            <a:pPr eaLnBrk="1" hangingPunct="1">
              <a:buFontTx/>
              <a:buNone/>
            </a:pPr>
            <a:endParaRPr lang="cs-CZ" sz="1400" smtClean="0">
              <a:latin typeface="Georgia" pitchFamily="18" charset="0"/>
            </a:endParaRPr>
          </a:p>
          <a:p>
            <a:pPr eaLnBrk="1" hangingPunct="1">
              <a:buFontTx/>
              <a:buNone/>
            </a:pPr>
            <a:endParaRPr lang="cs-CZ" sz="1400" smtClean="0">
              <a:latin typeface="Georgia" pitchFamily="18" charset="0"/>
            </a:endParaRPr>
          </a:p>
          <a:p>
            <a:pPr eaLnBrk="1" hangingPunct="1">
              <a:buFont typeface="Arial" charset="0"/>
              <a:buNone/>
            </a:pPr>
            <a:endParaRPr lang="cs-CZ" smtClean="0">
              <a:latin typeface="Georgia" pitchFamily="18" charset="0"/>
            </a:endParaRPr>
          </a:p>
        </p:txBody>
      </p:sp>
      <p:pic>
        <p:nvPicPr>
          <p:cNvPr id="19460" name="Picture 4" descr="C:\Users\Irena\Pictures\BARVY - obrázky\I.5 tělo v mys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57563"/>
            <a:ext cx="407511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3"/>
            <a:ext cx="42894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smtClean="0">
                <a:latin typeface="Georgia" pitchFamily="18" charset="0"/>
              </a:rPr>
              <a:t>Kognitivní etnolingvistika</a:t>
            </a:r>
          </a:p>
        </p:txBody>
      </p:sp>
      <p:sp>
        <p:nvSpPr>
          <p:cNvPr id="21506" name="Rectangle 3"/>
          <p:cNvSpPr>
            <a:spLocks noGrp="1"/>
          </p:cNvSpPr>
          <p:nvPr>
            <p:ph idx="1"/>
          </p:nvPr>
        </p:nvSpPr>
        <p:spPr>
          <a:xfrm>
            <a:off x="304800" y="2060575"/>
            <a:ext cx="8686800" cy="4019550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  <a:p>
            <a:pPr eaLnBrk="1" hangingPunct="1"/>
            <a:r>
              <a:rPr lang="cs-CZ" sz="2800" dirty="0" smtClean="0">
                <a:latin typeface="Georgia" pitchFamily="18" charset="0"/>
              </a:rPr>
              <a:t>mysl (kognice)  ↔        	   TĚLO                                                          </a:t>
            </a:r>
          </a:p>
          <a:p>
            <a:pPr eaLnBrk="1" hangingPunct="1">
              <a:buFont typeface="Arial" charset="0"/>
              <a:buNone/>
            </a:pPr>
            <a:r>
              <a:rPr lang="cs-CZ" sz="2800" dirty="0" smtClean="0">
                <a:latin typeface="Georgia" pitchFamily="18" charset="0"/>
              </a:rPr>
              <a:t>                                                             ↕</a:t>
            </a:r>
          </a:p>
          <a:p>
            <a:pPr eaLnBrk="1" hangingPunct="1">
              <a:buFont typeface="Arial" charset="0"/>
              <a:buNone/>
            </a:pPr>
            <a:r>
              <a:rPr lang="cs-CZ" sz="2800" dirty="0" smtClean="0">
                <a:latin typeface="Georgia" pitchFamily="18" charset="0"/>
              </a:rPr>
              <a:t>       	     ↕ 			    SVĚT ↔ </a:t>
            </a:r>
            <a:r>
              <a:rPr lang="cs-CZ" sz="2800" b="1" dirty="0" smtClean="0">
                <a:latin typeface="Georgia" pitchFamily="18" charset="0"/>
              </a:rPr>
              <a:t>JAZYK</a:t>
            </a:r>
          </a:p>
          <a:p>
            <a:pPr eaLnBrk="1" hangingPunct="1">
              <a:buFont typeface="Arial" charset="0"/>
              <a:buNone/>
            </a:pPr>
            <a:r>
              <a:rPr lang="cs-CZ" sz="2800" dirty="0" smtClean="0">
                <a:latin typeface="Georgia" pitchFamily="18" charset="0"/>
              </a:rPr>
              <a:t>                                                             ↕</a:t>
            </a:r>
          </a:p>
          <a:p>
            <a:pPr eaLnBrk="1" hangingPunct="1"/>
            <a:r>
              <a:rPr lang="cs-CZ" sz="2800" dirty="0" smtClean="0">
                <a:latin typeface="Georgia" pitchFamily="18" charset="0"/>
              </a:rPr>
              <a:t>kultura, </a:t>
            </a:r>
            <a:r>
              <a:rPr lang="cs-CZ" sz="2800" dirty="0" err="1" smtClean="0">
                <a:latin typeface="Georgia" pitchFamily="18" charset="0"/>
              </a:rPr>
              <a:t>etnos</a:t>
            </a:r>
            <a:r>
              <a:rPr lang="cs-CZ" sz="2800" dirty="0" smtClean="0">
                <a:latin typeface="Georgia" pitchFamily="18" charset="0"/>
              </a:rPr>
              <a:t>    -              SPOLEČENSTVÍ</a:t>
            </a:r>
          </a:p>
          <a:p>
            <a:pPr eaLnBrk="1" hangingPunct="1">
              <a:buFont typeface="Arial" charset="0"/>
              <a:buNone/>
            </a:pPr>
            <a:r>
              <a:rPr lang="cs-CZ" sz="2800" dirty="0" smtClean="0">
                <a:latin typeface="Georgia" pitchFamily="18" charset="0"/>
              </a:rPr>
              <a:t>  „kolektivní mysl“</a:t>
            </a:r>
            <a:r>
              <a:rPr lang="cs-CZ" dirty="0" smtClean="0">
                <a:latin typeface="Georgia" pitchFamily="18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endParaRPr lang="cs-CZ" dirty="0" smtClean="0">
              <a:latin typeface="Georgia" pitchFamily="18" charset="0"/>
            </a:endParaRPr>
          </a:p>
          <a:p>
            <a:pPr eaLnBrk="1" hangingPunct="1">
              <a:buFont typeface="Arial" charset="0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304800" y="48260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Georgia" pitchFamily="18" charset="0"/>
              </a:rPr>
              <a:t>Jazykový obraz světa</a:t>
            </a:r>
          </a:p>
        </p:txBody>
      </p:sp>
      <p:sp>
        <p:nvSpPr>
          <p:cNvPr id="18434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latin typeface="Georgia" pitchFamily="18" charset="0"/>
              </a:rPr>
              <a:t>     </a:t>
            </a:r>
            <a:r>
              <a:rPr lang="cs-CZ" sz="3600" dirty="0" smtClean="0">
                <a:latin typeface="Georgia" pitchFamily="18" charset="0"/>
              </a:rPr>
              <a:t>jazykový </a:t>
            </a:r>
            <a:r>
              <a:rPr lang="cs-CZ" sz="3600" dirty="0" smtClean="0">
                <a:latin typeface="Arial" charset="0"/>
              </a:rPr>
              <a:t>↔</a:t>
            </a:r>
            <a:r>
              <a:rPr lang="cs-CZ" sz="3600" dirty="0" smtClean="0">
                <a:latin typeface="Georgia" pitchFamily="18" charset="0"/>
              </a:rPr>
              <a:t> kulturní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cs-CZ" sz="3400" dirty="0" smtClean="0">
                <a:latin typeface="Georgia" pitchFamily="18" charset="0"/>
              </a:rPr>
              <a:t>„…v jazyce uložená </a:t>
            </a:r>
            <a:r>
              <a:rPr lang="cs-CZ" sz="3400" u="sng" dirty="0" smtClean="0">
                <a:latin typeface="Georgia" pitchFamily="18" charset="0"/>
              </a:rPr>
              <a:t>interpretace skutečnosti</a:t>
            </a:r>
            <a:r>
              <a:rPr lang="cs-CZ" sz="3400" dirty="0" smtClean="0">
                <a:latin typeface="Georgia" pitchFamily="18" charset="0"/>
              </a:rPr>
              <a:t>, kterou je možno chápat jako </a:t>
            </a:r>
            <a:r>
              <a:rPr lang="cs-CZ" sz="3400" u="sng" dirty="0" smtClean="0">
                <a:latin typeface="Georgia" pitchFamily="18" charset="0"/>
              </a:rPr>
              <a:t>souhrn soudů o světě</a:t>
            </a:r>
            <a:r>
              <a:rPr lang="cs-CZ" sz="3400" dirty="0" smtClean="0">
                <a:latin typeface="Georgia" pitchFamily="18" charset="0"/>
              </a:rPr>
              <a:t>. Mohou to být soudy buď ustálené v samém jazyce, v jeho gramatických formách, ve slovníku, ve fixovaných textech (např. v příslovích), nebo jazykovými formami a texty pouze implikované“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cs-CZ" sz="3400" dirty="0" smtClean="0">
                <a:latin typeface="Georgia" pitchFamily="18" charset="0"/>
              </a:rPr>
              <a:t>   (</a:t>
            </a:r>
            <a:r>
              <a:rPr lang="cs-CZ" sz="3400" dirty="0" err="1" smtClean="0">
                <a:latin typeface="Georgia" pitchFamily="18" charset="0"/>
              </a:rPr>
              <a:t>Jerzy</a:t>
            </a:r>
            <a:r>
              <a:rPr lang="cs-CZ" sz="3400" dirty="0" smtClean="0">
                <a:latin typeface="Georgia" pitchFamily="18" charset="0"/>
              </a:rPr>
              <a:t> </a:t>
            </a:r>
            <a:r>
              <a:rPr lang="cs-CZ" sz="3400" dirty="0" err="1" smtClean="0">
                <a:latin typeface="Georgia" pitchFamily="18" charset="0"/>
              </a:rPr>
              <a:t>Bartmiński</a:t>
            </a:r>
            <a:r>
              <a:rPr lang="cs-CZ" sz="3400" dirty="0" smtClean="0">
                <a:latin typeface="Georgia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3400" dirty="0" smtClean="0">
                <a:latin typeface="Georgia" pitchFamily="18" charset="0"/>
              </a:rPr>
              <a:t>konceptualizace světa fixovaná v jazyce –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3400" dirty="0" smtClean="0">
                <a:latin typeface="Georgia" pitchFamily="18" charset="0"/>
              </a:rPr>
              <a:t>   a tedy na základě jazykových dat zjistitelná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3400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latin typeface="Georgia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1600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16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st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2018</TotalTime>
  <Words>2194</Words>
  <Application>Microsoft Office PowerPoint</Application>
  <PresentationFormat>Předvádění na obrazovce (4:3)</PresentationFormat>
  <Paragraphs>375</Paragraphs>
  <Slides>58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5" baseType="lpstr">
      <vt:lpstr>Arial</vt:lpstr>
      <vt:lpstr>Calibri</vt:lpstr>
      <vt:lpstr>Franklin Gothic Book</vt:lpstr>
      <vt:lpstr>Franklin Gothic Medium</vt:lpstr>
      <vt:lpstr>Georgia</vt:lpstr>
      <vt:lpstr>Wingdings 2</vt:lpstr>
      <vt:lpstr>Cesta</vt:lpstr>
      <vt:lpstr> Stereotyp jako klíč  k obrazu světa českých neslyšících</vt:lpstr>
      <vt:lpstr>1. část</vt:lpstr>
      <vt:lpstr>Jazyk: Kognitivita a KulturA</vt:lpstr>
      <vt:lpstr>Jaká je to barva?</vt:lpstr>
      <vt:lpstr>Další příklad různosti obrazů / modelů světa:  č. svobodný, svoboda ≠ angl. free, freedom</vt:lpstr>
      <vt:lpstr>Teoretická a metodologická východiska:</vt:lpstr>
      <vt:lpstr>  III. Filosofický základ: fenomenologie   Jana Patočky (1907 – 1977)   </vt:lpstr>
      <vt:lpstr>Kognitivní etnolingvistika</vt:lpstr>
      <vt:lpstr>Jazykový obraz světa</vt:lpstr>
      <vt:lpstr>  Antropocentrismus  jazYKOVÉHO obrazu světa</vt:lpstr>
      <vt:lpstr>… Dosud Zkoumán jazykový obraz světa fixovaný v mluvených jazycích… </vt:lpstr>
      <vt:lpstr>Stereotyp – 3 kontexty</vt:lpstr>
      <vt:lpstr>Co vidíme, jak rozumíme: kategorizace</vt:lpstr>
      <vt:lpstr>Kategorizace  v tradičním pohledu</vt:lpstr>
      <vt:lpstr>    Kategorizace podle kognitivní lingvistiky (E. Roschová, G. Lakoff):    </vt:lpstr>
      <vt:lpstr>Výzkumy Eleanory Roschové:  prototyp ptáka</vt:lpstr>
      <vt:lpstr>„Nejlepší příklad“ ptáka</vt:lpstr>
      <vt:lpstr>American robin (Drozd stěhovavý)</vt:lpstr>
      <vt:lpstr>Prototyp / stereotyp ptáka</vt:lpstr>
      <vt:lpstr>Vrabec – sparrow </vt:lpstr>
      <vt:lpstr>Hra s kategorizací – literatura pro děti</vt:lpstr>
      <vt:lpstr>Prototyp a stereotyp</vt:lpstr>
      <vt:lpstr>Definice stereotypu</vt:lpstr>
      <vt:lpstr>Stereotyp jako typ pojmu</vt:lpstr>
      <vt:lpstr>   2. ČÁST  Sociální stereotypy z hlediska lingvistiky  Stereotyp CIKÁNA  </vt:lpstr>
      <vt:lpstr>Sociální stereotypy</vt:lpstr>
      <vt:lpstr>???</vt:lpstr>
      <vt:lpstr>Autostereotypy  -  heterostereotypy</vt:lpstr>
      <vt:lpstr> Příklad:  stereotyp cikána (Roma)  v českém prostředí  (resp. ve většinové společnosti ne-Romů)</vt:lpstr>
      <vt:lpstr>Jazyková data I   související se základním výrazem</vt:lpstr>
      <vt:lpstr>Jazyková data  II</vt:lpstr>
      <vt:lpstr>Jazyková  data  III</vt:lpstr>
      <vt:lpstr>Jazyková  data  IV</vt:lpstr>
      <vt:lpstr>Jazyková data  V</vt:lpstr>
      <vt:lpstr>.   Příklady z folkloru   </vt:lpstr>
      <vt:lpstr>2. Textová data  (jazykové korpusy, vybrané typy textů)  </vt:lpstr>
      <vt:lpstr>  3. Empirická data  (výzkum prostřednictvím sociálních sítí, dotazníky apod.)   3a. Diagnostické věty: např. buT-teSt:  Dokončete: Je to cikán, ale …                                    … JE slušný, pracovitý…                                          </vt:lpstr>
      <vt:lpstr>odpověď na otázky:</vt:lpstr>
      <vt:lpstr> A. CIKÁN JE ČERNÝ (TMAVÝ / OPÁLENÝ / SNĚDÝ)  </vt:lpstr>
      <vt:lpstr>B. CIKÁN JE ŠPINAVÝ </vt:lpstr>
      <vt:lpstr>      C. CIKÁN PÁCHÁ ZLO, PROVÁDÍ KRIMINÁLNÍ ČINNOST   CIKÁN NIČÍ MATERIÁLNÍ HODNOTY CIKÁN LŽE CIKÁN KRADE, LOUPÍ CIKÁN PŘEPADÁVÁ, CHOVÁ SE NÁSILNĚ</vt:lpstr>
      <vt:lpstr>D. CIKÁN  odmítá  PRACOVAT</vt:lpstr>
      <vt:lpstr>F. CIKÁN MÁ HODNĚ DĚTÍ</vt:lpstr>
      <vt:lpstr>CIKÁNKA (stereotyp na základě folkloru) </vt:lpstr>
      <vt:lpstr>  AKTUALIZACE stereotypU I  </vt:lpstr>
      <vt:lpstr>… ad ↑…</vt:lpstr>
      <vt:lpstr>Cílená práce se stereotypy  (společenský zájem). Politická korektnost</vt:lpstr>
      <vt:lpstr>Obranná a sebevymezující  funkce stereotypů</vt:lpstr>
      <vt:lpstr>Zásadní otázky s ohledem na zkoumání stereotypů ve ZJ</vt:lpstr>
      <vt:lpstr>Zkoumání stereotypů fungujících  v komunitě (českých) neslyšících</vt:lpstr>
      <vt:lpstr>Stereotyp jako klíč  k obrazu světa českých neslyšících – 3. část </vt:lpstr>
      <vt:lpstr>KLÍČ:  zdvojené mapování </vt:lpstr>
      <vt:lpstr>Prezentace aplikace PowerPoint</vt:lpstr>
      <vt:lpstr> Klíč: atribut sv. Petra + znak sv. Petr  a jmenný znak PETR</vt:lpstr>
      <vt:lpstr>Významné osobnosti v českém ZJ </vt:lpstr>
      <vt:lpstr>Stereotypy a ZPůSOBy konstruování  jmenných znaků</vt:lpstr>
      <vt:lpstr>Václav Havel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Kategorizace,  prototyp / stereotyp</dc:title>
  <dc:creator>Irena</dc:creator>
  <cp:lastModifiedBy>Irena Vaňková</cp:lastModifiedBy>
  <cp:revision>65</cp:revision>
  <cp:lastPrinted>2014-08-07T13:42:05Z</cp:lastPrinted>
  <dcterms:created xsi:type="dcterms:W3CDTF">2014-04-16T22:20:33Z</dcterms:created>
  <dcterms:modified xsi:type="dcterms:W3CDTF">2020-12-02T23:13:25Z</dcterms:modified>
</cp:coreProperties>
</file>