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>
        <p:scale>
          <a:sx n="100" d="100"/>
          <a:sy n="100" d="100"/>
        </p:scale>
        <p:origin x="-624" y="-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Dialektologi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6A3E8-1A07-47CC-8546-195D725DDC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Dialektologie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CEFBD21-92F8-4D59-9E2D-016C2F996D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Přikrylová Michaela</a:t>
            </a:r>
          </a:p>
        </p:txBody>
      </p:sp>
    </p:spTree>
    <p:extLst>
      <p:ext uri="{BB962C8B-B14F-4D97-AF65-F5344CB8AC3E}">
        <p14:creationId xmlns:p14="http://schemas.microsoft.com/office/powerpoint/2010/main" val="1484370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38A19E-FD10-4574-A25D-58FB0E0A7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dialektologie?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EE8044-39E0-41E0-BF73-B659A8533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b="0" i="0" dirty="0">
                <a:effectLst/>
                <a:latin typeface="Times New Roman" panose="02020603050405020304" pitchFamily="18" charset="0"/>
              </a:rPr>
              <a:t>Jazykovědná disciplína zabývající se zkoumáním dialektů </a:t>
            </a:r>
          </a:p>
          <a:p>
            <a:r>
              <a:rPr lang="cs-CZ" sz="2400" dirty="0">
                <a:latin typeface="Times New Roman" panose="02020603050405020304" pitchFamily="18" charset="0"/>
              </a:rPr>
              <a:t>Dialekt(nářečí) je Strukturní varieta (útvar) jazyka ve vztahu k jiné </a:t>
            </a:r>
            <a:r>
              <a:rPr lang="cs-CZ" sz="2400" dirty="0" smtClean="0">
                <a:latin typeface="Times New Roman" panose="02020603050405020304" pitchFamily="18" charset="0"/>
              </a:rPr>
              <a:t>varietě</a:t>
            </a:r>
            <a:r>
              <a:rPr lang="cs-CZ" sz="2400" dirty="0">
                <a:latin typeface="Times New Roman" panose="02020603050405020304" pitchFamily="18" charset="0"/>
              </a:rPr>
              <a:t>;</a:t>
            </a:r>
            <a:r>
              <a:rPr lang="cs-CZ" sz="2400" dirty="0" smtClean="0">
                <a:latin typeface="Times New Roman" panose="02020603050405020304" pitchFamily="18" charset="0"/>
              </a:rPr>
              <a:t> zpravidla dialekt </a:t>
            </a:r>
            <a:r>
              <a:rPr lang="cs-CZ" sz="2400" dirty="0">
                <a:latin typeface="Times New Roman" panose="02020603050405020304" pitchFamily="18" charset="0"/>
              </a:rPr>
              <a:t>= t</a:t>
            </a:r>
            <a:r>
              <a:rPr lang="cs-CZ" sz="2400" dirty="0" smtClean="0">
                <a:latin typeface="Times New Roman" panose="02020603050405020304" pitchFamily="18" charset="0"/>
              </a:rPr>
              <a:t>eritoriální (</a:t>
            </a:r>
            <a:r>
              <a:rPr lang="cs-CZ" sz="2400" dirty="0">
                <a:latin typeface="Times New Roman" panose="02020603050405020304" pitchFamily="18" charset="0"/>
              </a:rPr>
              <a:t>geografický)</a:t>
            </a:r>
          </a:p>
          <a:p>
            <a:r>
              <a:rPr lang="cs-CZ" sz="2400" dirty="0" smtClean="0">
                <a:latin typeface="Times New Roman" panose="02020603050405020304" pitchFamily="18" charset="0"/>
              </a:rPr>
              <a:t>Širší pojetí, dialekt: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400" dirty="0">
                <a:latin typeface="Times New Roman" panose="02020603050405020304" pitchFamily="18" charset="0"/>
              </a:rPr>
              <a:t>Teritoriální(geografický</a:t>
            </a:r>
            <a:r>
              <a:rPr lang="cs-CZ" sz="2400" dirty="0" smtClean="0">
                <a:latin typeface="Times New Roman" panose="02020603050405020304" pitchFamily="18" charset="0"/>
              </a:rPr>
              <a:t>)</a:t>
            </a:r>
            <a:endParaRPr lang="cs-CZ" sz="2400" dirty="0"/>
          </a:p>
          <a:p>
            <a:pPr marL="457200" indent="-457200">
              <a:buFont typeface="+mj-lt"/>
              <a:buAutoNum type="alphaLcParenR"/>
            </a:pPr>
            <a:r>
              <a:rPr lang="cs-CZ" sz="2400" dirty="0">
                <a:latin typeface="Times New Roman" panose="02020603050405020304" pitchFamily="18" charset="0"/>
              </a:rPr>
              <a:t>S</a:t>
            </a:r>
            <a:r>
              <a:rPr lang="cs-CZ" sz="2400" dirty="0" smtClean="0">
                <a:latin typeface="Times New Roman" panose="02020603050405020304" pitchFamily="18" charset="0"/>
              </a:rPr>
              <a:t>ociální(slang</a:t>
            </a:r>
            <a:r>
              <a:rPr lang="cs-CZ" sz="2400" dirty="0">
                <a:latin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400" dirty="0">
                <a:latin typeface="Times New Roman" panose="02020603050405020304" pitchFamily="18" charset="0"/>
              </a:rPr>
              <a:t>Historicko-genealogický(jazykové rodiny</a:t>
            </a:r>
            <a:r>
              <a:rPr lang="cs-CZ" sz="2400" dirty="0" smtClean="0">
                <a:latin typeface="Times New Roman" panose="02020603050405020304" pitchFamily="18" charset="0"/>
              </a:rPr>
              <a:t>)</a:t>
            </a:r>
            <a:endParaRPr lang="cs-CZ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357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3B8439-2CCA-4B86-84DA-FA83EFB2C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dialektologové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8E1512-EF21-4D7E-A2C9-D0585DB5B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438" y="1853753"/>
            <a:ext cx="9778915" cy="4123097"/>
          </a:xfrm>
        </p:spPr>
        <p:txBody>
          <a:bodyPr>
            <a:normAutofit/>
          </a:bodyPr>
          <a:lstStyle/>
          <a:p>
            <a:r>
              <a:rPr lang="cs-CZ" dirty="0"/>
              <a:t>se zabývají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dirty="0">
                <a:latin typeface="Arial" panose="020B0604020202020204" pitchFamily="34" charset="0"/>
              </a:rPr>
              <a:t>fonologickými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dirty="0">
                <a:latin typeface="Arial" panose="020B0604020202020204" pitchFamily="34" charset="0"/>
              </a:rPr>
              <a:t>lexikální</a:t>
            </a:r>
            <a:r>
              <a:rPr lang="cs-CZ" b="0" i="0" strike="noStrike" dirty="0">
                <a:effectLst/>
                <a:latin typeface="Arial" panose="020B0604020202020204" pitchFamily="34" charset="0"/>
              </a:rPr>
              <a:t>mi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gramatickými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jevy, které odlišují dialekty od sebe</a:t>
            </a:r>
          </a:p>
          <a:p>
            <a:r>
              <a:rPr lang="cs-CZ" dirty="0">
                <a:latin typeface="Arial" panose="020B0604020202020204" pitchFamily="34" charset="0"/>
              </a:rPr>
              <a:t>Zkoumají také vznik, šíření a zánik dialektů</a:t>
            </a:r>
            <a:endParaRPr lang="cs-CZ" b="0" i="0" dirty="0">
              <a:effectLst/>
              <a:latin typeface="Arial" panose="020B0604020202020204" pitchFamily="34" charset="0"/>
            </a:endParaRPr>
          </a:p>
          <a:p>
            <a:r>
              <a:rPr lang="cs-CZ" dirty="0"/>
              <a:t>V České republice se věnuje dialektům </a:t>
            </a:r>
            <a:r>
              <a:rPr lang="cs-CZ" b="0" i="0" dirty="0">
                <a:effectLst/>
                <a:latin typeface="Arial" panose="020B0604020202020204" pitchFamily="34" charset="0"/>
              </a:rPr>
              <a:t>dialektologické oddělení </a:t>
            </a:r>
            <a:r>
              <a:rPr lang="cs-CZ" dirty="0">
                <a:latin typeface="Arial" panose="020B0604020202020204" pitchFamily="34" charset="0"/>
              </a:rPr>
              <a:t>Ústavu pro jazyk český Akademie Věd České republiky</a:t>
            </a:r>
          </a:p>
          <a:p>
            <a:r>
              <a:rPr lang="cs-CZ" dirty="0" smtClean="0">
                <a:latin typeface="Arial" panose="020B0604020202020204" pitchFamily="34" charset="0"/>
              </a:rPr>
              <a:t>Rozvoj dialektologie jako vědy jsou </a:t>
            </a:r>
            <a:r>
              <a:rPr lang="cs-CZ" dirty="0">
                <a:latin typeface="Arial" panose="020B0604020202020204" pitchFamily="34" charset="0"/>
              </a:rPr>
              <a:t>v 19.století(v období národního obrození)</a:t>
            </a:r>
          </a:p>
          <a:p>
            <a:r>
              <a:rPr lang="cs-CZ" dirty="0">
                <a:latin typeface="Arial" panose="020B0604020202020204" pitchFamily="34" charset="0"/>
              </a:rPr>
              <a:t>Blízko </a:t>
            </a:r>
            <a:r>
              <a:rPr lang="cs-CZ" dirty="0" smtClean="0">
                <a:latin typeface="Arial" panose="020B0604020202020204" pitchFamily="34" charset="0"/>
              </a:rPr>
              <a:t>k </a:t>
            </a:r>
            <a:r>
              <a:rPr lang="cs-CZ" dirty="0">
                <a:latin typeface="Arial" panose="020B0604020202020204" pitchFamily="34" charset="0"/>
              </a:rPr>
              <a:t>těmto vědním disciplínám:  </a:t>
            </a:r>
            <a:r>
              <a:rPr lang="da-DK" dirty="0" smtClean="0">
                <a:latin typeface="Arial" panose="020B0604020202020204" pitchFamily="34" charset="0"/>
              </a:rPr>
              <a:t>fonetika</a:t>
            </a:r>
            <a:r>
              <a:rPr lang="da-DK" dirty="0">
                <a:latin typeface="Arial" panose="020B0604020202020204" pitchFamily="34" charset="0"/>
              </a:rPr>
              <a:t>, fonologie, morfologie, tvoření slov, lexikologie, etymologie, obecná jazykověda, sociolingvistika, </a:t>
            </a:r>
            <a:r>
              <a:rPr lang="da-DK" dirty="0" smtClean="0">
                <a:latin typeface="Arial" panose="020B0604020202020204" pitchFamily="34" charset="0"/>
              </a:rPr>
              <a:t>psycholingvistika</a:t>
            </a:r>
            <a:endParaRPr lang="cs-CZ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909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036524-4801-49F3-8740-968F49690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3E6F18-E8CE-4D15-9F81-988744552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801" y="2237108"/>
            <a:ext cx="7900239" cy="3450613"/>
          </a:xfrm>
        </p:spPr>
        <p:txBody>
          <a:bodyPr/>
          <a:lstStyle/>
          <a:p>
            <a:r>
              <a:rPr lang="cs-CZ" dirty="0"/>
              <a:t>V 19. století, tedy na počátku dialektologie, vznikaly snahy nějak zmapovat jednotlivá nářečí, tedy vznikl tzv. zeměpis, a zde se začal používat termín IZOGLOSA= čára vymezující hranici mezi dvěma jazykovými formami</a:t>
            </a:r>
          </a:p>
          <a:p>
            <a:r>
              <a:rPr lang="cs-CZ" dirty="0"/>
              <a:t>Více IZOGLOS na jednom místě znamená hranici dvou dialektů</a:t>
            </a:r>
          </a:p>
          <a:p>
            <a:r>
              <a:rPr lang="cs-CZ" dirty="0"/>
              <a:t>Tyto mapy s izoglosami můžeme najít například v České jazykovém atlasu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2E4F46C-A264-4912-A8E7-BBE0FF8C1E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1040" y="1945179"/>
            <a:ext cx="3497580" cy="466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208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237CB6-252E-4C2F-88EF-5787F5AEB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české dialektologie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FCBA47-C62E-4A5F-805C-7C09425C8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0263" y="2747252"/>
            <a:ext cx="9291215" cy="3450613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cs-CZ" dirty="0"/>
              <a:t> období pozitivistické je spjaté s uplatňováním historickosrovnávací metody- pozornost věnována pouhé registraci jazykového materiálu, jeho utřídění a popisu izolovaných jevů na základě historického principu 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V období strukturalistickém se uplatňuje komplexní pohled na nářeční diferenciaci a </a:t>
            </a:r>
            <a:r>
              <a:rPr lang="cs-CZ" dirty="0" err="1"/>
              <a:t>jazykovězeměpisná</a:t>
            </a:r>
            <a:r>
              <a:rPr lang="cs-CZ" dirty="0"/>
              <a:t> metoda- Dialekty jsou chápány jako jednotný, vnitřně strukturovaný celek podléhající společným základním vývojovým tendencím</a:t>
            </a:r>
          </a:p>
        </p:txBody>
      </p:sp>
    </p:spTree>
    <p:extLst>
      <p:ext uri="{BB962C8B-B14F-4D97-AF65-F5344CB8AC3E}">
        <p14:creationId xmlns:p14="http://schemas.microsoft.com/office/powerpoint/2010/main" val="2163092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7CFCE-6DD7-49FD-87F5-2DB01C0F8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Český jazykový atlas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B41E64-72B6-4793-973E-69353F90A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6 svazků, první tři už jsou i elektronické</a:t>
            </a:r>
          </a:p>
          <a:p>
            <a:r>
              <a:rPr lang="cs-CZ" dirty="0"/>
              <a:t>zpřístupňuje výsledky rozsáhlého přímého výzkumu českých nářečí a běžné mluvy</a:t>
            </a:r>
          </a:p>
          <a:p>
            <a:r>
              <a:rPr lang="cs-CZ" dirty="0"/>
              <a:t>Jan </a:t>
            </a:r>
            <a:r>
              <a:rPr lang="cs-CZ" dirty="0" err="1"/>
              <a:t>Balhar</a:t>
            </a:r>
            <a:r>
              <a:rPr lang="cs-CZ" dirty="0"/>
              <a:t> a Pavel Jančák (vedoucí autorského kolektivu)</a:t>
            </a:r>
          </a:p>
        </p:txBody>
      </p:sp>
    </p:spTree>
    <p:extLst>
      <p:ext uri="{BB962C8B-B14F-4D97-AF65-F5344CB8AC3E}">
        <p14:creationId xmlns:p14="http://schemas.microsoft.com/office/powerpoint/2010/main" val="3451573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F621C9-0513-42BD-88AD-78A20A8EA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chlapec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39ADC92-68BF-4B3E-98F4-8E5E29A72C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3770916" y="358880"/>
            <a:ext cx="4650168" cy="7307408"/>
          </a:xfrm>
        </p:spPr>
      </p:pic>
    </p:spTree>
    <p:extLst>
      <p:ext uri="{BB962C8B-B14F-4D97-AF65-F5344CB8AC3E}">
        <p14:creationId xmlns:p14="http://schemas.microsoft.com/office/powerpoint/2010/main" val="871641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BDCA65-D51F-4835-A0CE-C23E10288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děvče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0DEC168-3F8D-4599-A1E7-2BFE93AED5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3978940" y="239231"/>
            <a:ext cx="4601116" cy="8054538"/>
          </a:xfrm>
        </p:spPr>
      </p:pic>
    </p:spTree>
    <p:extLst>
      <p:ext uri="{BB962C8B-B14F-4D97-AF65-F5344CB8AC3E}">
        <p14:creationId xmlns:p14="http://schemas.microsoft.com/office/powerpoint/2010/main" val="3709155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372412-8F3C-41AF-B23F-FF26C1C40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7B9732-D924-40E6-AAC9-FF8BB5AC9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https://www.czechency.org/slovnik/DIALEKTOLOGIE</a:t>
            </a:r>
          </a:p>
          <a:p>
            <a:r>
              <a:rPr lang="cs-CZ" dirty="0">
                <a:hlinkClick r:id="rId2"/>
              </a:rPr>
              <a:t>https://cs.wikipedia.org/wiki/Dialektologie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5585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Galerie</Template>
  <TotalTime>399</TotalTime>
  <Words>206</Words>
  <Application>Microsoft Office PowerPoint</Application>
  <PresentationFormat>Širokoúhlá obrazovka</PresentationFormat>
  <Paragraphs>30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Rockwell</vt:lpstr>
      <vt:lpstr>Times New Roman</vt:lpstr>
      <vt:lpstr>Galerie</vt:lpstr>
      <vt:lpstr>Dialektologie</vt:lpstr>
      <vt:lpstr>Co je dialektologie?</vt:lpstr>
      <vt:lpstr>dialektologové</vt:lpstr>
      <vt:lpstr>Prezentace aplikace PowerPoint</vt:lpstr>
      <vt:lpstr>Etapy české dialektologie</vt:lpstr>
      <vt:lpstr>Český jazykový atlas</vt:lpstr>
      <vt:lpstr>chlapec</vt:lpstr>
      <vt:lpstr>děvče</vt:lpstr>
      <vt:lpstr>Použitá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Dialektologie</dc:title>
  <dc:creator>Michaela Přikrylová</dc:creator>
  <cp:lastModifiedBy>ffuk</cp:lastModifiedBy>
  <cp:revision>11</cp:revision>
  <dcterms:created xsi:type="dcterms:W3CDTF">2020-10-19T16:46:38Z</dcterms:created>
  <dcterms:modified xsi:type="dcterms:W3CDTF">2020-11-06T12:58:49Z</dcterms:modified>
</cp:coreProperties>
</file>