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1" r:id="rId4"/>
    <p:sldId id="257" r:id="rId5"/>
    <p:sldId id="263" r:id="rId6"/>
    <p:sldId id="262" r:id="rId7"/>
    <p:sldId id="267" r:id="rId8"/>
    <p:sldId id="258" r:id="rId9"/>
    <p:sldId id="264" r:id="rId10"/>
    <p:sldId id="260" r:id="rId11"/>
    <p:sldId id="259" r:id="rId12"/>
    <p:sldId id="265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91" d="100"/>
          <a:sy n="91" d="100"/>
        </p:scale>
        <p:origin x="26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6B53-A5D0-477E-AD1C-D697DA42A165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61CB-E02B-4FD6-87B1-7F46C6B46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221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6B53-A5D0-477E-AD1C-D697DA42A165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61CB-E02B-4FD6-87B1-7F46C6B46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19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6B53-A5D0-477E-AD1C-D697DA42A165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61CB-E02B-4FD6-87B1-7F46C6B46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478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6B53-A5D0-477E-AD1C-D697DA42A165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61CB-E02B-4FD6-87B1-7F46C6B46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62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6B53-A5D0-477E-AD1C-D697DA42A165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61CB-E02B-4FD6-87B1-7F46C6B46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95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6B53-A5D0-477E-AD1C-D697DA42A165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61CB-E02B-4FD6-87B1-7F46C6B46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811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6B53-A5D0-477E-AD1C-D697DA42A165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61CB-E02B-4FD6-87B1-7F46C6B46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94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6B53-A5D0-477E-AD1C-D697DA42A165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61CB-E02B-4FD6-87B1-7F46C6B46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63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6B53-A5D0-477E-AD1C-D697DA42A165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61CB-E02B-4FD6-87B1-7F46C6B46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561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6B53-A5D0-477E-AD1C-D697DA42A165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61CB-E02B-4FD6-87B1-7F46C6B46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428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6B53-A5D0-477E-AD1C-D697DA42A165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61CB-E02B-4FD6-87B1-7F46C6B46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01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16B53-A5D0-477E-AD1C-D697DA42A165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C61CB-E02B-4FD6-87B1-7F46C6B46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6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tadomu.cz/publikace/zadni-draci-nejso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Tematika smrti, ztráty a bolesti v literatuře pro děti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25. 4. 2022</a:t>
            </a:r>
          </a:p>
        </p:txBody>
      </p:sp>
    </p:spTree>
    <p:extLst>
      <p:ext uri="{BB962C8B-B14F-4D97-AF65-F5344CB8AC3E}">
        <p14:creationId xmlns:p14="http://schemas.microsoft.com/office/powerpoint/2010/main" val="151536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Kitty</a:t>
            </a:r>
            <a:r>
              <a:rPr lang="cs-CZ" dirty="0"/>
              <a:t> </a:t>
            </a:r>
            <a:r>
              <a:rPr lang="cs-CZ" dirty="0" err="1"/>
              <a:t>Crowther</a:t>
            </a:r>
            <a:r>
              <a:rPr lang="cs-CZ" dirty="0"/>
              <a:t>: Návštěva malé smrti (2013)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Více viz ukázka 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581" y="1581693"/>
            <a:ext cx="3421625" cy="4860147"/>
          </a:xfrm>
        </p:spPr>
      </p:pic>
    </p:spTree>
    <p:extLst>
      <p:ext uri="{BB962C8B-B14F-4D97-AF65-F5344CB8AC3E}">
        <p14:creationId xmlns:p14="http://schemas.microsoft.com/office/powerpoint/2010/main" val="48890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Martina Špinková: Anna a Anička (2014)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Viz ukázka 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61" y="1825625"/>
            <a:ext cx="4280207" cy="4280207"/>
          </a:xfrm>
        </p:spPr>
      </p:pic>
    </p:spTree>
    <p:extLst>
      <p:ext uri="{BB962C8B-B14F-4D97-AF65-F5344CB8AC3E}">
        <p14:creationId xmlns:p14="http://schemas.microsoft.com/office/powerpoint/2010/main" val="2845228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literatura k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cap="all" dirty="0"/>
              <a:t>Šubrtová</a:t>
            </a:r>
            <a:r>
              <a:rPr lang="cs-CZ" dirty="0"/>
              <a:t>, Milena. </a:t>
            </a:r>
            <a:r>
              <a:rPr lang="cs-CZ" i="1" dirty="0"/>
              <a:t>Tematika smrti v české a světové próze pro děti a mládež</a:t>
            </a:r>
            <a:r>
              <a:rPr lang="cs-CZ" dirty="0"/>
              <a:t>. 1. vyd. Brno: Masarykova univerzita, 2007. 127 s. Spisy Pedagogické fakulty Masarykovy univerzity; sv. č. 104. ISBN 978-80-210-4413-5.</a:t>
            </a:r>
          </a:p>
          <a:p>
            <a:pPr lvl="0"/>
            <a:r>
              <a:rPr lang="cs-CZ" cap="all" dirty="0" err="1"/>
              <a:t>Kubeczková</a:t>
            </a:r>
            <a:r>
              <a:rPr lang="cs-CZ" dirty="0"/>
              <a:t>, Olga. </a:t>
            </a:r>
            <a:r>
              <a:rPr lang="cs-CZ" i="1" dirty="0"/>
              <a:t>Smrt a dítě: existenciální </a:t>
            </a:r>
            <a:r>
              <a:rPr lang="cs-CZ" i="1" dirty="0" err="1"/>
              <a:t>motivika</a:t>
            </a:r>
            <a:r>
              <a:rPr lang="cs-CZ" i="1" dirty="0"/>
              <a:t> v české literatuře pro děti a mládež</a:t>
            </a:r>
            <a:r>
              <a:rPr lang="cs-CZ" dirty="0"/>
              <a:t>. Ostrava: Ostravská univerzita v Ostravě, Pedagogická fakulta, 2013. 213 s. ISBN 978-80-7464-278-4.</a:t>
            </a:r>
          </a:p>
          <a:p>
            <a:pPr lvl="0"/>
            <a:r>
              <a:rPr lang="cs-CZ" dirty="0"/>
              <a:t>Rusňák, Radoslav, </a:t>
            </a:r>
            <a:r>
              <a:rPr lang="cs-CZ" dirty="0" err="1"/>
              <a:t>Bachurová</a:t>
            </a:r>
            <a:r>
              <a:rPr lang="cs-CZ" dirty="0"/>
              <a:t>, Tatiana: </a:t>
            </a:r>
            <a:r>
              <a:rPr lang="cs-CZ" i="1" dirty="0"/>
              <a:t>Tematika straty, smrti a bolesti v </a:t>
            </a:r>
            <a:r>
              <a:rPr lang="cs-CZ" i="1" dirty="0" err="1"/>
              <a:t>literatúre</a:t>
            </a:r>
            <a:r>
              <a:rPr lang="cs-CZ" i="1" dirty="0"/>
              <a:t> </a:t>
            </a:r>
            <a:r>
              <a:rPr lang="cs-CZ" i="1" dirty="0" err="1"/>
              <a:t>pre</a:t>
            </a:r>
            <a:r>
              <a:rPr lang="cs-CZ" i="1" dirty="0"/>
              <a:t> </a:t>
            </a:r>
            <a:r>
              <a:rPr lang="cs-CZ" i="1" dirty="0" err="1"/>
              <a:t>deti</a:t>
            </a:r>
            <a:r>
              <a:rPr lang="cs-CZ" i="1" dirty="0"/>
              <a:t> a mládež a jej didaktická </a:t>
            </a:r>
            <a:r>
              <a:rPr lang="cs-CZ" i="1" dirty="0" err="1"/>
              <a:t>interpretácia</a:t>
            </a:r>
            <a:r>
              <a:rPr lang="cs-CZ" i="1" dirty="0"/>
              <a:t> v </a:t>
            </a:r>
            <a:r>
              <a:rPr lang="cs-CZ" i="1" dirty="0" err="1"/>
              <a:t>primárnom</a:t>
            </a:r>
            <a:r>
              <a:rPr lang="cs-CZ" i="1" dirty="0"/>
              <a:t> </a:t>
            </a:r>
            <a:r>
              <a:rPr lang="cs-CZ" i="1" dirty="0" err="1"/>
              <a:t>vzdelávaní</a:t>
            </a:r>
            <a:r>
              <a:rPr lang="cs-CZ" dirty="0"/>
              <a:t>. Prešov: Prešovská univerzita v Prešově, 2021.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208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b="1" dirty="0"/>
              <a:t>Inflace smrti </a:t>
            </a:r>
            <a:r>
              <a:rPr lang="cs-CZ" dirty="0"/>
              <a:t>– není prostor pro dostatečnou emocionální reflexi smrti </a:t>
            </a:r>
            <a:endParaRPr lang="cs-CZ" sz="2000" dirty="0"/>
          </a:p>
          <a:p>
            <a:pPr lvl="1"/>
            <a:r>
              <a:rPr lang="cs-CZ" dirty="0"/>
              <a:t>Literatura jako </a:t>
            </a:r>
            <a:r>
              <a:rPr lang="cs-CZ" b="1" dirty="0"/>
              <a:t>nástroj výchovy k smrtelnosti </a:t>
            </a:r>
            <a:endParaRPr lang="cs-CZ" sz="2000" b="1" dirty="0"/>
          </a:p>
          <a:p>
            <a:pPr lvl="1"/>
            <a:r>
              <a:rPr lang="cs-CZ" b="1" dirty="0"/>
              <a:t>Kýč </a:t>
            </a:r>
            <a:r>
              <a:rPr lang="cs-CZ" dirty="0"/>
              <a:t>– šťastné, harmonické dětství nenarušované žádnými problémy: </a:t>
            </a:r>
          </a:p>
          <a:p>
            <a:pPr lvl="2"/>
            <a:r>
              <a:rPr lang="cs-CZ" dirty="0"/>
              <a:t>„Zřejmé je to zejména u řady nekvalitních úprav klasických látek. Jejich existenciální </a:t>
            </a:r>
            <a:r>
              <a:rPr lang="cs-CZ" dirty="0" err="1"/>
              <a:t>motivika</a:t>
            </a:r>
            <a:r>
              <a:rPr lang="cs-CZ" dirty="0"/>
              <a:t> bývá velmi často zjednodušována, tedy dezinterpretována, nebo vůbec eliminována. Ve velké míře se to týká pohádkových publikací. </a:t>
            </a:r>
            <a:r>
              <a:rPr lang="cs-CZ" b="1" dirty="0"/>
              <a:t>Étos klasické pohádky se z kýčové verze ztrácí, když zlo nefunguje jako zlo, a tedy není ze světa odstraněno, když hrdina neprochází strastiplnou zkouškou, nebo i scénou symbolické smrti</a:t>
            </a:r>
            <a:r>
              <a:rPr lang="cs-CZ" dirty="0"/>
              <a:t>.“ </a:t>
            </a:r>
          </a:p>
          <a:p>
            <a:pPr lvl="3"/>
            <a:r>
              <a:rPr lang="cs-CZ" dirty="0"/>
              <a:t>(</a:t>
            </a:r>
            <a:r>
              <a:rPr lang="cs-CZ" dirty="0" err="1"/>
              <a:t>Kubeczková</a:t>
            </a:r>
            <a:r>
              <a:rPr lang="cs-CZ" dirty="0"/>
              <a:t> 2013, s. 13) </a:t>
            </a:r>
            <a:endParaRPr lang="cs-CZ" sz="1400" dirty="0"/>
          </a:p>
          <a:p>
            <a:pPr marL="228600" lvl="1">
              <a:spcBef>
                <a:spcPts val="1000"/>
              </a:spcBef>
            </a:pPr>
            <a:r>
              <a:rPr lang="cs-CZ" b="1" dirty="0"/>
              <a:t>Více viz prezentace v </a:t>
            </a:r>
            <a:r>
              <a:rPr lang="cs-CZ" b="1" dirty="0" err="1"/>
              <a:t>Moodlu</a:t>
            </a:r>
            <a:r>
              <a:rPr lang="cs-CZ" b="1" dirty="0"/>
              <a:t> s názvem Proč a jak mluvit s dětmi o smrti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7901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Vybrané básně – Poezie Pavla </a:t>
            </a:r>
            <a:r>
              <a:rPr lang="cs-CZ" dirty="0" err="1"/>
              <a:t>Šruta</a:t>
            </a:r>
            <a:r>
              <a:rPr lang="cs-CZ" dirty="0"/>
              <a:t> (Smrt a dítě, s. 64 – 83) – </a:t>
            </a:r>
            <a:r>
              <a:rPr lang="cs-CZ" dirty="0" err="1"/>
              <a:t>Čičičí</a:t>
            </a:r>
            <a:r>
              <a:rPr lang="cs-CZ" dirty="0"/>
              <a:t>, Báseň na slovo smrt, Co říká labuť huse</a:t>
            </a:r>
          </a:p>
          <a:p>
            <a:pPr lvl="0"/>
            <a:r>
              <a:rPr lang="cs-CZ" u="sng" dirty="0"/>
              <a:t>Tabu</a:t>
            </a:r>
            <a:r>
              <a:rPr lang="cs-CZ" dirty="0"/>
              <a:t>: Žádní draci nejsou – Jack Kent - </a:t>
            </a:r>
            <a:r>
              <a:rPr lang="cs-CZ" u="sng" dirty="0">
                <a:hlinkClick r:id="rId2"/>
              </a:rPr>
              <a:t>https://www.cestadomu.cz/publikace/zadni-draci-nejsou</a:t>
            </a:r>
            <a:r>
              <a:rPr lang="cs-CZ" dirty="0"/>
              <a:t> - kniha pro nejmenší, předškolní čtenáře </a:t>
            </a:r>
          </a:p>
          <a:p>
            <a:pPr lvl="0"/>
            <a:r>
              <a:rPr lang="cs-CZ" dirty="0"/>
              <a:t>K. J. Erben: Dobře, že je smrt na světě </a:t>
            </a:r>
          </a:p>
          <a:p>
            <a:pPr lvl="0"/>
            <a:r>
              <a:rPr lang="cs-CZ" dirty="0"/>
              <a:t>Andersen: Děvčátko se zápalkami </a:t>
            </a:r>
          </a:p>
          <a:p>
            <a:pPr lvl="0"/>
            <a:r>
              <a:rPr lang="cs-CZ" dirty="0"/>
              <a:t>Wilde: Sobecký obr </a:t>
            </a:r>
          </a:p>
          <a:p>
            <a:pPr lvl="0"/>
            <a:r>
              <a:rPr lang="cs-CZ" dirty="0"/>
              <a:t>Jan Karafiát – Broučci (1876)</a:t>
            </a:r>
          </a:p>
          <a:p>
            <a:pPr lvl="0"/>
            <a:r>
              <a:rPr lang="cs-CZ" dirty="0"/>
              <a:t>A. de Saint – Exupéry: Malý princ (1943) – 26. kapitola </a:t>
            </a:r>
          </a:p>
          <a:p>
            <a:pPr lvl="0"/>
            <a:r>
              <a:rPr lang="cs-CZ" dirty="0"/>
              <a:t>A. </a:t>
            </a:r>
            <a:r>
              <a:rPr lang="cs-CZ" dirty="0" err="1"/>
              <a:t>Lindgren</a:t>
            </a:r>
            <a:r>
              <a:rPr lang="cs-CZ" dirty="0"/>
              <a:t>: Bratři lví srdce (1973)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489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K. </a:t>
            </a:r>
            <a:r>
              <a:rPr lang="cs-CZ" dirty="0" err="1"/>
              <a:t>Patersonová</a:t>
            </a:r>
            <a:r>
              <a:rPr lang="cs-CZ" dirty="0"/>
              <a:t>: </a:t>
            </a:r>
            <a:br>
              <a:rPr lang="cs-CZ" dirty="0"/>
            </a:br>
            <a:r>
              <a:rPr lang="cs-CZ" dirty="0"/>
              <a:t>Most do země </a:t>
            </a:r>
            <a:r>
              <a:rPr lang="cs-CZ" dirty="0" err="1"/>
              <a:t>Terabithia</a:t>
            </a:r>
            <a:br>
              <a:rPr lang="cs-CZ" dirty="0"/>
            </a:br>
            <a:r>
              <a:rPr lang="cs-CZ" dirty="0"/>
              <a:t>(1977) 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38200" y="2094271"/>
            <a:ext cx="5181600" cy="4082692"/>
          </a:xfrm>
        </p:spPr>
        <p:txBody>
          <a:bodyPr/>
          <a:lstStyle/>
          <a:p>
            <a:r>
              <a:rPr lang="cs-CZ" dirty="0"/>
              <a:t>Román pro děti, který má rozhodně více témat než jen téma smrti, ztráty a bolesti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254" y="842107"/>
            <a:ext cx="3407772" cy="4899932"/>
          </a:xfrm>
        </p:spPr>
      </p:pic>
    </p:spTree>
    <p:extLst>
      <p:ext uri="{BB962C8B-B14F-4D97-AF65-F5344CB8AC3E}">
        <p14:creationId xmlns:p14="http://schemas.microsoft.com/office/powerpoint/2010/main" val="4084435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Daisy Mrázková: Javorový list (Auto z pralesa, 1980)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Četba ukázky 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373" y="1825625"/>
            <a:ext cx="4157445" cy="4257325"/>
          </a:xfrm>
        </p:spPr>
      </p:pic>
    </p:spTree>
    <p:extLst>
      <p:ext uri="{BB962C8B-B14F-4D97-AF65-F5344CB8AC3E}">
        <p14:creationId xmlns:p14="http://schemas.microsoft.com/office/powerpoint/2010/main" val="3044447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J. </a:t>
            </a:r>
            <a:r>
              <a:rPr lang="cs-CZ" dirty="0" err="1"/>
              <a:t>Gaarder</a:t>
            </a:r>
            <a:r>
              <a:rPr lang="cs-CZ" dirty="0"/>
              <a:t>: Jako v zrcadle, jen v hádance (český překlad: 1999)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Ukázka: čtení z 1. kapitoly 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357" y="1150373"/>
            <a:ext cx="3669997" cy="5333729"/>
          </a:xfrm>
        </p:spPr>
      </p:pic>
    </p:spTree>
    <p:extLst>
      <p:ext uri="{BB962C8B-B14F-4D97-AF65-F5344CB8AC3E}">
        <p14:creationId xmlns:p14="http://schemas.microsoft.com/office/powerpoint/2010/main" val="2650268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37652"/>
            <a:ext cx="5181600" cy="6567948"/>
          </a:xfrm>
        </p:spPr>
        <p:txBody>
          <a:bodyPr>
            <a:noAutofit/>
          </a:bodyPr>
          <a:lstStyle/>
          <a:p>
            <a:r>
              <a:rPr lang="cs-CZ" sz="1600" dirty="0"/>
              <a:t>Dveře do pokoje jí nechali otevřené. Z přízemí se linuly vůně Vánoc. Snažila se jednu od druhé rozeznat.	 </a:t>
            </a:r>
          </a:p>
          <a:p>
            <a:r>
              <a:rPr lang="cs-CZ" sz="1600" dirty="0"/>
              <a:t>Určitě cítila zelí. Další vůni vydával zapálený františek, který tatínek, než odešli do kostela, postavil na krb. Není mezi nimi i čerstvá vůně vánočního stromku?	 </a:t>
            </a:r>
          </a:p>
          <a:p>
            <a:r>
              <a:rPr lang="cs-CZ" sz="1600" dirty="0"/>
              <a:t>Cecílie nasála vůně znovu. Připadalo jí, že cítí i dárky pod stromečkem, zabalené v červeném a zlatém lesklém vánočním papíru, převázané hedvábnými stužkami. Ve vzduchu se ale vznášelo ještě něco - neurčitá vůně čehosi kouzelného a magického. Sama vánoční nálada.	 </a:t>
            </a:r>
          </a:p>
          <a:p>
            <a:r>
              <a:rPr lang="cs-CZ" sz="1600" dirty="0"/>
              <a:t>Zatímco zkoumala vůně, hrála si s okénky adventního kalendáře pověšeného nad postelí. Všech čtyřiadvacet okének bylo otevřeno. Poslední přišlo na řadu dnes. Už po několikáté si prohlédla anděla, jak se sklání nad kolébkou s Ježíškem. V pozadí stála Marie a Josef, ale jako by anděla vůbec nevnímali.	 </a:t>
            </a:r>
          </a:p>
          <a:p>
            <a:r>
              <a:rPr lang="cs-CZ" sz="1600" dirty="0"/>
              <a:t>Copak je možné, aby anděl byl ve stáji a Marie s Josefem ho neviděli?	 </a:t>
            </a:r>
          </a:p>
          <a:p>
            <a:r>
              <a:rPr lang="cs-CZ" sz="1600" dirty="0"/>
              <a:t>Bloudila očima po místnosti. Na červenou lampu u stropu, na bílé záclony s modrými pomněnkami, na police s knihami a s panenkami, na sbírku křemenů a polodrahokamů se už dívala tolikrát, že se skoro staly její součástí. Na psacím stole u okna ležel průvodce po Krétě, stará Bible pro děti a </a:t>
            </a:r>
            <a:r>
              <a:rPr lang="cs-CZ" sz="1600" dirty="0" err="1"/>
              <a:t>Snorriho</a:t>
            </a:r>
            <a:r>
              <a:rPr lang="cs-CZ" sz="1600" dirty="0"/>
              <a:t> severská mytologie. Na zdi sousedící s ložnicí rodičů visel řecký kalendář s obrázky koček. Na stejný háček si Cecílie pověsila starý perlový náhrdelník, který dostala od babičky.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37652"/>
            <a:ext cx="5181600" cy="6039311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Kolikrát už přepočítala těch dvacet sedm kroužků na záclonové tyči? Proč jich bylo na jedné straně třináct a na druhé čtrnáct? Kolikrát se už pokusila spočítat, kolik sešitů Ilustrované vědy pro mládež leží na hromadě pod stolem? Pokaždé to musela vzdát. Ani pomněnek na záclonách se nikdy nedopočítala. V záhybech látky se vždycky nějaký kvítek schoval.	 </a:t>
            </a:r>
          </a:p>
          <a:p>
            <a:r>
              <a:rPr lang="cs-CZ" dirty="0"/>
              <a:t>Pod postelí měla Cecílie zastrčený čínský notýsek. Teď ho jednou rukou nahmatala... ano, a je u něj i tenká fixka.	 </a:t>
            </a:r>
          </a:p>
          <a:p>
            <a:r>
              <a:rPr lang="cs-CZ" dirty="0"/>
              <a:t>Čínský zápisník byl nevelký, v látce vázaný notýsek a dostala ho od jednoho pana doktora v nemocnici. Když ho podržela proti světlu, blyštěly se na něm černé, zelené a červené hedvábné nitky.	 </a:t>
            </a:r>
          </a:p>
          <a:p>
            <a:r>
              <a:rPr lang="cs-CZ" dirty="0"/>
              <a:t>Neměla sílu zapisovat do něj často, neměla ani příliš o čem psát, ale rozhodla se, že si bude zaznamenávat všechno, co ji, když tady leží a přemýšlí, napadne. Slíbila si, že nikdy nic neškrtne a že každé slovo zůstane navěky tam, kde je. Přes celou první stranu napsala: 	  	 </a:t>
            </a:r>
          </a:p>
          <a:p>
            <a:r>
              <a:rPr lang="cs-CZ" dirty="0"/>
              <a:t>{OSOBNÍ POZNÁMKY CECÍLIE SKOTBUOVÉ.}	</a:t>
            </a:r>
          </a:p>
          <a:p>
            <a:r>
              <a:rPr lang="cs-CZ" dirty="0"/>
              <a:t>Vysíleně dopadla zpátky na polštář a snažila se zachytit zvuky z přízemí. </a:t>
            </a:r>
            <a:r>
              <a:rPr lang="pl-PL" dirty="0"/>
              <a:t>Maminka tu a tam v kuchyni zarachotila příbory, ale jinak byl dům naprosto tichý..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022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Oskar a růžová paní (2006)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353961" y="1533832"/>
            <a:ext cx="7885471" cy="520126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Milý Bože,</a:t>
            </a:r>
          </a:p>
          <a:p>
            <a:pPr marL="0" indent="0">
              <a:buNone/>
            </a:pPr>
            <a:r>
              <a:rPr lang="cs-CZ" dirty="0"/>
              <a:t>jmenuju se Oskar a je mi deset let. Zapálil jsem kočku, psa, náš dům (myslím, že jsem dokonce ugriloval i červený rybičky) a píšu Ti svůj první dopis v životě, protože dřív jsem fakt nemohl, musel jsem se učit a neměl jsem čas.</a:t>
            </a:r>
          </a:p>
          <a:p>
            <a:pPr marL="0" indent="0">
              <a:buNone/>
            </a:pPr>
            <a:r>
              <a:rPr lang="cs-CZ" dirty="0"/>
              <a:t>Ze všeho nejdřív Ti musím říct, že píšu strašně nerad. To už musí </a:t>
            </a:r>
            <a:r>
              <a:rPr lang="cs-CZ" dirty="0" err="1"/>
              <a:t>bejt</a:t>
            </a:r>
            <a:r>
              <a:rPr lang="cs-CZ" dirty="0"/>
              <a:t>. Psaní je totiž něco jako vánoční řetěz, ozdoba, bambulka, hezká šňůrka, stužka nebo něco </a:t>
            </a:r>
            <a:r>
              <a:rPr lang="cs-CZ" dirty="0" err="1"/>
              <a:t>takovýho</a:t>
            </a:r>
            <a:r>
              <a:rPr lang="cs-CZ" dirty="0"/>
              <a:t>. Psaní je obyčejný lhaní, aby se člověk dělal hezčím. Dospělácká finta.</a:t>
            </a:r>
          </a:p>
          <a:p>
            <a:pPr marL="0" indent="0">
              <a:buNone/>
            </a:pPr>
            <a:r>
              <a:rPr lang="cs-CZ" dirty="0"/>
              <a:t>Chceš důkaz? Vezmi si třeba začátek mého dopisu:  „Milý Bože, jmenuju se Oskar a je mi deset let. Zapálil jsem kočku, psa, náš dům ( myslím, že jsem dokonce ugriloval i červený rybičky) a píšu Ti svůj první dopis v životě, protože dřív jsem fakt nemohl, musel jsem se učit a neměl jsem čas.</a:t>
            </a:r>
          </a:p>
          <a:p>
            <a:pPr marL="0" indent="0">
              <a:buNone/>
            </a:pPr>
            <a:r>
              <a:rPr lang="cs-CZ" dirty="0"/>
              <a:t>Místo toho jsem mohl klidně napsat: „Říká se mi Plešoun, vypadám stěží na sedm, kvůli rakovině bydlím v nemocnici a nikdy jsem se na Tebe neobrátil, protože si stejně myslím, že neexistuješ.“</a:t>
            </a:r>
          </a:p>
          <a:p>
            <a:pPr marL="0" indent="0">
              <a:buNone/>
            </a:pPr>
            <a:r>
              <a:rPr lang="cs-CZ" dirty="0"/>
              <a:t>Jenže když Ti napíšu tohle, bude to jednak vypadat hloupě, jednak Tě budu míň zajímat,  a já potřebuju, aby ses o mě zajímal. Bylo by bezva, kdyby sis udělal čas a zařídil pro m pár věcí. Vysvětlím Ti to.</a:t>
            </a:r>
          </a:p>
          <a:p>
            <a:pPr marL="0" indent="0">
              <a:buNone/>
            </a:pPr>
            <a:r>
              <a:rPr lang="cs-CZ" dirty="0"/>
              <a:t>Nemocnice je děsně prima místo, všude spousta dobře naladěných pokřikujících dospělých, taky hromada hraček  a paní v růžových pláštích, které jsou vždycky ochotné hrát si s dětmi, s mými kamarády, co mají pořád chuť si na něco hrát, jako je  Uzenáč, Einstein nebo Popcorn, prostě nemocnice je bezva, když jsi pacient, co dělá doktorům radost.</a:t>
            </a:r>
          </a:p>
          <a:p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877" y="738403"/>
            <a:ext cx="3195484" cy="5381194"/>
          </a:xfrm>
        </p:spPr>
      </p:pic>
    </p:spTree>
    <p:extLst>
      <p:ext uri="{BB962C8B-B14F-4D97-AF65-F5344CB8AC3E}">
        <p14:creationId xmlns:p14="http://schemas.microsoft.com/office/powerpoint/2010/main" val="1435899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Procházková: Myši patří do nebe (2006)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Ukázka 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710" y="1856633"/>
            <a:ext cx="3077496" cy="4296184"/>
          </a:xfrm>
        </p:spPr>
      </p:pic>
    </p:spTree>
    <p:extLst>
      <p:ext uri="{BB962C8B-B14F-4D97-AF65-F5344CB8AC3E}">
        <p14:creationId xmlns:p14="http://schemas.microsoft.com/office/powerpoint/2010/main" val="18208840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1312</Words>
  <Application>Microsoft Office PowerPoint</Application>
  <PresentationFormat>Širokoúhlá obrazovka</PresentationFormat>
  <Paragraphs>52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Tematika smrti, ztráty a bolesti v literatuře pro děti </vt:lpstr>
      <vt:lpstr>Prezentace aplikace PowerPoint</vt:lpstr>
      <vt:lpstr>Prezentace aplikace PowerPoint</vt:lpstr>
      <vt:lpstr>K. Patersonová:  Most do země Terabithia (1977)  </vt:lpstr>
      <vt:lpstr>Daisy Mrázková: Javorový list (Auto z pralesa, 1980)</vt:lpstr>
      <vt:lpstr>J. Gaarder: Jako v zrcadle, jen v hádance (český překlad: 1999)</vt:lpstr>
      <vt:lpstr>Prezentace aplikace PowerPoint</vt:lpstr>
      <vt:lpstr>Oskar a růžová paní (2006)</vt:lpstr>
      <vt:lpstr>I. Procházková: Myši patří do nebe (2006)</vt:lpstr>
      <vt:lpstr>Kitty Crowther: Návštěva malé smrti (2013)</vt:lpstr>
      <vt:lpstr>Martina Špinková: Anna a Anička (2014)</vt:lpstr>
      <vt:lpstr>Studijní literatura k tématu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Lea Květoňová</cp:lastModifiedBy>
  <cp:revision>9</cp:revision>
  <dcterms:created xsi:type="dcterms:W3CDTF">2022-04-24T16:27:44Z</dcterms:created>
  <dcterms:modified xsi:type="dcterms:W3CDTF">2022-04-25T12:04:45Z</dcterms:modified>
</cp:coreProperties>
</file>