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48"/>
  </p:notesMasterIdLst>
  <p:sldIdLst>
    <p:sldId id="307" r:id="rId5"/>
    <p:sldId id="292" r:id="rId6"/>
    <p:sldId id="283" r:id="rId7"/>
    <p:sldId id="329" r:id="rId8"/>
    <p:sldId id="294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281" r:id="rId19"/>
    <p:sldId id="284" r:id="rId20"/>
    <p:sldId id="264" r:id="rId21"/>
    <p:sldId id="288" r:id="rId22"/>
    <p:sldId id="279" r:id="rId23"/>
    <p:sldId id="262" r:id="rId24"/>
    <p:sldId id="289" r:id="rId25"/>
    <p:sldId id="299" r:id="rId26"/>
    <p:sldId id="300" r:id="rId27"/>
    <p:sldId id="301" r:id="rId28"/>
    <p:sldId id="302" r:id="rId29"/>
    <p:sldId id="303" r:id="rId30"/>
    <p:sldId id="310" r:id="rId31"/>
    <p:sldId id="309" r:id="rId32"/>
    <p:sldId id="403" r:id="rId33"/>
    <p:sldId id="396" r:id="rId34"/>
    <p:sldId id="401" r:id="rId35"/>
    <p:sldId id="402" r:id="rId36"/>
    <p:sldId id="393" r:id="rId37"/>
    <p:sldId id="394" r:id="rId38"/>
    <p:sldId id="278" r:id="rId39"/>
    <p:sldId id="287" r:id="rId40"/>
    <p:sldId id="270" r:id="rId41"/>
    <p:sldId id="397" r:id="rId42"/>
    <p:sldId id="276" r:id="rId43"/>
    <p:sldId id="349" r:id="rId44"/>
    <p:sldId id="356" r:id="rId45"/>
    <p:sldId id="259" r:id="rId46"/>
    <p:sldId id="27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F63CDBA-929E-4AC3-9AA5-2ECB61E19E36}">
          <p14:sldIdLst>
            <p14:sldId id="307"/>
            <p14:sldId id="292"/>
            <p14:sldId id="283"/>
            <p14:sldId id="329"/>
            <p14:sldId id="294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281"/>
            <p14:sldId id="284"/>
            <p14:sldId id="264"/>
            <p14:sldId id="288"/>
            <p14:sldId id="279"/>
            <p14:sldId id="262"/>
            <p14:sldId id="289"/>
            <p14:sldId id="299"/>
            <p14:sldId id="300"/>
            <p14:sldId id="301"/>
            <p14:sldId id="302"/>
            <p14:sldId id="303"/>
            <p14:sldId id="310"/>
            <p14:sldId id="309"/>
            <p14:sldId id="403"/>
            <p14:sldId id="396"/>
            <p14:sldId id="401"/>
            <p14:sldId id="402"/>
            <p14:sldId id="393"/>
            <p14:sldId id="394"/>
            <p14:sldId id="278"/>
            <p14:sldId id="287"/>
            <p14:sldId id="270"/>
            <p14:sldId id="397"/>
            <p14:sldId id="276"/>
            <p14:sldId id="349"/>
            <p14:sldId id="356"/>
            <p14:sldId id="259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29794B-86A3-4E87-AA98-4E7C0DE0B4AA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19D9C14-1E84-4D23-A7B0-975922A632DF}">
      <dgm:prSet/>
      <dgm:spPr/>
      <dgm:t>
        <a:bodyPr/>
        <a:lstStyle/>
        <a:p>
          <a:r>
            <a:rPr lang="cs-CZ" dirty="0"/>
            <a:t>Kos 2004, 2011, 2014 – </a:t>
          </a:r>
          <a:r>
            <a:rPr lang="cs-CZ" dirty="0" err="1"/>
            <a:t>magnate</a:t>
          </a:r>
          <a:r>
            <a:rPr lang="cs-CZ" dirty="0"/>
            <a:t> </a:t>
          </a:r>
          <a:r>
            <a:rPr lang="cs-CZ" dirty="0" err="1"/>
            <a:t>graves</a:t>
          </a:r>
          <a:r>
            <a:rPr lang="cs-CZ" dirty="0"/>
            <a:t>	</a:t>
          </a:r>
          <a:endParaRPr lang="en-US" dirty="0"/>
        </a:p>
      </dgm:t>
    </dgm:pt>
    <dgm:pt modelId="{03BB8881-F407-4B36-8B9D-A3525F9DD5EE}" type="parTrans" cxnId="{BE36A04E-C9FA-4B62-8F01-FD629849567B}">
      <dgm:prSet/>
      <dgm:spPr/>
      <dgm:t>
        <a:bodyPr/>
        <a:lstStyle/>
        <a:p>
          <a:endParaRPr lang="en-US"/>
        </a:p>
      </dgm:t>
    </dgm:pt>
    <dgm:pt modelId="{9D344BFA-29E2-4305-BD8E-9CAD7CBC9061}" type="sibTrans" cxnId="{BE36A04E-C9FA-4B62-8F01-FD629849567B}">
      <dgm:prSet/>
      <dgm:spPr/>
      <dgm:t>
        <a:bodyPr/>
        <a:lstStyle/>
        <a:p>
          <a:endParaRPr lang="en-US"/>
        </a:p>
      </dgm:t>
    </dgm:pt>
    <dgm:pt modelId="{BD2BE73D-C122-4E5D-801E-7DBCA0255EB7}">
      <dgm:prSet/>
      <dgm:spPr/>
      <dgm:t>
        <a:bodyPr/>
        <a:lstStyle/>
        <a:p>
          <a:pPr algn="ctr"/>
          <a:r>
            <a:rPr lang="cs-CZ" dirty="0"/>
            <a:t>Holubová 2011 – Vyškov region	</a:t>
          </a:r>
          <a:endParaRPr lang="en-US" dirty="0"/>
        </a:p>
      </dgm:t>
    </dgm:pt>
    <dgm:pt modelId="{2D7B0DF2-9CDF-4A18-A952-9D781DB8D269}" type="parTrans" cxnId="{A648C331-9475-4EEA-8427-A892C6D2FA27}">
      <dgm:prSet/>
      <dgm:spPr/>
      <dgm:t>
        <a:bodyPr/>
        <a:lstStyle/>
        <a:p>
          <a:endParaRPr lang="en-US"/>
        </a:p>
      </dgm:t>
    </dgm:pt>
    <dgm:pt modelId="{30B0FF0C-63C5-4DE3-981D-886695B63F8E}" type="sibTrans" cxnId="{A648C331-9475-4EEA-8427-A892C6D2FA27}">
      <dgm:prSet/>
      <dgm:spPr/>
      <dgm:t>
        <a:bodyPr/>
        <a:lstStyle/>
        <a:p>
          <a:endParaRPr lang="en-US"/>
        </a:p>
      </dgm:t>
    </dgm:pt>
    <dgm:pt modelId="{A20A85F6-29DB-4A70-B511-B56427D13BA5}">
      <dgm:prSet/>
      <dgm:spPr/>
      <dgm:t>
        <a:bodyPr/>
        <a:lstStyle/>
        <a:p>
          <a:r>
            <a:rPr lang="cs-CZ" dirty="0"/>
            <a:t>Zeman 2011, 2015 – bronze and amber	</a:t>
          </a:r>
          <a:endParaRPr lang="en-US" dirty="0"/>
        </a:p>
      </dgm:t>
    </dgm:pt>
    <dgm:pt modelId="{BF0C8D90-1951-4B90-AE33-0DF8A957349C}" type="parTrans" cxnId="{CFC1CB8E-DD73-4CDD-A279-B06F4310793A}">
      <dgm:prSet/>
      <dgm:spPr/>
      <dgm:t>
        <a:bodyPr/>
        <a:lstStyle/>
        <a:p>
          <a:endParaRPr lang="en-US"/>
        </a:p>
      </dgm:t>
    </dgm:pt>
    <dgm:pt modelId="{E18BEC13-3AE3-438A-9907-5102F949C16D}" type="sibTrans" cxnId="{CFC1CB8E-DD73-4CDD-A279-B06F4310793A}">
      <dgm:prSet/>
      <dgm:spPr/>
      <dgm:t>
        <a:bodyPr/>
        <a:lstStyle/>
        <a:p>
          <a:endParaRPr lang="en-US"/>
        </a:p>
      </dgm:t>
    </dgm:pt>
    <dgm:pt modelId="{44AAD0B0-89A3-46B2-8629-7889F36C9C86}">
      <dgm:prSet/>
      <dgm:spPr/>
      <dgm:t>
        <a:bodyPr/>
        <a:lstStyle/>
        <a:p>
          <a:r>
            <a:rPr lang="cs-CZ" dirty="0"/>
            <a:t>Vránová 2013 – Olomouc region</a:t>
          </a:r>
          <a:endParaRPr lang="en-US" dirty="0"/>
        </a:p>
      </dgm:t>
    </dgm:pt>
    <dgm:pt modelId="{CB04E42E-7D47-479C-900B-5E9EA1485A8B}" type="parTrans" cxnId="{70729863-EC92-46AB-9373-B587A8473642}">
      <dgm:prSet/>
      <dgm:spPr/>
      <dgm:t>
        <a:bodyPr/>
        <a:lstStyle/>
        <a:p>
          <a:endParaRPr lang="en-US"/>
        </a:p>
      </dgm:t>
    </dgm:pt>
    <dgm:pt modelId="{20BCEF31-9CD9-4F84-8AD4-25C2CB5441E6}" type="sibTrans" cxnId="{70729863-EC92-46AB-9373-B587A8473642}">
      <dgm:prSet/>
      <dgm:spPr/>
      <dgm:t>
        <a:bodyPr/>
        <a:lstStyle/>
        <a:p>
          <a:endParaRPr lang="en-US"/>
        </a:p>
      </dgm:t>
    </dgm:pt>
    <dgm:pt modelId="{A79EA947-B570-4EB8-9AB1-426C7D54F9B9}">
      <dgm:prSet custT="1"/>
      <dgm:spPr>
        <a:solidFill>
          <a:schemeClr val="accent2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 err="1"/>
            <a:t>Klápa</a:t>
          </a:r>
          <a:r>
            <a:rPr lang="cs-CZ" sz="2000" dirty="0"/>
            <a:t> 2016 – </a:t>
          </a:r>
          <a:r>
            <a:rPr lang="cs-CZ" sz="2000" dirty="0" err="1"/>
            <a:t>eastern</a:t>
          </a:r>
          <a:r>
            <a:rPr lang="cs-CZ" sz="2000" dirty="0"/>
            <a:t> type </a:t>
          </a:r>
          <a:r>
            <a:rPr lang="cs-CZ" sz="2000" dirty="0" err="1"/>
            <a:t>finds</a:t>
          </a:r>
          <a:endParaRPr lang="en-US" sz="3600" dirty="0"/>
        </a:p>
      </dgm:t>
    </dgm:pt>
    <dgm:pt modelId="{8ABFCF34-059C-4C84-939A-10A897EE9D7A}" type="parTrans" cxnId="{064127D6-FD90-4C4B-8710-942D516A01A0}">
      <dgm:prSet/>
      <dgm:spPr/>
      <dgm:t>
        <a:bodyPr/>
        <a:lstStyle/>
        <a:p>
          <a:endParaRPr lang="en-US"/>
        </a:p>
      </dgm:t>
    </dgm:pt>
    <dgm:pt modelId="{22059C4D-6A98-4768-85E8-5BC690B21E6B}" type="sibTrans" cxnId="{064127D6-FD90-4C4B-8710-942D516A01A0}">
      <dgm:prSet/>
      <dgm:spPr/>
      <dgm:t>
        <a:bodyPr/>
        <a:lstStyle/>
        <a:p>
          <a:endParaRPr lang="en-US"/>
        </a:p>
      </dgm:t>
    </dgm:pt>
    <dgm:pt modelId="{EF96F644-E4EC-4125-A768-819897A6D1D2}">
      <dgm:prSet custT="1"/>
      <dgm:spPr>
        <a:solidFill>
          <a:schemeClr val="accent2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 err="1"/>
            <a:t>Kršová</a:t>
          </a:r>
          <a:r>
            <a:rPr lang="cs-CZ" sz="2000" dirty="0"/>
            <a:t>  2017 – </a:t>
          </a:r>
          <a:r>
            <a:rPr lang="cs-CZ" sz="2000" dirty="0" err="1"/>
            <a:t>Glass</a:t>
          </a:r>
          <a:endParaRPr lang="en-US" sz="2000" dirty="0"/>
        </a:p>
      </dgm:t>
    </dgm:pt>
    <dgm:pt modelId="{9C1362EB-21D5-42BB-BA4A-2EB6CC41672A}" type="parTrans" cxnId="{14A18FCC-28B6-4F88-8BAE-35655C61BEDE}">
      <dgm:prSet/>
      <dgm:spPr/>
      <dgm:t>
        <a:bodyPr/>
        <a:lstStyle/>
        <a:p>
          <a:endParaRPr lang="en-US"/>
        </a:p>
      </dgm:t>
    </dgm:pt>
    <dgm:pt modelId="{769DB343-5587-4ECD-84EE-443F97EA4551}" type="sibTrans" cxnId="{14A18FCC-28B6-4F88-8BAE-35655C61BEDE}">
      <dgm:prSet/>
      <dgm:spPr/>
      <dgm:t>
        <a:bodyPr/>
        <a:lstStyle/>
        <a:p>
          <a:endParaRPr lang="en-US"/>
        </a:p>
      </dgm:t>
    </dgm:pt>
    <dgm:pt modelId="{FAE606CD-506B-4730-BED9-0F94DE472DF4}">
      <dgm:prSet/>
      <dgm:spPr>
        <a:solidFill>
          <a:srgbClr val="C00000"/>
        </a:solidFill>
      </dgm:spPr>
      <dgm:t>
        <a:bodyPr/>
        <a:lstStyle/>
        <a:p>
          <a:r>
            <a:rPr lang="cs-CZ" dirty="0" err="1"/>
            <a:t>Makarová</a:t>
          </a:r>
          <a:r>
            <a:rPr lang="cs-CZ" dirty="0"/>
            <a:t> 2017 – Moravičany</a:t>
          </a:r>
          <a:endParaRPr lang="en-US" dirty="0"/>
        </a:p>
      </dgm:t>
    </dgm:pt>
    <dgm:pt modelId="{6A493F23-ACB2-4047-A56D-583D351441C0}" type="parTrans" cxnId="{8CF6B5AE-EE46-4749-8995-BBA969B62714}">
      <dgm:prSet/>
      <dgm:spPr/>
      <dgm:t>
        <a:bodyPr/>
        <a:lstStyle/>
        <a:p>
          <a:endParaRPr lang="en-US"/>
        </a:p>
      </dgm:t>
    </dgm:pt>
    <dgm:pt modelId="{3811A708-8BE3-4693-AFCB-5BC07F72BA31}" type="sibTrans" cxnId="{8CF6B5AE-EE46-4749-8995-BBA969B62714}">
      <dgm:prSet/>
      <dgm:spPr/>
      <dgm:t>
        <a:bodyPr/>
        <a:lstStyle/>
        <a:p>
          <a:endParaRPr lang="en-US"/>
        </a:p>
      </dgm:t>
    </dgm:pt>
    <dgm:pt modelId="{40E7EDE5-89C9-4668-81AD-AB032118676B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Novák 2017 – </a:t>
          </a:r>
          <a:r>
            <a:rPr lang="cs-CZ" dirty="0" err="1"/>
            <a:t>hillfort</a:t>
          </a:r>
          <a:endParaRPr lang="en-US" dirty="0"/>
        </a:p>
      </dgm:t>
    </dgm:pt>
    <dgm:pt modelId="{2C12C992-AA0D-4029-9788-15E61D154159}" type="parTrans" cxnId="{22AF7019-B313-440F-9C58-D3C7F6CC32DB}">
      <dgm:prSet/>
      <dgm:spPr/>
      <dgm:t>
        <a:bodyPr/>
        <a:lstStyle/>
        <a:p>
          <a:endParaRPr lang="en-US"/>
        </a:p>
      </dgm:t>
    </dgm:pt>
    <dgm:pt modelId="{D274E43E-CE16-487A-8513-1E7A4C824E84}" type="sibTrans" cxnId="{22AF7019-B313-440F-9C58-D3C7F6CC32DB}">
      <dgm:prSet/>
      <dgm:spPr/>
      <dgm:t>
        <a:bodyPr/>
        <a:lstStyle/>
        <a:p>
          <a:endParaRPr lang="en-US"/>
        </a:p>
      </dgm:t>
    </dgm:pt>
    <dgm:pt modelId="{1786B828-EA40-4ACF-BBF7-7517E7B67377}">
      <dgm:prSet/>
      <dgm:spPr>
        <a:solidFill>
          <a:schemeClr val="accent2"/>
        </a:solidFill>
      </dgm:spPr>
      <dgm:t>
        <a:bodyPr/>
        <a:lstStyle/>
        <a:p>
          <a:r>
            <a:rPr lang="cs-CZ" dirty="0" err="1"/>
            <a:t>Golec</a:t>
          </a:r>
          <a:r>
            <a:rPr lang="cs-CZ" dirty="0"/>
            <a:t> 2017, 2020 – Býčí Skála </a:t>
          </a:r>
          <a:r>
            <a:rPr lang="cs-CZ" dirty="0" err="1"/>
            <a:t>Cave</a:t>
          </a:r>
          <a:endParaRPr lang="en-US" dirty="0"/>
        </a:p>
      </dgm:t>
    </dgm:pt>
    <dgm:pt modelId="{6E982217-D55E-4C8D-9B07-4068C0D5882F}" type="sibTrans" cxnId="{67CACF14-3180-4487-9EC5-AE34D8413416}">
      <dgm:prSet/>
      <dgm:spPr/>
      <dgm:t>
        <a:bodyPr/>
        <a:lstStyle/>
        <a:p>
          <a:endParaRPr lang="en-US"/>
        </a:p>
      </dgm:t>
    </dgm:pt>
    <dgm:pt modelId="{9F2BC78D-183D-4852-9D36-391C56455EF1}" type="parTrans" cxnId="{67CACF14-3180-4487-9EC5-AE34D8413416}">
      <dgm:prSet/>
      <dgm:spPr/>
      <dgm:t>
        <a:bodyPr/>
        <a:lstStyle/>
        <a:p>
          <a:endParaRPr lang="en-US"/>
        </a:p>
      </dgm:t>
    </dgm:pt>
    <dgm:pt modelId="{0186F4B2-2AB4-4944-8AE7-1AB1B2955B0C}">
      <dgm:prSet/>
      <dgm:spPr>
        <a:solidFill>
          <a:schemeClr val="accent2"/>
        </a:solidFill>
      </dgm:spPr>
      <dgm:t>
        <a:bodyPr/>
        <a:lstStyle/>
        <a:p>
          <a:r>
            <a:rPr lang="cs-CZ" dirty="0"/>
            <a:t>Bartík et al. 2017 – </a:t>
          </a:r>
          <a:r>
            <a:rPr lang="cs-CZ" dirty="0" err="1"/>
            <a:t>eastern</a:t>
          </a:r>
          <a:r>
            <a:rPr lang="cs-CZ" dirty="0"/>
            <a:t> type </a:t>
          </a:r>
          <a:r>
            <a:rPr lang="cs-CZ" dirty="0" err="1"/>
            <a:t>finds</a:t>
          </a:r>
          <a:endParaRPr lang="cs-CZ" dirty="0"/>
        </a:p>
      </dgm:t>
    </dgm:pt>
    <dgm:pt modelId="{43500ED5-AC48-4318-864D-6C8BB9B1D8DA}" type="parTrans" cxnId="{441DC7FF-ABE2-488F-9F32-97146684A782}">
      <dgm:prSet/>
      <dgm:spPr/>
      <dgm:t>
        <a:bodyPr/>
        <a:lstStyle/>
        <a:p>
          <a:endParaRPr lang="cs-CZ"/>
        </a:p>
      </dgm:t>
    </dgm:pt>
    <dgm:pt modelId="{F68D17F9-24E5-4EEF-AA97-02D53CFF6EF9}" type="sibTrans" cxnId="{441DC7FF-ABE2-488F-9F32-97146684A782}">
      <dgm:prSet/>
      <dgm:spPr/>
      <dgm:t>
        <a:bodyPr/>
        <a:lstStyle/>
        <a:p>
          <a:endParaRPr lang="cs-CZ"/>
        </a:p>
      </dgm:t>
    </dgm:pt>
    <dgm:pt modelId="{4D15644A-61FC-411E-8989-B0970BC770CC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Mírová 2017 – </a:t>
          </a:r>
          <a:r>
            <a:rPr lang="cs-CZ" dirty="0" err="1"/>
            <a:t>horse</a:t>
          </a:r>
          <a:r>
            <a:rPr lang="cs-CZ" dirty="0"/>
            <a:t> </a:t>
          </a:r>
          <a:r>
            <a:rPr lang="cs-CZ" dirty="0" err="1"/>
            <a:t>gear</a:t>
          </a:r>
          <a:endParaRPr lang="en-US" dirty="0"/>
        </a:p>
      </dgm:t>
    </dgm:pt>
    <dgm:pt modelId="{6BD249CD-34EA-4039-BBEF-B5B45D31FD29}" type="parTrans" cxnId="{4114CC05-336B-48CB-AC6A-BF494A9A9CDA}">
      <dgm:prSet/>
      <dgm:spPr/>
      <dgm:t>
        <a:bodyPr/>
        <a:lstStyle/>
        <a:p>
          <a:endParaRPr lang="cs-CZ"/>
        </a:p>
      </dgm:t>
    </dgm:pt>
    <dgm:pt modelId="{F12DB241-2A37-4436-9F02-3FAD7FD369F4}" type="sibTrans" cxnId="{4114CC05-336B-48CB-AC6A-BF494A9A9CDA}">
      <dgm:prSet/>
      <dgm:spPr/>
      <dgm:t>
        <a:bodyPr/>
        <a:lstStyle/>
        <a:p>
          <a:endParaRPr lang="cs-CZ"/>
        </a:p>
      </dgm:t>
    </dgm:pt>
    <dgm:pt modelId="{196F5175-AE9D-4DC0-A749-38DF4335F12A}">
      <dgm:prSet/>
      <dgm:spPr/>
      <dgm:t>
        <a:bodyPr/>
        <a:lstStyle/>
        <a:p>
          <a:r>
            <a:rPr lang="cs-CZ" dirty="0"/>
            <a:t>Oliva – </a:t>
          </a:r>
          <a:r>
            <a:rPr lang="cs-CZ" dirty="0" err="1"/>
            <a:t>Golec</a:t>
          </a:r>
          <a:r>
            <a:rPr lang="cs-CZ" dirty="0"/>
            <a:t> – Kratochvíl - </a:t>
          </a:r>
          <a:r>
            <a:rPr lang="cs-CZ" dirty="0" err="1"/>
            <a:t>Kostrhun</a:t>
          </a:r>
          <a:r>
            <a:rPr lang="cs-CZ" dirty="0"/>
            <a:t> 2015 – Býčí Skála </a:t>
          </a:r>
          <a:r>
            <a:rPr lang="cs-CZ" dirty="0" err="1"/>
            <a:t>Cave</a:t>
          </a:r>
          <a:endParaRPr lang="en-US" dirty="0"/>
        </a:p>
      </dgm:t>
    </dgm:pt>
    <dgm:pt modelId="{E7DAE38B-4AEA-46BC-B52E-594672657812}" type="parTrans" cxnId="{E2F51AA1-4779-42A4-AA20-3FA621D717EC}">
      <dgm:prSet/>
      <dgm:spPr/>
      <dgm:t>
        <a:bodyPr/>
        <a:lstStyle/>
        <a:p>
          <a:endParaRPr lang="cs-CZ"/>
        </a:p>
      </dgm:t>
    </dgm:pt>
    <dgm:pt modelId="{3214BFBC-6EA9-40A0-924F-C4311F164901}" type="sibTrans" cxnId="{E2F51AA1-4779-42A4-AA20-3FA621D717EC}">
      <dgm:prSet/>
      <dgm:spPr/>
      <dgm:t>
        <a:bodyPr/>
        <a:lstStyle/>
        <a:p>
          <a:endParaRPr lang="cs-CZ"/>
        </a:p>
      </dgm:t>
    </dgm:pt>
    <dgm:pt modelId="{C57FE6AE-D6B1-4DA0-B119-C10275C0A734}">
      <dgm:prSet/>
      <dgm:spPr>
        <a:solidFill>
          <a:schemeClr val="accent2"/>
        </a:solidFill>
      </dgm:spPr>
      <dgm:t>
        <a:bodyPr/>
        <a:lstStyle/>
        <a:p>
          <a:r>
            <a:rPr lang="cs-CZ" dirty="0" err="1"/>
            <a:t>Chytráček</a:t>
          </a:r>
          <a:r>
            <a:rPr lang="cs-CZ" dirty="0"/>
            <a:t> et al. 2017 – Amber</a:t>
          </a:r>
          <a:endParaRPr lang="en-US" dirty="0"/>
        </a:p>
      </dgm:t>
    </dgm:pt>
    <dgm:pt modelId="{904A848F-662A-49F5-9722-0343B63BC3B0}" type="parTrans" cxnId="{6625AAA5-F5F1-40D8-8F7D-2F3A30076B6D}">
      <dgm:prSet/>
      <dgm:spPr/>
      <dgm:t>
        <a:bodyPr/>
        <a:lstStyle/>
        <a:p>
          <a:endParaRPr lang="cs-CZ"/>
        </a:p>
      </dgm:t>
    </dgm:pt>
    <dgm:pt modelId="{A76772F7-0A4E-4571-8839-1710D504D38A}" type="sibTrans" cxnId="{6625AAA5-F5F1-40D8-8F7D-2F3A30076B6D}">
      <dgm:prSet/>
      <dgm:spPr/>
      <dgm:t>
        <a:bodyPr/>
        <a:lstStyle/>
        <a:p>
          <a:endParaRPr lang="cs-CZ"/>
        </a:p>
      </dgm:t>
    </dgm:pt>
    <dgm:pt modelId="{4207949A-92F3-46B4-86BC-DFCDD99A8CC6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Mírová ‒ </a:t>
          </a:r>
          <a:r>
            <a:rPr lang="cs-CZ" dirty="0" err="1"/>
            <a:t>Golec</a:t>
          </a:r>
          <a:r>
            <a:rPr lang="cs-CZ" dirty="0"/>
            <a:t> 2018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elites</a:t>
          </a:r>
          <a:endParaRPr lang="en-US" dirty="0"/>
        </a:p>
      </dgm:t>
    </dgm:pt>
    <dgm:pt modelId="{9087B3B9-7028-4052-8419-631316422EBC}" type="parTrans" cxnId="{F4191842-18F0-4AD2-A253-0F7ADD6DB25B}">
      <dgm:prSet/>
      <dgm:spPr/>
      <dgm:t>
        <a:bodyPr/>
        <a:lstStyle/>
        <a:p>
          <a:endParaRPr lang="cs-CZ"/>
        </a:p>
      </dgm:t>
    </dgm:pt>
    <dgm:pt modelId="{633AB689-8468-4AA4-9FBD-03F371E74148}" type="sibTrans" cxnId="{F4191842-18F0-4AD2-A253-0F7ADD6DB25B}">
      <dgm:prSet/>
      <dgm:spPr/>
      <dgm:t>
        <a:bodyPr/>
        <a:lstStyle/>
        <a:p>
          <a:endParaRPr lang="cs-CZ"/>
        </a:p>
      </dgm:t>
    </dgm:pt>
    <dgm:pt modelId="{F1FBE5B6-0E19-4CA0-B26C-0EA4799F0D61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Mírová 2019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horses</a:t>
          </a:r>
          <a:endParaRPr lang="en-US" dirty="0"/>
        </a:p>
      </dgm:t>
    </dgm:pt>
    <dgm:pt modelId="{B7816DAC-17DC-4D8B-9983-13A988944EC3}" type="parTrans" cxnId="{88CB7233-BADC-4870-A01F-AC450C53436D}">
      <dgm:prSet/>
      <dgm:spPr/>
      <dgm:t>
        <a:bodyPr/>
        <a:lstStyle/>
        <a:p>
          <a:endParaRPr lang="cs-CZ"/>
        </a:p>
      </dgm:t>
    </dgm:pt>
    <dgm:pt modelId="{24369703-E63E-4E6D-88A3-2E575A374B89}" type="sibTrans" cxnId="{88CB7233-BADC-4870-A01F-AC450C53436D}">
      <dgm:prSet/>
      <dgm:spPr/>
      <dgm:t>
        <a:bodyPr/>
        <a:lstStyle/>
        <a:p>
          <a:endParaRPr lang="cs-CZ"/>
        </a:p>
      </dgm:t>
    </dgm:pt>
    <dgm:pt modelId="{38858FBF-EE7D-4826-921C-AD282C4D8AE9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Golec ‒ Fojtík 2020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Platěnice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group</a:t>
          </a:r>
          <a:endParaRPr lang="en-US" dirty="0"/>
        </a:p>
      </dgm:t>
    </dgm:pt>
    <dgm:pt modelId="{022FE7F4-31EE-4FDD-AA84-C301829D3893}" type="parTrans" cxnId="{8EFF4E9D-309C-4A43-91C1-7DB1460CE6BB}">
      <dgm:prSet/>
      <dgm:spPr/>
      <dgm:t>
        <a:bodyPr/>
        <a:lstStyle/>
        <a:p>
          <a:endParaRPr lang="cs-CZ"/>
        </a:p>
      </dgm:t>
    </dgm:pt>
    <dgm:pt modelId="{1FCE8D06-6A36-4A60-995D-C0AC6EF3BB7B}" type="sibTrans" cxnId="{8EFF4E9D-309C-4A43-91C1-7DB1460CE6BB}">
      <dgm:prSet/>
      <dgm:spPr/>
      <dgm:t>
        <a:bodyPr/>
        <a:lstStyle/>
        <a:p>
          <a:endParaRPr lang="cs-CZ"/>
        </a:p>
      </dgm:t>
    </dgm:pt>
    <dgm:pt modelId="{99E72A58-2A87-4FAE-8DDB-766729370480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Golec ‒ Mírová 2020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Býčí skála</a:t>
          </a:r>
          <a:endParaRPr lang="en-US" dirty="0"/>
        </a:p>
      </dgm:t>
    </dgm:pt>
    <dgm:pt modelId="{37F34342-EBC1-4EF8-92E2-A4B7D07C756D}" type="parTrans" cxnId="{BCDEDB0B-5200-4446-B143-D1540D03D803}">
      <dgm:prSet/>
      <dgm:spPr/>
      <dgm:t>
        <a:bodyPr/>
        <a:lstStyle/>
        <a:p>
          <a:endParaRPr lang="cs-CZ"/>
        </a:p>
      </dgm:t>
    </dgm:pt>
    <dgm:pt modelId="{F0DA6C1F-3B01-4586-A034-CA856AEFAB3C}" type="sibTrans" cxnId="{BCDEDB0B-5200-4446-B143-D1540D03D803}">
      <dgm:prSet/>
      <dgm:spPr/>
      <dgm:t>
        <a:bodyPr/>
        <a:lstStyle/>
        <a:p>
          <a:endParaRPr lang="cs-CZ"/>
        </a:p>
      </dgm:t>
    </dgm:pt>
    <dgm:pt modelId="{7D72FE7E-06C4-4672-8ACF-1678195C4D80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Golec et al. 2022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Kralice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hoard</a:t>
          </a:r>
          <a:endParaRPr lang="en-US" dirty="0"/>
        </a:p>
      </dgm:t>
    </dgm:pt>
    <dgm:pt modelId="{6BFE26E1-C6DC-40DD-9B60-AF9BA25E9B0B}" type="parTrans" cxnId="{D28BA755-0296-4652-A4DB-83BAB6018062}">
      <dgm:prSet/>
      <dgm:spPr/>
      <dgm:t>
        <a:bodyPr/>
        <a:lstStyle/>
        <a:p>
          <a:endParaRPr lang="cs-CZ"/>
        </a:p>
      </dgm:t>
    </dgm:pt>
    <dgm:pt modelId="{BECB5AB4-FF27-4A37-91CE-3AD927FD5F97}" type="sibTrans" cxnId="{D28BA755-0296-4652-A4DB-83BAB6018062}">
      <dgm:prSet/>
      <dgm:spPr/>
      <dgm:t>
        <a:bodyPr/>
        <a:lstStyle/>
        <a:p>
          <a:endParaRPr lang="cs-CZ"/>
        </a:p>
      </dgm:t>
    </dgm:pt>
    <dgm:pt modelId="{DE728414-48EC-4680-85BA-C3F8476284BB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Golec et al. 2023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Bánov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hoard</a:t>
          </a:r>
          <a:endParaRPr lang="en-US" dirty="0"/>
        </a:p>
      </dgm:t>
    </dgm:pt>
    <dgm:pt modelId="{00110711-58E6-46EF-B3B6-6B16F81CE3B3}" type="parTrans" cxnId="{4DF8228B-A931-4AFF-A31B-2510663460FD}">
      <dgm:prSet/>
      <dgm:spPr/>
      <dgm:t>
        <a:bodyPr/>
        <a:lstStyle/>
        <a:p>
          <a:endParaRPr lang="cs-CZ"/>
        </a:p>
      </dgm:t>
    </dgm:pt>
    <dgm:pt modelId="{62491BD5-F480-4687-85C0-09DBC1DAAEAD}" type="sibTrans" cxnId="{4DF8228B-A931-4AFF-A31B-2510663460FD}">
      <dgm:prSet/>
      <dgm:spPr/>
      <dgm:t>
        <a:bodyPr/>
        <a:lstStyle/>
        <a:p>
          <a:endParaRPr lang="cs-CZ"/>
        </a:p>
      </dgm:t>
    </dgm:pt>
    <dgm:pt modelId="{F3BE23EB-59B2-4997-ADD9-EAE42E68D3C2}">
      <dgm:prSet/>
      <dgm:spPr>
        <a:solidFill>
          <a:srgbClr val="C00000"/>
        </a:solidFill>
      </dgm:spPr>
      <dgm:t>
        <a:bodyPr/>
        <a:lstStyle/>
        <a:p>
          <a:r>
            <a:rPr lang="cs-CZ" dirty="0"/>
            <a:t>Kos et al. 2023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‒ Modřice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burial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dirty="0" err="1">
              <a:latin typeface="Calibri" panose="020F0502020204030204" pitchFamily="34" charset="0"/>
              <a:cs typeface="Calibri" panose="020F0502020204030204" pitchFamily="34" charset="0"/>
            </a:rPr>
            <a:t>ground</a:t>
          </a:r>
          <a:endParaRPr lang="en-US" dirty="0"/>
        </a:p>
      </dgm:t>
    </dgm:pt>
    <dgm:pt modelId="{9FCA94A0-A083-4A37-A3B5-6655F35E1537}" type="parTrans" cxnId="{F2606B39-1406-46AE-9B1A-3EC6FB13E3D1}">
      <dgm:prSet/>
      <dgm:spPr/>
      <dgm:t>
        <a:bodyPr/>
        <a:lstStyle/>
        <a:p>
          <a:endParaRPr lang="cs-CZ"/>
        </a:p>
      </dgm:t>
    </dgm:pt>
    <dgm:pt modelId="{C1A3B34A-BE28-446A-AEA8-EAFD641417B2}" type="sibTrans" cxnId="{F2606B39-1406-46AE-9B1A-3EC6FB13E3D1}">
      <dgm:prSet/>
      <dgm:spPr/>
      <dgm:t>
        <a:bodyPr/>
        <a:lstStyle/>
        <a:p>
          <a:endParaRPr lang="cs-CZ"/>
        </a:p>
      </dgm:t>
    </dgm:pt>
    <dgm:pt modelId="{B986EDF7-266A-4BF1-8A8B-570EC3FB619F}" type="pres">
      <dgm:prSet presAssocID="{7829794B-86A3-4E87-AA98-4E7C0DE0B4AA}" presName="diagram" presStyleCnt="0">
        <dgm:presLayoutVars>
          <dgm:dir/>
          <dgm:resizeHandles val="exact"/>
        </dgm:presLayoutVars>
      </dgm:prSet>
      <dgm:spPr/>
    </dgm:pt>
    <dgm:pt modelId="{570EE9A8-964D-4223-A599-23A71A050470}" type="pres">
      <dgm:prSet presAssocID="{B19D9C14-1E84-4D23-A7B0-975922A632DF}" presName="node" presStyleLbl="node1" presStyleIdx="0" presStyleCnt="20">
        <dgm:presLayoutVars>
          <dgm:bulletEnabled val="1"/>
        </dgm:presLayoutVars>
      </dgm:prSet>
      <dgm:spPr/>
    </dgm:pt>
    <dgm:pt modelId="{5DD8A059-FFAE-4F45-A75C-6095197775C6}" type="pres">
      <dgm:prSet presAssocID="{9D344BFA-29E2-4305-BD8E-9CAD7CBC9061}" presName="sibTrans" presStyleCnt="0"/>
      <dgm:spPr/>
    </dgm:pt>
    <dgm:pt modelId="{FFDA2A19-9CC7-4E4C-AD3C-9FE8FD142BD1}" type="pres">
      <dgm:prSet presAssocID="{BD2BE73D-C122-4E5D-801E-7DBCA0255EB7}" presName="node" presStyleLbl="node1" presStyleIdx="1" presStyleCnt="20">
        <dgm:presLayoutVars>
          <dgm:bulletEnabled val="1"/>
        </dgm:presLayoutVars>
      </dgm:prSet>
      <dgm:spPr/>
    </dgm:pt>
    <dgm:pt modelId="{A2BA6AE3-E3DF-4801-969D-37ADB98A6342}" type="pres">
      <dgm:prSet presAssocID="{30B0FF0C-63C5-4DE3-981D-886695B63F8E}" presName="sibTrans" presStyleCnt="0"/>
      <dgm:spPr/>
    </dgm:pt>
    <dgm:pt modelId="{1AE206A2-8634-47A8-9A08-8858F3C0A091}" type="pres">
      <dgm:prSet presAssocID="{A20A85F6-29DB-4A70-B511-B56427D13BA5}" presName="node" presStyleLbl="node1" presStyleIdx="2" presStyleCnt="20">
        <dgm:presLayoutVars>
          <dgm:bulletEnabled val="1"/>
        </dgm:presLayoutVars>
      </dgm:prSet>
      <dgm:spPr/>
    </dgm:pt>
    <dgm:pt modelId="{AAF42952-C1D2-43FB-B272-07C0951926A3}" type="pres">
      <dgm:prSet presAssocID="{E18BEC13-3AE3-438A-9907-5102F949C16D}" presName="sibTrans" presStyleCnt="0"/>
      <dgm:spPr/>
    </dgm:pt>
    <dgm:pt modelId="{70F41C69-0F75-4070-A1D5-10B0640AAF35}" type="pres">
      <dgm:prSet presAssocID="{44AAD0B0-89A3-46B2-8629-7889F36C9C86}" presName="node" presStyleLbl="node1" presStyleIdx="3" presStyleCnt="20">
        <dgm:presLayoutVars>
          <dgm:bulletEnabled val="1"/>
        </dgm:presLayoutVars>
      </dgm:prSet>
      <dgm:spPr/>
    </dgm:pt>
    <dgm:pt modelId="{AC881ADB-49AC-4933-A059-1A501E3B9F44}" type="pres">
      <dgm:prSet presAssocID="{20BCEF31-9CD9-4F84-8AD4-25C2CB5441E6}" presName="sibTrans" presStyleCnt="0"/>
      <dgm:spPr/>
    </dgm:pt>
    <dgm:pt modelId="{3DDB977A-AA22-46FD-A299-53ED420879DA}" type="pres">
      <dgm:prSet presAssocID="{196F5175-AE9D-4DC0-A749-38DF4335F12A}" presName="node" presStyleLbl="node1" presStyleIdx="4" presStyleCnt="20">
        <dgm:presLayoutVars>
          <dgm:bulletEnabled val="1"/>
        </dgm:presLayoutVars>
      </dgm:prSet>
      <dgm:spPr/>
    </dgm:pt>
    <dgm:pt modelId="{9A284AD6-A957-44A3-B999-FA2E61D91B24}" type="pres">
      <dgm:prSet presAssocID="{3214BFBC-6EA9-40A0-924F-C4311F164901}" presName="sibTrans" presStyleCnt="0"/>
      <dgm:spPr/>
    </dgm:pt>
    <dgm:pt modelId="{74B0EFBF-B8D1-467C-B4CC-E1FA8251BCB0}" type="pres">
      <dgm:prSet presAssocID="{A79EA947-B570-4EB8-9AB1-426C7D54F9B9}" presName="node" presStyleLbl="node1" presStyleIdx="5" presStyleCnt="20">
        <dgm:presLayoutVars>
          <dgm:bulletEnabled val="1"/>
        </dgm:presLayoutVars>
      </dgm:prSet>
      <dgm:spPr/>
    </dgm:pt>
    <dgm:pt modelId="{DDF792C9-899C-4897-9618-D49C861D2F2A}" type="pres">
      <dgm:prSet presAssocID="{22059C4D-6A98-4768-85E8-5BC690B21E6B}" presName="sibTrans" presStyleCnt="0"/>
      <dgm:spPr/>
    </dgm:pt>
    <dgm:pt modelId="{B1A20D0E-B1CC-407A-A827-5500F58C7A2C}" type="pres">
      <dgm:prSet presAssocID="{0186F4B2-2AB4-4944-8AE7-1AB1B2955B0C}" presName="node" presStyleLbl="node1" presStyleIdx="6" presStyleCnt="20">
        <dgm:presLayoutVars>
          <dgm:bulletEnabled val="1"/>
        </dgm:presLayoutVars>
      </dgm:prSet>
      <dgm:spPr/>
    </dgm:pt>
    <dgm:pt modelId="{D72EDC84-7CB6-4A6E-A64D-047D20005DC9}" type="pres">
      <dgm:prSet presAssocID="{F68D17F9-24E5-4EEF-AA97-02D53CFF6EF9}" presName="sibTrans" presStyleCnt="0"/>
      <dgm:spPr/>
    </dgm:pt>
    <dgm:pt modelId="{FC565ED0-10ED-4DF8-81B5-27FD64759463}" type="pres">
      <dgm:prSet presAssocID="{1786B828-EA40-4ACF-BBF7-7517E7B67377}" presName="node" presStyleLbl="node1" presStyleIdx="7" presStyleCnt="20">
        <dgm:presLayoutVars>
          <dgm:bulletEnabled val="1"/>
        </dgm:presLayoutVars>
      </dgm:prSet>
      <dgm:spPr/>
    </dgm:pt>
    <dgm:pt modelId="{28EE6A34-5618-4CB0-A4A4-92031EE91C50}" type="pres">
      <dgm:prSet presAssocID="{6E982217-D55E-4C8D-9B07-4068C0D5882F}" presName="sibTrans" presStyleCnt="0"/>
      <dgm:spPr/>
    </dgm:pt>
    <dgm:pt modelId="{A03A8698-22FD-4F71-AA4D-63A06A99D14B}" type="pres">
      <dgm:prSet presAssocID="{C57FE6AE-D6B1-4DA0-B119-C10275C0A734}" presName="node" presStyleLbl="node1" presStyleIdx="8" presStyleCnt="20">
        <dgm:presLayoutVars>
          <dgm:bulletEnabled val="1"/>
        </dgm:presLayoutVars>
      </dgm:prSet>
      <dgm:spPr/>
    </dgm:pt>
    <dgm:pt modelId="{A572FA39-426F-4378-B129-9FCAAACF59A6}" type="pres">
      <dgm:prSet presAssocID="{A76772F7-0A4E-4571-8839-1710D504D38A}" presName="sibTrans" presStyleCnt="0"/>
      <dgm:spPr/>
    </dgm:pt>
    <dgm:pt modelId="{E60E6670-A8DC-44AF-9934-19A5A392C3B2}" type="pres">
      <dgm:prSet presAssocID="{EF96F644-E4EC-4125-A768-819897A6D1D2}" presName="node" presStyleLbl="node1" presStyleIdx="9" presStyleCnt="20">
        <dgm:presLayoutVars>
          <dgm:bulletEnabled val="1"/>
        </dgm:presLayoutVars>
      </dgm:prSet>
      <dgm:spPr/>
    </dgm:pt>
    <dgm:pt modelId="{BFFBDBD6-9D19-4031-B522-B7E8EC6B70F7}" type="pres">
      <dgm:prSet presAssocID="{769DB343-5587-4ECD-84EE-443F97EA4551}" presName="sibTrans" presStyleCnt="0"/>
      <dgm:spPr/>
    </dgm:pt>
    <dgm:pt modelId="{613A3B80-2316-4335-9BCC-71F4EA5F5E12}" type="pres">
      <dgm:prSet presAssocID="{FAE606CD-506B-4730-BED9-0F94DE472DF4}" presName="node" presStyleLbl="node1" presStyleIdx="10" presStyleCnt="20">
        <dgm:presLayoutVars>
          <dgm:bulletEnabled val="1"/>
        </dgm:presLayoutVars>
      </dgm:prSet>
      <dgm:spPr/>
    </dgm:pt>
    <dgm:pt modelId="{645E96C8-89C9-496B-9D1C-92A76B1E8BD4}" type="pres">
      <dgm:prSet presAssocID="{3811A708-8BE3-4693-AFCB-5BC07F72BA31}" presName="sibTrans" presStyleCnt="0"/>
      <dgm:spPr/>
    </dgm:pt>
    <dgm:pt modelId="{C21DB043-E088-4BE7-A3DD-6B9E9E6623EA}" type="pres">
      <dgm:prSet presAssocID="{4D15644A-61FC-411E-8989-B0970BC770CC}" presName="node" presStyleLbl="node1" presStyleIdx="11" presStyleCnt="20">
        <dgm:presLayoutVars>
          <dgm:bulletEnabled val="1"/>
        </dgm:presLayoutVars>
      </dgm:prSet>
      <dgm:spPr/>
    </dgm:pt>
    <dgm:pt modelId="{09230982-278C-49AC-9880-C5DB60DDA1FE}" type="pres">
      <dgm:prSet presAssocID="{F12DB241-2A37-4436-9F02-3FAD7FD369F4}" presName="sibTrans" presStyleCnt="0"/>
      <dgm:spPr/>
    </dgm:pt>
    <dgm:pt modelId="{041D303F-C5A5-40ED-8FE9-AC0447FEAD6B}" type="pres">
      <dgm:prSet presAssocID="{40E7EDE5-89C9-4668-81AD-AB032118676B}" presName="node" presStyleLbl="node1" presStyleIdx="12" presStyleCnt="20">
        <dgm:presLayoutVars>
          <dgm:bulletEnabled val="1"/>
        </dgm:presLayoutVars>
      </dgm:prSet>
      <dgm:spPr/>
    </dgm:pt>
    <dgm:pt modelId="{8D1F3815-87F9-4A43-91C9-B39D6B8CBA13}" type="pres">
      <dgm:prSet presAssocID="{D274E43E-CE16-487A-8513-1E7A4C824E84}" presName="sibTrans" presStyleCnt="0"/>
      <dgm:spPr/>
    </dgm:pt>
    <dgm:pt modelId="{10A7141E-A74D-4CC6-A65B-9DB12EB168E9}" type="pres">
      <dgm:prSet presAssocID="{4207949A-92F3-46B4-86BC-DFCDD99A8CC6}" presName="node" presStyleLbl="node1" presStyleIdx="13" presStyleCnt="20">
        <dgm:presLayoutVars>
          <dgm:bulletEnabled val="1"/>
        </dgm:presLayoutVars>
      </dgm:prSet>
      <dgm:spPr/>
    </dgm:pt>
    <dgm:pt modelId="{53811EEE-6A7D-4F40-A804-29B9658F3B90}" type="pres">
      <dgm:prSet presAssocID="{633AB689-8468-4AA4-9FBD-03F371E74148}" presName="sibTrans" presStyleCnt="0"/>
      <dgm:spPr/>
    </dgm:pt>
    <dgm:pt modelId="{D1638AC5-5FE6-4498-80DA-C4DDCBE16F2B}" type="pres">
      <dgm:prSet presAssocID="{F1FBE5B6-0E19-4CA0-B26C-0EA4799F0D61}" presName="node" presStyleLbl="node1" presStyleIdx="14" presStyleCnt="20">
        <dgm:presLayoutVars>
          <dgm:bulletEnabled val="1"/>
        </dgm:presLayoutVars>
      </dgm:prSet>
      <dgm:spPr/>
    </dgm:pt>
    <dgm:pt modelId="{859DE8A8-51CE-468D-B936-81051E8EC27E}" type="pres">
      <dgm:prSet presAssocID="{24369703-E63E-4E6D-88A3-2E575A374B89}" presName="sibTrans" presStyleCnt="0"/>
      <dgm:spPr/>
    </dgm:pt>
    <dgm:pt modelId="{7A309EE4-F0F1-4477-BEDC-1AE11893FAF5}" type="pres">
      <dgm:prSet presAssocID="{99E72A58-2A87-4FAE-8DDB-766729370480}" presName="node" presStyleLbl="node1" presStyleIdx="15" presStyleCnt="20">
        <dgm:presLayoutVars>
          <dgm:bulletEnabled val="1"/>
        </dgm:presLayoutVars>
      </dgm:prSet>
      <dgm:spPr/>
    </dgm:pt>
    <dgm:pt modelId="{CD2C6CC6-B3D2-491B-9EEC-2E0641987F70}" type="pres">
      <dgm:prSet presAssocID="{F0DA6C1F-3B01-4586-A034-CA856AEFAB3C}" presName="sibTrans" presStyleCnt="0"/>
      <dgm:spPr/>
    </dgm:pt>
    <dgm:pt modelId="{3DCBC8CE-ACAC-4636-B456-AF7F1328A7A0}" type="pres">
      <dgm:prSet presAssocID="{38858FBF-EE7D-4826-921C-AD282C4D8AE9}" presName="node" presStyleLbl="node1" presStyleIdx="16" presStyleCnt="20">
        <dgm:presLayoutVars>
          <dgm:bulletEnabled val="1"/>
        </dgm:presLayoutVars>
      </dgm:prSet>
      <dgm:spPr/>
    </dgm:pt>
    <dgm:pt modelId="{D060A5CE-D803-4FA7-8002-E170E603F384}" type="pres">
      <dgm:prSet presAssocID="{1FCE8D06-6A36-4A60-995D-C0AC6EF3BB7B}" presName="sibTrans" presStyleCnt="0"/>
      <dgm:spPr/>
    </dgm:pt>
    <dgm:pt modelId="{1D2E3949-F8F5-42DF-8EF1-F15F15CDAA7A}" type="pres">
      <dgm:prSet presAssocID="{7D72FE7E-06C4-4672-8ACF-1678195C4D80}" presName="node" presStyleLbl="node1" presStyleIdx="17" presStyleCnt="20">
        <dgm:presLayoutVars>
          <dgm:bulletEnabled val="1"/>
        </dgm:presLayoutVars>
      </dgm:prSet>
      <dgm:spPr/>
    </dgm:pt>
    <dgm:pt modelId="{C837B69E-13D2-4376-95D8-07236110897B}" type="pres">
      <dgm:prSet presAssocID="{BECB5AB4-FF27-4A37-91CE-3AD927FD5F97}" presName="sibTrans" presStyleCnt="0"/>
      <dgm:spPr/>
    </dgm:pt>
    <dgm:pt modelId="{022BAFB4-6C61-45AC-993D-287975FE91E5}" type="pres">
      <dgm:prSet presAssocID="{DE728414-48EC-4680-85BA-C3F8476284BB}" presName="node" presStyleLbl="node1" presStyleIdx="18" presStyleCnt="20">
        <dgm:presLayoutVars>
          <dgm:bulletEnabled val="1"/>
        </dgm:presLayoutVars>
      </dgm:prSet>
      <dgm:spPr/>
    </dgm:pt>
    <dgm:pt modelId="{B88D82A6-1D65-4DB2-9AF6-8BE1AA86B4B5}" type="pres">
      <dgm:prSet presAssocID="{62491BD5-F480-4687-85C0-09DBC1DAAEAD}" presName="sibTrans" presStyleCnt="0"/>
      <dgm:spPr/>
    </dgm:pt>
    <dgm:pt modelId="{F9C29B37-2EA9-4AC3-9619-6F7B284C593E}" type="pres">
      <dgm:prSet presAssocID="{F3BE23EB-59B2-4997-ADD9-EAE42E68D3C2}" presName="node" presStyleLbl="node1" presStyleIdx="19" presStyleCnt="20">
        <dgm:presLayoutVars>
          <dgm:bulletEnabled val="1"/>
        </dgm:presLayoutVars>
      </dgm:prSet>
      <dgm:spPr/>
    </dgm:pt>
  </dgm:ptLst>
  <dgm:cxnLst>
    <dgm:cxn modelId="{4114CC05-336B-48CB-AC6A-BF494A9A9CDA}" srcId="{7829794B-86A3-4E87-AA98-4E7C0DE0B4AA}" destId="{4D15644A-61FC-411E-8989-B0970BC770CC}" srcOrd="11" destOrd="0" parTransId="{6BD249CD-34EA-4039-BBEF-B5B45D31FD29}" sibTransId="{F12DB241-2A37-4436-9F02-3FAD7FD369F4}"/>
    <dgm:cxn modelId="{BCDEDB0B-5200-4446-B143-D1540D03D803}" srcId="{7829794B-86A3-4E87-AA98-4E7C0DE0B4AA}" destId="{99E72A58-2A87-4FAE-8DDB-766729370480}" srcOrd="15" destOrd="0" parTransId="{37F34342-EBC1-4EF8-92E2-A4B7D07C756D}" sibTransId="{F0DA6C1F-3B01-4586-A034-CA856AEFAB3C}"/>
    <dgm:cxn modelId="{67CACF14-3180-4487-9EC5-AE34D8413416}" srcId="{7829794B-86A3-4E87-AA98-4E7C0DE0B4AA}" destId="{1786B828-EA40-4ACF-BBF7-7517E7B67377}" srcOrd="7" destOrd="0" parTransId="{9F2BC78D-183D-4852-9D36-391C56455EF1}" sibTransId="{6E982217-D55E-4C8D-9B07-4068C0D5882F}"/>
    <dgm:cxn modelId="{22AF7019-B313-440F-9C58-D3C7F6CC32DB}" srcId="{7829794B-86A3-4E87-AA98-4E7C0DE0B4AA}" destId="{40E7EDE5-89C9-4668-81AD-AB032118676B}" srcOrd="12" destOrd="0" parTransId="{2C12C992-AA0D-4029-9788-15E61D154159}" sibTransId="{D274E43E-CE16-487A-8513-1E7A4C824E84}"/>
    <dgm:cxn modelId="{D1DA7A22-3699-4CAA-A429-ED6E862AFDB3}" type="presOf" srcId="{38858FBF-EE7D-4826-921C-AD282C4D8AE9}" destId="{3DCBC8CE-ACAC-4636-B456-AF7F1328A7A0}" srcOrd="0" destOrd="0" presId="urn:microsoft.com/office/officeart/2005/8/layout/default"/>
    <dgm:cxn modelId="{0E06AE2C-2CFF-4E76-ACDB-BDA7CD7344F1}" type="presOf" srcId="{A20A85F6-29DB-4A70-B511-B56427D13BA5}" destId="{1AE206A2-8634-47A8-9A08-8858F3C0A091}" srcOrd="0" destOrd="0" presId="urn:microsoft.com/office/officeart/2005/8/layout/default"/>
    <dgm:cxn modelId="{A648C331-9475-4EEA-8427-A892C6D2FA27}" srcId="{7829794B-86A3-4E87-AA98-4E7C0DE0B4AA}" destId="{BD2BE73D-C122-4E5D-801E-7DBCA0255EB7}" srcOrd="1" destOrd="0" parTransId="{2D7B0DF2-9CDF-4A18-A952-9D781DB8D269}" sibTransId="{30B0FF0C-63C5-4DE3-981D-886695B63F8E}"/>
    <dgm:cxn modelId="{88CB7233-BADC-4870-A01F-AC450C53436D}" srcId="{7829794B-86A3-4E87-AA98-4E7C0DE0B4AA}" destId="{F1FBE5B6-0E19-4CA0-B26C-0EA4799F0D61}" srcOrd="14" destOrd="0" parTransId="{B7816DAC-17DC-4D8B-9983-13A988944EC3}" sibTransId="{24369703-E63E-4E6D-88A3-2E575A374B89}"/>
    <dgm:cxn modelId="{F2606B39-1406-46AE-9B1A-3EC6FB13E3D1}" srcId="{7829794B-86A3-4E87-AA98-4E7C0DE0B4AA}" destId="{F3BE23EB-59B2-4997-ADD9-EAE42E68D3C2}" srcOrd="19" destOrd="0" parTransId="{9FCA94A0-A083-4A37-A3B5-6655F35E1537}" sibTransId="{C1A3B34A-BE28-446A-AEA8-EAFD641417B2}"/>
    <dgm:cxn modelId="{F4191842-18F0-4AD2-A253-0F7ADD6DB25B}" srcId="{7829794B-86A3-4E87-AA98-4E7C0DE0B4AA}" destId="{4207949A-92F3-46B4-86BC-DFCDD99A8CC6}" srcOrd="13" destOrd="0" parTransId="{9087B3B9-7028-4052-8419-631316422EBC}" sibTransId="{633AB689-8468-4AA4-9FBD-03F371E74148}"/>
    <dgm:cxn modelId="{70729863-EC92-46AB-9373-B587A8473642}" srcId="{7829794B-86A3-4E87-AA98-4E7C0DE0B4AA}" destId="{44AAD0B0-89A3-46B2-8629-7889F36C9C86}" srcOrd="3" destOrd="0" parTransId="{CB04E42E-7D47-479C-900B-5E9EA1485A8B}" sibTransId="{20BCEF31-9CD9-4F84-8AD4-25C2CB5441E6}"/>
    <dgm:cxn modelId="{1DB0FE43-4C7A-4E3E-AC1F-95C81524E3FE}" type="presOf" srcId="{B19D9C14-1E84-4D23-A7B0-975922A632DF}" destId="{570EE9A8-964D-4223-A599-23A71A050470}" srcOrd="0" destOrd="0" presId="urn:microsoft.com/office/officeart/2005/8/layout/default"/>
    <dgm:cxn modelId="{28599364-0827-4C28-A948-1D5E932B5CFD}" type="presOf" srcId="{F3BE23EB-59B2-4997-ADD9-EAE42E68D3C2}" destId="{F9C29B37-2EA9-4AC3-9619-6F7B284C593E}" srcOrd="0" destOrd="0" presId="urn:microsoft.com/office/officeart/2005/8/layout/default"/>
    <dgm:cxn modelId="{69CE0C6B-ECC2-44F3-BC87-15DC450F28EB}" type="presOf" srcId="{EF96F644-E4EC-4125-A768-819897A6D1D2}" destId="{E60E6670-A8DC-44AF-9934-19A5A392C3B2}" srcOrd="0" destOrd="0" presId="urn:microsoft.com/office/officeart/2005/8/layout/default"/>
    <dgm:cxn modelId="{B968B14C-4F10-408C-A79F-09D141155B5E}" type="presOf" srcId="{7D72FE7E-06C4-4672-8ACF-1678195C4D80}" destId="{1D2E3949-F8F5-42DF-8EF1-F15F15CDAA7A}" srcOrd="0" destOrd="0" presId="urn:microsoft.com/office/officeart/2005/8/layout/default"/>
    <dgm:cxn modelId="{BE36A04E-C9FA-4B62-8F01-FD629849567B}" srcId="{7829794B-86A3-4E87-AA98-4E7C0DE0B4AA}" destId="{B19D9C14-1E84-4D23-A7B0-975922A632DF}" srcOrd="0" destOrd="0" parTransId="{03BB8881-F407-4B36-8B9D-A3525F9DD5EE}" sibTransId="{9D344BFA-29E2-4305-BD8E-9CAD7CBC9061}"/>
    <dgm:cxn modelId="{D28BA755-0296-4652-A4DB-83BAB6018062}" srcId="{7829794B-86A3-4E87-AA98-4E7C0DE0B4AA}" destId="{7D72FE7E-06C4-4672-8ACF-1678195C4D80}" srcOrd="17" destOrd="0" parTransId="{6BFE26E1-C6DC-40DD-9B60-AF9BA25E9B0B}" sibTransId="{BECB5AB4-FF27-4A37-91CE-3AD927FD5F97}"/>
    <dgm:cxn modelId="{22F0D287-603B-4E86-9F71-2ACD4CFCBD94}" type="presOf" srcId="{4207949A-92F3-46B4-86BC-DFCDD99A8CC6}" destId="{10A7141E-A74D-4CC6-A65B-9DB12EB168E9}" srcOrd="0" destOrd="0" presId="urn:microsoft.com/office/officeart/2005/8/layout/default"/>
    <dgm:cxn modelId="{7974C689-F148-4E8A-87CA-B880073D8B5C}" type="presOf" srcId="{A79EA947-B570-4EB8-9AB1-426C7D54F9B9}" destId="{74B0EFBF-B8D1-467C-B4CC-E1FA8251BCB0}" srcOrd="0" destOrd="0" presId="urn:microsoft.com/office/officeart/2005/8/layout/default"/>
    <dgm:cxn modelId="{4DF8228B-A931-4AFF-A31B-2510663460FD}" srcId="{7829794B-86A3-4E87-AA98-4E7C0DE0B4AA}" destId="{DE728414-48EC-4680-85BA-C3F8476284BB}" srcOrd="18" destOrd="0" parTransId="{00110711-58E6-46EF-B3B6-6B16F81CE3B3}" sibTransId="{62491BD5-F480-4687-85C0-09DBC1DAAEAD}"/>
    <dgm:cxn modelId="{CFC1CB8E-DD73-4CDD-A279-B06F4310793A}" srcId="{7829794B-86A3-4E87-AA98-4E7C0DE0B4AA}" destId="{A20A85F6-29DB-4A70-B511-B56427D13BA5}" srcOrd="2" destOrd="0" parTransId="{BF0C8D90-1951-4B90-AE33-0DF8A957349C}" sibTransId="{E18BEC13-3AE3-438A-9907-5102F949C16D}"/>
    <dgm:cxn modelId="{836AAC94-3C87-4979-949B-8B340DCFB07C}" type="presOf" srcId="{F1FBE5B6-0E19-4CA0-B26C-0EA4799F0D61}" destId="{D1638AC5-5FE6-4498-80DA-C4DDCBE16F2B}" srcOrd="0" destOrd="0" presId="urn:microsoft.com/office/officeart/2005/8/layout/default"/>
    <dgm:cxn modelId="{16A48D96-6921-4A64-8865-30B23B67EFBC}" type="presOf" srcId="{7829794B-86A3-4E87-AA98-4E7C0DE0B4AA}" destId="{B986EDF7-266A-4BF1-8A8B-570EC3FB619F}" srcOrd="0" destOrd="0" presId="urn:microsoft.com/office/officeart/2005/8/layout/default"/>
    <dgm:cxn modelId="{F38BFA9A-DC6C-4A9C-8BAF-B20663AC5F06}" type="presOf" srcId="{BD2BE73D-C122-4E5D-801E-7DBCA0255EB7}" destId="{FFDA2A19-9CC7-4E4C-AD3C-9FE8FD142BD1}" srcOrd="0" destOrd="0" presId="urn:microsoft.com/office/officeart/2005/8/layout/default"/>
    <dgm:cxn modelId="{8EFF4E9D-309C-4A43-91C1-7DB1460CE6BB}" srcId="{7829794B-86A3-4E87-AA98-4E7C0DE0B4AA}" destId="{38858FBF-EE7D-4826-921C-AD282C4D8AE9}" srcOrd="16" destOrd="0" parTransId="{022FE7F4-31EE-4FDD-AA84-C301829D3893}" sibTransId="{1FCE8D06-6A36-4A60-995D-C0AC6EF3BB7B}"/>
    <dgm:cxn modelId="{E2F51AA1-4779-42A4-AA20-3FA621D717EC}" srcId="{7829794B-86A3-4E87-AA98-4E7C0DE0B4AA}" destId="{196F5175-AE9D-4DC0-A749-38DF4335F12A}" srcOrd="4" destOrd="0" parTransId="{E7DAE38B-4AEA-46BC-B52E-594672657812}" sibTransId="{3214BFBC-6EA9-40A0-924F-C4311F164901}"/>
    <dgm:cxn modelId="{6625AAA5-F5F1-40D8-8F7D-2F3A30076B6D}" srcId="{7829794B-86A3-4E87-AA98-4E7C0DE0B4AA}" destId="{C57FE6AE-D6B1-4DA0-B119-C10275C0A734}" srcOrd="8" destOrd="0" parTransId="{904A848F-662A-49F5-9722-0343B63BC3B0}" sibTransId="{A76772F7-0A4E-4571-8839-1710D504D38A}"/>
    <dgm:cxn modelId="{8CF6B5AE-EE46-4749-8995-BBA969B62714}" srcId="{7829794B-86A3-4E87-AA98-4E7C0DE0B4AA}" destId="{FAE606CD-506B-4730-BED9-0F94DE472DF4}" srcOrd="10" destOrd="0" parTransId="{6A493F23-ACB2-4047-A56D-583D351441C0}" sibTransId="{3811A708-8BE3-4693-AFCB-5BC07F72BA31}"/>
    <dgm:cxn modelId="{20DF38B2-254E-4C0A-A5F9-E88BC105F1C7}" type="presOf" srcId="{99E72A58-2A87-4FAE-8DDB-766729370480}" destId="{7A309EE4-F0F1-4477-BEDC-1AE11893FAF5}" srcOrd="0" destOrd="0" presId="urn:microsoft.com/office/officeart/2005/8/layout/default"/>
    <dgm:cxn modelId="{F5BC26B6-1B68-4D37-83E3-E64DE77E1B08}" type="presOf" srcId="{FAE606CD-506B-4730-BED9-0F94DE472DF4}" destId="{613A3B80-2316-4335-9BCC-71F4EA5F5E12}" srcOrd="0" destOrd="0" presId="urn:microsoft.com/office/officeart/2005/8/layout/default"/>
    <dgm:cxn modelId="{CBBE89C4-4C8E-468E-BDB1-FC4BDAF63A98}" type="presOf" srcId="{DE728414-48EC-4680-85BA-C3F8476284BB}" destId="{022BAFB4-6C61-45AC-993D-287975FE91E5}" srcOrd="0" destOrd="0" presId="urn:microsoft.com/office/officeart/2005/8/layout/default"/>
    <dgm:cxn modelId="{14A18FCC-28B6-4F88-8BAE-35655C61BEDE}" srcId="{7829794B-86A3-4E87-AA98-4E7C0DE0B4AA}" destId="{EF96F644-E4EC-4125-A768-819897A6D1D2}" srcOrd="9" destOrd="0" parTransId="{9C1362EB-21D5-42BB-BA4A-2EB6CC41672A}" sibTransId="{769DB343-5587-4ECD-84EE-443F97EA4551}"/>
    <dgm:cxn modelId="{FDE690D4-F19A-4ACC-A920-96AF6D365796}" type="presOf" srcId="{40E7EDE5-89C9-4668-81AD-AB032118676B}" destId="{041D303F-C5A5-40ED-8FE9-AC0447FEAD6B}" srcOrd="0" destOrd="0" presId="urn:microsoft.com/office/officeart/2005/8/layout/default"/>
    <dgm:cxn modelId="{064127D6-FD90-4C4B-8710-942D516A01A0}" srcId="{7829794B-86A3-4E87-AA98-4E7C0DE0B4AA}" destId="{A79EA947-B570-4EB8-9AB1-426C7D54F9B9}" srcOrd="5" destOrd="0" parTransId="{8ABFCF34-059C-4C84-939A-10A897EE9D7A}" sibTransId="{22059C4D-6A98-4768-85E8-5BC690B21E6B}"/>
    <dgm:cxn modelId="{E92D92D6-8491-4A10-806C-0CE81EAAA293}" type="presOf" srcId="{1786B828-EA40-4ACF-BBF7-7517E7B67377}" destId="{FC565ED0-10ED-4DF8-81B5-27FD64759463}" srcOrd="0" destOrd="0" presId="urn:microsoft.com/office/officeart/2005/8/layout/default"/>
    <dgm:cxn modelId="{8160FDE4-B8FA-4762-80B1-68D4D51541D1}" type="presOf" srcId="{196F5175-AE9D-4DC0-A749-38DF4335F12A}" destId="{3DDB977A-AA22-46FD-A299-53ED420879DA}" srcOrd="0" destOrd="0" presId="urn:microsoft.com/office/officeart/2005/8/layout/default"/>
    <dgm:cxn modelId="{8BF719E8-4F78-4611-849B-4E4C45E7AB01}" type="presOf" srcId="{4D15644A-61FC-411E-8989-B0970BC770CC}" destId="{C21DB043-E088-4BE7-A3DD-6B9E9E6623EA}" srcOrd="0" destOrd="0" presId="urn:microsoft.com/office/officeart/2005/8/layout/default"/>
    <dgm:cxn modelId="{FC854EEF-A71A-4232-AEF5-92F5A0C9CA39}" type="presOf" srcId="{0186F4B2-2AB4-4944-8AE7-1AB1B2955B0C}" destId="{B1A20D0E-B1CC-407A-A827-5500F58C7A2C}" srcOrd="0" destOrd="0" presId="urn:microsoft.com/office/officeart/2005/8/layout/default"/>
    <dgm:cxn modelId="{AC69C5F2-124D-4CDF-95DD-B31AC88D8D0B}" type="presOf" srcId="{C57FE6AE-D6B1-4DA0-B119-C10275C0A734}" destId="{A03A8698-22FD-4F71-AA4D-63A06A99D14B}" srcOrd="0" destOrd="0" presId="urn:microsoft.com/office/officeart/2005/8/layout/default"/>
    <dgm:cxn modelId="{1FFBDDF8-041D-4F7E-9E36-8EC573AEBCA1}" type="presOf" srcId="{44AAD0B0-89A3-46B2-8629-7889F36C9C86}" destId="{70F41C69-0F75-4070-A1D5-10B0640AAF35}" srcOrd="0" destOrd="0" presId="urn:microsoft.com/office/officeart/2005/8/layout/default"/>
    <dgm:cxn modelId="{441DC7FF-ABE2-488F-9F32-97146684A782}" srcId="{7829794B-86A3-4E87-AA98-4E7C0DE0B4AA}" destId="{0186F4B2-2AB4-4944-8AE7-1AB1B2955B0C}" srcOrd="6" destOrd="0" parTransId="{43500ED5-AC48-4318-864D-6C8BB9B1D8DA}" sibTransId="{F68D17F9-24E5-4EEF-AA97-02D53CFF6EF9}"/>
    <dgm:cxn modelId="{33D0DA66-23C0-4554-A2E8-FD8908FE8082}" type="presParOf" srcId="{B986EDF7-266A-4BF1-8A8B-570EC3FB619F}" destId="{570EE9A8-964D-4223-A599-23A71A050470}" srcOrd="0" destOrd="0" presId="urn:microsoft.com/office/officeart/2005/8/layout/default"/>
    <dgm:cxn modelId="{35DFF1B7-8A98-4FA7-BC4D-4D3FF1470498}" type="presParOf" srcId="{B986EDF7-266A-4BF1-8A8B-570EC3FB619F}" destId="{5DD8A059-FFAE-4F45-A75C-6095197775C6}" srcOrd="1" destOrd="0" presId="urn:microsoft.com/office/officeart/2005/8/layout/default"/>
    <dgm:cxn modelId="{02CA32AF-97F8-4437-85B2-BCAB18A0DBD3}" type="presParOf" srcId="{B986EDF7-266A-4BF1-8A8B-570EC3FB619F}" destId="{FFDA2A19-9CC7-4E4C-AD3C-9FE8FD142BD1}" srcOrd="2" destOrd="0" presId="urn:microsoft.com/office/officeart/2005/8/layout/default"/>
    <dgm:cxn modelId="{0B9B78EF-2603-4417-BBF1-611EBBBD4E73}" type="presParOf" srcId="{B986EDF7-266A-4BF1-8A8B-570EC3FB619F}" destId="{A2BA6AE3-E3DF-4801-969D-37ADB98A6342}" srcOrd="3" destOrd="0" presId="urn:microsoft.com/office/officeart/2005/8/layout/default"/>
    <dgm:cxn modelId="{00E99E4D-EE46-4189-B3EC-66AC9DFA3287}" type="presParOf" srcId="{B986EDF7-266A-4BF1-8A8B-570EC3FB619F}" destId="{1AE206A2-8634-47A8-9A08-8858F3C0A091}" srcOrd="4" destOrd="0" presId="urn:microsoft.com/office/officeart/2005/8/layout/default"/>
    <dgm:cxn modelId="{EA4F1685-6DEB-4E3B-979C-5E991BA19C22}" type="presParOf" srcId="{B986EDF7-266A-4BF1-8A8B-570EC3FB619F}" destId="{AAF42952-C1D2-43FB-B272-07C0951926A3}" srcOrd="5" destOrd="0" presId="urn:microsoft.com/office/officeart/2005/8/layout/default"/>
    <dgm:cxn modelId="{39413991-2F1D-4293-8AE5-61E2D09B3D91}" type="presParOf" srcId="{B986EDF7-266A-4BF1-8A8B-570EC3FB619F}" destId="{70F41C69-0F75-4070-A1D5-10B0640AAF35}" srcOrd="6" destOrd="0" presId="urn:microsoft.com/office/officeart/2005/8/layout/default"/>
    <dgm:cxn modelId="{38D620BE-35A6-442C-A3C1-982D20FC0181}" type="presParOf" srcId="{B986EDF7-266A-4BF1-8A8B-570EC3FB619F}" destId="{AC881ADB-49AC-4933-A059-1A501E3B9F44}" srcOrd="7" destOrd="0" presId="urn:microsoft.com/office/officeart/2005/8/layout/default"/>
    <dgm:cxn modelId="{3CEF0AAC-08B7-4BC0-B0C8-5D889D9460D4}" type="presParOf" srcId="{B986EDF7-266A-4BF1-8A8B-570EC3FB619F}" destId="{3DDB977A-AA22-46FD-A299-53ED420879DA}" srcOrd="8" destOrd="0" presId="urn:microsoft.com/office/officeart/2005/8/layout/default"/>
    <dgm:cxn modelId="{E387A7AE-B97B-401E-9747-B52B5FDF28FF}" type="presParOf" srcId="{B986EDF7-266A-4BF1-8A8B-570EC3FB619F}" destId="{9A284AD6-A957-44A3-B999-FA2E61D91B24}" srcOrd="9" destOrd="0" presId="urn:microsoft.com/office/officeart/2005/8/layout/default"/>
    <dgm:cxn modelId="{9751F6D6-04FD-4411-A6D5-F85408B4C5F6}" type="presParOf" srcId="{B986EDF7-266A-4BF1-8A8B-570EC3FB619F}" destId="{74B0EFBF-B8D1-467C-B4CC-E1FA8251BCB0}" srcOrd="10" destOrd="0" presId="urn:microsoft.com/office/officeart/2005/8/layout/default"/>
    <dgm:cxn modelId="{70F378AF-A1B5-4F0F-BA8A-476EC72E274B}" type="presParOf" srcId="{B986EDF7-266A-4BF1-8A8B-570EC3FB619F}" destId="{DDF792C9-899C-4897-9618-D49C861D2F2A}" srcOrd="11" destOrd="0" presId="urn:microsoft.com/office/officeart/2005/8/layout/default"/>
    <dgm:cxn modelId="{ADF046A1-74B2-4E61-A7C3-B1D5AF24B9E0}" type="presParOf" srcId="{B986EDF7-266A-4BF1-8A8B-570EC3FB619F}" destId="{B1A20D0E-B1CC-407A-A827-5500F58C7A2C}" srcOrd="12" destOrd="0" presId="urn:microsoft.com/office/officeart/2005/8/layout/default"/>
    <dgm:cxn modelId="{2EE56FE4-08BF-4472-A52A-C49D0BFE75EE}" type="presParOf" srcId="{B986EDF7-266A-4BF1-8A8B-570EC3FB619F}" destId="{D72EDC84-7CB6-4A6E-A64D-047D20005DC9}" srcOrd="13" destOrd="0" presId="urn:microsoft.com/office/officeart/2005/8/layout/default"/>
    <dgm:cxn modelId="{2C1632D3-6572-44CC-A135-3DFF98B8D24A}" type="presParOf" srcId="{B986EDF7-266A-4BF1-8A8B-570EC3FB619F}" destId="{FC565ED0-10ED-4DF8-81B5-27FD64759463}" srcOrd="14" destOrd="0" presId="urn:microsoft.com/office/officeart/2005/8/layout/default"/>
    <dgm:cxn modelId="{8DE29D14-EB0F-4A5A-901F-BD6EB6639E10}" type="presParOf" srcId="{B986EDF7-266A-4BF1-8A8B-570EC3FB619F}" destId="{28EE6A34-5618-4CB0-A4A4-92031EE91C50}" srcOrd="15" destOrd="0" presId="urn:microsoft.com/office/officeart/2005/8/layout/default"/>
    <dgm:cxn modelId="{C7604C9D-1055-4FED-8178-84682CA46134}" type="presParOf" srcId="{B986EDF7-266A-4BF1-8A8B-570EC3FB619F}" destId="{A03A8698-22FD-4F71-AA4D-63A06A99D14B}" srcOrd="16" destOrd="0" presId="urn:microsoft.com/office/officeart/2005/8/layout/default"/>
    <dgm:cxn modelId="{F8B3A08C-7711-4263-B7DC-9CE3229BA67C}" type="presParOf" srcId="{B986EDF7-266A-4BF1-8A8B-570EC3FB619F}" destId="{A572FA39-426F-4378-B129-9FCAAACF59A6}" srcOrd="17" destOrd="0" presId="urn:microsoft.com/office/officeart/2005/8/layout/default"/>
    <dgm:cxn modelId="{3B1B0093-8218-479B-9DA7-5C289FCF6EFB}" type="presParOf" srcId="{B986EDF7-266A-4BF1-8A8B-570EC3FB619F}" destId="{E60E6670-A8DC-44AF-9934-19A5A392C3B2}" srcOrd="18" destOrd="0" presId="urn:microsoft.com/office/officeart/2005/8/layout/default"/>
    <dgm:cxn modelId="{2FCDFEAB-5A3F-423E-B7A0-72CA6D65570C}" type="presParOf" srcId="{B986EDF7-266A-4BF1-8A8B-570EC3FB619F}" destId="{BFFBDBD6-9D19-4031-B522-B7E8EC6B70F7}" srcOrd="19" destOrd="0" presId="urn:microsoft.com/office/officeart/2005/8/layout/default"/>
    <dgm:cxn modelId="{503FE7C9-4E86-4359-B8C9-53EE585FA48D}" type="presParOf" srcId="{B986EDF7-266A-4BF1-8A8B-570EC3FB619F}" destId="{613A3B80-2316-4335-9BCC-71F4EA5F5E12}" srcOrd="20" destOrd="0" presId="urn:microsoft.com/office/officeart/2005/8/layout/default"/>
    <dgm:cxn modelId="{BDDBC6DF-6987-4EDC-85F1-D77BA3193F76}" type="presParOf" srcId="{B986EDF7-266A-4BF1-8A8B-570EC3FB619F}" destId="{645E96C8-89C9-496B-9D1C-92A76B1E8BD4}" srcOrd="21" destOrd="0" presId="urn:microsoft.com/office/officeart/2005/8/layout/default"/>
    <dgm:cxn modelId="{D968EA03-1E79-4FBB-A540-30056EA85DE0}" type="presParOf" srcId="{B986EDF7-266A-4BF1-8A8B-570EC3FB619F}" destId="{C21DB043-E088-4BE7-A3DD-6B9E9E6623EA}" srcOrd="22" destOrd="0" presId="urn:microsoft.com/office/officeart/2005/8/layout/default"/>
    <dgm:cxn modelId="{916770CA-FD61-4DDE-BE25-67DBFA48B0CE}" type="presParOf" srcId="{B986EDF7-266A-4BF1-8A8B-570EC3FB619F}" destId="{09230982-278C-49AC-9880-C5DB60DDA1FE}" srcOrd="23" destOrd="0" presId="urn:microsoft.com/office/officeart/2005/8/layout/default"/>
    <dgm:cxn modelId="{0D561EBC-4FDE-495E-ADF0-3A2503B8E653}" type="presParOf" srcId="{B986EDF7-266A-4BF1-8A8B-570EC3FB619F}" destId="{041D303F-C5A5-40ED-8FE9-AC0447FEAD6B}" srcOrd="24" destOrd="0" presId="urn:microsoft.com/office/officeart/2005/8/layout/default"/>
    <dgm:cxn modelId="{5549C504-7E56-4D7E-9A17-DBC373BB1141}" type="presParOf" srcId="{B986EDF7-266A-4BF1-8A8B-570EC3FB619F}" destId="{8D1F3815-87F9-4A43-91C9-B39D6B8CBA13}" srcOrd="25" destOrd="0" presId="urn:microsoft.com/office/officeart/2005/8/layout/default"/>
    <dgm:cxn modelId="{12669DB2-6973-4E6B-AD91-CD392127A62C}" type="presParOf" srcId="{B986EDF7-266A-4BF1-8A8B-570EC3FB619F}" destId="{10A7141E-A74D-4CC6-A65B-9DB12EB168E9}" srcOrd="26" destOrd="0" presId="urn:microsoft.com/office/officeart/2005/8/layout/default"/>
    <dgm:cxn modelId="{D68ACF1D-F5C5-4F7E-854E-3170251BCD45}" type="presParOf" srcId="{B986EDF7-266A-4BF1-8A8B-570EC3FB619F}" destId="{53811EEE-6A7D-4F40-A804-29B9658F3B90}" srcOrd="27" destOrd="0" presId="urn:microsoft.com/office/officeart/2005/8/layout/default"/>
    <dgm:cxn modelId="{A9B09F77-F528-4376-89BC-015408A7B3E3}" type="presParOf" srcId="{B986EDF7-266A-4BF1-8A8B-570EC3FB619F}" destId="{D1638AC5-5FE6-4498-80DA-C4DDCBE16F2B}" srcOrd="28" destOrd="0" presId="urn:microsoft.com/office/officeart/2005/8/layout/default"/>
    <dgm:cxn modelId="{323A640D-C212-40A5-B5B0-4E2E8188DBEF}" type="presParOf" srcId="{B986EDF7-266A-4BF1-8A8B-570EC3FB619F}" destId="{859DE8A8-51CE-468D-B936-81051E8EC27E}" srcOrd="29" destOrd="0" presId="urn:microsoft.com/office/officeart/2005/8/layout/default"/>
    <dgm:cxn modelId="{EF8D7250-A7D4-4F3B-9062-6F75816B4E80}" type="presParOf" srcId="{B986EDF7-266A-4BF1-8A8B-570EC3FB619F}" destId="{7A309EE4-F0F1-4477-BEDC-1AE11893FAF5}" srcOrd="30" destOrd="0" presId="urn:microsoft.com/office/officeart/2005/8/layout/default"/>
    <dgm:cxn modelId="{856F6C29-EC73-458C-85F3-0AF0AFB32E2A}" type="presParOf" srcId="{B986EDF7-266A-4BF1-8A8B-570EC3FB619F}" destId="{CD2C6CC6-B3D2-491B-9EEC-2E0641987F70}" srcOrd="31" destOrd="0" presId="urn:microsoft.com/office/officeart/2005/8/layout/default"/>
    <dgm:cxn modelId="{3B7142A2-33E9-42E5-8AA2-3A7C5DD28185}" type="presParOf" srcId="{B986EDF7-266A-4BF1-8A8B-570EC3FB619F}" destId="{3DCBC8CE-ACAC-4636-B456-AF7F1328A7A0}" srcOrd="32" destOrd="0" presId="urn:microsoft.com/office/officeart/2005/8/layout/default"/>
    <dgm:cxn modelId="{589F4866-1F9C-4D62-B8EA-0A065BA8E837}" type="presParOf" srcId="{B986EDF7-266A-4BF1-8A8B-570EC3FB619F}" destId="{D060A5CE-D803-4FA7-8002-E170E603F384}" srcOrd="33" destOrd="0" presId="urn:microsoft.com/office/officeart/2005/8/layout/default"/>
    <dgm:cxn modelId="{C5534DDD-0839-4DA0-B81B-40F7ED10F3B8}" type="presParOf" srcId="{B986EDF7-266A-4BF1-8A8B-570EC3FB619F}" destId="{1D2E3949-F8F5-42DF-8EF1-F15F15CDAA7A}" srcOrd="34" destOrd="0" presId="urn:microsoft.com/office/officeart/2005/8/layout/default"/>
    <dgm:cxn modelId="{05EB07F8-0AF4-44C7-915B-2E2E9DF1A428}" type="presParOf" srcId="{B986EDF7-266A-4BF1-8A8B-570EC3FB619F}" destId="{C837B69E-13D2-4376-95D8-07236110897B}" srcOrd="35" destOrd="0" presId="urn:microsoft.com/office/officeart/2005/8/layout/default"/>
    <dgm:cxn modelId="{1306AEF2-BE09-4B2B-A830-9AFFD082C761}" type="presParOf" srcId="{B986EDF7-266A-4BF1-8A8B-570EC3FB619F}" destId="{022BAFB4-6C61-45AC-993D-287975FE91E5}" srcOrd="36" destOrd="0" presId="urn:microsoft.com/office/officeart/2005/8/layout/default"/>
    <dgm:cxn modelId="{88A797B4-5467-4520-BFB6-CDBDF2D3801E}" type="presParOf" srcId="{B986EDF7-266A-4BF1-8A8B-570EC3FB619F}" destId="{B88D82A6-1D65-4DB2-9AF6-8BE1AA86B4B5}" srcOrd="37" destOrd="0" presId="urn:microsoft.com/office/officeart/2005/8/layout/default"/>
    <dgm:cxn modelId="{DC9E213A-F50C-41CE-B258-5AC5C9670A07}" type="presParOf" srcId="{B986EDF7-266A-4BF1-8A8B-570EC3FB619F}" destId="{F9C29B37-2EA9-4AC3-9619-6F7B284C593E}" srcOrd="3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E1FC4-96BA-4472-84D5-921CEB41AD5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78D49A5-5320-4E9F-BC01-766CF7E30E63}">
      <dgm:prSet/>
      <dgm:spPr/>
      <dgm:t>
        <a:bodyPr/>
        <a:lstStyle/>
        <a:p>
          <a:r>
            <a:rPr lang="cs-CZ" b="1"/>
            <a:t>Platěnice group</a:t>
          </a:r>
          <a:endParaRPr lang="cs-CZ"/>
        </a:p>
      </dgm:t>
    </dgm:pt>
    <dgm:pt modelId="{4E2AAA91-17AB-4492-BD10-3550609A7F7D}" type="parTrans" cxnId="{205C103F-609D-4645-8A88-F250DDA80A26}">
      <dgm:prSet/>
      <dgm:spPr/>
      <dgm:t>
        <a:bodyPr/>
        <a:lstStyle/>
        <a:p>
          <a:endParaRPr lang="cs-CZ"/>
        </a:p>
      </dgm:t>
    </dgm:pt>
    <dgm:pt modelId="{608A7072-73CE-45E9-BA68-D7B21D5EEF79}" type="sibTrans" cxnId="{205C103F-609D-4645-8A88-F250DDA80A26}">
      <dgm:prSet/>
      <dgm:spPr/>
      <dgm:t>
        <a:bodyPr/>
        <a:lstStyle/>
        <a:p>
          <a:endParaRPr lang="cs-CZ"/>
        </a:p>
      </dgm:t>
    </dgm:pt>
    <dgm:pt modelId="{53460827-3335-4A1A-865D-0C95A0B82D55}">
      <dgm:prSet custT="1"/>
      <dgm:spPr/>
      <dgm:t>
        <a:bodyPr/>
        <a:lstStyle/>
        <a:p>
          <a:r>
            <a:rPr lang="cs-CZ" sz="2000" dirty="0"/>
            <a:t>1961</a:t>
          </a:r>
        </a:p>
      </dgm:t>
    </dgm:pt>
    <dgm:pt modelId="{7EC93F22-4D08-47C7-8CED-E1F90665CE0B}" type="parTrans" cxnId="{7BE273FF-3501-47A2-B393-9AC9C660B7F1}">
      <dgm:prSet/>
      <dgm:spPr/>
      <dgm:t>
        <a:bodyPr/>
        <a:lstStyle/>
        <a:p>
          <a:endParaRPr lang="cs-CZ"/>
        </a:p>
      </dgm:t>
    </dgm:pt>
    <dgm:pt modelId="{95EB79BF-7833-4ADD-BCBB-38512D8C18A0}" type="sibTrans" cxnId="{7BE273FF-3501-47A2-B393-9AC9C660B7F1}">
      <dgm:prSet/>
      <dgm:spPr/>
      <dgm:t>
        <a:bodyPr/>
        <a:lstStyle/>
        <a:p>
          <a:endParaRPr lang="cs-CZ"/>
        </a:p>
      </dgm:t>
    </dgm:pt>
    <dgm:pt modelId="{B2DA3E0C-E41E-4159-B1FE-53C63D0C58FB}">
      <dgm:prSet/>
      <dgm:spPr/>
      <dgm:t>
        <a:bodyPr/>
        <a:lstStyle/>
        <a:p>
          <a:r>
            <a:rPr lang="cs-CZ" b="1"/>
            <a:t>Horákov group </a:t>
          </a:r>
          <a:endParaRPr lang="cs-CZ"/>
        </a:p>
      </dgm:t>
    </dgm:pt>
    <dgm:pt modelId="{03661D15-1203-44C3-A467-01F610E4D38E}" type="parTrans" cxnId="{3173DA59-C974-4E68-917E-7B43CD774320}">
      <dgm:prSet/>
      <dgm:spPr/>
      <dgm:t>
        <a:bodyPr/>
        <a:lstStyle/>
        <a:p>
          <a:endParaRPr lang="cs-CZ"/>
        </a:p>
      </dgm:t>
    </dgm:pt>
    <dgm:pt modelId="{6E5E4308-6E87-485F-AD71-94235228DC1A}" type="sibTrans" cxnId="{3173DA59-C974-4E68-917E-7B43CD774320}">
      <dgm:prSet/>
      <dgm:spPr/>
      <dgm:t>
        <a:bodyPr/>
        <a:lstStyle/>
        <a:p>
          <a:endParaRPr lang="cs-CZ"/>
        </a:p>
      </dgm:t>
    </dgm:pt>
    <dgm:pt modelId="{9CE58C6C-7C7E-476F-9ED4-111E3F1A609E}">
      <dgm:prSet custT="1"/>
      <dgm:spPr/>
      <dgm:t>
        <a:bodyPr/>
        <a:lstStyle/>
        <a:p>
          <a:r>
            <a:rPr lang="cs-CZ" sz="2000" dirty="0"/>
            <a:t>1970, 1972</a:t>
          </a:r>
        </a:p>
      </dgm:t>
    </dgm:pt>
    <dgm:pt modelId="{341B6292-A704-4923-8F18-238D4E110F31}" type="parTrans" cxnId="{A92145AB-68DE-4511-A548-628D2891066C}">
      <dgm:prSet/>
      <dgm:spPr/>
      <dgm:t>
        <a:bodyPr/>
        <a:lstStyle/>
        <a:p>
          <a:endParaRPr lang="cs-CZ"/>
        </a:p>
      </dgm:t>
    </dgm:pt>
    <dgm:pt modelId="{FF00D20B-8770-46F5-BD84-DCA6D58E5AD9}" type="sibTrans" cxnId="{A92145AB-68DE-4511-A548-628D2891066C}">
      <dgm:prSet/>
      <dgm:spPr/>
      <dgm:t>
        <a:bodyPr/>
        <a:lstStyle/>
        <a:p>
          <a:endParaRPr lang="cs-CZ"/>
        </a:p>
      </dgm:t>
    </dgm:pt>
    <dgm:pt modelId="{6691D6CD-A2C7-4E51-9D3F-FA9D4CD29210}">
      <dgm:prSet/>
      <dgm:spPr/>
      <dgm:t>
        <a:bodyPr/>
        <a:lstStyle/>
        <a:p>
          <a:r>
            <a:rPr lang="cs-CZ" b="1"/>
            <a:t>Both groups</a:t>
          </a:r>
          <a:endParaRPr lang="cs-CZ"/>
        </a:p>
      </dgm:t>
    </dgm:pt>
    <dgm:pt modelId="{4EAC9307-2AD6-494A-AD23-FF76A3F18AAA}" type="parTrans" cxnId="{60B60E6A-073D-4E06-B098-87B0517BA838}">
      <dgm:prSet/>
      <dgm:spPr/>
      <dgm:t>
        <a:bodyPr/>
        <a:lstStyle/>
        <a:p>
          <a:endParaRPr lang="cs-CZ"/>
        </a:p>
      </dgm:t>
    </dgm:pt>
    <dgm:pt modelId="{CA52D704-EDC8-4B88-8B7D-2047A20CA92C}" type="sibTrans" cxnId="{60B60E6A-073D-4E06-B098-87B0517BA838}">
      <dgm:prSet/>
      <dgm:spPr/>
      <dgm:t>
        <a:bodyPr/>
        <a:lstStyle/>
        <a:p>
          <a:endParaRPr lang="cs-CZ"/>
        </a:p>
      </dgm:t>
    </dgm:pt>
    <dgm:pt modelId="{E7593D67-30DA-4962-AEDE-4F2BB356401F}">
      <dgm:prSet custT="1"/>
      <dgm:spPr/>
      <dgm:t>
        <a:bodyPr/>
        <a:lstStyle/>
        <a:p>
          <a:r>
            <a:rPr lang="cs-CZ" sz="2000" dirty="0"/>
            <a:t>2019</a:t>
          </a:r>
        </a:p>
      </dgm:t>
    </dgm:pt>
    <dgm:pt modelId="{7F55CE92-9C70-4533-A3EE-82C903DBC728}" type="parTrans" cxnId="{BAABA42F-020F-4372-9859-61F750EC72D8}">
      <dgm:prSet/>
      <dgm:spPr/>
      <dgm:t>
        <a:bodyPr/>
        <a:lstStyle/>
        <a:p>
          <a:endParaRPr lang="cs-CZ"/>
        </a:p>
      </dgm:t>
    </dgm:pt>
    <dgm:pt modelId="{E7444AAE-92F6-4283-B293-9ED019656E1C}" type="sibTrans" cxnId="{BAABA42F-020F-4372-9859-61F750EC72D8}">
      <dgm:prSet/>
      <dgm:spPr/>
      <dgm:t>
        <a:bodyPr/>
        <a:lstStyle/>
        <a:p>
          <a:endParaRPr lang="cs-CZ"/>
        </a:p>
      </dgm:t>
    </dgm:pt>
    <dgm:pt modelId="{5EBA0AE0-0B34-4C29-8870-64B5FB46C862}">
      <dgm:prSet custT="1"/>
      <dgm:spPr/>
      <dgm:t>
        <a:bodyPr/>
        <a:lstStyle/>
        <a:p>
          <a:r>
            <a:rPr lang="cs-CZ" sz="2000" dirty="0"/>
            <a:t>V. </a:t>
          </a:r>
          <a:r>
            <a:rPr lang="cs-CZ" sz="2000" dirty="0" err="1"/>
            <a:t>Podborský</a:t>
          </a:r>
          <a:r>
            <a:rPr lang="cs-CZ" sz="2000" dirty="0"/>
            <a:t> </a:t>
          </a:r>
        </a:p>
      </dgm:t>
    </dgm:pt>
    <dgm:pt modelId="{9FABFBC3-6864-4664-B434-2813DFB004C1}" type="parTrans" cxnId="{2CD2049C-769A-467C-8F25-5B51CDA0DF79}">
      <dgm:prSet/>
      <dgm:spPr/>
      <dgm:t>
        <a:bodyPr/>
        <a:lstStyle/>
        <a:p>
          <a:endParaRPr lang="cs-CZ"/>
        </a:p>
      </dgm:t>
    </dgm:pt>
    <dgm:pt modelId="{D77C15F8-CEB8-44C8-B9BA-2349EAC4EAB9}" type="sibTrans" cxnId="{2CD2049C-769A-467C-8F25-5B51CDA0DF79}">
      <dgm:prSet/>
      <dgm:spPr/>
      <dgm:t>
        <a:bodyPr/>
        <a:lstStyle/>
        <a:p>
          <a:endParaRPr lang="cs-CZ"/>
        </a:p>
      </dgm:t>
    </dgm:pt>
    <dgm:pt modelId="{D7D3BF82-8627-4145-97D6-107B0FC116B5}">
      <dgm:prSet custT="1"/>
      <dgm:spPr/>
      <dgm:t>
        <a:bodyPr/>
        <a:lstStyle/>
        <a:p>
          <a:r>
            <a:rPr lang="cs-CZ" sz="2000" dirty="0"/>
            <a:t>M. </a:t>
          </a:r>
          <a:r>
            <a:rPr lang="cs-CZ" sz="2000" dirty="0" err="1"/>
            <a:t>Golec</a:t>
          </a:r>
          <a:r>
            <a:rPr lang="cs-CZ" sz="2000" dirty="0"/>
            <a:t> ‒ P. Fojtík → </a:t>
          </a:r>
        </a:p>
      </dgm:t>
    </dgm:pt>
    <dgm:pt modelId="{FD6FC29E-94C4-477B-B09D-4EA8E4562EFD}" type="parTrans" cxnId="{CE762F81-6A2D-4399-B15B-A8C58C8B8D4F}">
      <dgm:prSet/>
      <dgm:spPr/>
      <dgm:t>
        <a:bodyPr/>
        <a:lstStyle/>
        <a:p>
          <a:endParaRPr lang="cs-CZ"/>
        </a:p>
      </dgm:t>
    </dgm:pt>
    <dgm:pt modelId="{BF9FA77E-955F-4306-AAE2-8B08E5552794}" type="sibTrans" cxnId="{CE762F81-6A2D-4399-B15B-A8C58C8B8D4F}">
      <dgm:prSet/>
      <dgm:spPr/>
      <dgm:t>
        <a:bodyPr/>
        <a:lstStyle/>
        <a:p>
          <a:endParaRPr lang="cs-CZ"/>
        </a:p>
      </dgm:t>
    </dgm:pt>
    <dgm:pt modelId="{63B62904-BC1E-4531-8DA4-E1DE4977565C}">
      <dgm:prSet custT="1"/>
      <dgm:spPr/>
      <dgm:t>
        <a:bodyPr/>
        <a:lstStyle/>
        <a:p>
          <a:r>
            <a:rPr lang="cs-CZ" sz="2000" dirty="0"/>
            <a:t>J. Nekvasil, </a:t>
          </a:r>
          <a:r>
            <a:rPr lang="cs-CZ" sz="2000" dirty="0" err="1"/>
            <a:t>Unpublished</a:t>
          </a:r>
          <a:r>
            <a:rPr lang="cs-CZ" sz="2000" dirty="0"/>
            <a:t> </a:t>
          </a:r>
          <a:r>
            <a:rPr lang="cs-CZ" sz="2000" dirty="0" err="1"/>
            <a:t>disertation</a:t>
          </a:r>
          <a:r>
            <a:rPr lang="cs-CZ" sz="2000" dirty="0"/>
            <a:t> </a:t>
          </a:r>
        </a:p>
      </dgm:t>
    </dgm:pt>
    <dgm:pt modelId="{E4F79670-EBFD-4656-BB8B-46EAA172275D}" type="parTrans" cxnId="{729B2855-3973-4767-BD3A-C6AF6E7A6520}">
      <dgm:prSet/>
      <dgm:spPr/>
      <dgm:t>
        <a:bodyPr/>
        <a:lstStyle/>
        <a:p>
          <a:endParaRPr lang="cs-CZ"/>
        </a:p>
      </dgm:t>
    </dgm:pt>
    <dgm:pt modelId="{CE0D597A-6C47-4FE1-ACEE-68609D21164E}" type="sibTrans" cxnId="{729B2855-3973-4767-BD3A-C6AF6E7A6520}">
      <dgm:prSet/>
      <dgm:spPr/>
      <dgm:t>
        <a:bodyPr/>
        <a:lstStyle/>
        <a:p>
          <a:endParaRPr lang="cs-CZ"/>
        </a:p>
      </dgm:t>
    </dgm:pt>
    <dgm:pt modelId="{8069068F-23E8-4F2D-87D8-38E5B7F2786B}" type="pres">
      <dgm:prSet presAssocID="{885E1FC4-96BA-4472-84D5-921CEB41AD5F}" presName="linearFlow" presStyleCnt="0">
        <dgm:presLayoutVars>
          <dgm:dir/>
          <dgm:animLvl val="lvl"/>
          <dgm:resizeHandles val="exact"/>
        </dgm:presLayoutVars>
      </dgm:prSet>
      <dgm:spPr/>
    </dgm:pt>
    <dgm:pt modelId="{D8D451A8-CCC6-467E-BA24-EA15EBC28D84}" type="pres">
      <dgm:prSet presAssocID="{778D49A5-5320-4E9F-BC01-766CF7E30E63}" presName="composite" presStyleCnt="0"/>
      <dgm:spPr/>
    </dgm:pt>
    <dgm:pt modelId="{BD9F6369-D46E-4D9E-9DF7-882BD70AA234}" type="pres">
      <dgm:prSet presAssocID="{778D49A5-5320-4E9F-BC01-766CF7E30E6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3A5B7E5-0CC4-44B7-A1C1-D87487A4F92F}" type="pres">
      <dgm:prSet presAssocID="{778D49A5-5320-4E9F-BC01-766CF7E30E63}" presName="descendantText" presStyleLbl="alignAcc1" presStyleIdx="0" presStyleCnt="3">
        <dgm:presLayoutVars>
          <dgm:bulletEnabled val="1"/>
        </dgm:presLayoutVars>
      </dgm:prSet>
      <dgm:spPr/>
    </dgm:pt>
    <dgm:pt modelId="{5549EB40-2FCB-4E5E-A06E-F509C8DB9B8F}" type="pres">
      <dgm:prSet presAssocID="{608A7072-73CE-45E9-BA68-D7B21D5EEF79}" presName="sp" presStyleCnt="0"/>
      <dgm:spPr/>
    </dgm:pt>
    <dgm:pt modelId="{071D2070-9E33-41C7-B7E6-C081BD533444}" type="pres">
      <dgm:prSet presAssocID="{B2DA3E0C-E41E-4159-B1FE-53C63D0C58FB}" presName="composite" presStyleCnt="0"/>
      <dgm:spPr/>
    </dgm:pt>
    <dgm:pt modelId="{BEB72634-375F-49FD-A6CA-6F1F9A92A5D5}" type="pres">
      <dgm:prSet presAssocID="{B2DA3E0C-E41E-4159-B1FE-53C63D0C58F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801C9D3-6151-458C-8620-FC673DDFF6FE}" type="pres">
      <dgm:prSet presAssocID="{B2DA3E0C-E41E-4159-B1FE-53C63D0C58FB}" presName="descendantText" presStyleLbl="alignAcc1" presStyleIdx="1" presStyleCnt="3">
        <dgm:presLayoutVars>
          <dgm:bulletEnabled val="1"/>
        </dgm:presLayoutVars>
      </dgm:prSet>
      <dgm:spPr/>
    </dgm:pt>
    <dgm:pt modelId="{A546C1FB-D860-4318-BA03-925D4D620FD1}" type="pres">
      <dgm:prSet presAssocID="{6E5E4308-6E87-485F-AD71-94235228DC1A}" presName="sp" presStyleCnt="0"/>
      <dgm:spPr/>
    </dgm:pt>
    <dgm:pt modelId="{3FBB5D11-7E37-448E-91FA-7CBE11B81292}" type="pres">
      <dgm:prSet presAssocID="{6691D6CD-A2C7-4E51-9D3F-FA9D4CD29210}" presName="composite" presStyleCnt="0"/>
      <dgm:spPr/>
    </dgm:pt>
    <dgm:pt modelId="{B5A24DF2-7552-4DD7-AF56-B7EDC323003D}" type="pres">
      <dgm:prSet presAssocID="{6691D6CD-A2C7-4E51-9D3F-FA9D4CD2921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4FF8A2A-AB12-4B29-93FC-FFACFC7EE46E}" type="pres">
      <dgm:prSet presAssocID="{6691D6CD-A2C7-4E51-9D3F-FA9D4CD2921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10F0610-759C-4494-A5A9-2882A4CFC62E}" type="presOf" srcId="{63B62904-BC1E-4531-8DA4-E1DE4977565C}" destId="{43A5B7E5-0CC4-44B7-A1C1-D87487A4F92F}" srcOrd="0" destOrd="1" presId="urn:microsoft.com/office/officeart/2005/8/layout/chevron2"/>
    <dgm:cxn modelId="{BAABA42F-020F-4372-9859-61F750EC72D8}" srcId="{6691D6CD-A2C7-4E51-9D3F-FA9D4CD29210}" destId="{E7593D67-30DA-4962-AEDE-4F2BB356401F}" srcOrd="0" destOrd="0" parTransId="{7F55CE92-9C70-4533-A3EE-82C903DBC728}" sibTransId="{E7444AAE-92F6-4283-B293-9ED019656E1C}"/>
    <dgm:cxn modelId="{205C103F-609D-4645-8A88-F250DDA80A26}" srcId="{885E1FC4-96BA-4472-84D5-921CEB41AD5F}" destId="{778D49A5-5320-4E9F-BC01-766CF7E30E63}" srcOrd="0" destOrd="0" parTransId="{4E2AAA91-17AB-4492-BD10-3550609A7F7D}" sibTransId="{608A7072-73CE-45E9-BA68-D7B21D5EEF79}"/>
    <dgm:cxn modelId="{60B60E6A-073D-4E06-B098-87B0517BA838}" srcId="{885E1FC4-96BA-4472-84D5-921CEB41AD5F}" destId="{6691D6CD-A2C7-4E51-9D3F-FA9D4CD29210}" srcOrd="2" destOrd="0" parTransId="{4EAC9307-2AD6-494A-AD23-FF76A3F18AAA}" sibTransId="{CA52D704-EDC8-4B88-8B7D-2047A20CA92C}"/>
    <dgm:cxn modelId="{DBD53D4D-8175-4107-861D-16FC18BCBB42}" type="presOf" srcId="{6691D6CD-A2C7-4E51-9D3F-FA9D4CD29210}" destId="{B5A24DF2-7552-4DD7-AF56-B7EDC323003D}" srcOrd="0" destOrd="0" presId="urn:microsoft.com/office/officeart/2005/8/layout/chevron2"/>
    <dgm:cxn modelId="{FFEC3C73-A93B-46D8-9B99-68C2333261AD}" type="presOf" srcId="{B2DA3E0C-E41E-4159-B1FE-53C63D0C58FB}" destId="{BEB72634-375F-49FD-A6CA-6F1F9A92A5D5}" srcOrd="0" destOrd="0" presId="urn:microsoft.com/office/officeart/2005/8/layout/chevron2"/>
    <dgm:cxn modelId="{729B2855-3973-4767-BD3A-C6AF6E7A6520}" srcId="{778D49A5-5320-4E9F-BC01-766CF7E30E63}" destId="{63B62904-BC1E-4531-8DA4-E1DE4977565C}" srcOrd="1" destOrd="0" parTransId="{E4F79670-EBFD-4656-BB8B-46EAA172275D}" sibTransId="{CE0D597A-6C47-4FE1-ACEE-68609D21164E}"/>
    <dgm:cxn modelId="{3173DA59-C974-4E68-917E-7B43CD774320}" srcId="{885E1FC4-96BA-4472-84D5-921CEB41AD5F}" destId="{B2DA3E0C-E41E-4159-B1FE-53C63D0C58FB}" srcOrd="1" destOrd="0" parTransId="{03661D15-1203-44C3-A467-01F610E4D38E}" sibTransId="{6E5E4308-6E87-485F-AD71-94235228DC1A}"/>
    <dgm:cxn modelId="{88BFE97E-B777-4C29-B3D3-13C420AE7BC6}" type="presOf" srcId="{778D49A5-5320-4E9F-BC01-766CF7E30E63}" destId="{BD9F6369-D46E-4D9E-9DF7-882BD70AA234}" srcOrd="0" destOrd="0" presId="urn:microsoft.com/office/officeart/2005/8/layout/chevron2"/>
    <dgm:cxn modelId="{AADDC87F-A1E9-4E0A-AE4F-A908690327FF}" type="presOf" srcId="{D7D3BF82-8627-4145-97D6-107B0FC116B5}" destId="{74FF8A2A-AB12-4B29-93FC-FFACFC7EE46E}" srcOrd="0" destOrd="1" presId="urn:microsoft.com/office/officeart/2005/8/layout/chevron2"/>
    <dgm:cxn modelId="{CE762F81-6A2D-4399-B15B-A8C58C8B8D4F}" srcId="{6691D6CD-A2C7-4E51-9D3F-FA9D4CD29210}" destId="{D7D3BF82-8627-4145-97D6-107B0FC116B5}" srcOrd="1" destOrd="0" parTransId="{FD6FC29E-94C4-477B-B09D-4EA8E4562EFD}" sibTransId="{BF9FA77E-955F-4306-AAE2-8B08E5552794}"/>
    <dgm:cxn modelId="{7E9F9E86-57E5-4B87-9F8B-6855B5F87002}" type="presOf" srcId="{9CE58C6C-7C7E-476F-9ED4-111E3F1A609E}" destId="{A801C9D3-6151-458C-8620-FC673DDFF6FE}" srcOrd="0" destOrd="0" presId="urn:microsoft.com/office/officeart/2005/8/layout/chevron2"/>
    <dgm:cxn modelId="{2CD2049C-769A-467C-8F25-5B51CDA0DF79}" srcId="{B2DA3E0C-E41E-4159-B1FE-53C63D0C58FB}" destId="{5EBA0AE0-0B34-4C29-8870-64B5FB46C862}" srcOrd="1" destOrd="0" parTransId="{9FABFBC3-6864-4664-B434-2813DFB004C1}" sibTransId="{D77C15F8-CEB8-44C8-B9BA-2349EAC4EAB9}"/>
    <dgm:cxn modelId="{A92145AB-68DE-4511-A548-628D2891066C}" srcId="{B2DA3E0C-E41E-4159-B1FE-53C63D0C58FB}" destId="{9CE58C6C-7C7E-476F-9ED4-111E3F1A609E}" srcOrd="0" destOrd="0" parTransId="{341B6292-A704-4923-8F18-238D4E110F31}" sibTransId="{FF00D20B-8770-46F5-BD84-DCA6D58E5AD9}"/>
    <dgm:cxn modelId="{27D327B5-2BF2-4E4B-9367-AD84942F31BD}" type="presOf" srcId="{5EBA0AE0-0B34-4C29-8870-64B5FB46C862}" destId="{A801C9D3-6151-458C-8620-FC673DDFF6FE}" srcOrd="0" destOrd="1" presId="urn:microsoft.com/office/officeart/2005/8/layout/chevron2"/>
    <dgm:cxn modelId="{3AB1A7BC-F352-4B6D-A1DD-E4D2DDE80AD2}" type="presOf" srcId="{885E1FC4-96BA-4472-84D5-921CEB41AD5F}" destId="{8069068F-23E8-4F2D-87D8-38E5B7F2786B}" srcOrd="0" destOrd="0" presId="urn:microsoft.com/office/officeart/2005/8/layout/chevron2"/>
    <dgm:cxn modelId="{B35FBDC4-E9F9-4342-A16B-CB67BE43DD4B}" type="presOf" srcId="{E7593D67-30DA-4962-AEDE-4F2BB356401F}" destId="{74FF8A2A-AB12-4B29-93FC-FFACFC7EE46E}" srcOrd="0" destOrd="0" presId="urn:microsoft.com/office/officeart/2005/8/layout/chevron2"/>
    <dgm:cxn modelId="{348556F7-2832-415C-97F0-98BC220872B0}" type="presOf" srcId="{53460827-3335-4A1A-865D-0C95A0B82D55}" destId="{43A5B7E5-0CC4-44B7-A1C1-D87487A4F92F}" srcOrd="0" destOrd="0" presId="urn:microsoft.com/office/officeart/2005/8/layout/chevron2"/>
    <dgm:cxn modelId="{7BE273FF-3501-47A2-B393-9AC9C660B7F1}" srcId="{778D49A5-5320-4E9F-BC01-766CF7E30E63}" destId="{53460827-3335-4A1A-865D-0C95A0B82D55}" srcOrd="0" destOrd="0" parTransId="{7EC93F22-4D08-47C7-8CED-E1F90665CE0B}" sibTransId="{95EB79BF-7833-4ADD-BCBB-38512D8C18A0}"/>
    <dgm:cxn modelId="{5469C1F7-D32B-4537-9F1E-726418AF6A92}" type="presParOf" srcId="{8069068F-23E8-4F2D-87D8-38E5B7F2786B}" destId="{D8D451A8-CCC6-467E-BA24-EA15EBC28D84}" srcOrd="0" destOrd="0" presId="urn:microsoft.com/office/officeart/2005/8/layout/chevron2"/>
    <dgm:cxn modelId="{66EEA634-5C74-45AE-BC24-AA0C4CA06760}" type="presParOf" srcId="{D8D451A8-CCC6-467E-BA24-EA15EBC28D84}" destId="{BD9F6369-D46E-4D9E-9DF7-882BD70AA234}" srcOrd="0" destOrd="0" presId="urn:microsoft.com/office/officeart/2005/8/layout/chevron2"/>
    <dgm:cxn modelId="{83E668D4-D3F4-4E91-9094-704227D234D9}" type="presParOf" srcId="{D8D451A8-CCC6-467E-BA24-EA15EBC28D84}" destId="{43A5B7E5-0CC4-44B7-A1C1-D87487A4F92F}" srcOrd="1" destOrd="0" presId="urn:microsoft.com/office/officeart/2005/8/layout/chevron2"/>
    <dgm:cxn modelId="{ADB3D28A-474B-45FC-B66E-98F41F56FFF5}" type="presParOf" srcId="{8069068F-23E8-4F2D-87D8-38E5B7F2786B}" destId="{5549EB40-2FCB-4E5E-A06E-F509C8DB9B8F}" srcOrd="1" destOrd="0" presId="urn:microsoft.com/office/officeart/2005/8/layout/chevron2"/>
    <dgm:cxn modelId="{02929FDC-E20D-40AF-AA8E-D90E8D7B9E3B}" type="presParOf" srcId="{8069068F-23E8-4F2D-87D8-38E5B7F2786B}" destId="{071D2070-9E33-41C7-B7E6-C081BD533444}" srcOrd="2" destOrd="0" presId="urn:microsoft.com/office/officeart/2005/8/layout/chevron2"/>
    <dgm:cxn modelId="{70A04736-4A19-4DA0-96C5-CD988EA86285}" type="presParOf" srcId="{071D2070-9E33-41C7-B7E6-C081BD533444}" destId="{BEB72634-375F-49FD-A6CA-6F1F9A92A5D5}" srcOrd="0" destOrd="0" presId="urn:microsoft.com/office/officeart/2005/8/layout/chevron2"/>
    <dgm:cxn modelId="{7D194704-C693-4FE8-A028-00DCB47740E8}" type="presParOf" srcId="{071D2070-9E33-41C7-B7E6-C081BD533444}" destId="{A801C9D3-6151-458C-8620-FC673DDFF6FE}" srcOrd="1" destOrd="0" presId="urn:microsoft.com/office/officeart/2005/8/layout/chevron2"/>
    <dgm:cxn modelId="{1A9CF8CE-2D5F-4168-9ECE-2DD77AC0F917}" type="presParOf" srcId="{8069068F-23E8-4F2D-87D8-38E5B7F2786B}" destId="{A546C1FB-D860-4318-BA03-925D4D620FD1}" srcOrd="3" destOrd="0" presId="urn:microsoft.com/office/officeart/2005/8/layout/chevron2"/>
    <dgm:cxn modelId="{2D55A912-BCF4-4398-8B6B-0CEA3EAE013D}" type="presParOf" srcId="{8069068F-23E8-4F2D-87D8-38E5B7F2786B}" destId="{3FBB5D11-7E37-448E-91FA-7CBE11B81292}" srcOrd="4" destOrd="0" presId="urn:microsoft.com/office/officeart/2005/8/layout/chevron2"/>
    <dgm:cxn modelId="{288409AD-4A3F-4239-8BEA-0C12F3F39F6E}" type="presParOf" srcId="{3FBB5D11-7E37-448E-91FA-7CBE11B81292}" destId="{B5A24DF2-7552-4DD7-AF56-B7EDC323003D}" srcOrd="0" destOrd="0" presId="urn:microsoft.com/office/officeart/2005/8/layout/chevron2"/>
    <dgm:cxn modelId="{D5F2FDF3-13F7-4D6F-BB34-3F091DA71EF5}" type="presParOf" srcId="{3FBB5D11-7E37-448E-91FA-7CBE11B81292}" destId="{74FF8A2A-AB12-4B29-93FC-FFACFC7EE46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E321F2-6261-47AF-A989-35BE2E7B97E1}" type="doc">
      <dgm:prSet loTypeId="urn:microsoft.com/office/officeart/2005/8/layout/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265AE6-E2ED-46CB-B110-766E73AFE433}">
      <dgm:prSet custT="1"/>
      <dgm:spPr/>
      <dgm:t>
        <a:bodyPr/>
        <a:lstStyle/>
        <a:p>
          <a:r>
            <a:rPr lang="cs-CZ" sz="3200" dirty="0" err="1"/>
            <a:t>The</a:t>
          </a:r>
          <a:r>
            <a:rPr lang="cs-CZ" sz="3200" dirty="0"/>
            <a:t> absence </a:t>
          </a:r>
          <a:r>
            <a:rPr lang="cs-CZ" sz="3200" dirty="0" err="1"/>
            <a:t>of</a:t>
          </a:r>
          <a:r>
            <a:rPr lang="cs-CZ" sz="3200" dirty="0"/>
            <a:t> </a:t>
          </a:r>
          <a:r>
            <a:rPr lang="cs-CZ" sz="3200" dirty="0" err="1"/>
            <a:t>elites</a:t>
          </a:r>
          <a:r>
            <a:rPr lang="cs-CZ" sz="3200" dirty="0"/>
            <a:t> in terminology</a:t>
          </a:r>
          <a:endParaRPr lang="en-US" sz="3200" dirty="0"/>
        </a:p>
      </dgm:t>
    </dgm:pt>
    <dgm:pt modelId="{315E381C-D393-498F-9EF6-0FBA8D5F0A9D}" type="parTrans" cxnId="{F2BC8099-A507-4523-96D3-9C46C4035AD0}">
      <dgm:prSet/>
      <dgm:spPr/>
      <dgm:t>
        <a:bodyPr/>
        <a:lstStyle/>
        <a:p>
          <a:endParaRPr lang="en-US"/>
        </a:p>
      </dgm:t>
    </dgm:pt>
    <dgm:pt modelId="{0E8214A4-CAE7-4B2A-AA2F-302627B38355}" type="sibTrans" cxnId="{F2BC8099-A507-4523-96D3-9C46C4035AD0}">
      <dgm:prSet/>
      <dgm:spPr/>
      <dgm:t>
        <a:bodyPr/>
        <a:lstStyle/>
        <a:p>
          <a:endParaRPr lang="en-US"/>
        </a:p>
      </dgm:t>
    </dgm:pt>
    <dgm:pt modelId="{1D9CEAF7-9BCF-4F4A-8577-5CE2412EE083}">
      <dgm:prSet custT="1"/>
      <dgm:spPr/>
      <dgm:t>
        <a:bodyPr/>
        <a:lstStyle/>
        <a:p>
          <a:r>
            <a:rPr lang="cs-CZ" sz="3200" dirty="0" err="1"/>
            <a:t>The</a:t>
          </a:r>
          <a:r>
            <a:rPr lang="cs-CZ" sz="3200" dirty="0"/>
            <a:t> absence </a:t>
          </a:r>
          <a:r>
            <a:rPr lang="cs-CZ" sz="3200" dirty="0" err="1"/>
            <a:t>of</a:t>
          </a:r>
          <a:r>
            <a:rPr lang="cs-CZ" sz="3200" dirty="0"/>
            <a:t> </a:t>
          </a:r>
          <a:r>
            <a:rPr lang="cs-CZ" sz="3200" dirty="0" err="1"/>
            <a:t>definitions</a:t>
          </a:r>
          <a:r>
            <a:rPr lang="cs-CZ" sz="3200" dirty="0"/>
            <a:t> </a:t>
          </a:r>
          <a:r>
            <a:rPr lang="cs-CZ" sz="3200" dirty="0" err="1"/>
            <a:t>of</a:t>
          </a:r>
          <a:r>
            <a:rPr lang="cs-CZ" sz="3200" dirty="0"/>
            <a:t> </a:t>
          </a:r>
          <a:r>
            <a:rPr lang="cs-CZ" sz="3200" dirty="0" err="1"/>
            <a:t>elites</a:t>
          </a:r>
          <a:endParaRPr lang="en-US" sz="3200" dirty="0"/>
        </a:p>
      </dgm:t>
    </dgm:pt>
    <dgm:pt modelId="{23814754-6A92-430C-A238-E4CB4D933EF6}" type="parTrans" cxnId="{71EC2813-4B87-4365-8AC3-D32A380BC425}">
      <dgm:prSet/>
      <dgm:spPr/>
      <dgm:t>
        <a:bodyPr/>
        <a:lstStyle/>
        <a:p>
          <a:endParaRPr lang="en-US"/>
        </a:p>
      </dgm:t>
    </dgm:pt>
    <dgm:pt modelId="{56F94F18-E6EF-4B31-B416-DEE5937644FD}" type="sibTrans" cxnId="{71EC2813-4B87-4365-8AC3-D32A380BC425}">
      <dgm:prSet/>
      <dgm:spPr/>
      <dgm:t>
        <a:bodyPr/>
        <a:lstStyle/>
        <a:p>
          <a:endParaRPr lang="en-US"/>
        </a:p>
      </dgm:t>
    </dgm:pt>
    <dgm:pt modelId="{C30B710D-9F4F-402E-BABC-0CD800F3DD0D}">
      <dgm:prSet custT="1"/>
      <dgm:spPr/>
      <dgm:t>
        <a:bodyPr/>
        <a:lstStyle/>
        <a:p>
          <a:r>
            <a:rPr lang="cs-CZ" sz="3200" dirty="0" err="1"/>
            <a:t>The</a:t>
          </a:r>
          <a:r>
            <a:rPr lang="cs-CZ" sz="3200" dirty="0"/>
            <a:t> </a:t>
          </a:r>
          <a:r>
            <a:rPr lang="cs-CZ" sz="3200" dirty="0" err="1"/>
            <a:t>definition</a:t>
          </a:r>
          <a:r>
            <a:rPr lang="cs-CZ" sz="3200" dirty="0"/>
            <a:t> </a:t>
          </a:r>
          <a:r>
            <a:rPr lang="cs-CZ" sz="3200" dirty="0" err="1"/>
            <a:t>of</a:t>
          </a:r>
          <a:r>
            <a:rPr lang="cs-CZ" sz="3200" dirty="0"/>
            <a:t> </a:t>
          </a:r>
          <a:r>
            <a:rPr lang="cs-CZ" sz="3200" dirty="0" err="1"/>
            <a:t>elite</a:t>
          </a:r>
          <a:r>
            <a:rPr lang="cs-CZ" sz="3200" dirty="0"/>
            <a:t> </a:t>
          </a:r>
          <a:r>
            <a:rPr lang="cs-CZ" sz="3200" dirty="0" err="1"/>
            <a:t>sources</a:t>
          </a:r>
          <a:r>
            <a:rPr lang="cs-CZ" sz="3200" dirty="0"/>
            <a:t> and </a:t>
          </a:r>
          <a:r>
            <a:rPr lang="cs-CZ" sz="3200" dirty="0" err="1"/>
            <a:t>cases</a:t>
          </a:r>
          <a:endParaRPr lang="en-US" sz="3200" dirty="0"/>
        </a:p>
      </dgm:t>
    </dgm:pt>
    <dgm:pt modelId="{F5F81FAA-9EB3-4BEC-897B-1C98022D6503}" type="parTrans" cxnId="{EC78E11D-D107-4CE5-B97C-0F50F8EC2196}">
      <dgm:prSet/>
      <dgm:spPr/>
      <dgm:t>
        <a:bodyPr/>
        <a:lstStyle/>
        <a:p>
          <a:endParaRPr lang="en-US"/>
        </a:p>
      </dgm:t>
    </dgm:pt>
    <dgm:pt modelId="{61AA899A-8211-4B2D-A4FD-954CB8637439}" type="sibTrans" cxnId="{EC78E11D-D107-4CE5-B97C-0F50F8EC2196}">
      <dgm:prSet/>
      <dgm:spPr/>
      <dgm:t>
        <a:bodyPr/>
        <a:lstStyle/>
        <a:p>
          <a:endParaRPr lang="en-US"/>
        </a:p>
      </dgm:t>
    </dgm:pt>
    <dgm:pt modelId="{FC0D1198-8DC2-4A82-B228-6186EEF20899}" type="pres">
      <dgm:prSet presAssocID="{B4E321F2-6261-47AF-A989-35BE2E7B97E1}" presName="Name0" presStyleCnt="0">
        <dgm:presLayoutVars>
          <dgm:dir/>
          <dgm:animLvl val="lvl"/>
          <dgm:resizeHandles val="exact"/>
        </dgm:presLayoutVars>
      </dgm:prSet>
      <dgm:spPr/>
    </dgm:pt>
    <dgm:pt modelId="{B2B045BC-E410-4895-9710-6177FC8B7771}" type="pres">
      <dgm:prSet presAssocID="{C30B710D-9F4F-402E-BABC-0CD800F3DD0D}" presName="boxAndChildren" presStyleCnt="0"/>
      <dgm:spPr/>
    </dgm:pt>
    <dgm:pt modelId="{A1E92C73-38D1-460C-9D89-CF147554B83E}" type="pres">
      <dgm:prSet presAssocID="{C30B710D-9F4F-402E-BABC-0CD800F3DD0D}" presName="parentTextBox" presStyleLbl="node1" presStyleIdx="0" presStyleCnt="3"/>
      <dgm:spPr/>
    </dgm:pt>
    <dgm:pt modelId="{6D0BA9C3-E208-49C1-BDDA-2B88E2702478}" type="pres">
      <dgm:prSet presAssocID="{56F94F18-E6EF-4B31-B416-DEE5937644FD}" presName="sp" presStyleCnt="0"/>
      <dgm:spPr/>
    </dgm:pt>
    <dgm:pt modelId="{5CDE95C3-09CE-4260-981E-B7891BE30285}" type="pres">
      <dgm:prSet presAssocID="{1D9CEAF7-9BCF-4F4A-8577-5CE2412EE083}" presName="arrowAndChildren" presStyleCnt="0"/>
      <dgm:spPr/>
    </dgm:pt>
    <dgm:pt modelId="{9B16EF78-F0F4-4A98-8C7E-EDEB6BC89531}" type="pres">
      <dgm:prSet presAssocID="{1D9CEAF7-9BCF-4F4A-8577-5CE2412EE083}" presName="parentTextArrow" presStyleLbl="node1" presStyleIdx="1" presStyleCnt="3"/>
      <dgm:spPr/>
    </dgm:pt>
    <dgm:pt modelId="{88BBBEF5-CF86-465E-A606-CCA0E377C542}" type="pres">
      <dgm:prSet presAssocID="{0E8214A4-CAE7-4B2A-AA2F-302627B38355}" presName="sp" presStyleCnt="0"/>
      <dgm:spPr/>
    </dgm:pt>
    <dgm:pt modelId="{CC74168D-27C0-45CB-8049-92A6C86B04B6}" type="pres">
      <dgm:prSet presAssocID="{32265AE6-E2ED-46CB-B110-766E73AFE433}" presName="arrowAndChildren" presStyleCnt="0"/>
      <dgm:spPr/>
    </dgm:pt>
    <dgm:pt modelId="{B40443BE-6F95-4BE6-83C1-BCC759831CCC}" type="pres">
      <dgm:prSet presAssocID="{32265AE6-E2ED-46CB-B110-766E73AFE433}" presName="parentTextArrow" presStyleLbl="node1" presStyleIdx="2" presStyleCnt="3"/>
      <dgm:spPr/>
    </dgm:pt>
  </dgm:ptLst>
  <dgm:cxnLst>
    <dgm:cxn modelId="{CC557E09-92EF-43A1-8874-47388FEFFBE5}" type="presOf" srcId="{C30B710D-9F4F-402E-BABC-0CD800F3DD0D}" destId="{A1E92C73-38D1-460C-9D89-CF147554B83E}" srcOrd="0" destOrd="0" presId="urn:microsoft.com/office/officeart/2005/8/layout/process4"/>
    <dgm:cxn modelId="{71EC2813-4B87-4365-8AC3-D32A380BC425}" srcId="{B4E321F2-6261-47AF-A989-35BE2E7B97E1}" destId="{1D9CEAF7-9BCF-4F4A-8577-5CE2412EE083}" srcOrd="1" destOrd="0" parTransId="{23814754-6A92-430C-A238-E4CB4D933EF6}" sibTransId="{56F94F18-E6EF-4B31-B416-DEE5937644FD}"/>
    <dgm:cxn modelId="{EC78E11D-D107-4CE5-B97C-0F50F8EC2196}" srcId="{B4E321F2-6261-47AF-A989-35BE2E7B97E1}" destId="{C30B710D-9F4F-402E-BABC-0CD800F3DD0D}" srcOrd="2" destOrd="0" parTransId="{F5F81FAA-9EB3-4BEC-897B-1C98022D6503}" sibTransId="{61AA899A-8211-4B2D-A4FD-954CB8637439}"/>
    <dgm:cxn modelId="{AE28D437-A564-4E55-83F3-4D0FB3C990E5}" type="presOf" srcId="{32265AE6-E2ED-46CB-B110-766E73AFE433}" destId="{B40443BE-6F95-4BE6-83C1-BCC759831CCC}" srcOrd="0" destOrd="0" presId="urn:microsoft.com/office/officeart/2005/8/layout/process4"/>
    <dgm:cxn modelId="{F2BC8099-A507-4523-96D3-9C46C4035AD0}" srcId="{B4E321F2-6261-47AF-A989-35BE2E7B97E1}" destId="{32265AE6-E2ED-46CB-B110-766E73AFE433}" srcOrd="0" destOrd="0" parTransId="{315E381C-D393-498F-9EF6-0FBA8D5F0A9D}" sibTransId="{0E8214A4-CAE7-4B2A-AA2F-302627B38355}"/>
    <dgm:cxn modelId="{B6EEADB9-E996-4A47-8702-2EF087007E39}" type="presOf" srcId="{B4E321F2-6261-47AF-A989-35BE2E7B97E1}" destId="{FC0D1198-8DC2-4A82-B228-6186EEF20899}" srcOrd="0" destOrd="0" presId="urn:microsoft.com/office/officeart/2005/8/layout/process4"/>
    <dgm:cxn modelId="{4978ADCD-5E6A-40D5-91E4-9B93A4CD323B}" type="presOf" srcId="{1D9CEAF7-9BCF-4F4A-8577-5CE2412EE083}" destId="{9B16EF78-F0F4-4A98-8C7E-EDEB6BC89531}" srcOrd="0" destOrd="0" presId="urn:microsoft.com/office/officeart/2005/8/layout/process4"/>
    <dgm:cxn modelId="{3E9C358E-E1BE-4911-8AA9-61B1CFC2A52C}" type="presParOf" srcId="{FC0D1198-8DC2-4A82-B228-6186EEF20899}" destId="{B2B045BC-E410-4895-9710-6177FC8B7771}" srcOrd="0" destOrd="0" presId="urn:microsoft.com/office/officeart/2005/8/layout/process4"/>
    <dgm:cxn modelId="{6C61EDC4-6FE2-454B-8905-5540934374A8}" type="presParOf" srcId="{B2B045BC-E410-4895-9710-6177FC8B7771}" destId="{A1E92C73-38D1-460C-9D89-CF147554B83E}" srcOrd="0" destOrd="0" presId="urn:microsoft.com/office/officeart/2005/8/layout/process4"/>
    <dgm:cxn modelId="{F2F9B859-2CF2-423B-B633-3755866BD091}" type="presParOf" srcId="{FC0D1198-8DC2-4A82-B228-6186EEF20899}" destId="{6D0BA9C3-E208-49C1-BDDA-2B88E2702478}" srcOrd="1" destOrd="0" presId="urn:microsoft.com/office/officeart/2005/8/layout/process4"/>
    <dgm:cxn modelId="{F0145F05-F001-4CF9-84F0-B1A581490E1D}" type="presParOf" srcId="{FC0D1198-8DC2-4A82-B228-6186EEF20899}" destId="{5CDE95C3-09CE-4260-981E-B7891BE30285}" srcOrd="2" destOrd="0" presId="urn:microsoft.com/office/officeart/2005/8/layout/process4"/>
    <dgm:cxn modelId="{05D6E319-B78A-441A-AE12-946464A1325F}" type="presParOf" srcId="{5CDE95C3-09CE-4260-981E-B7891BE30285}" destId="{9B16EF78-F0F4-4A98-8C7E-EDEB6BC89531}" srcOrd="0" destOrd="0" presId="urn:microsoft.com/office/officeart/2005/8/layout/process4"/>
    <dgm:cxn modelId="{645AAE83-1342-4AB1-A071-2DA10C73D689}" type="presParOf" srcId="{FC0D1198-8DC2-4A82-B228-6186EEF20899}" destId="{88BBBEF5-CF86-465E-A606-CCA0E377C542}" srcOrd="3" destOrd="0" presId="urn:microsoft.com/office/officeart/2005/8/layout/process4"/>
    <dgm:cxn modelId="{14731EFE-C2F4-4EB9-B721-7EB65432B176}" type="presParOf" srcId="{FC0D1198-8DC2-4A82-B228-6186EEF20899}" destId="{CC74168D-27C0-45CB-8049-92A6C86B04B6}" srcOrd="4" destOrd="0" presId="urn:microsoft.com/office/officeart/2005/8/layout/process4"/>
    <dgm:cxn modelId="{4D14FA25-A27E-4487-97BE-C9F2B4BEA05A}" type="presParOf" srcId="{CC74168D-27C0-45CB-8049-92A6C86B04B6}" destId="{B40443BE-6F95-4BE6-83C1-BCC759831CC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F61070-3230-4C4E-A280-A747E8650C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E1584A-B466-4FD7-9DBE-480040466618}">
      <dgm:prSet/>
      <dgm:spPr/>
      <dgm:t>
        <a:bodyPr/>
        <a:lstStyle/>
        <a:p>
          <a:r>
            <a:rPr lang="cs-CZ"/>
            <a:t>Brno ↔ Prostějov		2 days</a:t>
          </a:r>
          <a:endParaRPr lang="en-US"/>
        </a:p>
      </dgm:t>
    </dgm:pt>
    <dgm:pt modelId="{CA63497F-60BA-4902-B237-B606C5DA2A3F}" type="parTrans" cxnId="{DF70ED05-C385-4FFE-B51D-4280687F7F50}">
      <dgm:prSet/>
      <dgm:spPr/>
      <dgm:t>
        <a:bodyPr/>
        <a:lstStyle/>
        <a:p>
          <a:endParaRPr lang="en-US"/>
        </a:p>
      </dgm:t>
    </dgm:pt>
    <dgm:pt modelId="{0CC0AECC-072A-4440-AC5A-6F0E976D2EB3}" type="sibTrans" cxnId="{DF70ED05-C385-4FFE-B51D-4280687F7F50}">
      <dgm:prSet/>
      <dgm:spPr/>
      <dgm:t>
        <a:bodyPr/>
        <a:lstStyle/>
        <a:p>
          <a:endParaRPr lang="en-US"/>
        </a:p>
      </dgm:t>
    </dgm:pt>
    <dgm:pt modelId="{62971351-12A3-47D3-A434-443EEB57E60A}">
      <dgm:prSet/>
      <dgm:spPr/>
      <dgm:t>
        <a:bodyPr/>
        <a:lstStyle/>
        <a:p>
          <a:r>
            <a:rPr lang="cs-CZ" dirty="0"/>
            <a:t>Brno ↔ </a:t>
          </a:r>
          <a:r>
            <a:rPr lang="cs-CZ" dirty="0" err="1"/>
            <a:t>Molpír</a:t>
          </a:r>
          <a:r>
            <a:rPr lang="cs-CZ" dirty="0"/>
            <a:t>			5 </a:t>
          </a:r>
          <a:r>
            <a:rPr lang="cs-CZ" dirty="0" err="1"/>
            <a:t>days</a:t>
          </a:r>
          <a:endParaRPr lang="en-US" dirty="0"/>
        </a:p>
      </dgm:t>
    </dgm:pt>
    <dgm:pt modelId="{7D63ABF1-4094-49B3-885D-30B1B9A4A207}" type="parTrans" cxnId="{7CC2BB72-4C33-4BC7-86FF-A4E5D4FC1A79}">
      <dgm:prSet/>
      <dgm:spPr/>
      <dgm:t>
        <a:bodyPr/>
        <a:lstStyle/>
        <a:p>
          <a:endParaRPr lang="en-US"/>
        </a:p>
      </dgm:t>
    </dgm:pt>
    <dgm:pt modelId="{92E01FC6-79EB-4446-B90B-3B0FF2FE4B42}" type="sibTrans" cxnId="{7CC2BB72-4C33-4BC7-86FF-A4E5D4FC1A79}">
      <dgm:prSet/>
      <dgm:spPr/>
      <dgm:t>
        <a:bodyPr/>
        <a:lstStyle/>
        <a:p>
          <a:endParaRPr lang="en-US"/>
        </a:p>
      </dgm:t>
    </dgm:pt>
    <dgm:pt modelId="{AA2D8C52-E809-412D-8B84-34D87D94C990}">
      <dgm:prSet/>
      <dgm:spPr/>
      <dgm:t>
        <a:bodyPr/>
        <a:lstStyle/>
        <a:p>
          <a:r>
            <a:rPr lang="cs-CZ"/>
            <a:t>Brno ↔ Praunsberg 		4 days</a:t>
          </a:r>
          <a:endParaRPr lang="en-US"/>
        </a:p>
      </dgm:t>
    </dgm:pt>
    <dgm:pt modelId="{70E075A1-0A91-46E3-96C0-E20BADAF01E1}" type="parTrans" cxnId="{2B9F5412-AB27-456E-8CA0-98E524542CD0}">
      <dgm:prSet/>
      <dgm:spPr/>
      <dgm:t>
        <a:bodyPr/>
        <a:lstStyle/>
        <a:p>
          <a:endParaRPr lang="en-US"/>
        </a:p>
      </dgm:t>
    </dgm:pt>
    <dgm:pt modelId="{1650A53D-1F2B-4099-A6E9-AAF243562781}" type="sibTrans" cxnId="{2B9F5412-AB27-456E-8CA0-98E524542CD0}">
      <dgm:prSet/>
      <dgm:spPr/>
      <dgm:t>
        <a:bodyPr/>
        <a:lstStyle/>
        <a:p>
          <a:endParaRPr lang="en-US"/>
        </a:p>
      </dgm:t>
    </dgm:pt>
    <dgm:pt modelId="{CFBA6E77-339D-4916-8775-352B78498FC6}">
      <dgm:prSet/>
      <dgm:spPr/>
      <dgm:t>
        <a:bodyPr/>
        <a:lstStyle/>
        <a:p>
          <a:r>
            <a:rPr lang="cs-CZ"/>
            <a:t>Brno ↔ Krems			6 days</a:t>
          </a:r>
          <a:endParaRPr lang="en-US"/>
        </a:p>
      </dgm:t>
    </dgm:pt>
    <dgm:pt modelId="{D1C7F019-06F1-4EFB-9FCA-830DCBC5499E}" type="parTrans" cxnId="{34B73A66-5FFF-492D-9BEF-C3C416E3FB84}">
      <dgm:prSet/>
      <dgm:spPr/>
      <dgm:t>
        <a:bodyPr/>
        <a:lstStyle/>
        <a:p>
          <a:endParaRPr lang="en-US"/>
        </a:p>
      </dgm:t>
    </dgm:pt>
    <dgm:pt modelId="{19B607B1-3406-4BD1-B801-37569E058814}" type="sibTrans" cxnId="{34B73A66-5FFF-492D-9BEF-C3C416E3FB84}">
      <dgm:prSet/>
      <dgm:spPr/>
      <dgm:t>
        <a:bodyPr/>
        <a:lstStyle/>
        <a:p>
          <a:endParaRPr lang="en-US"/>
        </a:p>
      </dgm:t>
    </dgm:pt>
    <dgm:pt modelId="{275EE592-D962-475A-A427-36400385D38E}">
      <dgm:prSet/>
      <dgm:spPr/>
      <dgm:t>
        <a:bodyPr/>
        <a:lstStyle/>
        <a:p>
          <a:r>
            <a:rPr lang="cs-CZ"/>
            <a:t>Brno ↔ Kolín 			7 days</a:t>
          </a:r>
          <a:endParaRPr lang="en-US"/>
        </a:p>
      </dgm:t>
    </dgm:pt>
    <dgm:pt modelId="{00E91612-22F6-4A84-97E0-D6F5E2C6B4E5}" type="parTrans" cxnId="{B4C27D9D-8F91-4D42-A710-2465317C6E85}">
      <dgm:prSet/>
      <dgm:spPr/>
      <dgm:t>
        <a:bodyPr/>
        <a:lstStyle/>
        <a:p>
          <a:endParaRPr lang="en-US"/>
        </a:p>
      </dgm:t>
    </dgm:pt>
    <dgm:pt modelId="{FC851BD6-8BC9-48FC-8A94-277227256CAD}" type="sibTrans" cxnId="{B4C27D9D-8F91-4D42-A710-2465317C6E85}">
      <dgm:prSet/>
      <dgm:spPr/>
      <dgm:t>
        <a:bodyPr/>
        <a:lstStyle/>
        <a:p>
          <a:endParaRPr lang="en-US"/>
        </a:p>
      </dgm:t>
    </dgm:pt>
    <dgm:pt modelId="{3B608572-0C64-48F5-B6F7-3BB8E3C13C23}">
      <dgm:prSet/>
      <dgm:spPr/>
      <dgm:t>
        <a:bodyPr/>
        <a:lstStyle/>
        <a:p>
          <a:r>
            <a:rPr lang="cs-CZ"/>
            <a:t>Brno ↔ Pardubice		5 days</a:t>
          </a:r>
          <a:endParaRPr lang="en-US"/>
        </a:p>
      </dgm:t>
    </dgm:pt>
    <dgm:pt modelId="{F944DF39-8E77-4D91-9CF1-EDB01C1EFE13}" type="parTrans" cxnId="{869F6192-4362-4B84-9D1F-D7D3C8742025}">
      <dgm:prSet/>
      <dgm:spPr/>
      <dgm:t>
        <a:bodyPr/>
        <a:lstStyle/>
        <a:p>
          <a:endParaRPr lang="en-US"/>
        </a:p>
      </dgm:t>
    </dgm:pt>
    <dgm:pt modelId="{DFDE923E-3C18-45AA-BBEF-1509068E2DD2}" type="sibTrans" cxnId="{869F6192-4362-4B84-9D1F-D7D3C8742025}">
      <dgm:prSet/>
      <dgm:spPr/>
      <dgm:t>
        <a:bodyPr/>
        <a:lstStyle/>
        <a:p>
          <a:endParaRPr lang="en-US"/>
        </a:p>
      </dgm:t>
    </dgm:pt>
    <dgm:pt modelId="{816EFED7-9F67-4EB6-9A64-800D0A1D651C}">
      <dgm:prSet/>
      <dgm:spPr/>
      <dgm:t>
        <a:bodyPr/>
        <a:lstStyle/>
        <a:p>
          <a:r>
            <a:rPr lang="cs-CZ"/>
            <a:t>Prostějov ↔ Kietrz		5 days</a:t>
          </a:r>
          <a:endParaRPr lang="en-US"/>
        </a:p>
      </dgm:t>
    </dgm:pt>
    <dgm:pt modelId="{3FAF0245-1399-4F4D-B1FD-584F314FCB74}" type="parTrans" cxnId="{50D53B36-4592-4023-820D-D756D6D3A87A}">
      <dgm:prSet/>
      <dgm:spPr/>
      <dgm:t>
        <a:bodyPr/>
        <a:lstStyle/>
        <a:p>
          <a:endParaRPr lang="en-US"/>
        </a:p>
      </dgm:t>
    </dgm:pt>
    <dgm:pt modelId="{2BD8501D-5DD4-4A06-B67F-D630A149D8B2}" type="sibTrans" cxnId="{50D53B36-4592-4023-820D-D756D6D3A87A}">
      <dgm:prSet/>
      <dgm:spPr/>
      <dgm:t>
        <a:bodyPr/>
        <a:lstStyle/>
        <a:p>
          <a:endParaRPr lang="en-US"/>
        </a:p>
      </dgm:t>
    </dgm:pt>
    <dgm:pt modelId="{8E277A52-468C-44AE-87AC-4970AEB6BDDF}">
      <dgm:prSet/>
      <dgm:spPr/>
      <dgm:t>
        <a:bodyPr/>
        <a:lstStyle/>
        <a:p>
          <a:r>
            <a:rPr lang="cs-CZ"/>
            <a:t>Prostějov ↔ Molpír		6 days</a:t>
          </a:r>
          <a:endParaRPr lang="en-US"/>
        </a:p>
      </dgm:t>
    </dgm:pt>
    <dgm:pt modelId="{B2E5AE6D-E8E8-4992-B8A6-225D26AD6B95}" type="parTrans" cxnId="{512E8CA8-EAC7-400C-8DB6-607136B487B0}">
      <dgm:prSet/>
      <dgm:spPr/>
      <dgm:t>
        <a:bodyPr/>
        <a:lstStyle/>
        <a:p>
          <a:endParaRPr lang="en-US"/>
        </a:p>
      </dgm:t>
    </dgm:pt>
    <dgm:pt modelId="{60B6A3E8-8C78-4F51-A93D-62156319053F}" type="sibTrans" cxnId="{512E8CA8-EAC7-400C-8DB6-607136B487B0}">
      <dgm:prSet/>
      <dgm:spPr/>
      <dgm:t>
        <a:bodyPr/>
        <a:lstStyle/>
        <a:p>
          <a:endParaRPr lang="en-US"/>
        </a:p>
      </dgm:t>
    </dgm:pt>
    <dgm:pt modelId="{A5765A5E-F310-4E13-97DC-07120B3B52C1}">
      <dgm:prSet/>
      <dgm:spPr/>
      <dgm:t>
        <a:bodyPr/>
        <a:lstStyle/>
        <a:p>
          <a:r>
            <a:rPr lang="cs-CZ" dirty="0"/>
            <a:t>Prostějov ↔ Pardubice		6 </a:t>
          </a:r>
          <a:r>
            <a:rPr lang="cs-CZ" dirty="0" err="1"/>
            <a:t>days</a:t>
          </a:r>
          <a:endParaRPr lang="en-US" dirty="0"/>
        </a:p>
      </dgm:t>
    </dgm:pt>
    <dgm:pt modelId="{B1A52325-D07E-4585-BD8D-059A08928A98}" type="parTrans" cxnId="{CB4F7D8F-5D01-49CA-8D55-855BB7087ABD}">
      <dgm:prSet/>
      <dgm:spPr/>
      <dgm:t>
        <a:bodyPr/>
        <a:lstStyle/>
        <a:p>
          <a:endParaRPr lang="en-US"/>
        </a:p>
      </dgm:t>
    </dgm:pt>
    <dgm:pt modelId="{7669AE74-5500-4C81-88E3-53501C7E38D1}" type="sibTrans" cxnId="{CB4F7D8F-5D01-49CA-8D55-855BB7087ABD}">
      <dgm:prSet/>
      <dgm:spPr/>
      <dgm:t>
        <a:bodyPr/>
        <a:lstStyle/>
        <a:p>
          <a:endParaRPr lang="en-US"/>
        </a:p>
      </dgm:t>
    </dgm:pt>
    <dgm:pt modelId="{5A755373-ABCA-4C60-ADAE-AE2D5999D063}">
      <dgm:prSet/>
      <dgm:spPr/>
      <dgm:t>
        <a:bodyPr/>
        <a:lstStyle/>
        <a:p>
          <a:r>
            <a:rPr lang="cs-CZ"/>
            <a:t>Prostějov ↔ Wroclav 		9 days</a:t>
          </a:r>
          <a:endParaRPr lang="en-US"/>
        </a:p>
      </dgm:t>
    </dgm:pt>
    <dgm:pt modelId="{186F7095-9920-4F60-87FE-94791B3D8C5B}" type="parTrans" cxnId="{66FB5B7C-A093-444D-8D52-2EBB26CC993C}">
      <dgm:prSet/>
      <dgm:spPr/>
      <dgm:t>
        <a:bodyPr/>
        <a:lstStyle/>
        <a:p>
          <a:endParaRPr lang="en-US"/>
        </a:p>
      </dgm:t>
    </dgm:pt>
    <dgm:pt modelId="{1CCA5860-419D-4892-9B30-412BF2E0478E}" type="sibTrans" cxnId="{66FB5B7C-A093-444D-8D52-2EBB26CC993C}">
      <dgm:prSet/>
      <dgm:spPr/>
      <dgm:t>
        <a:bodyPr/>
        <a:lstStyle/>
        <a:p>
          <a:endParaRPr lang="en-US"/>
        </a:p>
      </dgm:t>
    </dgm:pt>
    <dgm:pt modelId="{DDB1661A-40AE-48A5-A8C9-663186577AC0}" type="pres">
      <dgm:prSet presAssocID="{1DF61070-3230-4C4E-A280-A747E8650C6A}" presName="vert0" presStyleCnt="0">
        <dgm:presLayoutVars>
          <dgm:dir/>
          <dgm:animOne val="branch"/>
          <dgm:animLvl val="lvl"/>
        </dgm:presLayoutVars>
      </dgm:prSet>
      <dgm:spPr/>
    </dgm:pt>
    <dgm:pt modelId="{C4F28383-3B02-44F8-B82E-3AD9F66210F4}" type="pres">
      <dgm:prSet presAssocID="{13E1584A-B466-4FD7-9DBE-480040466618}" presName="thickLine" presStyleLbl="alignNode1" presStyleIdx="0" presStyleCnt="10"/>
      <dgm:spPr/>
    </dgm:pt>
    <dgm:pt modelId="{AC1C2092-8B2F-4889-BB31-6C057925399E}" type="pres">
      <dgm:prSet presAssocID="{13E1584A-B466-4FD7-9DBE-480040466618}" presName="horz1" presStyleCnt="0"/>
      <dgm:spPr/>
    </dgm:pt>
    <dgm:pt modelId="{FF69CCE5-6F13-40FB-9D8B-5FFEE75B0EF5}" type="pres">
      <dgm:prSet presAssocID="{13E1584A-B466-4FD7-9DBE-480040466618}" presName="tx1" presStyleLbl="revTx" presStyleIdx="0" presStyleCnt="10"/>
      <dgm:spPr/>
    </dgm:pt>
    <dgm:pt modelId="{4DC356A5-3302-4B13-9DF4-5C949DFCDF4D}" type="pres">
      <dgm:prSet presAssocID="{13E1584A-B466-4FD7-9DBE-480040466618}" presName="vert1" presStyleCnt="0"/>
      <dgm:spPr/>
    </dgm:pt>
    <dgm:pt modelId="{FE2C53A7-ADD6-4642-9254-4760A56BBCD8}" type="pres">
      <dgm:prSet presAssocID="{62971351-12A3-47D3-A434-443EEB57E60A}" presName="thickLine" presStyleLbl="alignNode1" presStyleIdx="1" presStyleCnt="10"/>
      <dgm:spPr/>
    </dgm:pt>
    <dgm:pt modelId="{5212B551-3679-49E7-B8DE-1B8B29620220}" type="pres">
      <dgm:prSet presAssocID="{62971351-12A3-47D3-A434-443EEB57E60A}" presName="horz1" presStyleCnt="0"/>
      <dgm:spPr/>
    </dgm:pt>
    <dgm:pt modelId="{D747DC83-2698-4C11-B7F4-8E2877260367}" type="pres">
      <dgm:prSet presAssocID="{62971351-12A3-47D3-A434-443EEB57E60A}" presName="tx1" presStyleLbl="revTx" presStyleIdx="1" presStyleCnt="10"/>
      <dgm:spPr/>
    </dgm:pt>
    <dgm:pt modelId="{7541DB69-B1E3-40CE-8D78-E232D525636A}" type="pres">
      <dgm:prSet presAssocID="{62971351-12A3-47D3-A434-443EEB57E60A}" presName="vert1" presStyleCnt="0"/>
      <dgm:spPr/>
    </dgm:pt>
    <dgm:pt modelId="{A0B808F5-6F98-402F-8131-02D6A45E6E32}" type="pres">
      <dgm:prSet presAssocID="{AA2D8C52-E809-412D-8B84-34D87D94C990}" presName="thickLine" presStyleLbl="alignNode1" presStyleIdx="2" presStyleCnt="10"/>
      <dgm:spPr/>
    </dgm:pt>
    <dgm:pt modelId="{A5B43EE4-58DB-422C-9202-F81392B602CD}" type="pres">
      <dgm:prSet presAssocID="{AA2D8C52-E809-412D-8B84-34D87D94C990}" presName="horz1" presStyleCnt="0"/>
      <dgm:spPr/>
    </dgm:pt>
    <dgm:pt modelId="{D6A0C61E-7467-402B-8700-69127DF315AE}" type="pres">
      <dgm:prSet presAssocID="{AA2D8C52-E809-412D-8B84-34D87D94C990}" presName="tx1" presStyleLbl="revTx" presStyleIdx="2" presStyleCnt="10"/>
      <dgm:spPr/>
    </dgm:pt>
    <dgm:pt modelId="{D5A691BC-69E5-4001-9D49-67A32D195053}" type="pres">
      <dgm:prSet presAssocID="{AA2D8C52-E809-412D-8B84-34D87D94C990}" presName="vert1" presStyleCnt="0"/>
      <dgm:spPr/>
    </dgm:pt>
    <dgm:pt modelId="{488711DA-AF44-499B-AC09-10BA5EBB5F10}" type="pres">
      <dgm:prSet presAssocID="{CFBA6E77-339D-4916-8775-352B78498FC6}" presName="thickLine" presStyleLbl="alignNode1" presStyleIdx="3" presStyleCnt="10"/>
      <dgm:spPr/>
    </dgm:pt>
    <dgm:pt modelId="{FA6B3B0B-4A49-455F-B5A3-58F12D8A4701}" type="pres">
      <dgm:prSet presAssocID="{CFBA6E77-339D-4916-8775-352B78498FC6}" presName="horz1" presStyleCnt="0"/>
      <dgm:spPr/>
    </dgm:pt>
    <dgm:pt modelId="{D40D3F82-EA62-40F9-9E34-EEF57F013083}" type="pres">
      <dgm:prSet presAssocID="{CFBA6E77-339D-4916-8775-352B78498FC6}" presName="tx1" presStyleLbl="revTx" presStyleIdx="3" presStyleCnt="10"/>
      <dgm:spPr/>
    </dgm:pt>
    <dgm:pt modelId="{CBF36965-85BD-4703-82B6-FDA13D5D02A6}" type="pres">
      <dgm:prSet presAssocID="{CFBA6E77-339D-4916-8775-352B78498FC6}" presName="vert1" presStyleCnt="0"/>
      <dgm:spPr/>
    </dgm:pt>
    <dgm:pt modelId="{11F375E8-5FBD-43DF-BF42-E67B22F34971}" type="pres">
      <dgm:prSet presAssocID="{275EE592-D962-475A-A427-36400385D38E}" presName="thickLine" presStyleLbl="alignNode1" presStyleIdx="4" presStyleCnt="10"/>
      <dgm:spPr/>
    </dgm:pt>
    <dgm:pt modelId="{329B24FC-91EF-4A3F-A504-D8DCA2B87840}" type="pres">
      <dgm:prSet presAssocID="{275EE592-D962-475A-A427-36400385D38E}" presName="horz1" presStyleCnt="0"/>
      <dgm:spPr/>
    </dgm:pt>
    <dgm:pt modelId="{A611232F-3F18-4129-94D2-520726528EAD}" type="pres">
      <dgm:prSet presAssocID="{275EE592-D962-475A-A427-36400385D38E}" presName="tx1" presStyleLbl="revTx" presStyleIdx="4" presStyleCnt="10"/>
      <dgm:spPr/>
    </dgm:pt>
    <dgm:pt modelId="{6955271C-CD72-4028-BF11-86965FD50FE8}" type="pres">
      <dgm:prSet presAssocID="{275EE592-D962-475A-A427-36400385D38E}" presName="vert1" presStyleCnt="0"/>
      <dgm:spPr/>
    </dgm:pt>
    <dgm:pt modelId="{8FFE5D21-A384-4395-B1E1-8F545E64F10E}" type="pres">
      <dgm:prSet presAssocID="{3B608572-0C64-48F5-B6F7-3BB8E3C13C23}" presName="thickLine" presStyleLbl="alignNode1" presStyleIdx="5" presStyleCnt="10"/>
      <dgm:spPr/>
    </dgm:pt>
    <dgm:pt modelId="{74E29D4B-E6B8-4E60-A78A-85FE9A0ED8A4}" type="pres">
      <dgm:prSet presAssocID="{3B608572-0C64-48F5-B6F7-3BB8E3C13C23}" presName="horz1" presStyleCnt="0"/>
      <dgm:spPr/>
    </dgm:pt>
    <dgm:pt modelId="{DE65B041-600C-403E-94EC-AC276BD049A5}" type="pres">
      <dgm:prSet presAssocID="{3B608572-0C64-48F5-B6F7-3BB8E3C13C23}" presName="tx1" presStyleLbl="revTx" presStyleIdx="5" presStyleCnt="10"/>
      <dgm:spPr/>
    </dgm:pt>
    <dgm:pt modelId="{CEDD23E4-8F73-4D4F-B860-6ED71026B2B4}" type="pres">
      <dgm:prSet presAssocID="{3B608572-0C64-48F5-B6F7-3BB8E3C13C23}" presName="vert1" presStyleCnt="0"/>
      <dgm:spPr/>
    </dgm:pt>
    <dgm:pt modelId="{C090D146-4BE6-4B6B-B756-90325DE85BF6}" type="pres">
      <dgm:prSet presAssocID="{816EFED7-9F67-4EB6-9A64-800D0A1D651C}" presName="thickLine" presStyleLbl="alignNode1" presStyleIdx="6" presStyleCnt="10"/>
      <dgm:spPr/>
    </dgm:pt>
    <dgm:pt modelId="{C0A56C19-284A-4B37-AD0B-917CCED8730C}" type="pres">
      <dgm:prSet presAssocID="{816EFED7-9F67-4EB6-9A64-800D0A1D651C}" presName="horz1" presStyleCnt="0"/>
      <dgm:spPr/>
    </dgm:pt>
    <dgm:pt modelId="{67B2B2B9-F3C0-4E72-B78B-630E1E63A73F}" type="pres">
      <dgm:prSet presAssocID="{816EFED7-9F67-4EB6-9A64-800D0A1D651C}" presName="tx1" presStyleLbl="revTx" presStyleIdx="6" presStyleCnt="10"/>
      <dgm:spPr/>
    </dgm:pt>
    <dgm:pt modelId="{88B7B08F-1264-4429-8DA7-B2F7F67CF2E5}" type="pres">
      <dgm:prSet presAssocID="{816EFED7-9F67-4EB6-9A64-800D0A1D651C}" presName="vert1" presStyleCnt="0"/>
      <dgm:spPr/>
    </dgm:pt>
    <dgm:pt modelId="{8452A979-ECA8-4C7B-8A43-184AECA19764}" type="pres">
      <dgm:prSet presAssocID="{8E277A52-468C-44AE-87AC-4970AEB6BDDF}" presName="thickLine" presStyleLbl="alignNode1" presStyleIdx="7" presStyleCnt="10"/>
      <dgm:spPr/>
    </dgm:pt>
    <dgm:pt modelId="{A31F9C03-0705-4CCD-8905-2CEE11C1892B}" type="pres">
      <dgm:prSet presAssocID="{8E277A52-468C-44AE-87AC-4970AEB6BDDF}" presName="horz1" presStyleCnt="0"/>
      <dgm:spPr/>
    </dgm:pt>
    <dgm:pt modelId="{C4F159BA-C043-4E55-ADBA-2AA0DC655446}" type="pres">
      <dgm:prSet presAssocID="{8E277A52-468C-44AE-87AC-4970AEB6BDDF}" presName="tx1" presStyleLbl="revTx" presStyleIdx="7" presStyleCnt="10"/>
      <dgm:spPr/>
    </dgm:pt>
    <dgm:pt modelId="{885774D6-A6F8-4369-860C-0B13C7C17DF7}" type="pres">
      <dgm:prSet presAssocID="{8E277A52-468C-44AE-87AC-4970AEB6BDDF}" presName="vert1" presStyleCnt="0"/>
      <dgm:spPr/>
    </dgm:pt>
    <dgm:pt modelId="{1BE661DA-73B9-4529-B4B7-EFF490506407}" type="pres">
      <dgm:prSet presAssocID="{A5765A5E-F310-4E13-97DC-07120B3B52C1}" presName="thickLine" presStyleLbl="alignNode1" presStyleIdx="8" presStyleCnt="10"/>
      <dgm:spPr/>
    </dgm:pt>
    <dgm:pt modelId="{A81BCFFA-2E6F-4B5C-BF2A-75221BF473B1}" type="pres">
      <dgm:prSet presAssocID="{A5765A5E-F310-4E13-97DC-07120B3B52C1}" presName="horz1" presStyleCnt="0"/>
      <dgm:spPr/>
    </dgm:pt>
    <dgm:pt modelId="{1DDA410D-32E5-43BA-B4E2-76BD68EC870C}" type="pres">
      <dgm:prSet presAssocID="{A5765A5E-F310-4E13-97DC-07120B3B52C1}" presName="tx1" presStyleLbl="revTx" presStyleIdx="8" presStyleCnt="10"/>
      <dgm:spPr/>
    </dgm:pt>
    <dgm:pt modelId="{13126499-ED4C-4FD7-B6DA-94908A1AFD83}" type="pres">
      <dgm:prSet presAssocID="{A5765A5E-F310-4E13-97DC-07120B3B52C1}" presName="vert1" presStyleCnt="0"/>
      <dgm:spPr/>
    </dgm:pt>
    <dgm:pt modelId="{4D07CC3D-B6AC-4573-A939-81BA8FE4A807}" type="pres">
      <dgm:prSet presAssocID="{5A755373-ABCA-4C60-ADAE-AE2D5999D063}" presName="thickLine" presStyleLbl="alignNode1" presStyleIdx="9" presStyleCnt="10"/>
      <dgm:spPr/>
    </dgm:pt>
    <dgm:pt modelId="{A441AA2F-2978-487E-9DCD-932FAE74B9B5}" type="pres">
      <dgm:prSet presAssocID="{5A755373-ABCA-4C60-ADAE-AE2D5999D063}" presName="horz1" presStyleCnt="0"/>
      <dgm:spPr/>
    </dgm:pt>
    <dgm:pt modelId="{0A16A498-E6FA-424B-94A0-C16F6B96A4E2}" type="pres">
      <dgm:prSet presAssocID="{5A755373-ABCA-4C60-ADAE-AE2D5999D063}" presName="tx1" presStyleLbl="revTx" presStyleIdx="9" presStyleCnt="10"/>
      <dgm:spPr/>
    </dgm:pt>
    <dgm:pt modelId="{E6A6D9A8-463B-49A5-B078-ADDB215257E7}" type="pres">
      <dgm:prSet presAssocID="{5A755373-ABCA-4C60-ADAE-AE2D5999D063}" presName="vert1" presStyleCnt="0"/>
      <dgm:spPr/>
    </dgm:pt>
  </dgm:ptLst>
  <dgm:cxnLst>
    <dgm:cxn modelId="{DF70ED05-C385-4FFE-B51D-4280687F7F50}" srcId="{1DF61070-3230-4C4E-A280-A747E8650C6A}" destId="{13E1584A-B466-4FD7-9DBE-480040466618}" srcOrd="0" destOrd="0" parTransId="{CA63497F-60BA-4902-B237-B606C5DA2A3F}" sibTransId="{0CC0AECC-072A-4440-AC5A-6F0E976D2EB3}"/>
    <dgm:cxn modelId="{2B9F5412-AB27-456E-8CA0-98E524542CD0}" srcId="{1DF61070-3230-4C4E-A280-A747E8650C6A}" destId="{AA2D8C52-E809-412D-8B84-34D87D94C990}" srcOrd="2" destOrd="0" parTransId="{70E075A1-0A91-46E3-96C0-E20BADAF01E1}" sibTransId="{1650A53D-1F2B-4099-A6E9-AAF243562781}"/>
    <dgm:cxn modelId="{2A1E1D17-96B0-4CC6-A9E9-C1FD1B4BAA6D}" type="presOf" srcId="{CFBA6E77-339D-4916-8775-352B78498FC6}" destId="{D40D3F82-EA62-40F9-9E34-EEF57F013083}" srcOrd="0" destOrd="0" presId="urn:microsoft.com/office/officeart/2008/layout/LinedList"/>
    <dgm:cxn modelId="{20E7E223-1DD0-4592-8C0A-E63817739D66}" type="presOf" srcId="{13E1584A-B466-4FD7-9DBE-480040466618}" destId="{FF69CCE5-6F13-40FB-9D8B-5FFEE75B0EF5}" srcOrd="0" destOrd="0" presId="urn:microsoft.com/office/officeart/2008/layout/LinedList"/>
    <dgm:cxn modelId="{8C6D6F25-24D6-435C-AA62-7A368A9767A1}" type="presOf" srcId="{275EE592-D962-475A-A427-36400385D38E}" destId="{A611232F-3F18-4129-94D2-520726528EAD}" srcOrd="0" destOrd="0" presId="urn:microsoft.com/office/officeart/2008/layout/LinedList"/>
    <dgm:cxn modelId="{50D53B36-4592-4023-820D-D756D6D3A87A}" srcId="{1DF61070-3230-4C4E-A280-A747E8650C6A}" destId="{816EFED7-9F67-4EB6-9A64-800D0A1D651C}" srcOrd="6" destOrd="0" parTransId="{3FAF0245-1399-4F4D-B1FD-584F314FCB74}" sibTransId="{2BD8501D-5DD4-4A06-B67F-D630A149D8B2}"/>
    <dgm:cxn modelId="{64C4E337-9417-4B44-BA8A-1C5792430E79}" type="presOf" srcId="{AA2D8C52-E809-412D-8B84-34D87D94C990}" destId="{D6A0C61E-7467-402B-8700-69127DF315AE}" srcOrd="0" destOrd="0" presId="urn:microsoft.com/office/officeart/2008/layout/LinedList"/>
    <dgm:cxn modelId="{BE4AAA3A-C2D6-4852-866B-AE59FD602275}" type="presOf" srcId="{A5765A5E-F310-4E13-97DC-07120B3B52C1}" destId="{1DDA410D-32E5-43BA-B4E2-76BD68EC870C}" srcOrd="0" destOrd="0" presId="urn:microsoft.com/office/officeart/2008/layout/LinedList"/>
    <dgm:cxn modelId="{34B73A66-5FFF-492D-9BEF-C3C416E3FB84}" srcId="{1DF61070-3230-4C4E-A280-A747E8650C6A}" destId="{CFBA6E77-339D-4916-8775-352B78498FC6}" srcOrd="3" destOrd="0" parTransId="{D1C7F019-06F1-4EFB-9FCA-830DCBC5499E}" sibTransId="{19B607B1-3406-4BD1-B801-37569E058814}"/>
    <dgm:cxn modelId="{7CC2BB72-4C33-4BC7-86FF-A4E5D4FC1A79}" srcId="{1DF61070-3230-4C4E-A280-A747E8650C6A}" destId="{62971351-12A3-47D3-A434-443EEB57E60A}" srcOrd="1" destOrd="0" parTransId="{7D63ABF1-4094-49B3-885D-30B1B9A4A207}" sibTransId="{92E01FC6-79EB-4446-B90B-3B0FF2FE4B42}"/>
    <dgm:cxn modelId="{63717857-F8C0-40DC-B880-725963A62887}" type="presOf" srcId="{5A755373-ABCA-4C60-ADAE-AE2D5999D063}" destId="{0A16A498-E6FA-424B-94A0-C16F6B96A4E2}" srcOrd="0" destOrd="0" presId="urn:microsoft.com/office/officeart/2008/layout/LinedList"/>
    <dgm:cxn modelId="{77696658-58B7-414A-89BE-BA7DA9E56166}" type="presOf" srcId="{3B608572-0C64-48F5-B6F7-3BB8E3C13C23}" destId="{DE65B041-600C-403E-94EC-AC276BD049A5}" srcOrd="0" destOrd="0" presId="urn:microsoft.com/office/officeart/2008/layout/LinedList"/>
    <dgm:cxn modelId="{66FB5B7C-A093-444D-8D52-2EBB26CC993C}" srcId="{1DF61070-3230-4C4E-A280-A747E8650C6A}" destId="{5A755373-ABCA-4C60-ADAE-AE2D5999D063}" srcOrd="9" destOrd="0" parTransId="{186F7095-9920-4F60-87FE-94791B3D8C5B}" sibTransId="{1CCA5860-419D-4892-9B30-412BF2E0478E}"/>
    <dgm:cxn modelId="{CB4F7D8F-5D01-49CA-8D55-855BB7087ABD}" srcId="{1DF61070-3230-4C4E-A280-A747E8650C6A}" destId="{A5765A5E-F310-4E13-97DC-07120B3B52C1}" srcOrd="8" destOrd="0" parTransId="{B1A52325-D07E-4585-BD8D-059A08928A98}" sibTransId="{7669AE74-5500-4C81-88E3-53501C7E38D1}"/>
    <dgm:cxn modelId="{869F6192-4362-4B84-9D1F-D7D3C8742025}" srcId="{1DF61070-3230-4C4E-A280-A747E8650C6A}" destId="{3B608572-0C64-48F5-B6F7-3BB8E3C13C23}" srcOrd="5" destOrd="0" parTransId="{F944DF39-8E77-4D91-9CF1-EDB01C1EFE13}" sibTransId="{DFDE923E-3C18-45AA-BBEF-1509068E2DD2}"/>
    <dgm:cxn modelId="{B4C27D9D-8F91-4D42-A710-2465317C6E85}" srcId="{1DF61070-3230-4C4E-A280-A747E8650C6A}" destId="{275EE592-D962-475A-A427-36400385D38E}" srcOrd="4" destOrd="0" parTransId="{00E91612-22F6-4A84-97E0-D6F5E2C6B4E5}" sibTransId="{FC851BD6-8BC9-48FC-8A94-277227256CAD}"/>
    <dgm:cxn modelId="{512E8CA8-EAC7-400C-8DB6-607136B487B0}" srcId="{1DF61070-3230-4C4E-A280-A747E8650C6A}" destId="{8E277A52-468C-44AE-87AC-4970AEB6BDDF}" srcOrd="7" destOrd="0" parTransId="{B2E5AE6D-E8E8-4992-B8A6-225D26AD6B95}" sibTransId="{60B6A3E8-8C78-4F51-A93D-62156319053F}"/>
    <dgm:cxn modelId="{3A7410AA-63C9-4E56-8843-08F3B623DD28}" type="presOf" srcId="{62971351-12A3-47D3-A434-443EEB57E60A}" destId="{D747DC83-2698-4C11-B7F4-8E2877260367}" srcOrd="0" destOrd="0" presId="urn:microsoft.com/office/officeart/2008/layout/LinedList"/>
    <dgm:cxn modelId="{A01F3DD5-2E28-465E-ADBE-20960FB8FE97}" type="presOf" srcId="{1DF61070-3230-4C4E-A280-A747E8650C6A}" destId="{DDB1661A-40AE-48A5-A8C9-663186577AC0}" srcOrd="0" destOrd="0" presId="urn:microsoft.com/office/officeart/2008/layout/LinedList"/>
    <dgm:cxn modelId="{C48FC9EC-1CD6-4FD9-8939-F8C66C6BF87F}" type="presOf" srcId="{816EFED7-9F67-4EB6-9A64-800D0A1D651C}" destId="{67B2B2B9-F3C0-4E72-B78B-630E1E63A73F}" srcOrd="0" destOrd="0" presId="urn:microsoft.com/office/officeart/2008/layout/LinedList"/>
    <dgm:cxn modelId="{C9ABE5FC-58D2-4B1C-9FD4-198259CBC255}" type="presOf" srcId="{8E277A52-468C-44AE-87AC-4970AEB6BDDF}" destId="{C4F159BA-C043-4E55-ADBA-2AA0DC655446}" srcOrd="0" destOrd="0" presId="urn:microsoft.com/office/officeart/2008/layout/LinedList"/>
    <dgm:cxn modelId="{B05E958F-635E-4D37-8FB9-4E5EA43AFF4C}" type="presParOf" srcId="{DDB1661A-40AE-48A5-A8C9-663186577AC0}" destId="{C4F28383-3B02-44F8-B82E-3AD9F66210F4}" srcOrd="0" destOrd="0" presId="urn:microsoft.com/office/officeart/2008/layout/LinedList"/>
    <dgm:cxn modelId="{6FDBED1F-820D-4E52-BEC9-5FCBD5CBB122}" type="presParOf" srcId="{DDB1661A-40AE-48A5-A8C9-663186577AC0}" destId="{AC1C2092-8B2F-4889-BB31-6C057925399E}" srcOrd="1" destOrd="0" presId="urn:microsoft.com/office/officeart/2008/layout/LinedList"/>
    <dgm:cxn modelId="{38D73506-89C7-4E45-8A66-2B029E2BF92F}" type="presParOf" srcId="{AC1C2092-8B2F-4889-BB31-6C057925399E}" destId="{FF69CCE5-6F13-40FB-9D8B-5FFEE75B0EF5}" srcOrd="0" destOrd="0" presId="urn:microsoft.com/office/officeart/2008/layout/LinedList"/>
    <dgm:cxn modelId="{37165BAA-933B-4BB9-BF33-2D97F27286A8}" type="presParOf" srcId="{AC1C2092-8B2F-4889-BB31-6C057925399E}" destId="{4DC356A5-3302-4B13-9DF4-5C949DFCDF4D}" srcOrd="1" destOrd="0" presId="urn:microsoft.com/office/officeart/2008/layout/LinedList"/>
    <dgm:cxn modelId="{7E566A72-2BC6-4350-BC04-0E2B6197973C}" type="presParOf" srcId="{DDB1661A-40AE-48A5-A8C9-663186577AC0}" destId="{FE2C53A7-ADD6-4642-9254-4760A56BBCD8}" srcOrd="2" destOrd="0" presId="urn:microsoft.com/office/officeart/2008/layout/LinedList"/>
    <dgm:cxn modelId="{56A2E645-5694-443F-9B0E-3B9B6F881162}" type="presParOf" srcId="{DDB1661A-40AE-48A5-A8C9-663186577AC0}" destId="{5212B551-3679-49E7-B8DE-1B8B29620220}" srcOrd="3" destOrd="0" presId="urn:microsoft.com/office/officeart/2008/layout/LinedList"/>
    <dgm:cxn modelId="{E9F9E8FB-CE77-4D27-97D7-89E29EC73ECB}" type="presParOf" srcId="{5212B551-3679-49E7-B8DE-1B8B29620220}" destId="{D747DC83-2698-4C11-B7F4-8E2877260367}" srcOrd="0" destOrd="0" presId="urn:microsoft.com/office/officeart/2008/layout/LinedList"/>
    <dgm:cxn modelId="{15C651CF-87DF-4FCE-A6EB-279F501A902F}" type="presParOf" srcId="{5212B551-3679-49E7-B8DE-1B8B29620220}" destId="{7541DB69-B1E3-40CE-8D78-E232D525636A}" srcOrd="1" destOrd="0" presId="urn:microsoft.com/office/officeart/2008/layout/LinedList"/>
    <dgm:cxn modelId="{FE9DED5A-EFA8-4070-A6AB-80FA7EE507EE}" type="presParOf" srcId="{DDB1661A-40AE-48A5-A8C9-663186577AC0}" destId="{A0B808F5-6F98-402F-8131-02D6A45E6E32}" srcOrd="4" destOrd="0" presId="urn:microsoft.com/office/officeart/2008/layout/LinedList"/>
    <dgm:cxn modelId="{3153F28E-A3D1-46F0-8705-9B3A16A1738E}" type="presParOf" srcId="{DDB1661A-40AE-48A5-A8C9-663186577AC0}" destId="{A5B43EE4-58DB-422C-9202-F81392B602CD}" srcOrd="5" destOrd="0" presId="urn:microsoft.com/office/officeart/2008/layout/LinedList"/>
    <dgm:cxn modelId="{C50C85B0-4D39-4C39-ADF5-4D6D76B2CD22}" type="presParOf" srcId="{A5B43EE4-58DB-422C-9202-F81392B602CD}" destId="{D6A0C61E-7467-402B-8700-69127DF315AE}" srcOrd="0" destOrd="0" presId="urn:microsoft.com/office/officeart/2008/layout/LinedList"/>
    <dgm:cxn modelId="{EB8C5644-44BB-4350-8FC6-E1DF736B64C9}" type="presParOf" srcId="{A5B43EE4-58DB-422C-9202-F81392B602CD}" destId="{D5A691BC-69E5-4001-9D49-67A32D195053}" srcOrd="1" destOrd="0" presId="urn:microsoft.com/office/officeart/2008/layout/LinedList"/>
    <dgm:cxn modelId="{EEC8C78A-94BC-47BA-8D8D-44B09B0CD111}" type="presParOf" srcId="{DDB1661A-40AE-48A5-A8C9-663186577AC0}" destId="{488711DA-AF44-499B-AC09-10BA5EBB5F10}" srcOrd="6" destOrd="0" presId="urn:microsoft.com/office/officeart/2008/layout/LinedList"/>
    <dgm:cxn modelId="{9445D598-2BBC-41ED-8CB2-FF0F7902BF84}" type="presParOf" srcId="{DDB1661A-40AE-48A5-A8C9-663186577AC0}" destId="{FA6B3B0B-4A49-455F-B5A3-58F12D8A4701}" srcOrd="7" destOrd="0" presId="urn:microsoft.com/office/officeart/2008/layout/LinedList"/>
    <dgm:cxn modelId="{9ADA11C6-690D-4EC4-A006-33D569C9F5E6}" type="presParOf" srcId="{FA6B3B0B-4A49-455F-B5A3-58F12D8A4701}" destId="{D40D3F82-EA62-40F9-9E34-EEF57F013083}" srcOrd="0" destOrd="0" presId="urn:microsoft.com/office/officeart/2008/layout/LinedList"/>
    <dgm:cxn modelId="{9A6B63FE-074E-4C30-9AA1-746038883A06}" type="presParOf" srcId="{FA6B3B0B-4A49-455F-B5A3-58F12D8A4701}" destId="{CBF36965-85BD-4703-82B6-FDA13D5D02A6}" srcOrd="1" destOrd="0" presId="urn:microsoft.com/office/officeart/2008/layout/LinedList"/>
    <dgm:cxn modelId="{DC265D9E-8F92-4173-9C63-84700C3A66EC}" type="presParOf" srcId="{DDB1661A-40AE-48A5-A8C9-663186577AC0}" destId="{11F375E8-5FBD-43DF-BF42-E67B22F34971}" srcOrd="8" destOrd="0" presId="urn:microsoft.com/office/officeart/2008/layout/LinedList"/>
    <dgm:cxn modelId="{1CE34BB5-35EF-4089-9D57-3296005CB1EC}" type="presParOf" srcId="{DDB1661A-40AE-48A5-A8C9-663186577AC0}" destId="{329B24FC-91EF-4A3F-A504-D8DCA2B87840}" srcOrd="9" destOrd="0" presId="urn:microsoft.com/office/officeart/2008/layout/LinedList"/>
    <dgm:cxn modelId="{28A36C9A-0B96-4AFC-AC3C-D9A4252EAE45}" type="presParOf" srcId="{329B24FC-91EF-4A3F-A504-D8DCA2B87840}" destId="{A611232F-3F18-4129-94D2-520726528EAD}" srcOrd="0" destOrd="0" presId="urn:microsoft.com/office/officeart/2008/layout/LinedList"/>
    <dgm:cxn modelId="{DBBD7754-4BA4-4A5E-A00D-94D34BF255E0}" type="presParOf" srcId="{329B24FC-91EF-4A3F-A504-D8DCA2B87840}" destId="{6955271C-CD72-4028-BF11-86965FD50FE8}" srcOrd="1" destOrd="0" presId="urn:microsoft.com/office/officeart/2008/layout/LinedList"/>
    <dgm:cxn modelId="{F7643D45-B77F-45DB-9991-39848B624A27}" type="presParOf" srcId="{DDB1661A-40AE-48A5-A8C9-663186577AC0}" destId="{8FFE5D21-A384-4395-B1E1-8F545E64F10E}" srcOrd="10" destOrd="0" presId="urn:microsoft.com/office/officeart/2008/layout/LinedList"/>
    <dgm:cxn modelId="{736654A5-68D2-4E93-B376-839E8A0395D9}" type="presParOf" srcId="{DDB1661A-40AE-48A5-A8C9-663186577AC0}" destId="{74E29D4B-E6B8-4E60-A78A-85FE9A0ED8A4}" srcOrd="11" destOrd="0" presId="urn:microsoft.com/office/officeart/2008/layout/LinedList"/>
    <dgm:cxn modelId="{3E09D588-BBFB-46A1-A679-9F5E32A2D0A6}" type="presParOf" srcId="{74E29D4B-E6B8-4E60-A78A-85FE9A0ED8A4}" destId="{DE65B041-600C-403E-94EC-AC276BD049A5}" srcOrd="0" destOrd="0" presId="urn:microsoft.com/office/officeart/2008/layout/LinedList"/>
    <dgm:cxn modelId="{40787442-B11D-446E-A78C-2B97407A60F3}" type="presParOf" srcId="{74E29D4B-E6B8-4E60-A78A-85FE9A0ED8A4}" destId="{CEDD23E4-8F73-4D4F-B860-6ED71026B2B4}" srcOrd="1" destOrd="0" presId="urn:microsoft.com/office/officeart/2008/layout/LinedList"/>
    <dgm:cxn modelId="{45402A40-5B8A-43E1-B261-7A7D0A6593C1}" type="presParOf" srcId="{DDB1661A-40AE-48A5-A8C9-663186577AC0}" destId="{C090D146-4BE6-4B6B-B756-90325DE85BF6}" srcOrd="12" destOrd="0" presId="urn:microsoft.com/office/officeart/2008/layout/LinedList"/>
    <dgm:cxn modelId="{F3FE8856-D771-4130-A2C7-CFFDFF96BDB9}" type="presParOf" srcId="{DDB1661A-40AE-48A5-A8C9-663186577AC0}" destId="{C0A56C19-284A-4B37-AD0B-917CCED8730C}" srcOrd="13" destOrd="0" presId="urn:microsoft.com/office/officeart/2008/layout/LinedList"/>
    <dgm:cxn modelId="{798A33EB-564E-4304-BEAA-2631FEB1879B}" type="presParOf" srcId="{C0A56C19-284A-4B37-AD0B-917CCED8730C}" destId="{67B2B2B9-F3C0-4E72-B78B-630E1E63A73F}" srcOrd="0" destOrd="0" presId="urn:microsoft.com/office/officeart/2008/layout/LinedList"/>
    <dgm:cxn modelId="{920B5B61-EF4E-4E3D-89C0-5EF703320806}" type="presParOf" srcId="{C0A56C19-284A-4B37-AD0B-917CCED8730C}" destId="{88B7B08F-1264-4429-8DA7-B2F7F67CF2E5}" srcOrd="1" destOrd="0" presId="urn:microsoft.com/office/officeart/2008/layout/LinedList"/>
    <dgm:cxn modelId="{EB9B6E6F-7A95-4A2B-AD73-03E4CA6E01EC}" type="presParOf" srcId="{DDB1661A-40AE-48A5-A8C9-663186577AC0}" destId="{8452A979-ECA8-4C7B-8A43-184AECA19764}" srcOrd="14" destOrd="0" presId="urn:microsoft.com/office/officeart/2008/layout/LinedList"/>
    <dgm:cxn modelId="{60379310-2875-42D7-8C36-956B5FB5C503}" type="presParOf" srcId="{DDB1661A-40AE-48A5-A8C9-663186577AC0}" destId="{A31F9C03-0705-4CCD-8905-2CEE11C1892B}" srcOrd="15" destOrd="0" presId="urn:microsoft.com/office/officeart/2008/layout/LinedList"/>
    <dgm:cxn modelId="{3A346473-B790-4D1A-9F16-41F011353C5C}" type="presParOf" srcId="{A31F9C03-0705-4CCD-8905-2CEE11C1892B}" destId="{C4F159BA-C043-4E55-ADBA-2AA0DC655446}" srcOrd="0" destOrd="0" presId="urn:microsoft.com/office/officeart/2008/layout/LinedList"/>
    <dgm:cxn modelId="{86130CEF-966B-44D5-BB0C-58B75BA5246A}" type="presParOf" srcId="{A31F9C03-0705-4CCD-8905-2CEE11C1892B}" destId="{885774D6-A6F8-4369-860C-0B13C7C17DF7}" srcOrd="1" destOrd="0" presId="urn:microsoft.com/office/officeart/2008/layout/LinedList"/>
    <dgm:cxn modelId="{732CE32A-0DE0-4FFE-8CCF-8001970804D5}" type="presParOf" srcId="{DDB1661A-40AE-48A5-A8C9-663186577AC0}" destId="{1BE661DA-73B9-4529-B4B7-EFF490506407}" srcOrd="16" destOrd="0" presId="urn:microsoft.com/office/officeart/2008/layout/LinedList"/>
    <dgm:cxn modelId="{96299D53-7BD8-4347-9988-D04A55990F09}" type="presParOf" srcId="{DDB1661A-40AE-48A5-A8C9-663186577AC0}" destId="{A81BCFFA-2E6F-4B5C-BF2A-75221BF473B1}" srcOrd="17" destOrd="0" presId="urn:microsoft.com/office/officeart/2008/layout/LinedList"/>
    <dgm:cxn modelId="{955491D2-FFA6-4081-9C48-A18D52A0FBAA}" type="presParOf" srcId="{A81BCFFA-2E6F-4B5C-BF2A-75221BF473B1}" destId="{1DDA410D-32E5-43BA-B4E2-76BD68EC870C}" srcOrd="0" destOrd="0" presId="urn:microsoft.com/office/officeart/2008/layout/LinedList"/>
    <dgm:cxn modelId="{06DE582C-DA0C-47EF-80E3-F501C88A683E}" type="presParOf" srcId="{A81BCFFA-2E6F-4B5C-BF2A-75221BF473B1}" destId="{13126499-ED4C-4FD7-B6DA-94908A1AFD83}" srcOrd="1" destOrd="0" presId="urn:microsoft.com/office/officeart/2008/layout/LinedList"/>
    <dgm:cxn modelId="{22599C8A-3436-4E38-A7BE-9072E8B23534}" type="presParOf" srcId="{DDB1661A-40AE-48A5-A8C9-663186577AC0}" destId="{4D07CC3D-B6AC-4573-A939-81BA8FE4A807}" srcOrd="18" destOrd="0" presId="urn:microsoft.com/office/officeart/2008/layout/LinedList"/>
    <dgm:cxn modelId="{A2BA0E87-9539-4FCF-9EA6-57BA9857C8B8}" type="presParOf" srcId="{DDB1661A-40AE-48A5-A8C9-663186577AC0}" destId="{A441AA2F-2978-487E-9DCD-932FAE74B9B5}" srcOrd="19" destOrd="0" presId="urn:microsoft.com/office/officeart/2008/layout/LinedList"/>
    <dgm:cxn modelId="{B0CF387E-D1B6-4460-87BC-E1B00C26E173}" type="presParOf" srcId="{A441AA2F-2978-487E-9DCD-932FAE74B9B5}" destId="{0A16A498-E6FA-424B-94A0-C16F6B96A4E2}" srcOrd="0" destOrd="0" presId="urn:microsoft.com/office/officeart/2008/layout/LinedList"/>
    <dgm:cxn modelId="{11B065DF-31BF-4C92-8931-937C544E3E61}" type="presParOf" srcId="{A441AA2F-2978-487E-9DCD-932FAE74B9B5}" destId="{E6A6D9A8-463B-49A5-B078-ADDB215257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E9C91A-9323-43EE-A610-1B2F917668ED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621DAE83-D371-4E0E-B9B1-0570F0F4091C}">
      <dgm:prSet custT="1"/>
      <dgm:spPr/>
      <dgm:t>
        <a:bodyPr/>
        <a:lstStyle/>
        <a:p>
          <a:r>
            <a:rPr lang="en-US" sz="2000" dirty="0"/>
            <a:t>Leaving the culturally-historical model of invasions/contacts without a defined model</a:t>
          </a:r>
        </a:p>
      </dgm:t>
    </dgm:pt>
    <dgm:pt modelId="{64E8DA86-B98F-4CEE-A83F-FC891368463F}" type="parTrans" cxnId="{92815196-57EA-4807-A025-AF16CD20FC44}">
      <dgm:prSet/>
      <dgm:spPr/>
      <dgm:t>
        <a:bodyPr/>
        <a:lstStyle/>
        <a:p>
          <a:endParaRPr lang="en-US"/>
        </a:p>
      </dgm:t>
    </dgm:pt>
    <dgm:pt modelId="{9AB2669E-484C-4E28-BB03-00A30E448A2B}" type="sibTrans" cxnId="{92815196-57EA-4807-A025-AF16CD20FC44}">
      <dgm:prSet/>
      <dgm:spPr/>
      <dgm:t>
        <a:bodyPr/>
        <a:lstStyle/>
        <a:p>
          <a:endParaRPr lang="en-US"/>
        </a:p>
      </dgm:t>
    </dgm:pt>
    <dgm:pt modelId="{CA1B4B39-28AD-462B-A47D-9437C2EB2F98}">
      <dgm:prSet custT="1"/>
      <dgm:spPr/>
      <dgm:t>
        <a:bodyPr/>
        <a:lstStyle/>
        <a:p>
          <a:r>
            <a:rPr lang="en-US" sz="2000" dirty="0"/>
            <a:t>Rejecting the </a:t>
          </a:r>
          <a:r>
            <a:rPr lang="cs-CZ" sz="2000" dirty="0"/>
            <a:t>Platěnice</a:t>
          </a:r>
          <a:r>
            <a:rPr lang="en-US" sz="2000" dirty="0"/>
            <a:t> </a:t>
          </a:r>
          <a:r>
            <a:rPr lang="cs-CZ" sz="2000" dirty="0"/>
            <a:t>g</a:t>
          </a:r>
          <a:r>
            <a:rPr lang="en-US" sz="2000" dirty="0" err="1"/>
            <a:t>roup</a:t>
          </a:r>
          <a:r>
            <a:rPr lang="en-US" sz="2000" dirty="0"/>
            <a:t> as a retardant and less advanced</a:t>
          </a:r>
          <a:r>
            <a:rPr lang="cs-CZ" sz="2000" dirty="0"/>
            <a:t> → </a:t>
          </a:r>
          <a:r>
            <a:rPr lang="en-US" sz="2000" b="1" dirty="0"/>
            <a:t>Both</a:t>
          </a:r>
          <a:r>
            <a:rPr lang="en-US" sz="2000" dirty="0"/>
            <a:t> cultures belong to the </a:t>
          </a:r>
          <a:r>
            <a:rPr lang="cs-CZ" sz="2000" b="1" dirty="0"/>
            <a:t>East </a:t>
          </a:r>
          <a:r>
            <a:rPr lang="cs-CZ" sz="2000" b="1" dirty="0" err="1"/>
            <a:t>Hallstatt</a:t>
          </a:r>
          <a:r>
            <a:rPr lang="en-US" sz="2000" b="1" dirty="0"/>
            <a:t> culture</a:t>
          </a:r>
          <a:endParaRPr lang="en-US" sz="2000" dirty="0"/>
        </a:p>
      </dgm:t>
    </dgm:pt>
    <dgm:pt modelId="{4D1C0703-74FF-4BAA-90C3-707EF0BEF305}" type="parTrans" cxnId="{D5F1FDD1-DFBF-4618-B7CF-EF56439EFAD2}">
      <dgm:prSet/>
      <dgm:spPr/>
      <dgm:t>
        <a:bodyPr/>
        <a:lstStyle/>
        <a:p>
          <a:endParaRPr lang="en-US"/>
        </a:p>
      </dgm:t>
    </dgm:pt>
    <dgm:pt modelId="{39AEB37F-671B-4E0E-B60E-9DDA44DEF3E7}" type="sibTrans" cxnId="{D5F1FDD1-DFBF-4618-B7CF-EF56439EFAD2}">
      <dgm:prSet/>
      <dgm:spPr/>
      <dgm:t>
        <a:bodyPr/>
        <a:lstStyle/>
        <a:p>
          <a:endParaRPr lang="en-US"/>
        </a:p>
      </dgm:t>
    </dgm:pt>
    <dgm:pt modelId="{0DC0AD96-D628-4A03-B30E-12A56A43C57F}">
      <dgm:prSet custT="1"/>
      <dgm:spPr/>
      <dgm:t>
        <a:bodyPr/>
        <a:lstStyle/>
        <a:p>
          <a:r>
            <a:rPr lang="en-US" sz="2000" dirty="0"/>
            <a:t>Using new methods</a:t>
          </a:r>
          <a:r>
            <a:rPr lang="cs-CZ" sz="2000" dirty="0"/>
            <a:t> → </a:t>
          </a:r>
          <a:r>
            <a:rPr lang="cs-CZ" sz="2000" b="1" dirty="0"/>
            <a:t>C</a:t>
          </a:r>
          <a:r>
            <a:rPr lang="en-US" sz="2000" b="1" dirty="0" err="1"/>
            <a:t>omplex</a:t>
          </a:r>
          <a:r>
            <a:rPr lang="en-US" sz="2000" b="1" dirty="0"/>
            <a:t> study of society</a:t>
          </a:r>
          <a:r>
            <a:rPr lang="en-US" sz="2000" dirty="0"/>
            <a:t>, elite</a:t>
          </a:r>
          <a:r>
            <a:rPr lang="cs-CZ" sz="2000" dirty="0"/>
            <a:t>s</a:t>
          </a:r>
          <a:r>
            <a:rPr lang="en-US" sz="2000" dirty="0"/>
            <a:t>, use of </a:t>
          </a:r>
          <a:r>
            <a:rPr lang="en-US" sz="2000" dirty="0" err="1"/>
            <a:t>stybology</a:t>
          </a:r>
          <a:r>
            <a:rPr lang="en-US" sz="2000" dirty="0"/>
            <a:t>, statistical analyzes</a:t>
          </a:r>
        </a:p>
      </dgm:t>
    </dgm:pt>
    <dgm:pt modelId="{21F2C579-83EB-4022-A26C-C4BB5F537BF1}" type="parTrans" cxnId="{14E1614C-F6C8-48C0-83AC-5ACA2B152B4A}">
      <dgm:prSet/>
      <dgm:spPr/>
      <dgm:t>
        <a:bodyPr/>
        <a:lstStyle/>
        <a:p>
          <a:endParaRPr lang="en-US"/>
        </a:p>
      </dgm:t>
    </dgm:pt>
    <dgm:pt modelId="{AF11C824-D30F-470C-A1CC-F7FA05F0B3A5}" type="sibTrans" cxnId="{14E1614C-F6C8-48C0-83AC-5ACA2B152B4A}">
      <dgm:prSet/>
      <dgm:spPr/>
      <dgm:t>
        <a:bodyPr/>
        <a:lstStyle/>
        <a:p>
          <a:endParaRPr lang="en-US"/>
        </a:p>
      </dgm:t>
    </dgm:pt>
    <dgm:pt modelId="{722C398F-4145-4229-A00B-D56E17CAFC51}">
      <dgm:prSet custT="1"/>
      <dgm:spPr/>
      <dgm:t>
        <a:bodyPr/>
        <a:lstStyle/>
        <a:p>
          <a:r>
            <a:rPr lang="en-US" sz="2000" b="1" dirty="0"/>
            <a:t>Definitions of centers</a:t>
          </a:r>
          <a:r>
            <a:rPr lang="cs-CZ" sz="2000" b="1" dirty="0"/>
            <a:t> </a:t>
          </a:r>
          <a:r>
            <a:rPr lang="cs-CZ" sz="2000" dirty="0"/>
            <a:t>→ </a:t>
          </a:r>
          <a:r>
            <a:rPr lang="en-US" sz="2000" dirty="0" err="1"/>
            <a:t>Horákov</a:t>
          </a:r>
          <a:r>
            <a:rPr lang="en-US" sz="2000" dirty="0"/>
            <a:t> center in the area of Brno (</a:t>
          </a:r>
          <a:r>
            <a:rPr lang="cs-CZ" sz="2000" dirty="0" err="1"/>
            <a:t>near</a:t>
          </a:r>
          <a:r>
            <a:rPr lang="cs-CZ" sz="2000" dirty="0"/>
            <a:t> </a:t>
          </a:r>
          <a:r>
            <a:rPr lang="en-US" sz="2000" dirty="0" err="1"/>
            <a:t>Modřice</a:t>
          </a:r>
          <a:r>
            <a:rPr lang="en-US" sz="2000" dirty="0"/>
            <a:t>) </a:t>
          </a:r>
          <a:r>
            <a:rPr lang="cs-CZ" sz="2000" dirty="0"/>
            <a:t>a</a:t>
          </a:r>
          <a:r>
            <a:rPr lang="en-US" sz="2000" dirty="0" err="1"/>
            <a:t>nd</a:t>
          </a:r>
          <a:r>
            <a:rPr lang="en-US" sz="2000" dirty="0"/>
            <a:t> </a:t>
          </a:r>
          <a:r>
            <a:rPr lang="en-US" sz="2000" dirty="0" err="1"/>
            <a:t>Platěnice</a:t>
          </a:r>
          <a:r>
            <a:rPr lang="en-US" sz="2000" dirty="0"/>
            <a:t> </a:t>
          </a:r>
          <a:r>
            <a:rPr lang="cs-CZ" sz="2000" dirty="0"/>
            <a:t>center </a:t>
          </a:r>
          <a:r>
            <a:rPr lang="en-US" sz="2000" dirty="0"/>
            <a:t>in the </a:t>
          </a:r>
          <a:r>
            <a:rPr lang="en-US" sz="2000" dirty="0" err="1"/>
            <a:t>Prostějov</a:t>
          </a:r>
          <a:r>
            <a:rPr lang="en-US" sz="2000" dirty="0"/>
            <a:t> region (</a:t>
          </a:r>
          <a:r>
            <a:rPr lang="cs-CZ" sz="2000" dirty="0" err="1"/>
            <a:t>near</a:t>
          </a:r>
          <a:r>
            <a:rPr lang="cs-CZ" sz="2000" dirty="0"/>
            <a:t> </a:t>
          </a:r>
          <a:r>
            <a:rPr lang="en-US" sz="2000" dirty="0" err="1"/>
            <a:t>Kralice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</a:t>
          </a:r>
          <a:r>
            <a:rPr lang="en-US" sz="2000" dirty="0" err="1"/>
            <a:t>Hané</a:t>
          </a:r>
          <a:r>
            <a:rPr lang="en-US" sz="2000" dirty="0"/>
            <a:t>)</a:t>
          </a:r>
        </a:p>
      </dgm:t>
    </dgm:pt>
    <dgm:pt modelId="{BFC02907-1665-4631-BBB9-7FADD9045674}" type="parTrans" cxnId="{E1433C5B-C88D-4BED-9C9F-FDD161153794}">
      <dgm:prSet/>
      <dgm:spPr/>
      <dgm:t>
        <a:bodyPr/>
        <a:lstStyle/>
        <a:p>
          <a:endParaRPr lang="en-US"/>
        </a:p>
      </dgm:t>
    </dgm:pt>
    <dgm:pt modelId="{3D7AC3C3-9AF0-42BD-816C-62454ED81FD6}" type="sibTrans" cxnId="{E1433C5B-C88D-4BED-9C9F-FDD161153794}">
      <dgm:prSet/>
      <dgm:spPr/>
      <dgm:t>
        <a:bodyPr/>
        <a:lstStyle/>
        <a:p>
          <a:endParaRPr lang="en-US"/>
        </a:p>
      </dgm:t>
    </dgm:pt>
    <dgm:pt modelId="{F2FE1DB1-40F9-435A-B8D4-97F170972C44}">
      <dgm:prSet custT="1"/>
      <dgm:spPr/>
      <dgm:t>
        <a:bodyPr/>
        <a:lstStyle/>
        <a:p>
          <a:r>
            <a:rPr lang="en-US" sz="2000" dirty="0"/>
            <a:t>The model center needs to be further </a:t>
          </a:r>
          <a:r>
            <a:rPr lang="en-US" sz="2000" dirty="0" err="1"/>
            <a:t>develope</a:t>
          </a:r>
          <a:r>
            <a:rPr lang="cs-CZ" sz="2000" dirty="0"/>
            <a:t>d as a part </a:t>
          </a:r>
          <a:r>
            <a:rPr lang="cs-CZ" sz="2000" dirty="0" err="1"/>
            <a:t>of</a:t>
          </a:r>
          <a:r>
            <a:rPr lang="cs-CZ" sz="2000" dirty="0"/>
            <a:t> East </a:t>
          </a:r>
          <a:r>
            <a:rPr lang="cs-CZ" sz="2000" dirty="0" err="1"/>
            <a:t>Hallstatt</a:t>
          </a:r>
          <a:r>
            <a:rPr lang="cs-CZ" sz="2000" dirty="0"/>
            <a:t> </a:t>
          </a:r>
          <a:r>
            <a:rPr lang="cs-CZ" sz="2000" dirty="0" err="1"/>
            <a:t>culture</a:t>
          </a:r>
          <a:r>
            <a:rPr lang="cs-CZ" sz="2000" dirty="0"/>
            <a:t> → </a:t>
          </a:r>
          <a:r>
            <a:rPr lang="en-US" sz="2000" dirty="0"/>
            <a:t>decades of </a:t>
          </a:r>
          <a:r>
            <a:rPr lang="en-US" sz="2000" b="1" dirty="0"/>
            <a:t>future work</a:t>
          </a:r>
          <a:endParaRPr lang="en-US" sz="2000" dirty="0"/>
        </a:p>
      </dgm:t>
    </dgm:pt>
    <dgm:pt modelId="{C6298F9D-4258-4847-A87C-C4B4B89EBB6E}" type="parTrans" cxnId="{C16BB1F0-69D7-4FE9-8A80-B290D95CE087}">
      <dgm:prSet/>
      <dgm:spPr/>
      <dgm:t>
        <a:bodyPr/>
        <a:lstStyle/>
        <a:p>
          <a:endParaRPr lang="en-US"/>
        </a:p>
      </dgm:t>
    </dgm:pt>
    <dgm:pt modelId="{7C508047-B690-4435-A71B-3AAC8186CDEC}" type="sibTrans" cxnId="{C16BB1F0-69D7-4FE9-8A80-B290D95CE087}">
      <dgm:prSet/>
      <dgm:spPr/>
      <dgm:t>
        <a:bodyPr/>
        <a:lstStyle/>
        <a:p>
          <a:endParaRPr lang="en-US"/>
        </a:p>
      </dgm:t>
    </dgm:pt>
    <dgm:pt modelId="{6C0D22B7-2758-4B26-B767-0B29C7816CD4}" type="pres">
      <dgm:prSet presAssocID="{A7E9C91A-9323-43EE-A610-1B2F917668ED}" presName="root" presStyleCnt="0">
        <dgm:presLayoutVars>
          <dgm:dir/>
          <dgm:resizeHandles val="exact"/>
        </dgm:presLayoutVars>
      </dgm:prSet>
      <dgm:spPr/>
    </dgm:pt>
    <dgm:pt modelId="{D9C01D7F-5887-4B5E-821E-36D0E054DE7B}" type="pres">
      <dgm:prSet presAssocID="{621DAE83-D371-4E0E-B9B1-0570F0F4091C}" presName="compNode" presStyleCnt="0"/>
      <dgm:spPr/>
    </dgm:pt>
    <dgm:pt modelId="{5B52F5CA-D923-453C-A238-21F844FD496D}" type="pres">
      <dgm:prSet presAssocID="{621DAE83-D371-4E0E-B9B1-0570F0F4091C}" presName="bgRect" presStyleLbl="bgShp" presStyleIdx="0" presStyleCnt="5"/>
      <dgm:spPr/>
    </dgm:pt>
    <dgm:pt modelId="{179A7EE8-B51C-4374-AC47-37B2B859FEDC}" type="pres">
      <dgm:prSet presAssocID="{621DAE83-D371-4E0E-B9B1-0570F0F4091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vřít"/>
        </a:ext>
      </dgm:extLst>
    </dgm:pt>
    <dgm:pt modelId="{4E5C6F65-45CA-4D20-8E87-247A612DDCB8}" type="pres">
      <dgm:prSet presAssocID="{621DAE83-D371-4E0E-B9B1-0570F0F4091C}" presName="spaceRect" presStyleCnt="0"/>
      <dgm:spPr/>
    </dgm:pt>
    <dgm:pt modelId="{E549990D-938F-4568-A0E8-150A7A370F8D}" type="pres">
      <dgm:prSet presAssocID="{621DAE83-D371-4E0E-B9B1-0570F0F4091C}" presName="parTx" presStyleLbl="revTx" presStyleIdx="0" presStyleCnt="5">
        <dgm:presLayoutVars>
          <dgm:chMax val="0"/>
          <dgm:chPref val="0"/>
        </dgm:presLayoutVars>
      </dgm:prSet>
      <dgm:spPr/>
    </dgm:pt>
    <dgm:pt modelId="{1E1BAF8C-304C-4589-A4BE-8E4D1C462810}" type="pres">
      <dgm:prSet presAssocID="{9AB2669E-484C-4E28-BB03-00A30E448A2B}" presName="sibTrans" presStyleCnt="0"/>
      <dgm:spPr/>
    </dgm:pt>
    <dgm:pt modelId="{1FD94241-DAC1-454B-B4AA-18E04B84C3C0}" type="pres">
      <dgm:prSet presAssocID="{CA1B4B39-28AD-462B-A47D-9437C2EB2F98}" presName="compNode" presStyleCnt="0"/>
      <dgm:spPr/>
    </dgm:pt>
    <dgm:pt modelId="{F4A2EE4B-ACAA-43C6-AA07-23368151CA10}" type="pres">
      <dgm:prSet presAssocID="{CA1B4B39-28AD-462B-A47D-9437C2EB2F98}" presName="bgRect" presStyleLbl="bgShp" presStyleIdx="1" presStyleCnt="5"/>
      <dgm:spPr/>
    </dgm:pt>
    <dgm:pt modelId="{3F0A93B2-1074-4374-BD85-43AE2663D6E3}" type="pres">
      <dgm:prSet presAssocID="{CA1B4B39-28AD-462B-A47D-9437C2EB2F9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ákaz"/>
        </a:ext>
      </dgm:extLst>
    </dgm:pt>
    <dgm:pt modelId="{4210C657-3645-4092-A872-F225B553A6FA}" type="pres">
      <dgm:prSet presAssocID="{CA1B4B39-28AD-462B-A47D-9437C2EB2F98}" presName="spaceRect" presStyleCnt="0"/>
      <dgm:spPr/>
    </dgm:pt>
    <dgm:pt modelId="{117A4388-82DC-4423-9295-D9E5E1DA0165}" type="pres">
      <dgm:prSet presAssocID="{CA1B4B39-28AD-462B-A47D-9437C2EB2F98}" presName="parTx" presStyleLbl="revTx" presStyleIdx="1" presStyleCnt="5">
        <dgm:presLayoutVars>
          <dgm:chMax val="0"/>
          <dgm:chPref val="0"/>
        </dgm:presLayoutVars>
      </dgm:prSet>
      <dgm:spPr/>
    </dgm:pt>
    <dgm:pt modelId="{89AEE04D-5711-495A-AAC9-3CB907FE5DC6}" type="pres">
      <dgm:prSet presAssocID="{39AEB37F-671B-4E0E-B60E-9DDA44DEF3E7}" presName="sibTrans" presStyleCnt="0"/>
      <dgm:spPr/>
    </dgm:pt>
    <dgm:pt modelId="{BFE92140-FB81-48D6-AD97-622B986510B6}" type="pres">
      <dgm:prSet presAssocID="{0DC0AD96-D628-4A03-B30E-12A56A43C57F}" presName="compNode" presStyleCnt="0"/>
      <dgm:spPr/>
    </dgm:pt>
    <dgm:pt modelId="{58E3BA1A-4630-470A-917B-5BABFACAA842}" type="pres">
      <dgm:prSet presAssocID="{0DC0AD96-D628-4A03-B30E-12A56A43C57F}" presName="bgRect" presStyleLbl="bgShp" presStyleIdx="2" presStyleCnt="5"/>
      <dgm:spPr/>
    </dgm:pt>
    <dgm:pt modelId="{B698FA38-40C1-4F41-A320-F6BF830AB497}" type="pres">
      <dgm:prSet presAssocID="{0DC0AD96-D628-4A03-B30E-12A56A43C57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oupcový graf"/>
        </a:ext>
      </dgm:extLst>
    </dgm:pt>
    <dgm:pt modelId="{ED18CD81-568C-4D55-8CB3-3E4FE79C8F94}" type="pres">
      <dgm:prSet presAssocID="{0DC0AD96-D628-4A03-B30E-12A56A43C57F}" presName="spaceRect" presStyleCnt="0"/>
      <dgm:spPr/>
    </dgm:pt>
    <dgm:pt modelId="{62865D7C-7EA5-4193-94D5-8FB0916B0214}" type="pres">
      <dgm:prSet presAssocID="{0DC0AD96-D628-4A03-B30E-12A56A43C57F}" presName="parTx" presStyleLbl="revTx" presStyleIdx="2" presStyleCnt="5">
        <dgm:presLayoutVars>
          <dgm:chMax val="0"/>
          <dgm:chPref val="0"/>
        </dgm:presLayoutVars>
      </dgm:prSet>
      <dgm:spPr/>
    </dgm:pt>
    <dgm:pt modelId="{03A2D17A-0320-4CAD-9F05-E406DF8A04F2}" type="pres">
      <dgm:prSet presAssocID="{AF11C824-D30F-470C-A1CC-F7FA05F0B3A5}" presName="sibTrans" presStyleCnt="0"/>
      <dgm:spPr/>
    </dgm:pt>
    <dgm:pt modelId="{E6ED1126-9B49-45A4-9C75-D1AA5FB4DC3C}" type="pres">
      <dgm:prSet presAssocID="{722C398F-4145-4229-A00B-D56E17CAFC51}" presName="compNode" presStyleCnt="0"/>
      <dgm:spPr/>
    </dgm:pt>
    <dgm:pt modelId="{BC386429-13EE-4BA5-87F5-87107CF944A5}" type="pres">
      <dgm:prSet presAssocID="{722C398F-4145-4229-A00B-D56E17CAFC51}" presName="bgRect" presStyleLbl="bgShp" presStyleIdx="3" presStyleCnt="5"/>
      <dgm:spPr/>
    </dgm:pt>
    <dgm:pt modelId="{2707FC83-72F2-424A-B7BF-56E1913FDFE4}" type="pres">
      <dgm:prSet presAssocID="{722C398F-4145-4229-A00B-D56E17CAFC5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íť"/>
        </a:ext>
      </dgm:extLst>
    </dgm:pt>
    <dgm:pt modelId="{245002CC-B739-43B0-BBB7-12D4C054B92D}" type="pres">
      <dgm:prSet presAssocID="{722C398F-4145-4229-A00B-D56E17CAFC51}" presName="spaceRect" presStyleCnt="0"/>
      <dgm:spPr/>
    </dgm:pt>
    <dgm:pt modelId="{A62A429E-D802-4CD7-9DEE-81A9F7F2A4FA}" type="pres">
      <dgm:prSet presAssocID="{722C398F-4145-4229-A00B-D56E17CAFC51}" presName="parTx" presStyleLbl="revTx" presStyleIdx="3" presStyleCnt="5">
        <dgm:presLayoutVars>
          <dgm:chMax val="0"/>
          <dgm:chPref val="0"/>
        </dgm:presLayoutVars>
      </dgm:prSet>
      <dgm:spPr/>
    </dgm:pt>
    <dgm:pt modelId="{BDA80107-86A8-44A3-AE43-218A1D821AEF}" type="pres">
      <dgm:prSet presAssocID="{3D7AC3C3-9AF0-42BD-816C-62454ED81FD6}" presName="sibTrans" presStyleCnt="0"/>
      <dgm:spPr/>
    </dgm:pt>
    <dgm:pt modelId="{6424A6FC-11F6-4BA2-90E3-03C20C45457A}" type="pres">
      <dgm:prSet presAssocID="{F2FE1DB1-40F9-435A-B8D4-97F170972C44}" presName="compNode" presStyleCnt="0"/>
      <dgm:spPr/>
    </dgm:pt>
    <dgm:pt modelId="{AC6A30DE-F0EB-4F7B-A9EA-72A541609FA5}" type="pres">
      <dgm:prSet presAssocID="{F2FE1DB1-40F9-435A-B8D4-97F170972C44}" presName="bgRect" presStyleLbl="bgShp" presStyleIdx="4" presStyleCnt="5"/>
      <dgm:spPr/>
    </dgm:pt>
    <dgm:pt modelId="{22B5CDD4-FBB0-4663-A354-1A21B0ACE4C7}" type="pres">
      <dgm:prSet presAssocID="{F2FE1DB1-40F9-435A-B8D4-97F170972C4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F5852272-7ACD-46B1-8ECB-DC35B79E2ACB}" type="pres">
      <dgm:prSet presAssocID="{F2FE1DB1-40F9-435A-B8D4-97F170972C44}" presName="spaceRect" presStyleCnt="0"/>
      <dgm:spPr/>
    </dgm:pt>
    <dgm:pt modelId="{B365CED6-03A6-4316-A12A-C5E28115C439}" type="pres">
      <dgm:prSet presAssocID="{F2FE1DB1-40F9-435A-B8D4-97F170972C4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25D5940-27E1-4C1B-A6D8-E9BD4D21E1EF}" type="presOf" srcId="{0DC0AD96-D628-4A03-B30E-12A56A43C57F}" destId="{62865D7C-7EA5-4193-94D5-8FB0916B0214}" srcOrd="0" destOrd="0" presId="urn:microsoft.com/office/officeart/2018/2/layout/IconVerticalSolidList"/>
    <dgm:cxn modelId="{E1433C5B-C88D-4BED-9C9F-FDD161153794}" srcId="{A7E9C91A-9323-43EE-A610-1B2F917668ED}" destId="{722C398F-4145-4229-A00B-D56E17CAFC51}" srcOrd="3" destOrd="0" parTransId="{BFC02907-1665-4631-BBB9-7FADD9045674}" sibTransId="{3D7AC3C3-9AF0-42BD-816C-62454ED81FD6}"/>
    <dgm:cxn modelId="{233AF561-6B5F-4241-9C9D-A22725A47F5D}" type="presOf" srcId="{621DAE83-D371-4E0E-B9B1-0570F0F4091C}" destId="{E549990D-938F-4568-A0E8-150A7A370F8D}" srcOrd="0" destOrd="0" presId="urn:microsoft.com/office/officeart/2018/2/layout/IconVerticalSolidList"/>
    <dgm:cxn modelId="{14E1614C-F6C8-48C0-83AC-5ACA2B152B4A}" srcId="{A7E9C91A-9323-43EE-A610-1B2F917668ED}" destId="{0DC0AD96-D628-4A03-B30E-12A56A43C57F}" srcOrd="2" destOrd="0" parTransId="{21F2C579-83EB-4022-A26C-C4BB5F537BF1}" sibTransId="{AF11C824-D30F-470C-A1CC-F7FA05F0B3A5}"/>
    <dgm:cxn modelId="{19C56156-E298-4738-ADA7-B50E40B0AB40}" type="presOf" srcId="{A7E9C91A-9323-43EE-A610-1B2F917668ED}" destId="{6C0D22B7-2758-4B26-B767-0B29C7816CD4}" srcOrd="0" destOrd="0" presId="urn:microsoft.com/office/officeart/2018/2/layout/IconVerticalSolidList"/>
    <dgm:cxn modelId="{2810AF81-9C68-4706-8A36-5DC91D95EF20}" type="presOf" srcId="{722C398F-4145-4229-A00B-D56E17CAFC51}" destId="{A62A429E-D802-4CD7-9DEE-81A9F7F2A4FA}" srcOrd="0" destOrd="0" presId="urn:microsoft.com/office/officeart/2018/2/layout/IconVerticalSolidList"/>
    <dgm:cxn modelId="{B9F90484-E899-4A68-A9C4-C4BDBDBFA8F3}" type="presOf" srcId="{F2FE1DB1-40F9-435A-B8D4-97F170972C44}" destId="{B365CED6-03A6-4316-A12A-C5E28115C439}" srcOrd="0" destOrd="0" presId="urn:microsoft.com/office/officeart/2018/2/layout/IconVerticalSolidList"/>
    <dgm:cxn modelId="{00DBAA8E-A401-4C43-9541-D842DF8693CA}" type="presOf" srcId="{CA1B4B39-28AD-462B-A47D-9437C2EB2F98}" destId="{117A4388-82DC-4423-9295-D9E5E1DA0165}" srcOrd="0" destOrd="0" presId="urn:microsoft.com/office/officeart/2018/2/layout/IconVerticalSolidList"/>
    <dgm:cxn modelId="{92815196-57EA-4807-A025-AF16CD20FC44}" srcId="{A7E9C91A-9323-43EE-A610-1B2F917668ED}" destId="{621DAE83-D371-4E0E-B9B1-0570F0F4091C}" srcOrd="0" destOrd="0" parTransId="{64E8DA86-B98F-4CEE-A83F-FC891368463F}" sibTransId="{9AB2669E-484C-4E28-BB03-00A30E448A2B}"/>
    <dgm:cxn modelId="{D5F1FDD1-DFBF-4618-B7CF-EF56439EFAD2}" srcId="{A7E9C91A-9323-43EE-A610-1B2F917668ED}" destId="{CA1B4B39-28AD-462B-A47D-9437C2EB2F98}" srcOrd="1" destOrd="0" parTransId="{4D1C0703-74FF-4BAA-90C3-707EF0BEF305}" sibTransId="{39AEB37F-671B-4E0E-B60E-9DDA44DEF3E7}"/>
    <dgm:cxn modelId="{C16BB1F0-69D7-4FE9-8A80-B290D95CE087}" srcId="{A7E9C91A-9323-43EE-A610-1B2F917668ED}" destId="{F2FE1DB1-40F9-435A-B8D4-97F170972C44}" srcOrd="4" destOrd="0" parTransId="{C6298F9D-4258-4847-A87C-C4B4B89EBB6E}" sibTransId="{7C508047-B690-4435-A71B-3AAC8186CDEC}"/>
    <dgm:cxn modelId="{C9D2F2FB-8BAA-4374-9B36-53615334DCC1}" type="presParOf" srcId="{6C0D22B7-2758-4B26-B767-0B29C7816CD4}" destId="{D9C01D7F-5887-4B5E-821E-36D0E054DE7B}" srcOrd="0" destOrd="0" presId="urn:microsoft.com/office/officeart/2018/2/layout/IconVerticalSolidList"/>
    <dgm:cxn modelId="{7B13C89E-BA44-41F1-B38F-833B5F05C545}" type="presParOf" srcId="{D9C01D7F-5887-4B5E-821E-36D0E054DE7B}" destId="{5B52F5CA-D923-453C-A238-21F844FD496D}" srcOrd="0" destOrd="0" presId="urn:microsoft.com/office/officeart/2018/2/layout/IconVerticalSolidList"/>
    <dgm:cxn modelId="{E7D73024-07A0-4DF4-8C0B-F88A25674E64}" type="presParOf" srcId="{D9C01D7F-5887-4B5E-821E-36D0E054DE7B}" destId="{179A7EE8-B51C-4374-AC47-37B2B859FEDC}" srcOrd="1" destOrd="0" presId="urn:microsoft.com/office/officeart/2018/2/layout/IconVerticalSolidList"/>
    <dgm:cxn modelId="{F1E6B8B5-0C04-4C24-A3C8-DC65FC41949C}" type="presParOf" srcId="{D9C01D7F-5887-4B5E-821E-36D0E054DE7B}" destId="{4E5C6F65-45CA-4D20-8E87-247A612DDCB8}" srcOrd="2" destOrd="0" presId="urn:microsoft.com/office/officeart/2018/2/layout/IconVerticalSolidList"/>
    <dgm:cxn modelId="{B3DCF40D-21E6-4853-89AF-31A35BC3C9E3}" type="presParOf" srcId="{D9C01D7F-5887-4B5E-821E-36D0E054DE7B}" destId="{E549990D-938F-4568-A0E8-150A7A370F8D}" srcOrd="3" destOrd="0" presId="urn:microsoft.com/office/officeart/2018/2/layout/IconVerticalSolidList"/>
    <dgm:cxn modelId="{6FF582AD-0BB1-431B-9984-E1148F21D2E4}" type="presParOf" srcId="{6C0D22B7-2758-4B26-B767-0B29C7816CD4}" destId="{1E1BAF8C-304C-4589-A4BE-8E4D1C462810}" srcOrd="1" destOrd="0" presId="urn:microsoft.com/office/officeart/2018/2/layout/IconVerticalSolidList"/>
    <dgm:cxn modelId="{5B1D7ACE-C6C2-471E-8BC8-E6A94A1DFF32}" type="presParOf" srcId="{6C0D22B7-2758-4B26-B767-0B29C7816CD4}" destId="{1FD94241-DAC1-454B-B4AA-18E04B84C3C0}" srcOrd="2" destOrd="0" presId="urn:microsoft.com/office/officeart/2018/2/layout/IconVerticalSolidList"/>
    <dgm:cxn modelId="{6A0089CF-2729-4D96-9263-C2487F202C28}" type="presParOf" srcId="{1FD94241-DAC1-454B-B4AA-18E04B84C3C0}" destId="{F4A2EE4B-ACAA-43C6-AA07-23368151CA10}" srcOrd="0" destOrd="0" presId="urn:microsoft.com/office/officeart/2018/2/layout/IconVerticalSolidList"/>
    <dgm:cxn modelId="{DABDB690-8894-4857-AAA6-17A201F029DC}" type="presParOf" srcId="{1FD94241-DAC1-454B-B4AA-18E04B84C3C0}" destId="{3F0A93B2-1074-4374-BD85-43AE2663D6E3}" srcOrd="1" destOrd="0" presId="urn:microsoft.com/office/officeart/2018/2/layout/IconVerticalSolidList"/>
    <dgm:cxn modelId="{F4E06F9F-9DB1-4DAF-9DAE-56821C7D2B12}" type="presParOf" srcId="{1FD94241-DAC1-454B-B4AA-18E04B84C3C0}" destId="{4210C657-3645-4092-A872-F225B553A6FA}" srcOrd="2" destOrd="0" presId="urn:microsoft.com/office/officeart/2018/2/layout/IconVerticalSolidList"/>
    <dgm:cxn modelId="{D3CD6AD5-D677-4498-9AA4-6CBF6D915872}" type="presParOf" srcId="{1FD94241-DAC1-454B-B4AA-18E04B84C3C0}" destId="{117A4388-82DC-4423-9295-D9E5E1DA0165}" srcOrd="3" destOrd="0" presId="urn:microsoft.com/office/officeart/2018/2/layout/IconVerticalSolidList"/>
    <dgm:cxn modelId="{7CD75A14-8B3E-4BF7-B36F-45330FAE1916}" type="presParOf" srcId="{6C0D22B7-2758-4B26-B767-0B29C7816CD4}" destId="{89AEE04D-5711-495A-AAC9-3CB907FE5DC6}" srcOrd="3" destOrd="0" presId="urn:microsoft.com/office/officeart/2018/2/layout/IconVerticalSolidList"/>
    <dgm:cxn modelId="{A6EE240A-2FFB-42F1-B57C-5CAA83DAB238}" type="presParOf" srcId="{6C0D22B7-2758-4B26-B767-0B29C7816CD4}" destId="{BFE92140-FB81-48D6-AD97-622B986510B6}" srcOrd="4" destOrd="0" presId="urn:microsoft.com/office/officeart/2018/2/layout/IconVerticalSolidList"/>
    <dgm:cxn modelId="{0D8AE3CC-B094-4B6F-8246-8CCCC5A9D21F}" type="presParOf" srcId="{BFE92140-FB81-48D6-AD97-622B986510B6}" destId="{58E3BA1A-4630-470A-917B-5BABFACAA842}" srcOrd="0" destOrd="0" presId="urn:microsoft.com/office/officeart/2018/2/layout/IconVerticalSolidList"/>
    <dgm:cxn modelId="{4E0943D9-4648-4B0E-A1F8-46609D7AB76A}" type="presParOf" srcId="{BFE92140-FB81-48D6-AD97-622B986510B6}" destId="{B698FA38-40C1-4F41-A320-F6BF830AB497}" srcOrd="1" destOrd="0" presId="urn:microsoft.com/office/officeart/2018/2/layout/IconVerticalSolidList"/>
    <dgm:cxn modelId="{4610A893-3234-469C-BABE-DCB3B3B48E9D}" type="presParOf" srcId="{BFE92140-FB81-48D6-AD97-622B986510B6}" destId="{ED18CD81-568C-4D55-8CB3-3E4FE79C8F94}" srcOrd="2" destOrd="0" presId="urn:microsoft.com/office/officeart/2018/2/layout/IconVerticalSolidList"/>
    <dgm:cxn modelId="{6621E189-D2BB-48D5-AAFE-CEE43C4978A6}" type="presParOf" srcId="{BFE92140-FB81-48D6-AD97-622B986510B6}" destId="{62865D7C-7EA5-4193-94D5-8FB0916B0214}" srcOrd="3" destOrd="0" presId="urn:microsoft.com/office/officeart/2018/2/layout/IconVerticalSolidList"/>
    <dgm:cxn modelId="{AAC4B41D-E89E-499A-8671-3DDB256C0612}" type="presParOf" srcId="{6C0D22B7-2758-4B26-B767-0B29C7816CD4}" destId="{03A2D17A-0320-4CAD-9F05-E406DF8A04F2}" srcOrd="5" destOrd="0" presId="urn:microsoft.com/office/officeart/2018/2/layout/IconVerticalSolidList"/>
    <dgm:cxn modelId="{CDF7444F-3697-4A7F-B384-22893F05B38F}" type="presParOf" srcId="{6C0D22B7-2758-4B26-B767-0B29C7816CD4}" destId="{E6ED1126-9B49-45A4-9C75-D1AA5FB4DC3C}" srcOrd="6" destOrd="0" presId="urn:microsoft.com/office/officeart/2018/2/layout/IconVerticalSolidList"/>
    <dgm:cxn modelId="{BDAB63CB-4485-4887-96AD-B31CBA5742C8}" type="presParOf" srcId="{E6ED1126-9B49-45A4-9C75-D1AA5FB4DC3C}" destId="{BC386429-13EE-4BA5-87F5-87107CF944A5}" srcOrd="0" destOrd="0" presId="urn:microsoft.com/office/officeart/2018/2/layout/IconVerticalSolidList"/>
    <dgm:cxn modelId="{AAD01949-8C05-45C1-AA5A-EF5A155329C6}" type="presParOf" srcId="{E6ED1126-9B49-45A4-9C75-D1AA5FB4DC3C}" destId="{2707FC83-72F2-424A-B7BF-56E1913FDFE4}" srcOrd="1" destOrd="0" presId="urn:microsoft.com/office/officeart/2018/2/layout/IconVerticalSolidList"/>
    <dgm:cxn modelId="{52773C6A-E73F-400B-AF56-5EB7D8FE9929}" type="presParOf" srcId="{E6ED1126-9B49-45A4-9C75-D1AA5FB4DC3C}" destId="{245002CC-B739-43B0-BBB7-12D4C054B92D}" srcOrd="2" destOrd="0" presId="urn:microsoft.com/office/officeart/2018/2/layout/IconVerticalSolidList"/>
    <dgm:cxn modelId="{FA14A098-E97D-49F1-93A9-A521F3209BDB}" type="presParOf" srcId="{E6ED1126-9B49-45A4-9C75-D1AA5FB4DC3C}" destId="{A62A429E-D802-4CD7-9DEE-81A9F7F2A4FA}" srcOrd="3" destOrd="0" presId="urn:microsoft.com/office/officeart/2018/2/layout/IconVerticalSolidList"/>
    <dgm:cxn modelId="{721A9DDB-B8CE-4E19-B2AE-C64E063F08A3}" type="presParOf" srcId="{6C0D22B7-2758-4B26-B767-0B29C7816CD4}" destId="{BDA80107-86A8-44A3-AE43-218A1D821AEF}" srcOrd="7" destOrd="0" presId="urn:microsoft.com/office/officeart/2018/2/layout/IconVerticalSolidList"/>
    <dgm:cxn modelId="{1350D460-6885-4655-A633-A97177C8CBF2}" type="presParOf" srcId="{6C0D22B7-2758-4B26-B767-0B29C7816CD4}" destId="{6424A6FC-11F6-4BA2-90E3-03C20C45457A}" srcOrd="8" destOrd="0" presId="urn:microsoft.com/office/officeart/2018/2/layout/IconVerticalSolidList"/>
    <dgm:cxn modelId="{39C255D3-6492-4899-A094-F9B0589D2676}" type="presParOf" srcId="{6424A6FC-11F6-4BA2-90E3-03C20C45457A}" destId="{AC6A30DE-F0EB-4F7B-A9EA-72A541609FA5}" srcOrd="0" destOrd="0" presId="urn:microsoft.com/office/officeart/2018/2/layout/IconVerticalSolidList"/>
    <dgm:cxn modelId="{83B067C6-D49C-47F0-B9A3-B8E416578BBA}" type="presParOf" srcId="{6424A6FC-11F6-4BA2-90E3-03C20C45457A}" destId="{22B5CDD4-FBB0-4663-A354-1A21B0ACE4C7}" srcOrd="1" destOrd="0" presId="urn:microsoft.com/office/officeart/2018/2/layout/IconVerticalSolidList"/>
    <dgm:cxn modelId="{75E26E7B-B685-45F8-BA85-255C488F6CF6}" type="presParOf" srcId="{6424A6FC-11F6-4BA2-90E3-03C20C45457A}" destId="{F5852272-7ACD-46B1-8ECB-DC35B79E2ACB}" srcOrd="2" destOrd="0" presId="urn:microsoft.com/office/officeart/2018/2/layout/IconVerticalSolidList"/>
    <dgm:cxn modelId="{1194231D-840D-4ACB-87FE-633C08B70C81}" type="presParOf" srcId="{6424A6FC-11F6-4BA2-90E3-03C20C45457A}" destId="{B365CED6-03A6-4316-A12A-C5E28115C4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EE9A8-964D-4223-A599-23A71A050470}">
      <dsp:nvSpPr>
        <dsp:cNvPr id="0" name=""/>
        <dsp:cNvSpPr/>
      </dsp:nvSpPr>
      <dsp:spPr>
        <a:xfrm>
          <a:off x="635941" y="306"/>
          <a:ext cx="1903595" cy="114215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Kos 2004, 2011, 2014 – </a:t>
          </a:r>
          <a:r>
            <a:rPr lang="cs-CZ" sz="1800" kern="1200" dirty="0" err="1"/>
            <a:t>magnate</a:t>
          </a:r>
          <a:r>
            <a:rPr lang="cs-CZ" sz="1800" kern="1200" dirty="0"/>
            <a:t> </a:t>
          </a:r>
          <a:r>
            <a:rPr lang="cs-CZ" sz="1800" kern="1200" dirty="0" err="1"/>
            <a:t>graves</a:t>
          </a:r>
          <a:r>
            <a:rPr lang="cs-CZ" sz="1800" kern="1200" dirty="0"/>
            <a:t>	</a:t>
          </a:r>
          <a:endParaRPr lang="en-US" sz="1800" kern="1200" dirty="0"/>
        </a:p>
      </dsp:txBody>
      <dsp:txXfrm>
        <a:off x="635941" y="306"/>
        <a:ext cx="1903595" cy="1142157"/>
      </dsp:txXfrm>
    </dsp:sp>
    <dsp:sp modelId="{FFDA2A19-9CC7-4E4C-AD3C-9FE8FD142BD1}">
      <dsp:nvSpPr>
        <dsp:cNvPr id="0" name=""/>
        <dsp:cNvSpPr/>
      </dsp:nvSpPr>
      <dsp:spPr>
        <a:xfrm>
          <a:off x="2729896" y="306"/>
          <a:ext cx="1903595" cy="1142157"/>
        </a:xfrm>
        <a:prstGeom prst="rect">
          <a:avLst/>
        </a:prstGeom>
        <a:solidFill>
          <a:schemeClr val="accent1">
            <a:shade val="80000"/>
            <a:hueOff val="-35071"/>
            <a:satOff val="-853"/>
            <a:lumOff val="17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Holubová 2011 – Vyškov region	</a:t>
          </a:r>
          <a:endParaRPr lang="en-US" sz="1800" kern="1200" dirty="0"/>
        </a:p>
      </dsp:txBody>
      <dsp:txXfrm>
        <a:off x="2729896" y="306"/>
        <a:ext cx="1903595" cy="1142157"/>
      </dsp:txXfrm>
    </dsp:sp>
    <dsp:sp modelId="{1AE206A2-8634-47A8-9A08-8858F3C0A091}">
      <dsp:nvSpPr>
        <dsp:cNvPr id="0" name=""/>
        <dsp:cNvSpPr/>
      </dsp:nvSpPr>
      <dsp:spPr>
        <a:xfrm>
          <a:off x="4823850" y="306"/>
          <a:ext cx="1903595" cy="1142157"/>
        </a:xfrm>
        <a:prstGeom prst="rect">
          <a:avLst/>
        </a:prstGeom>
        <a:solidFill>
          <a:schemeClr val="accent1">
            <a:shade val="80000"/>
            <a:hueOff val="-70143"/>
            <a:satOff val="-1705"/>
            <a:lumOff val="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Zeman 2011, 2015 – bronze and amber	</a:t>
          </a:r>
          <a:endParaRPr lang="en-US" sz="1800" kern="1200" dirty="0"/>
        </a:p>
      </dsp:txBody>
      <dsp:txXfrm>
        <a:off x="4823850" y="306"/>
        <a:ext cx="1903595" cy="1142157"/>
      </dsp:txXfrm>
    </dsp:sp>
    <dsp:sp modelId="{70F41C69-0F75-4070-A1D5-10B0640AAF35}">
      <dsp:nvSpPr>
        <dsp:cNvPr id="0" name=""/>
        <dsp:cNvSpPr/>
      </dsp:nvSpPr>
      <dsp:spPr>
        <a:xfrm>
          <a:off x="6917805" y="306"/>
          <a:ext cx="1903595" cy="1142157"/>
        </a:xfrm>
        <a:prstGeom prst="rect">
          <a:avLst/>
        </a:prstGeom>
        <a:solidFill>
          <a:schemeClr val="accent1">
            <a:shade val="80000"/>
            <a:hueOff val="-105214"/>
            <a:satOff val="-2558"/>
            <a:lumOff val="50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Vránová 2013 – Olomouc region</a:t>
          </a:r>
          <a:endParaRPr lang="en-US" sz="1800" kern="1200" dirty="0"/>
        </a:p>
      </dsp:txBody>
      <dsp:txXfrm>
        <a:off x="6917805" y="306"/>
        <a:ext cx="1903595" cy="1142157"/>
      </dsp:txXfrm>
    </dsp:sp>
    <dsp:sp modelId="{3DDB977A-AA22-46FD-A299-53ED420879DA}">
      <dsp:nvSpPr>
        <dsp:cNvPr id="0" name=""/>
        <dsp:cNvSpPr/>
      </dsp:nvSpPr>
      <dsp:spPr>
        <a:xfrm>
          <a:off x="9011760" y="306"/>
          <a:ext cx="1903595" cy="1142157"/>
        </a:xfrm>
        <a:prstGeom prst="rect">
          <a:avLst/>
        </a:prstGeom>
        <a:solidFill>
          <a:schemeClr val="accent1">
            <a:shade val="80000"/>
            <a:hueOff val="-140286"/>
            <a:satOff val="-3411"/>
            <a:lumOff val="67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Oliva – </a:t>
          </a:r>
          <a:r>
            <a:rPr lang="cs-CZ" sz="1800" kern="1200" dirty="0" err="1"/>
            <a:t>Golec</a:t>
          </a:r>
          <a:r>
            <a:rPr lang="cs-CZ" sz="1800" kern="1200" dirty="0"/>
            <a:t> – Kratochvíl - </a:t>
          </a:r>
          <a:r>
            <a:rPr lang="cs-CZ" sz="1800" kern="1200" dirty="0" err="1"/>
            <a:t>Kostrhun</a:t>
          </a:r>
          <a:r>
            <a:rPr lang="cs-CZ" sz="1800" kern="1200" dirty="0"/>
            <a:t> 2015 – Býčí Skála </a:t>
          </a:r>
          <a:r>
            <a:rPr lang="cs-CZ" sz="1800" kern="1200" dirty="0" err="1"/>
            <a:t>Cave</a:t>
          </a:r>
          <a:endParaRPr lang="en-US" sz="1800" kern="1200" dirty="0"/>
        </a:p>
      </dsp:txBody>
      <dsp:txXfrm>
        <a:off x="9011760" y="306"/>
        <a:ext cx="1903595" cy="1142157"/>
      </dsp:txXfrm>
    </dsp:sp>
    <dsp:sp modelId="{74B0EFBF-B8D1-467C-B4CC-E1FA8251BCB0}">
      <dsp:nvSpPr>
        <dsp:cNvPr id="0" name=""/>
        <dsp:cNvSpPr/>
      </dsp:nvSpPr>
      <dsp:spPr>
        <a:xfrm>
          <a:off x="635941" y="1332823"/>
          <a:ext cx="1903595" cy="114215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 err="1"/>
            <a:t>Klápa</a:t>
          </a:r>
          <a:r>
            <a:rPr lang="cs-CZ" sz="2000" kern="1200" dirty="0"/>
            <a:t> 2016 – </a:t>
          </a:r>
          <a:r>
            <a:rPr lang="cs-CZ" sz="2000" kern="1200" dirty="0" err="1"/>
            <a:t>eastern</a:t>
          </a:r>
          <a:r>
            <a:rPr lang="cs-CZ" sz="2000" kern="1200" dirty="0"/>
            <a:t> type </a:t>
          </a:r>
          <a:r>
            <a:rPr lang="cs-CZ" sz="2000" kern="1200" dirty="0" err="1"/>
            <a:t>finds</a:t>
          </a:r>
          <a:endParaRPr lang="en-US" sz="3600" kern="1200" dirty="0"/>
        </a:p>
      </dsp:txBody>
      <dsp:txXfrm>
        <a:off x="635941" y="1332823"/>
        <a:ext cx="1903595" cy="1142157"/>
      </dsp:txXfrm>
    </dsp:sp>
    <dsp:sp modelId="{B1A20D0E-B1CC-407A-A827-5500F58C7A2C}">
      <dsp:nvSpPr>
        <dsp:cNvPr id="0" name=""/>
        <dsp:cNvSpPr/>
      </dsp:nvSpPr>
      <dsp:spPr>
        <a:xfrm>
          <a:off x="2729896" y="1332823"/>
          <a:ext cx="1903595" cy="114215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Bartík et al. 2017 – </a:t>
          </a:r>
          <a:r>
            <a:rPr lang="cs-CZ" sz="1800" kern="1200" dirty="0" err="1"/>
            <a:t>eastern</a:t>
          </a:r>
          <a:r>
            <a:rPr lang="cs-CZ" sz="1800" kern="1200" dirty="0"/>
            <a:t> type </a:t>
          </a:r>
          <a:r>
            <a:rPr lang="cs-CZ" sz="1800" kern="1200" dirty="0" err="1"/>
            <a:t>finds</a:t>
          </a:r>
          <a:endParaRPr lang="cs-CZ" sz="1800" kern="1200" dirty="0"/>
        </a:p>
      </dsp:txBody>
      <dsp:txXfrm>
        <a:off x="2729896" y="1332823"/>
        <a:ext cx="1903595" cy="1142157"/>
      </dsp:txXfrm>
    </dsp:sp>
    <dsp:sp modelId="{FC565ED0-10ED-4DF8-81B5-27FD64759463}">
      <dsp:nvSpPr>
        <dsp:cNvPr id="0" name=""/>
        <dsp:cNvSpPr/>
      </dsp:nvSpPr>
      <dsp:spPr>
        <a:xfrm>
          <a:off x="4823850" y="1332823"/>
          <a:ext cx="1903595" cy="114215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Golec</a:t>
          </a:r>
          <a:r>
            <a:rPr lang="cs-CZ" sz="1800" kern="1200" dirty="0"/>
            <a:t> 2017, 2020 – Býčí Skála </a:t>
          </a:r>
          <a:r>
            <a:rPr lang="cs-CZ" sz="1800" kern="1200" dirty="0" err="1"/>
            <a:t>Cave</a:t>
          </a:r>
          <a:endParaRPr lang="en-US" sz="1800" kern="1200" dirty="0"/>
        </a:p>
      </dsp:txBody>
      <dsp:txXfrm>
        <a:off x="4823850" y="1332823"/>
        <a:ext cx="1903595" cy="1142157"/>
      </dsp:txXfrm>
    </dsp:sp>
    <dsp:sp modelId="{A03A8698-22FD-4F71-AA4D-63A06A99D14B}">
      <dsp:nvSpPr>
        <dsp:cNvPr id="0" name=""/>
        <dsp:cNvSpPr/>
      </dsp:nvSpPr>
      <dsp:spPr>
        <a:xfrm>
          <a:off x="6917805" y="1332823"/>
          <a:ext cx="1903595" cy="114215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Chytráček</a:t>
          </a:r>
          <a:r>
            <a:rPr lang="cs-CZ" sz="1800" kern="1200" dirty="0"/>
            <a:t> et al. 2017 – Amber</a:t>
          </a:r>
          <a:endParaRPr lang="en-US" sz="1800" kern="1200" dirty="0"/>
        </a:p>
      </dsp:txBody>
      <dsp:txXfrm>
        <a:off x="6917805" y="1332823"/>
        <a:ext cx="1903595" cy="1142157"/>
      </dsp:txXfrm>
    </dsp:sp>
    <dsp:sp modelId="{E60E6670-A8DC-44AF-9934-19A5A392C3B2}">
      <dsp:nvSpPr>
        <dsp:cNvPr id="0" name=""/>
        <dsp:cNvSpPr/>
      </dsp:nvSpPr>
      <dsp:spPr>
        <a:xfrm>
          <a:off x="9011760" y="1332823"/>
          <a:ext cx="1903595" cy="1142157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 err="1"/>
            <a:t>Kršová</a:t>
          </a:r>
          <a:r>
            <a:rPr lang="cs-CZ" sz="2000" kern="1200" dirty="0"/>
            <a:t>  2017 – </a:t>
          </a:r>
          <a:r>
            <a:rPr lang="cs-CZ" sz="2000" kern="1200" dirty="0" err="1"/>
            <a:t>Glass</a:t>
          </a:r>
          <a:endParaRPr lang="en-US" sz="2000" kern="1200" dirty="0"/>
        </a:p>
      </dsp:txBody>
      <dsp:txXfrm>
        <a:off x="9011760" y="1332823"/>
        <a:ext cx="1903595" cy="1142157"/>
      </dsp:txXfrm>
    </dsp:sp>
    <dsp:sp modelId="{613A3B80-2316-4335-9BCC-71F4EA5F5E12}">
      <dsp:nvSpPr>
        <dsp:cNvPr id="0" name=""/>
        <dsp:cNvSpPr/>
      </dsp:nvSpPr>
      <dsp:spPr>
        <a:xfrm>
          <a:off x="635941" y="2665339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Makarová</a:t>
          </a:r>
          <a:r>
            <a:rPr lang="cs-CZ" sz="1800" kern="1200" dirty="0"/>
            <a:t> 2017 – Moravičany</a:t>
          </a:r>
          <a:endParaRPr lang="en-US" sz="1800" kern="1200" dirty="0"/>
        </a:p>
      </dsp:txBody>
      <dsp:txXfrm>
        <a:off x="635941" y="2665339"/>
        <a:ext cx="1903595" cy="1142157"/>
      </dsp:txXfrm>
    </dsp:sp>
    <dsp:sp modelId="{C21DB043-E088-4BE7-A3DD-6B9E9E6623EA}">
      <dsp:nvSpPr>
        <dsp:cNvPr id="0" name=""/>
        <dsp:cNvSpPr/>
      </dsp:nvSpPr>
      <dsp:spPr>
        <a:xfrm>
          <a:off x="2729896" y="2665339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Mírová 2017 – </a:t>
          </a:r>
          <a:r>
            <a:rPr lang="cs-CZ" sz="1800" kern="1200" dirty="0" err="1"/>
            <a:t>horse</a:t>
          </a:r>
          <a:r>
            <a:rPr lang="cs-CZ" sz="1800" kern="1200" dirty="0"/>
            <a:t> </a:t>
          </a:r>
          <a:r>
            <a:rPr lang="cs-CZ" sz="1800" kern="1200" dirty="0" err="1"/>
            <a:t>gear</a:t>
          </a:r>
          <a:endParaRPr lang="en-US" sz="1800" kern="1200" dirty="0"/>
        </a:p>
      </dsp:txBody>
      <dsp:txXfrm>
        <a:off x="2729896" y="2665339"/>
        <a:ext cx="1903595" cy="1142157"/>
      </dsp:txXfrm>
    </dsp:sp>
    <dsp:sp modelId="{041D303F-C5A5-40ED-8FE9-AC0447FEAD6B}">
      <dsp:nvSpPr>
        <dsp:cNvPr id="0" name=""/>
        <dsp:cNvSpPr/>
      </dsp:nvSpPr>
      <dsp:spPr>
        <a:xfrm>
          <a:off x="4823850" y="2665339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Novák 2017 – </a:t>
          </a:r>
          <a:r>
            <a:rPr lang="cs-CZ" sz="1800" kern="1200" dirty="0" err="1"/>
            <a:t>hillfort</a:t>
          </a:r>
          <a:endParaRPr lang="en-US" sz="1800" kern="1200" dirty="0"/>
        </a:p>
      </dsp:txBody>
      <dsp:txXfrm>
        <a:off x="4823850" y="2665339"/>
        <a:ext cx="1903595" cy="1142157"/>
      </dsp:txXfrm>
    </dsp:sp>
    <dsp:sp modelId="{10A7141E-A74D-4CC6-A65B-9DB12EB168E9}">
      <dsp:nvSpPr>
        <dsp:cNvPr id="0" name=""/>
        <dsp:cNvSpPr/>
      </dsp:nvSpPr>
      <dsp:spPr>
        <a:xfrm>
          <a:off x="6917805" y="2665339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Mírová ‒ </a:t>
          </a:r>
          <a:r>
            <a:rPr lang="cs-CZ" sz="1800" kern="1200" dirty="0" err="1"/>
            <a:t>Golec</a:t>
          </a:r>
          <a:r>
            <a:rPr lang="cs-CZ" sz="1800" kern="1200" dirty="0"/>
            <a:t> 2018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elites</a:t>
          </a:r>
          <a:endParaRPr lang="en-US" sz="1800" kern="1200" dirty="0"/>
        </a:p>
      </dsp:txBody>
      <dsp:txXfrm>
        <a:off x="6917805" y="2665339"/>
        <a:ext cx="1903595" cy="1142157"/>
      </dsp:txXfrm>
    </dsp:sp>
    <dsp:sp modelId="{D1638AC5-5FE6-4498-80DA-C4DDCBE16F2B}">
      <dsp:nvSpPr>
        <dsp:cNvPr id="0" name=""/>
        <dsp:cNvSpPr/>
      </dsp:nvSpPr>
      <dsp:spPr>
        <a:xfrm>
          <a:off x="9011760" y="2665339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Mírová 2019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horses</a:t>
          </a:r>
          <a:endParaRPr lang="en-US" sz="1800" kern="1200" dirty="0"/>
        </a:p>
      </dsp:txBody>
      <dsp:txXfrm>
        <a:off x="9011760" y="2665339"/>
        <a:ext cx="1903595" cy="1142157"/>
      </dsp:txXfrm>
    </dsp:sp>
    <dsp:sp modelId="{7A309EE4-F0F1-4477-BEDC-1AE11893FAF5}">
      <dsp:nvSpPr>
        <dsp:cNvPr id="0" name=""/>
        <dsp:cNvSpPr/>
      </dsp:nvSpPr>
      <dsp:spPr>
        <a:xfrm>
          <a:off x="635941" y="3997856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Golec ‒ Mírová 2020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Býčí skála</a:t>
          </a:r>
          <a:endParaRPr lang="en-US" sz="1800" kern="1200" dirty="0"/>
        </a:p>
      </dsp:txBody>
      <dsp:txXfrm>
        <a:off x="635941" y="3997856"/>
        <a:ext cx="1903595" cy="1142157"/>
      </dsp:txXfrm>
    </dsp:sp>
    <dsp:sp modelId="{3DCBC8CE-ACAC-4636-B456-AF7F1328A7A0}">
      <dsp:nvSpPr>
        <dsp:cNvPr id="0" name=""/>
        <dsp:cNvSpPr/>
      </dsp:nvSpPr>
      <dsp:spPr>
        <a:xfrm>
          <a:off x="2729896" y="3997856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Golec ‒ Fojtík 2020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Platěnice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group</a:t>
          </a:r>
          <a:endParaRPr lang="en-US" sz="1800" kern="1200" dirty="0"/>
        </a:p>
      </dsp:txBody>
      <dsp:txXfrm>
        <a:off x="2729896" y="3997856"/>
        <a:ext cx="1903595" cy="1142157"/>
      </dsp:txXfrm>
    </dsp:sp>
    <dsp:sp modelId="{1D2E3949-F8F5-42DF-8EF1-F15F15CDAA7A}">
      <dsp:nvSpPr>
        <dsp:cNvPr id="0" name=""/>
        <dsp:cNvSpPr/>
      </dsp:nvSpPr>
      <dsp:spPr>
        <a:xfrm>
          <a:off x="4823850" y="3997856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Golec et al. 2022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Kralice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hoard</a:t>
          </a:r>
          <a:endParaRPr lang="en-US" sz="1800" kern="1200" dirty="0"/>
        </a:p>
      </dsp:txBody>
      <dsp:txXfrm>
        <a:off x="4823850" y="3997856"/>
        <a:ext cx="1903595" cy="1142157"/>
      </dsp:txXfrm>
    </dsp:sp>
    <dsp:sp modelId="{022BAFB4-6C61-45AC-993D-287975FE91E5}">
      <dsp:nvSpPr>
        <dsp:cNvPr id="0" name=""/>
        <dsp:cNvSpPr/>
      </dsp:nvSpPr>
      <dsp:spPr>
        <a:xfrm>
          <a:off x="6917805" y="3997856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Golec et al. 2023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Bánov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hoard</a:t>
          </a:r>
          <a:endParaRPr lang="en-US" sz="1800" kern="1200" dirty="0"/>
        </a:p>
      </dsp:txBody>
      <dsp:txXfrm>
        <a:off x="6917805" y="3997856"/>
        <a:ext cx="1903595" cy="1142157"/>
      </dsp:txXfrm>
    </dsp:sp>
    <dsp:sp modelId="{F9C29B37-2EA9-4AC3-9619-6F7B284C593E}">
      <dsp:nvSpPr>
        <dsp:cNvPr id="0" name=""/>
        <dsp:cNvSpPr/>
      </dsp:nvSpPr>
      <dsp:spPr>
        <a:xfrm>
          <a:off x="9011760" y="3997856"/>
          <a:ext cx="1903595" cy="1142157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Kos et al. 2023 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‒ Modřice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burial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ground</a:t>
          </a:r>
          <a:endParaRPr lang="en-US" sz="1800" kern="1200" dirty="0"/>
        </a:p>
      </dsp:txBody>
      <dsp:txXfrm>
        <a:off x="9011760" y="3997856"/>
        <a:ext cx="1903595" cy="1142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F6369-D46E-4D9E-9DF7-882BD70AA234}">
      <dsp:nvSpPr>
        <dsp:cNvPr id="0" name=""/>
        <dsp:cNvSpPr/>
      </dsp:nvSpPr>
      <dsp:spPr>
        <a:xfrm rot="5400000">
          <a:off x="-284857" y="290107"/>
          <a:ext cx="1899049" cy="1329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Platěnice group</a:t>
          </a:r>
          <a:endParaRPr lang="cs-CZ" sz="1900" kern="1200"/>
        </a:p>
      </dsp:txBody>
      <dsp:txXfrm rot="-5400000">
        <a:off x="1" y="669916"/>
        <a:ext cx="1329334" cy="569715"/>
      </dsp:txXfrm>
    </dsp:sp>
    <dsp:sp modelId="{43A5B7E5-0CC4-44B7-A1C1-D87487A4F92F}">
      <dsp:nvSpPr>
        <dsp:cNvPr id="0" name=""/>
        <dsp:cNvSpPr/>
      </dsp:nvSpPr>
      <dsp:spPr>
        <a:xfrm rot="5400000">
          <a:off x="1924914" y="-590329"/>
          <a:ext cx="1234382" cy="2425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1961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J. Nekvasil, </a:t>
          </a:r>
          <a:r>
            <a:rPr lang="cs-CZ" sz="2000" kern="1200" dirty="0" err="1"/>
            <a:t>Unpublished</a:t>
          </a:r>
          <a:r>
            <a:rPr lang="cs-CZ" sz="2000" kern="1200" dirty="0"/>
            <a:t> </a:t>
          </a:r>
          <a:r>
            <a:rPr lang="cs-CZ" sz="2000" kern="1200" dirty="0" err="1"/>
            <a:t>disertation</a:t>
          </a:r>
          <a:r>
            <a:rPr lang="cs-CZ" sz="2000" kern="1200" dirty="0"/>
            <a:t> </a:t>
          </a:r>
        </a:p>
      </dsp:txBody>
      <dsp:txXfrm rot="-5400000">
        <a:off x="1329335" y="65508"/>
        <a:ext cx="2365283" cy="1113866"/>
      </dsp:txXfrm>
    </dsp:sp>
    <dsp:sp modelId="{BEB72634-375F-49FD-A6CA-6F1F9A92A5D5}">
      <dsp:nvSpPr>
        <dsp:cNvPr id="0" name=""/>
        <dsp:cNvSpPr/>
      </dsp:nvSpPr>
      <dsp:spPr>
        <a:xfrm rot="5400000">
          <a:off x="-284857" y="1963387"/>
          <a:ext cx="1899049" cy="1329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Horákov group </a:t>
          </a:r>
          <a:endParaRPr lang="cs-CZ" sz="1900" kern="1200"/>
        </a:p>
      </dsp:txBody>
      <dsp:txXfrm rot="-5400000">
        <a:off x="1" y="2343196"/>
        <a:ext cx="1329334" cy="569715"/>
      </dsp:txXfrm>
    </dsp:sp>
    <dsp:sp modelId="{A801C9D3-6151-458C-8620-FC673DDFF6FE}">
      <dsp:nvSpPr>
        <dsp:cNvPr id="0" name=""/>
        <dsp:cNvSpPr/>
      </dsp:nvSpPr>
      <dsp:spPr>
        <a:xfrm rot="5400000">
          <a:off x="1924914" y="1082950"/>
          <a:ext cx="1234382" cy="2425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1970, 1972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V. </a:t>
          </a:r>
          <a:r>
            <a:rPr lang="cs-CZ" sz="2000" kern="1200" dirty="0" err="1"/>
            <a:t>Podborský</a:t>
          </a:r>
          <a:r>
            <a:rPr lang="cs-CZ" sz="2000" kern="1200" dirty="0"/>
            <a:t> </a:t>
          </a:r>
        </a:p>
      </dsp:txBody>
      <dsp:txXfrm rot="-5400000">
        <a:off x="1329335" y="1738787"/>
        <a:ext cx="2365283" cy="1113866"/>
      </dsp:txXfrm>
    </dsp:sp>
    <dsp:sp modelId="{B5A24DF2-7552-4DD7-AF56-B7EDC323003D}">
      <dsp:nvSpPr>
        <dsp:cNvPr id="0" name=""/>
        <dsp:cNvSpPr/>
      </dsp:nvSpPr>
      <dsp:spPr>
        <a:xfrm rot="5400000">
          <a:off x="-284857" y="3636667"/>
          <a:ext cx="1899049" cy="1329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Both groups</a:t>
          </a:r>
          <a:endParaRPr lang="cs-CZ" sz="1900" kern="1200"/>
        </a:p>
      </dsp:txBody>
      <dsp:txXfrm rot="-5400000">
        <a:off x="1" y="4016476"/>
        <a:ext cx="1329334" cy="569715"/>
      </dsp:txXfrm>
    </dsp:sp>
    <dsp:sp modelId="{74FF8A2A-AB12-4B29-93FC-FFACFC7EE46E}">
      <dsp:nvSpPr>
        <dsp:cNvPr id="0" name=""/>
        <dsp:cNvSpPr/>
      </dsp:nvSpPr>
      <dsp:spPr>
        <a:xfrm rot="5400000">
          <a:off x="1924914" y="2756230"/>
          <a:ext cx="1234382" cy="2425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2019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M. </a:t>
          </a:r>
          <a:r>
            <a:rPr lang="cs-CZ" sz="2000" kern="1200" dirty="0" err="1"/>
            <a:t>Golec</a:t>
          </a:r>
          <a:r>
            <a:rPr lang="cs-CZ" sz="2000" kern="1200" dirty="0"/>
            <a:t> ‒ P. Fojtík → </a:t>
          </a:r>
        </a:p>
      </dsp:txBody>
      <dsp:txXfrm rot="-5400000">
        <a:off x="1329335" y="3412067"/>
        <a:ext cx="2365283" cy="1113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92C73-38D1-460C-9D89-CF147554B83E}">
      <dsp:nvSpPr>
        <dsp:cNvPr id="0" name=""/>
        <dsp:cNvSpPr/>
      </dsp:nvSpPr>
      <dsp:spPr>
        <a:xfrm>
          <a:off x="0" y="3802220"/>
          <a:ext cx="7223557" cy="12479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The</a:t>
          </a:r>
          <a:r>
            <a:rPr lang="cs-CZ" sz="3200" kern="1200" dirty="0"/>
            <a:t> </a:t>
          </a:r>
          <a:r>
            <a:rPr lang="cs-CZ" sz="3200" kern="1200" dirty="0" err="1"/>
            <a:t>definition</a:t>
          </a:r>
          <a:r>
            <a:rPr lang="cs-CZ" sz="3200" kern="1200" dirty="0"/>
            <a:t> </a:t>
          </a:r>
          <a:r>
            <a:rPr lang="cs-CZ" sz="3200" kern="1200" dirty="0" err="1"/>
            <a:t>of</a:t>
          </a:r>
          <a:r>
            <a:rPr lang="cs-CZ" sz="3200" kern="1200" dirty="0"/>
            <a:t> </a:t>
          </a:r>
          <a:r>
            <a:rPr lang="cs-CZ" sz="3200" kern="1200" dirty="0" err="1"/>
            <a:t>elite</a:t>
          </a:r>
          <a:r>
            <a:rPr lang="cs-CZ" sz="3200" kern="1200" dirty="0"/>
            <a:t> </a:t>
          </a:r>
          <a:r>
            <a:rPr lang="cs-CZ" sz="3200" kern="1200" dirty="0" err="1"/>
            <a:t>sources</a:t>
          </a:r>
          <a:r>
            <a:rPr lang="cs-CZ" sz="3200" kern="1200" dirty="0"/>
            <a:t> and </a:t>
          </a:r>
          <a:r>
            <a:rPr lang="cs-CZ" sz="3200" kern="1200" dirty="0" err="1"/>
            <a:t>cases</a:t>
          </a:r>
          <a:endParaRPr lang="en-US" sz="3200" kern="1200" dirty="0"/>
        </a:p>
      </dsp:txBody>
      <dsp:txXfrm>
        <a:off x="0" y="3802220"/>
        <a:ext cx="7223557" cy="1247973"/>
      </dsp:txXfrm>
    </dsp:sp>
    <dsp:sp modelId="{9B16EF78-F0F4-4A98-8C7E-EDEB6BC89531}">
      <dsp:nvSpPr>
        <dsp:cNvPr id="0" name=""/>
        <dsp:cNvSpPr/>
      </dsp:nvSpPr>
      <dsp:spPr>
        <a:xfrm rot="10800000">
          <a:off x="0" y="1901556"/>
          <a:ext cx="7223557" cy="1919383"/>
        </a:xfrm>
        <a:prstGeom prst="upArrowCallout">
          <a:avLst/>
        </a:prstGeom>
        <a:gradFill rotWithShape="0">
          <a:gsLst>
            <a:gs pos="0">
              <a:schemeClr val="accent2">
                <a:hueOff val="953895"/>
                <a:satOff val="-21764"/>
                <a:lumOff val="8039"/>
                <a:alphaOff val="0"/>
                <a:shade val="85000"/>
                <a:satMod val="130000"/>
              </a:schemeClr>
            </a:gs>
            <a:gs pos="34000">
              <a:schemeClr val="accent2">
                <a:hueOff val="953895"/>
                <a:satOff val="-21764"/>
                <a:lumOff val="8039"/>
                <a:alphaOff val="0"/>
                <a:shade val="87000"/>
                <a:satMod val="125000"/>
              </a:schemeClr>
            </a:gs>
            <a:gs pos="70000">
              <a:schemeClr val="accent2">
                <a:hueOff val="953895"/>
                <a:satOff val="-21764"/>
                <a:lumOff val="803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953895"/>
                <a:satOff val="-21764"/>
                <a:lumOff val="803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The</a:t>
          </a:r>
          <a:r>
            <a:rPr lang="cs-CZ" sz="3200" kern="1200" dirty="0"/>
            <a:t> absence </a:t>
          </a:r>
          <a:r>
            <a:rPr lang="cs-CZ" sz="3200" kern="1200" dirty="0" err="1"/>
            <a:t>of</a:t>
          </a:r>
          <a:r>
            <a:rPr lang="cs-CZ" sz="3200" kern="1200" dirty="0"/>
            <a:t> </a:t>
          </a:r>
          <a:r>
            <a:rPr lang="cs-CZ" sz="3200" kern="1200" dirty="0" err="1"/>
            <a:t>definitions</a:t>
          </a:r>
          <a:r>
            <a:rPr lang="cs-CZ" sz="3200" kern="1200" dirty="0"/>
            <a:t> </a:t>
          </a:r>
          <a:r>
            <a:rPr lang="cs-CZ" sz="3200" kern="1200" dirty="0" err="1"/>
            <a:t>of</a:t>
          </a:r>
          <a:r>
            <a:rPr lang="cs-CZ" sz="3200" kern="1200" dirty="0"/>
            <a:t> </a:t>
          </a:r>
          <a:r>
            <a:rPr lang="cs-CZ" sz="3200" kern="1200" dirty="0" err="1"/>
            <a:t>elites</a:t>
          </a:r>
          <a:endParaRPr lang="en-US" sz="3200" kern="1200" dirty="0"/>
        </a:p>
      </dsp:txBody>
      <dsp:txXfrm rot="10800000">
        <a:off x="0" y="1901556"/>
        <a:ext cx="7223557" cy="1247157"/>
      </dsp:txXfrm>
    </dsp:sp>
    <dsp:sp modelId="{B40443BE-6F95-4BE6-83C1-BCC759831CCC}">
      <dsp:nvSpPr>
        <dsp:cNvPr id="0" name=""/>
        <dsp:cNvSpPr/>
      </dsp:nvSpPr>
      <dsp:spPr>
        <a:xfrm rot="10800000">
          <a:off x="0" y="892"/>
          <a:ext cx="7223557" cy="1919383"/>
        </a:xfrm>
        <a:prstGeom prst="upArrowCallout">
          <a:avLst/>
        </a:prstGeom>
        <a:gradFill rotWithShape="0">
          <a:gsLst>
            <a:gs pos="0">
              <a:schemeClr val="accent2">
                <a:hueOff val="1907789"/>
                <a:satOff val="-43528"/>
                <a:lumOff val="16079"/>
                <a:alphaOff val="0"/>
                <a:shade val="85000"/>
                <a:satMod val="130000"/>
              </a:schemeClr>
            </a:gs>
            <a:gs pos="34000">
              <a:schemeClr val="accent2">
                <a:hueOff val="1907789"/>
                <a:satOff val="-43528"/>
                <a:lumOff val="16079"/>
                <a:alphaOff val="0"/>
                <a:shade val="87000"/>
                <a:satMod val="125000"/>
              </a:schemeClr>
            </a:gs>
            <a:gs pos="70000">
              <a:schemeClr val="accent2">
                <a:hueOff val="1907789"/>
                <a:satOff val="-43528"/>
                <a:lumOff val="1607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907789"/>
                <a:satOff val="-43528"/>
                <a:lumOff val="1607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The</a:t>
          </a:r>
          <a:r>
            <a:rPr lang="cs-CZ" sz="3200" kern="1200" dirty="0"/>
            <a:t> absence </a:t>
          </a:r>
          <a:r>
            <a:rPr lang="cs-CZ" sz="3200" kern="1200" dirty="0" err="1"/>
            <a:t>of</a:t>
          </a:r>
          <a:r>
            <a:rPr lang="cs-CZ" sz="3200" kern="1200" dirty="0"/>
            <a:t> </a:t>
          </a:r>
          <a:r>
            <a:rPr lang="cs-CZ" sz="3200" kern="1200" dirty="0" err="1"/>
            <a:t>elites</a:t>
          </a:r>
          <a:r>
            <a:rPr lang="cs-CZ" sz="3200" kern="1200" dirty="0"/>
            <a:t> in terminology</a:t>
          </a:r>
          <a:endParaRPr lang="en-US" sz="3200" kern="1200" dirty="0"/>
        </a:p>
      </dsp:txBody>
      <dsp:txXfrm rot="10800000">
        <a:off x="0" y="892"/>
        <a:ext cx="7223557" cy="1247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28383-3B02-44F8-B82E-3AD9F66210F4}">
      <dsp:nvSpPr>
        <dsp:cNvPr id="0" name=""/>
        <dsp:cNvSpPr/>
      </dsp:nvSpPr>
      <dsp:spPr>
        <a:xfrm>
          <a:off x="0" y="610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9CCE5-6F13-40FB-9D8B-5FFEE75B0EF5}">
      <dsp:nvSpPr>
        <dsp:cNvPr id="0" name=""/>
        <dsp:cNvSpPr/>
      </dsp:nvSpPr>
      <dsp:spPr>
        <a:xfrm>
          <a:off x="0" y="610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Brno ↔ Prostějov		2 days</a:t>
          </a:r>
          <a:endParaRPr lang="en-US" sz="2200" kern="1200"/>
        </a:p>
      </dsp:txBody>
      <dsp:txXfrm>
        <a:off x="0" y="610"/>
        <a:ext cx="4887060" cy="500011"/>
      </dsp:txXfrm>
    </dsp:sp>
    <dsp:sp modelId="{FE2C53A7-ADD6-4642-9254-4760A56BBCD8}">
      <dsp:nvSpPr>
        <dsp:cNvPr id="0" name=""/>
        <dsp:cNvSpPr/>
      </dsp:nvSpPr>
      <dsp:spPr>
        <a:xfrm>
          <a:off x="0" y="500622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7DC83-2698-4C11-B7F4-8E2877260367}">
      <dsp:nvSpPr>
        <dsp:cNvPr id="0" name=""/>
        <dsp:cNvSpPr/>
      </dsp:nvSpPr>
      <dsp:spPr>
        <a:xfrm>
          <a:off x="0" y="500622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Brno ↔ </a:t>
          </a:r>
          <a:r>
            <a:rPr lang="cs-CZ" sz="2200" kern="1200" dirty="0" err="1"/>
            <a:t>Molpír</a:t>
          </a:r>
          <a:r>
            <a:rPr lang="cs-CZ" sz="2200" kern="1200" dirty="0"/>
            <a:t>			5 </a:t>
          </a:r>
          <a:r>
            <a:rPr lang="cs-CZ" sz="2200" kern="1200" dirty="0" err="1"/>
            <a:t>days</a:t>
          </a:r>
          <a:endParaRPr lang="en-US" sz="2200" kern="1200" dirty="0"/>
        </a:p>
      </dsp:txBody>
      <dsp:txXfrm>
        <a:off x="0" y="500622"/>
        <a:ext cx="4887060" cy="500011"/>
      </dsp:txXfrm>
    </dsp:sp>
    <dsp:sp modelId="{A0B808F5-6F98-402F-8131-02D6A45E6E32}">
      <dsp:nvSpPr>
        <dsp:cNvPr id="0" name=""/>
        <dsp:cNvSpPr/>
      </dsp:nvSpPr>
      <dsp:spPr>
        <a:xfrm>
          <a:off x="0" y="1000633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0C61E-7467-402B-8700-69127DF315AE}">
      <dsp:nvSpPr>
        <dsp:cNvPr id="0" name=""/>
        <dsp:cNvSpPr/>
      </dsp:nvSpPr>
      <dsp:spPr>
        <a:xfrm>
          <a:off x="0" y="1000633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Brno ↔ Praunsberg 		4 days</a:t>
          </a:r>
          <a:endParaRPr lang="en-US" sz="2200" kern="1200"/>
        </a:p>
      </dsp:txBody>
      <dsp:txXfrm>
        <a:off x="0" y="1000633"/>
        <a:ext cx="4887060" cy="500011"/>
      </dsp:txXfrm>
    </dsp:sp>
    <dsp:sp modelId="{488711DA-AF44-499B-AC09-10BA5EBB5F10}">
      <dsp:nvSpPr>
        <dsp:cNvPr id="0" name=""/>
        <dsp:cNvSpPr/>
      </dsp:nvSpPr>
      <dsp:spPr>
        <a:xfrm>
          <a:off x="0" y="1500645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D3F82-EA62-40F9-9E34-EEF57F013083}">
      <dsp:nvSpPr>
        <dsp:cNvPr id="0" name=""/>
        <dsp:cNvSpPr/>
      </dsp:nvSpPr>
      <dsp:spPr>
        <a:xfrm>
          <a:off x="0" y="1500645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Brno ↔ Krems			6 days</a:t>
          </a:r>
          <a:endParaRPr lang="en-US" sz="2200" kern="1200"/>
        </a:p>
      </dsp:txBody>
      <dsp:txXfrm>
        <a:off x="0" y="1500645"/>
        <a:ext cx="4887060" cy="500011"/>
      </dsp:txXfrm>
    </dsp:sp>
    <dsp:sp modelId="{11F375E8-5FBD-43DF-BF42-E67B22F34971}">
      <dsp:nvSpPr>
        <dsp:cNvPr id="0" name=""/>
        <dsp:cNvSpPr/>
      </dsp:nvSpPr>
      <dsp:spPr>
        <a:xfrm>
          <a:off x="0" y="2000656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1232F-3F18-4129-94D2-520726528EAD}">
      <dsp:nvSpPr>
        <dsp:cNvPr id="0" name=""/>
        <dsp:cNvSpPr/>
      </dsp:nvSpPr>
      <dsp:spPr>
        <a:xfrm>
          <a:off x="0" y="2000656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Brno ↔ Kolín 			7 days</a:t>
          </a:r>
          <a:endParaRPr lang="en-US" sz="2200" kern="1200"/>
        </a:p>
      </dsp:txBody>
      <dsp:txXfrm>
        <a:off x="0" y="2000656"/>
        <a:ext cx="4887060" cy="500011"/>
      </dsp:txXfrm>
    </dsp:sp>
    <dsp:sp modelId="{8FFE5D21-A384-4395-B1E1-8F545E64F10E}">
      <dsp:nvSpPr>
        <dsp:cNvPr id="0" name=""/>
        <dsp:cNvSpPr/>
      </dsp:nvSpPr>
      <dsp:spPr>
        <a:xfrm>
          <a:off x="0" y="2500667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5B041-600C-403E-94EC-AC276BD049A5}">
      <dsp:nvSpPr>
        <dsp:cNvPr id="0" name=""/>
        <dsp:cNvSpPr/>
      </dsp:nvSpPr>
      <dsp:spPr>
        <a:xfrm>
          <a:off x="0" y="2500667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Brno ↔ Pardubice		5 days</a:t>
          </a:r>
          <a:endParaRPr lang="en-US" sz="2200" kern="1200"/>
        </a:p>
      </dsp:txBody>
      <dsp:txXfrm>
        <a:off x="0" y="2500667"/>
        <a:ext cx="4887060" cy="500011"/>
      </dsp:txXfrm>
    </dsp:sp>
    <dsp:sp modelId="{C090D146-4BE6-4B6B-B756-90325DE85BF6}">
      <dsp:nvSpPr>
        <dsp:cNvPr id="0" name=""/>
        <dsp:cNvSpPr/>
      </dsp:nvSpPr>
      <dsp:spPr>
        <a:xfrm>
          <a:off x="0" y="3000679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2B2B9-F3C0-4E72-B78B-630E1E63A73F}">
      <dsp:nvSpPr>
        <dsp:cNvPr id="0" name=""/>
        <dsp:cNvSpPr/>
      </dsp:nvSpPr>
      <dsp:spPr>
        <a:xfrm>
          <a:off x="0" y="3000679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Prostějov ↔ Kietrz		5 days</a:t>
          </a:r>
          <a:endParaRPr lang="en-US" sz="2200" kern="1200"/>
        </a:p>
      </dsp:txBody>
      <dsp:txXfrm>
        <a:off x="0" y="3000679"/>
        <a:ext cx="4887060" cy="500011"/>
      </dsp:txXfrm>
    </dsp:sp>
    <dsp:sp modelId="{8452A979-ECA8-4C7B-8A43-184AECA19764}">
      <dsp:nvSpPr>
        <dsp:cNvPr id="0" name=""/>
        <dsp:cNvSpPr/>
      </dsp:nvSpPr>
      <dsp:spPr>
        <a:xfrm>
          <a:off x="0" y="3500690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159BA-C043-4E55-ADBA-2AA0DC655446}">
      <dsp:nvSpPr>
        <dsp:cNvPr id="0" name=""/>
        <dsp:cNvSpPr/>
      </dsp:nvSpPr>
      <dsp:spPr>
        <a:xfrm>
          <a:off x="0" y="3500690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Prostějov ↔ Molpír		6 days</a:t>
          </a:r>
          <a:endParaRPr lang="en-US" sz="2200" kern="1200"/>
        </a:p>
      </dsp:txBody>
      <dsp:txXfrm>
        <a:off x="0" y="3500690"/>
        <a:ext cx="4887060" cy="500011"/>
      </dsp:txXfrm>
    </dsp:sp>
    <dsp:sp modelId="{1BE661DA-73B9-4529-B4B7-EFF490506407}">
      <dsp:nvSpPr>
        <dsp:cNvPr id="0" name=""/>
        <dsp:cNvSpPr/>
      </dsp:nvSpPr>
      <dsp:spPr>
        <a:xfrm>
          <a:off x="0" y="4000702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A410D-32E5-43BA-B4E2-76BD68EC870C}">
      <dsp:nvSpPr>
        <dsp:cNvPr id="0" name=""/>
        <dsp:cNvSpPr/>
      </dsp:nvSpPr>
      <dsp:spPr>
        <a:xfrm>
          <a:off x="0" y="4000702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Prostějov ↔ Pardubice		6 </a:t>
          </a:r>
          <a:r>
            <a:rPr lang="cs-CZ" sz="2200" kern="1200" dirty="0" err="1"/>
            <a:t>days</a:t>
          </a:r>
          <a:endParaRPr lang="en-US" sz="2200" kern="1200" dirty="0"/>
        </a:p>
      </dsp:txBody>
      <dsp:txXfrm>
        <a:off x="0" y="4000702"/>
        <a:ext cx="4887060" cy="500011"/>
      </dsp:txXfrm>
    </dsp:sp>
    <dsp:sp modelId="{4D07CC3D-B6AC-4573-A939-81BA8FE4A807}">
      <dsp:nvSpPr>
        <dsp:cNvPr id="0" name=""/>
        <dsp:cNvSpPr/>
      </dsp:nvSpPr>
      <dsp:spPr>
        <a:xfrm>
          <a:off x="0" y="4500713"/>
          <a:ext cx="48870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6A498-E6FA-424B-94A0-C16F6B96A4E2}">
      <dsp:nvSpPr>
        <dsp:cNvPr id="0" name=""/>
        <dsp:cNvSpPr/>
      </dsp:nvSpPr>
      <dsp:spPr>
        <a:xfrm>
          <a:off x="0" y="4500713"/>
          <a:ext cx="4887060" cy="500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Prostějov ↔ Wroclav 		9 days</a:t>
          </a:r>
          <a:endParaRPr lang="en-US" sz="2200" kern="1200"/>
        </a:p>
      </dsp:txBody>
      <dsp:txXfrm>
        <a:off x="0" y="4500713"/>
        <a:ext cx="4887060" cy="500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2F5CA-D923-453C-A238-21F844FD496D}">
      <dsp:nvSpPr>
        <dsp:cNvPr id="0" name=""/>
        <dsp:cNvSpPr/>
      </dsp:nvSpPr>
      <dsp:spPr>
        <a:xfrm>
          <a:off x="0" y="5161"/>
          <a:ext cx="10618236" cy="6365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9A7EE8-B51C-4374-AC47-37B2B859FEDC}">
      <dsp:nvSpPr>
        <dsp:cNvPr id="0" name=""/>
        <dsp:cNvSpPr/>
      </dsp:nvSpPr>
      <dsp:spPr>
        <a:xfrm>
          <a:off x="192547" y="148378"/>
          <a:ext cx="350428" cy="350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9990D-938F-4568-A0E8-150A7A370F8D}">
      <dsp:nvSpPr>
        <dsp:cNvPr id="0" name=""/>
        <dsp:cNvSpPr/>
      </dsp:nvSpPr>
      <dsp:spPr>
        <a:xfrm>
          <a:off x="735524" y="5161"/>
          <a:ext cx="9860433" cy="67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76" tIns="71576" rIns="71576" bIns="715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Leaving the culturally-historical model of invasions/contacts without a defined model</a:t>
          </a:r>
        </a:p>
      </dsp:txBody>
      <dsp:txXfrm>
        <a:off x="735524" y="5161"/>
        <a:ext cx="9860433" cy="676303"/>
      </dsp:txXfrm>
    </dsp:sp>
    <dsp:sp modelId="{F4A2EE4B-ACAA-43C6-AA07-23368151CA10}">
      <dsp:nvSpPr>
        <dsp:cNvPr id="0" name=""/>
        <dsp:cNvSpPr/>
      </dsp:nvSpPr>
      <dsp:spPr>
        <a:xfrm>
          <a:off x="0" y="850541"/>
          <a:ext cx="10618236" cy="636521"/>
        </a:xfrm>
        <a:prstGeom prst="roundRect">
          <a:avLst>
            <a:gd name="adj" fmla="val 10000"/>
          </a:avLst>
        </a:prstGeom>
        <a:solidFill>
          <a:schemeClr val="accent2">
            <a:hueOff val="9759"/>
            <a:satOff val="-6719"/>
            <a:lumOff val="-171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0A93B2-1074-4374-BD85-43AE2663D6E3}">
      <dsp:nvSpPr>
        <dsp:cNvPr id="0" name=""/>
        <dsp:cNvSpPr/>
      </dsp:nvSpPr>
      <dsp:spPr>
        <a:xfrm>
          <a:off x="192547" y="993758"/>
          <a:ext cx="350428" cy="3500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7A4388-82DC-4423-9295-D9E5E1DA0165}">
      <dsp:nvSpPr>
        <dsp:cNvPr id="0" name=""/>
        <dsp:cNvSpPr/>
      </dsp:nvSpPr>
      <dsp:spPr>
        <a:xfrm>
          <a:off x="735524" y="850541"/>
          <a:ext cx="9860433" cy="67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76" tIns="71576" rIns="71576" bIns="715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Rejecting the </a:t>
          </a:r>
          <a:r>
            <a:rPr lang="cs-CZ" sz="2000" kern="1200" dirty="0"/>
            <a:t>Platěnice</a:t>
          </a:r>
          <a:r>
            <a:rPr lang="en-US" sz="2000" kern="1200" dirty="0"/>
            <a:t> </a:t>
          </a:r>
          <a:r>
            <a:rPr lang="cs-CZ" sz="2000" kern="1200" dirty="0"/>
            <a:t>g</a:t>
          </a:r>
          <a:r>
            <a:rPr lang="en-US" sz="2000" kern="1200" dirty="0" err="1"/>
            <a:t>roup</a:t>
          </a:r>
          <a:r>
            <a:rPr lang="en-US" sz="2000" kern="1200" dirty="0"/>
            <a:t> as a retardant and less advanced</a:t>
          </a:r>
          <a:r>
            <a:rPr lang="cs-CZ" sz="2000" kern="1200" dirty="0"/>
            <a:t> → </a:t>
          </a:r>
          <a:r>
            <a:rPr lang="en-US" sz="2000" b="1" kern="1200" dirty="0"/>
            <a:t>Both</a:t>
          </a:r>
          <a:r>
            <a:rPr lang="en-US" sz="2000" kern="1200" dirty="0"/>
            <a:t> cultures belong to the </a:t>
          </a:r>
          <a:r>
            <a:rPr lang="cs-CZ" sz="2000" b="1" kern="1200" dirty="0"/>
            <a:t>East </a:t>
          </a:r>
          <a:r>
            <a:rPr lang="cs-CZ" sz="2000" b="1" kern="1200" dirty="0" err="1"/>
            <a:t>Hallstatt</a:t>
          </a:r>
          <a:r>
            <a:rPr lang="en-US" sz="2000" b="1" kern="1200" dirty="0"/>
            <a:t> culture</a:t>
          </a:r>
          <a:endParaRPr lang="en-US" sz="2000" kern="1200" dirty="0"/>
        </a:p>
      </dsp:txBody>
      <dsp:txXfrm>
        <a:off x="735524" y="850541"/>
        <a:ext cx="9860433" cy="676303"/>
      </dsp:txXfrm>
    </dsp:sp>
    <dsp:sp modelId="{58E3BA1A-4630-470A-917B-5BABFACAA842}">
      <dsp:nvSpPr>
        <dsp:cNvPr id="0" name=""/>
        <dsp:cNvSpPr/>
      </dsp:nvSpPr>
      <dsp:spPr>
        <a:xfrm>
          <a:off x="0" y="1695921"/>
          <a:ext cx="10618236" cy="636521"/>
        </a:xfrm>
        <a:prstGeom prst="roundRect">
          <a:avLst>
            <a:gd name="adj" fmla="val 10000"/>
          </a:avLst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98FA38-40C1-4F41-A320-F6BF830AB497}">
      <dsp:nvSpPr>
        <dsp:cNvPr id="0" name=""/>
        <dsp:cNvSpPr/>
      </dsp:nvSpPr>
      <dsp:spPr>
        <a:xfrm>
          <a:off x="192547" y="1839138"/>
          <a:ext cx="350428" cy="350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865D7C-7EA5-4193-94D5-8FB0916B0214}">
      <dsp:nvSpPr>
        <dsp:cNvPr id="0" name=""/>
        <dsp:cNvSpPr/>
      </dsp:nvSpPr>
      <dsp:spPr>
        <a:xfrm>
          <a:off x="735524" y="1695921"/>
          <a:ext cx="9860433" cy="67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76" tIns="71576" rIns="71576" bIns="715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Using new methods</a:t>
          </a:r>
          <a:r>
            <a:rPr lang="cs-CZ" sz="2000" kern="1200" dirty="0"/>
            <a:t> → </a:t>
          </a:r>
          <a:r>
            <a:rPr lang="cs-CZ" sz="2000" b="1" kern="1200" dirty="0"/>
            <a:t>C</a:t>
          </a:r>
          <a:r>
            <a:rPr lang="en-US" sz="2000" b="1" kern="1200" dirty="0" err="1"/>
            <a:t>omplex</a:t>
          </a:r>
          <a:r>
            <a:rPr lang="en-US" sz="2000" b="1" kern="1200" dirty="0"/>
            <a:t> study of society</a:t>
          </a:r>
          <a:r>
            <a:rPr lang="en-US" sz="2000" kern="1200" dirty="0"/>
            <a:t>, elite</a:t>
          </a:r>
          <a:r>
            <a:rPr lang="cs-CZ" sz="2000" kern="1200" dirty="0"/>
            <a:t>s</a:t>
          </a:r>
          <a:r>
            <a:rPr lang="en-US" sz="2000" kern="1200" dirty="0"/>
            <a:t>, use of </a:t>
          </a:r>
          <a:r>
            <a:rPr lang="en-US" sz="2000" kern="1200" dirty="0" err="1"/>
            <a:t>stybology</a:t>
          </a:r>
          <a:r>
            <a:rPr lang="en-US" sz="2000" kern="1200" dirty="0"/>
            <a:t>, statistical analyzes</a:t>
          </a:r>
        </a:p>
      </dsp:txBody>
      <dsp:txXfrm>
        <a:off x="735524" y="1695921"/>
        <a:ext cx="9860433" cy="676303"/>
      </dsp:txXfrm>
    </dsp:sp>
    <dsp:sp modelId="{BC386429-13EE-4BA5-87F5-87107CF944A5}">
      <dsp:nvSpPr>
        <dsp:cNvPr id="0" name=""/>
        <dsp:cNvSpPr/>
      </dsp:nvSpPr>
      <dsp:spPr>
        <a:xfrm>
          <a:off x="0" y="2541301"/>
          <a:ext cx="10618236" cy="636521"/>
        </a:xfrm>
        <a:prstGeom prst="roundRect">
          <a:avLst>
            <a:gd name="adj" fmla="val 10000"/>
          </a:avLst>
        </a:prstGeom>
        <a:solidFill>
          <a:schemeClr val="accent2">
            <a:hueOff val="29278"/>
            <a:satOff val="-20157"/>
            <a:lumOff val="-5147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07FC83-72F2-424A-B7BF-56E1913FDFE4}">
      <dsp:nvSpPr>
        <dsp:cNvPr id="0" name=""/>
        <dsp:cNvSpPr/>
      </dsp:nvSpPr>
      <dsp:spPr>
        <a:xfrm>
          <a:off x="192547" y="2684518"/>
          <a:ext cx="350428" cy="3500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2A429E-D802-4CD7-9DEE-81A9F7F2A4FA}">
      <dsp:nvSpPr>
        <dsp:cNvPr id="0" name=""/>
        <dsp:cNvSpPr/>
      </dsp:nvSpPr>
      <dsp:spPr>
        <a:xfrm>
          <a:off x="735524" y="2541301"/>
          <a:ext cx="9860433" cy="67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76" tIns="71576" rIns="71576" bIns="715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Definitions of centers</a:t>
          </a:r>
          <a:r>
            <a:rPr lang="cs-CZ" sz="2000" b="1" kern="1200" dirty="0"/>
            <a:t> </a:t>
          </a:r>
          <a:r>
            <a:rPr lang="cs-CZ" sz="2000" kern="1200" dirty="0"/>
            <a:t>→ </a:t>
          </a:r>
          <a:r>
            <a:rPr lang="en-US" sz="2000" kern="1200" dirty="0" err="1"/>
            <a:t>Horákov</a:t>
          </a:r>
          <a:r>
            <a:rPr lang="en-US" sz="2000" kern="1200" dirty="0"/>
            <a:t> center in the area of Brno (</a:t>
          </a:r>
          <a:r>
            <a:rPr lang="cs-CZ" sz="2000" kern="1200" dirty="0" err="1"/>
            <a:t>near</a:t>
          </a:r>
          <a:r>
            <a:rPr lang="cs-CZ" sz="2000" kern="1200" dirty="0"/>
            <a:t> </a:t>
          </a:r>
          <a:r>
            <a:rPr lang="en-US" sz="2000" kern="1200" dirty="0" err="1"/>
            <a:t>Modřice</a:t>
          </a:r>
          <a:r>
            <a:rPr lang="en-US" sz="2000" kern="1200" dirty="0"/>
            <a:t>) </a:t>
          </a:r>
          <a:r>
            <a:rPr lang="cs-CZ" sz="2000" kern="1200" dirty="0"/>
            <a:t>a</a:t>
          </a:r>
          <a:r>
            <a:rPr lang="en-US" sz="2000" kern="1200" dirty="0" err="1"/>
            <a:t>nd</a:t>
          </a:r>
          <a:r>
            <a:rPr lang="en-US" sz="2000" kern="1200" dirty="0"/>
            <a:t> </a:t>
          </a:r>
          <a:r>
            <a:rPr lang="en-US" sz="2000" kern="1200" dirty="0" err="1"/>
            <a:t>Platěnice</a:t>
          </a:r>
          <a:r>
            <a:rPr lang="en-US" sz="2000" kern="1200" dirty="0"/>
            <a:t> </a:t>
          </a:r>
          <a:r>
            <a:rPr lang="cs-CZ" sz="2000" kern="1200" dirty="0"/>
            <a:t>center </a:t>
          </a:r>
          <a:r>
            <a:rPr lang="en-US" sz="2000" kern="1200" dirty="0"/>
            <a:t>in the </a:t>
          </a:r>
          <a:r>
            <a:rPr lang="en-US" sz="2000" kern="1200" dirty="0" err="1"/>
            <a:t>Prostějov</a:t>
          </a:r>
          <a:r>
            <a:rPr lang="en-US" sz="2000" kern="1200" dirty="0"/>
            <a:t> region (</a:t>
          </a:r>
          <a:r>
            <a:rPr lang="cs-CZ" sz="2000" kern="1200" dirty="0" err="1"/>
            <a:t>near</a:t>
          </a:r>
          <a:r>
            <a:rPr lang="cs-CZ" sz="2000" kern="1200" dirty="0"/>
            <a:t> </a:t>
          </a:r>
          <a:r>
            <a:rPr lang="en-US" sz="2000" kern="1200" dirty="0" err="1"/>
            <a:t>Kralice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</a:t>
          </a:r>
          <a:r>
            <a:rPr lang="en-US" sz="2000" kern="1200" dirty="0" err="1"/>
            <a:t>Hané</a:t>
          </a:r>
          <a:r>
            <a:rPr lang="en-US" sz="2000" kern="1200" dirty="0"/>
            <a:t>)</a:t>
          </a:r>
        </a:p>
      </dsp:txBody>
      <dsp:txXfrm>
        <a:off x="735524" y="2541301"/>
        <a:ext cx="9860433" cy="676303"/>
      </dsp:txXfrm>
    </dsp:sp>
    <dsp:sp modelId="{AC6A30DE-F0EB-4F7B-A9EA-72A541609FA5}">
      <dsp:nvSpPr>
        <dsp:cNvPr id="0" name=""/>
        <dsp:cNvSpPr/>
      </dsp:nvSpPr>
      <dsp:spPr>
        <a:xfrm>
          <a:off x="0" y="3386681"/>
          <a:ext cx="10618236" cy="636521"/>
        </a:xfrm>
        <a:prstGeom prst="roundRect">
          <a:avLst>
            <a:gd name="adj" fmla="val 1000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B5CDD4-FBB0-4663-A354-1A21B0ACE4C7}">
      <dsp:nvSpPr>
        <dsp:cNvPr id="0" name=""/>
        <dsp:cNvSpPr/>
      </dsp:nvSpPr>
      <dsp:spPr>
        <a:xfrm>
          <a:off x="192547" y="3529898"/>
          <a:ext cx="350428" cy="3500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65CED6-03A6-4316-A12A-C5E28115C439}">
      <dsp:nvSpPr>
        <dsp:cNvPr id="0" name=""/>
        <dsp:cNvSpPr/>
      </dsp:nvSpPr>
      <dsp:spPr>
        <a:xfrm>
          <a:off x="735524" y="3386681"/>
          <a:ext cx="9860433" cy="676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76" tIns="71576" rIns="71576" bIns="715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model center needs to be further </a:t>
          </a:r>
          <a:r>
            <a:rPr lang="en-US" sz="2000" kern="1200" dirty="0" err="1"/>
            <a:t>develope</a:t>
          </a:r>
          <a:r>
            <a:rPr lang="cs-CZ" sz="2000" kern="1200" dirty="0"/>
            <a:t>d as a part </a:t>
          </a:r>
          <a:r>
            <a:rPr lang="cs-CZ" sz="2000" kern="1200" dirty="0" err="1"/>
            <a:t>of</a:t>
          </a:r>
          <a:r>
            <a:rPr lang="cs-CZ" sz="2000" kern="1200" dirty="0"/>
            <a:t> East </a:t>
          </a:r>
          <a:r>
            <a:rPr lang="cs-CZ" sz="2000" kern="1200" dirty="0" err="1"/>
            <a:t>Hallstatt</a:t>
          </a:r>
          <a:r>
            <a:rPr lang="cs-CZ" sz="2000" kern="1200" dirty="0"/>
            <a:t> </a:t>
          </a:r>
          <a:r>
            <a:rPr lang="cs-CZ" sz="2000" kern="1200" dirty="0" err="1"/>
            <a:t>culture</a:t>
          </a:r>
          <a:r>
            <a:rPr lang="cs-CZ" sz="2000" kern="1200" dirty="0"/>
            <a:t> → </a:t>
          </a:r>
          <a:r>
            <a:rPr lang="en-US" sz="2000" kern="1200" dirty="0"/>
            <a:t>decades of </a:t>
          </a:r>
          <a:r>
            <a:rPr lang="en-US" sz="2000" b="1" kern="1200" dirty="0"/>
            <a:t>future work</a:t>
          </a:r>
          <a:endParaRPr lang="en-US" sz="2000" kern="1200" dirty="0"/>
        </a:p>
      </dsp:txBody>
      <dsp:txXfrm>
        <a:off x="735524" y="3386681"/>
        <a:ext cx="9860433" cy="676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D4218-9FC1-47D6-98AD-801A471D2DE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76D17-BD48-4BB9-BE60-5A6FD42F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53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76D17-BD48-4BB9-BE60-5A6FD42F755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58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57764-72E9-49D4-8F23-0C983F796CD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0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57764-72E9-49D4-8F23-0C983F796CD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0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57764-72E9-49D4-8F23-0C983F796CD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0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57764-72E9-49D4-8F23-0C983F796CD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6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5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9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3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6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1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2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3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0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1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1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7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2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1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4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0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2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4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6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6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3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8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6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1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2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1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9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0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6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2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5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3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11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EFB99E-80F2-4F8D-A7D1-F3451DB43732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46ADB59-56E6-4A2C-8A62-8AD9EFADCE5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61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9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A2B965-4B1B-4B1E-BC7A-46CAC4929825}" type="datetimeFigureOut">
              <a:rPr lang="cs-CZ" smtClean="0"/>
              <a:pPr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5EBDD6-EFA6-4AC3-BC91-7F8494FFF56B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9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691BD-FDF9-452C-8FD8-68E55C6FC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495" y="1687398"/>
            <a:ext cx="10058400" cy="2639504"/>
          </a:xfrm>
        </p:spPr>
        <p:txBody>
          <a:bodyPr>
            <a:normAutofit fontScale="90000"/>
          </a:bodyPr>
          <a:lstStyle/>
          <a:p>
            <a:r>
              <a:rPr lang="cs-CZ" dirty="0"/>
              <a:t>04 </a:t>
            </a:r>
            <a:r>
              <a:rPr lang="en-US" dirty="0"/>
              <a:t>‒</a:t>
            </a:r>
            <a:r>
              <a:rPr lang="cs-CZ" dirty="0"/>
              <a:t> </a:t>
            </a:r>
            <a:r>
              <a:rPr lang="en-US" dirty="0"/>
              <a:t>Identification of </a:t>
            </a:r>
            <a:r>
              <a:rPr lang="en-US" dirty="0" err="1"/>
              <a:t>elit</a:t>
            </a:r>
            <a:r>
              <a:rPr lang="cs-CZ" dirty="0"/>
              <a:t>e</a:t>
            </a:r>
            <a:r>
              <a:rPr lang="en-US" dirty="0"/>
              <a:t>s in the Hallstatt period in Moravia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5E91B4-ADE5-4903-BA47-72566DD42A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Early Iron Age in the Central European context on the example of Moravia</a:t>
            </a:r>
            <a:r>
              <a:rPr lang="cs-CZ" dirty="0"/>
              <a:t> 4/12 (UPA UK)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83CCF3A7-6547-4C3B-A21F-18EC9C7E56F4}"/>
              </a:ext>
            </a:extLst>
          </p:cNvPr>
          <p:cNvSpPr txBox="1">
            <a:spLocks/>
          </p:cNvSpPr>
          <p:nvPr/>
        </p:nvSpPr>
        <p:spPr>
          <a:xfrm>
            <a:off x="1097280" y="6523348"/>
            <a:ext cx="11094720" cy="334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schemeClr val="bg1"/>
                </a:solidFill>
              </a:rPr>
              <a:t>Mgr. Zuzana </a:t>
            </a:r>
            <a:r>
              <a:rPr lang="cs-CZ" sz="1200" dirty="0" err="1">
                <a:solidFill>
                  <a:schemeClr val="bg1"/>
                </a:solidFill>
              </a:rPr>
              <a:t>golec</a:t>
            </a:r>
            <a:r>
              <a:rPr lang="cs-CZ" sz="1200" dirty="0">
                <a:solidFill>
                  <a:schemeClr val="bg1"/>
                </a:solidFill>
              </a:rPr>
              <a:t> mírová, Department of </a:t>
            </a:r>
            <a:r>
              <a:rPr lang="cs-CZ" sz="1200" dirty="0" err="1">
                <a:solidFill>
                  <a:schemeClr val="bg1"/>
                </a:solidFill>
              </a:rPr>
              <a:t>archaeology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Faculty</a:t>
            </a:r>
            <a:r>
              <a:rPr lang="cs-CZ" sz="1200" dirty="0">
                <a:solidFill>
                  <a:schemeClr val="bg1"/>
                </a:solidFill>
              </a:rPr>
              <a:t> of </a:t>
            </a:r>
            <a:r>
              <a:rPr lang="cs-CZ" sz="1200" dirty="0" err="1">
                <a:solidFill>
                  <a:schemeClr val="bg1"/>
                </a:solidFill>
              </a:rPr>
              <a:t>arts</a:t>
            </a:r>
            <a:r>
              <a:rPr lang="cs-CZ" sz="1200" dirty="0">
                <a:solidFill>
                  <a:schemeClr val="bg1"/>
                </a:solidFill>
              </a:rPr>
              <a:t>, Charles university </a:t>
            </a:r>
            <a:r>
              <a:rPr lang="cs-CZ" sz="1200" dirty="0" err="1">
                <a:solidFill>
                  <a:schemeClr val="bg1"/>
                </a:solidFill>
              </a:rPr>
              <a:t>prague</a:t>
            </a:r>
            <a:endParaRPr lang="cs-CZ" sz="12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8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Obrázek 4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12729FA7-1E44-423F-A044-17F0BEC0E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FB9F3E88-0D54-4132-AE0D-84A2F0DE0F1F}"/>
              </a:ext>
            </a:extLst>
          </p:cNvPr>
          <p:cNvSpPr txBox="1">
            <a:spLocks/>
          </p:cNvSpPr>
          <p:nvPr/>
        </p:nvSpPr>
        <p:spPr>
          <a:xfrm>
            <a:off x="5076825" y="0"/>
            <a:ext cx="6867525" cy="667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Moveable cases of the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fe</a:t>
            </a: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male elites Ha C2–D2</a:t>
            </a:r>
            <a:endParaRPr kumimoji="0" lang="en-US" sz="1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C53907-6C3A-4997-BB0B-5B450AA21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4" b="5794"/>
          <a:stretch/>
        </p:blipFill>
        <p:spPr>
          <a:xfrm>
            <a:off x="-13675" y="4355"/>
            <a:ext cx="4584734" cy="2736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8DE421E-16DC-4245-8CCE-7280742B8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2651"/>
            <a:ext cx="2422091" cy="233216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482454F-7F2A-4CFC-8FF4-47CC3CE8A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64" y="2743934"/>
            <a:ext cx="2169950" cy="203363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B026D16-2B81-493F-A954-388B5ADA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1048"/>
            <a:ext cx="3552825" cy="182695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3790BCA-307A-4804-9DF7-2715A2A03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987" y="5031048"/>
            <a:ext cx="1031910" cy="88679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E0ED5BF-E2B8-4BA9-AEB3-421F07CDE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111" y="5917846"/>
            <a:ext cx="1087481" cy="94102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07FC98A-ADFA-42B8-BC45-86DBDC805AA8}"/>
              </a:ext>
            </a:extLst>
          </p:cNvPr>
          <p:cNvSpPr txBox="1"/>
          <p:nvPr/>
        </p:nvSpPr>
        <p:spPr>
          <a:xfrm>
            <a:off x="1993893" y="5728883"/>
            <a:ext cx="10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Habrůvka ‒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″Býčí skála″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9D74C2-7C14-42F0-81E7-5DF0C6A0A89B}"/>
              </a:ext>
            </a:extLst>
          </p:cNvPr>
          <p:cNvSpPr txBox="1"/>
          <p:nvPr/>
        </p:nvSpPr>
        <p:spPr>
          <a:xfrm>
            <a:off x="3380459" y="5728883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Brno-Holásky 1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3B6F50B-5DC3-4B42-938B-AFB582EC64B1}"/>
              </a:ext>
            </a:extLst>
          </p:cNvPr>
          <p:cNvSpPr txBox="1"/>
          <p:nvPr/>
        </p:nvSpPr>
        <p:spPr>
          <a:xfrm>
            <a:off x="2422650" y="4763461"/>
            <a:ext cx="2148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Habrůvka ‒  ″Býčí skála″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C5CB14E-0FBC-44EE-8A58-50CE9FCBA35A}"/>
              </a:ext>
            </a:extLst>
          </p:cNvPr>
          <p:cNvSpPr txBox="1"/>
          <p:nvPr/>
        </p:nvSpPr>
        <p:spPr>
          <a:xfrm>
            <a:off x="3537099" y="6503453"/>
            <a:ext cx="715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Jevíčko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DD113C2-3093-479C-ABE9-8271E6753F0A}"/>
              </a:ext>
            </a:extLst>
          </p:cNvPr>
          <p:cNvSpPr txBox="1"/>
          <p:nvPr/>
        </p:nvSpPr>
        <p:spPr>
          <a:xfrm>
            <a:off x="0" y="4993137"/>
            <a:ext cx="650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Bánov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6EF7FA3-4EE4-4DF8-AD35-2D771C9CB39A}"/>
              </a:ext>
            </a:extLst>
          </p:cNvPr>
          <p:cNvSpPr txBox="1"/>
          <p:nvPr/>
        </p:nvSpPr>
        <p:spPr>
          <a:xfrm>
            <a:off x="0" y="-28575"/>
            <a:ext cx="170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Bohdalice-Pavlovice</a:t>
            </a:r>
          </a:p>
        </p:txBody>
      </p:sp>
    </p:spTree>
    <p:extLst>
      <p:ext uri="{BB962C8B-B14F-4D97-AF65-F5344CB8AC3E}">
        <p14:creationId xmlns:p14="http://schemas.microsoft.com/office/powerpoint/2010/main" val="12396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DD46A6E4-18D5-41D4-82E7-63AE89557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" r="2" b="8898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C6B5F475-8EF6-49BE-B434-2AD012FC70C5}"/>
              </a:ext>
            </a:extLst>
          </p:cNvPr>
          <p:cNvSpPr txBox="1">
            <a:spLocks/>
          </p:cNvSpPr>
          <p:nvPr/>
        </p:nvSpPr>
        <p:spPr>
          <a:xfrm>
            <a:off x="5076825" y="0"/>
            <a:ext cx="6867525" cy="667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Hoards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Ha C2–D2</a:t>
            </a:r>
            <a:endParaRPr kumimoji="0" lang="en-US" sz="1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Obrázek 8" descr="Obsah obrázku interiér, stůl, hrníček, banán&#10;&#10;Popis vygenerován s vysokou mírou spolehlivosti">
            <a:extLst>
              <a:ext uri="{FF2B5EF4-FFF2-40B4-BE49-F238E27FC236}">
                <a16:creationId xmlns:a16="http://schemas.microsoft.com/office/drawing/2014/main" id="{61AF10BF-8219-4265-9E66-DDC606385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4520532"/>
            <a:ext cx="4569958" cy="2337467"/>
          </a:xfrm>
          <a:prstGeom prst="rect">
            <a:avLst/>
          </a:prstGeom>
        </p:spPr>
      </p:pic>
      <p:pic>
        <p:nvPicPr>
          <p:cNvPr id="15" name="Obrázek 1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4415B633-9A77-4A93-B537-53984CD0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-9"/>
            <a:ext cx="4569958" cy="452876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43110D0-45BE-4763-98BC-46DBDB3C46CB}"/>
              </a:ext>
            </a:extLst>
          </p:cNvPr>
          <p:cNvSpPr txBox="1"/>
          <p:nvPr/>
        </p:nvSpPr>
        <p:spPr>
          <a:xfrm>
            <a:off x="2958119" y="64181"/>
            <a:ext cx="1467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Kralice na Hané 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FAEDAF5-5BFD-4578-9EE5-B4BC024CD8D9}"/>
              </a:ext>
            </a:extLst>
          </p:cNvPr>
          <p:cNvSpPr txBox="1"/>
          <p:nvPr/>
        </p:nvSpPr>
        <p:spPr>
          <a:xfrm>
            <a:off x="0" y="4554847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Náklo 2</a:t>
            </a:r>
          </a:p>
        </p:txBody>
      </p:sp>
    </p:spTree>
    <p:extLst>
      <p:ext uri="{BB962C8B-B14F-4D97-AF65-F5344CB8AC3E}">
        <p14:creationId xmlns:p14="http://schemas.microsoft.com/office/powerpoint/2010/main" val="29402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8E9E817-242C-44EC-8346-68D7EB1A6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" r="2" b="789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Nadpis 4">
            <a:extLst>
              <a:ext uri="{FF2B5EF4-FFF2-40B4-BE49-F238E27FC236}">
                <a16:creationId xmlns:a16="http://schemas.microsoft.com/office/drawing/2014/main" id="{646CDCBB-9915-458A-BE1C-6DA8885E7366}"/>
              </a:ext>
            </a:extLst>
          </p:cNvPr>
          <p:cNvSpPr txBox="1">
            <a:spLocks/>
          </p:cNvSpPr>
          <p:nvPr/>
        </p:nvSpPr>
        <p:spPr>
          <a:xfrm>
            <a:off x="5076825" y="1"/>
            <a:ext cx="6867525" cy="552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Hillforts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Ha C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1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–D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3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995A397-0FE9-4B99-85ED-962601C96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" y="4957398"/>
            <a:ext cx="3690192" cy="190060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0D70F8F-3A82-4997-8F97-9E8F9F98A4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0551"/>
            <a:ext cx="2764175" cy="200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FEC9098-2951-491F-9A6C-DB6891B08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83953" cy="22383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C45BBC-3AEB-48D1-9463-005F30714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191" y="2523440"/>
            <a:ext cx="1845762" cy="1839420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0E00E91C-CA12-4282-AF6C-5D2BEB5F92C6}"/>
              </a:ext>
            </a:extLst>
          </p:cNvPr>
          <p:cNvSpPr txBox="1"/>
          <p:nvPr/>
        </p:nvSpPr>
        <p:spPr>
          <a:xfrm>
            <a:off x="-1" y="4579627"/>
            <a:ext cx="4583954" cy="432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2506958-3AD1-4D97-8317-A747BE5D6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25009" y="5499057"/>
            <a:ext cx="1768088" cy="949799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EE6A136-A0B0-4782-8801-51B217DF2621}"/>
              </a:ext>
            </a:extLst>
          </p:cNvPr>
          <p:cNvSpPr txBox="1"/>
          <p:nvPr/>
        </p:nvSpPr>
        <p:spPr>
          <a:xfrm>
            <a:off x="0" y="2227019"/>
            <a:ext cx="18359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Provodov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„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Rýsov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 1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20879EE-89F3-44FD-A5B9-E8F6A337E2F0}"/>
              </a:ext>
            </a:extLst>
          </p:cNvPr>
          <p:cNvSpPr txBox="1"/>
          <p:nvPr/>
        </p:nvSpPr>
        <p:spPr>
          <a:xfrm>
            <a:off x="701684" y="5246481"/>
            <a:ext cx="2303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Pavlov-Lechovice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Obersko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B502DE5-339B-4668-90AD-98CB443C0A3E}"/>
              </a:ext>
            </a:extLst>
          </p:cNvPr>
          <p:cNvSpPr txBox="1"/>
          <p:nvPr/>
        </p:nvSpPr>
        <p:spPr>
          <a:xfrm>
            <a:off x="0" y="4465737"/>
            <a:ext cx="27740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Provodov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„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Rýsov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 2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6B69C8F-E066-4FB3-9297-69132586BB19}"/>
              </a:ext>
            </a:extLst>
          </p:cNvPr>
          <p:cNvSpPr txBox="1"/>
          <p:nvPr/>
        </p:nvSpPr>
        <p:spPr>
          <a:xfrm>
            <a:off x="2558143" y="4340927"/>
            <a:ext cx="20258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Křenovice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"Hradisko"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82E2A5-AC9B-4281-98FF-18610B076F20}"/>
              </a:ext>
            </a:extLst>
          </p:cNvPr>
          <p:cNvSpPr txBox="1"/>
          <p:nvPr/>
        </p:nvSpPr>
        <p:spPr>
          <a:xfrm>
            <a:off x="2558143" y="4809268"/>
            <a:ext cx="20258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Podivice ‒ 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"Na Valech"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4134588-8221-4A1D-86DD-D648EB527466}"/>
              </a:ext>
            </a:extLst>
          </p:cNvPr>
          <p:cNvSpPr txBox="1"/>
          <p:nvPr/>
        </p:nvSpPr>
        <p:spPr>
          <a:xfrm>
            <a:off x="1809421" y="2225392"/>
            <a:ext cx="27740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0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mapa, text&#10;&#10;Popis vygenerován s vysokou mírou spolehlivosti">
            <a:extLst>
              <a:ext uri="{FF2B5EF4-FFF2-40B4-BE49-F238E27FC236}">
                <a16:creationId xmlns:a16="http://schemas.microsoft.com/office/drawing/2014/main" id="{8FB9A649-5195-4D65-BA27-CE4FF5086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CB861CC5-1B1B-4E6A-BF8E-1BBE496E1C05}"/>
              </a:ext>
            </a:extLst>
          </p:cNvPr>
          <p:cNvSpPr txBox="1">
            <a:spLocks/>
          </p:cNvSpPr>
          <p:nvPr/>
        </p:nvSpPr>
        <p:spPr>
          <a:xfrm>
            <a:off x="5076825" y="1"/>
            <a:ext cx="6867525" cy="64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Immovable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cases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elites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on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hillforts</a:t>
            </a:r>
            <a:endParaRPr kumimoji="0" lang="en-US" sz="1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699A26D-C897-4905-AE92-5EECE365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5219" y="2888489"/>
            <a:ext cx="3354291" cy="458473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8E61528-3580-487A-B235-FF3E05FA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584734" cy="350371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4350D7-1B99-442E-9252-9F50C033C5CC}"/>
              </a:ext>
            </a:extLst>
          </p:cNvPr>
          <p:cNvSpPr txBox="1"/>
          <p:nvPr/>
        </p:nvSpPr>
        <p:spPr>
          <a:xfrm>
            <a:off x="1343421" y="6406552"/>
            <a:ext cx="2303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Křižanovice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"Zámeček"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D50D35E-A481-466D-AE4C-1C6968A23DDC}"/>
              </a:ext>
            </a:extLst>
          </p:cNvPr>
          <p:cNvSpPr txBox="1"/>
          <p:nvPr/>
        </p:nvSpPr>
        <p:spPr>
          <a:xfrm>
            <a:off x="2345197" y="3575946"/>
            <a:ext cx="2303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Křenovice ‒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„Hradisko"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4EE26D5-3C4C-4D19-8855-A60031105B1C}"/>
              </a:ext>
            </a:extLst>
          </p:cNvPr>
          <p:cNvSpPr txBox="1"/>
          <p:nvPr/>
        </p:nvSpPr>
        <p:spPr>
          <a:xfrm>
            <a:off x="9322940" y="3497460"/>
            <a:ext cx="1106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Křenovice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43DA234-97AE-4384-98E8-D3BE5385909B}"/>
              </a:ext>
            </a:extLst>
          </p:cNvPr>
          <p:cNvSpPr txBox="1"/>
          <p:nvPr/>
        </p:nvSpPr>
        <p:spPr>
          <a:xfrm>
            <a:off x="8471813" y="4035624"/>
            <a:ext cx="1308327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Křižanovice</a:t>
            </a:r>
          </a:p>
        </p:txBody>
      </p:sp>
    </p:spTree>
    <p:extLst>
      <p:ext uri="{BB962C8B-B14F-4D97-AF65-F5344CB8AC3E}">
        <p14:creationId xmlns:p14="http://schemas.microsoft.com/office/powerpoint/2010/main" val="2238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79931A74-F405-4F8F-AA4F-2FDCB5AFB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Nadpis 4">
            <a:extLst>
              <a:ext uri="{FF2B5EF4-FFF2-40B4-BE49-F238E27FC236}">
                <a16:creationId xmlns:a16="http://schemas.microsoft.com/office/drawing/2014/main" id="{74A67F1B-9CE4-4726-BFBF-AEFB4901763B}"/>
              </a:ext>
            </a:extLst>
          </p:cNvPr>
          <p:cNvSpPr txBox="1">
            <a:spLocks/>
          </p:cNvSpPr>
          <p:nvPr/>
        </p:nvSpPr>
        <p:spPr>
          <a:xfrm>
            <a:off x="5076825" y="1"/>
            <a:ext cx="6867525" cy="64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Homesteads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and </a:t>
            </a: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workshops</a:t>
            </a:r>
            <a:endParaRPr kumimoji="0" lang="en-US" sz="1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2154D2-E823-47BA-827E-D3DE0DD1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475"/>
            <a:ext cx="4584730" cy="204832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6B14AE5-B017-4477-AC40-7E71B1FE3F42}"/>
              </a:ext>
            </a:extLst>
          </p:cNvPr>
          <p:cNvSpPr txBox="1"/>
          <p:nvPr/>
        </p:nvSpPr>
        <p:spPr>
          <a:xfrm>
            <a:off x="2981008" y="138005"/>
            <a:ext cx="1875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Kuřim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84CE940-B2F1-44EC-AC71-51C8648CE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" y="4703162"/>
            <a:ext cx="4581592" cy="2159113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2DC7D79-A094-4281-952D-1A85BF7AF7C1}"/>
              </a:ext>
            </a:extLst>
          </p:cNvPr>
          <p:cNvSpPr txBox="1"/>
          <p:nvPr/>
        </p:nvSpPr>
        <p:spPr>
          <a:xfrm>
            <a:off x="-3157" y="2023648"/>
            <a:ext cx="4581593" cy="14101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7A1EF677-77D3-44AB-A96B-DFA36EC62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7039"/>
            <a:ext cx="1308808" cy="120813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8AED086-F311-400F-A2E5-74FE54256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77275" y="1681972"/>
            <a:ext cx="1420729" cy="154732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33928EE-F660-4596-9F1D-461D0A0BD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357" y="1858349"/>
            <a:ext cx="1450353" cy="1345509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E726B86F-2C28-4F5E-8360-6A9A1C6A9411}"/>
              </a:ext>
            </a:extLst>
          </p:cNvPr>
          <p:cNvSpPr txBox="1"/>
          <p:nvPr/>
        </p:nvSpPr>
        <p:spPr>
          <a:xfrm>
            <a:off x="0" y="3103093"/>
            <a:ext cx="4581593" cy="14101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6921271-8E7B-430E-85D3-A7051AAAF564}"/>
              </a:ext>
            </a:extLst>
          </p:cNvPr>
          <p:cNvSpPr txBox="1"/>
          <p:nvPr/>
        </p:nvSpPr>
        <p:spPr>
          <a:xfrm>
            <a:off x="0" y="3167239"/>
            <a:ext cx="457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Dvorce: Kuřim, Kobylnice, Křižanovice, Křenovice, Modřice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AB4DAC1-894D-4F06-8A4B-178D463964E4}"/>
              </a:ext>
            </a:extLst>
          </p:cNvPr>
          <p:cNvSpPr txBox="1"/>
          <p:nvPr/>
        </p:nvSpPr>
        <p:spPr>
          <a:xfrm>
            <a:off x="3201328" y="6538603"/>
            <a:ext cx="1875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Kobylnice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00BD6-E6EC-41C2-B7B5-9AF55BB54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834" y="3465007"/>
            <a:ext cx="1417373" cy="133103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3723838E-339B-415A-92D4-BA91C22F5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65863"/>
            <a:ext cx="1712113" cy="133018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DC08FC48-A8B1-4666-892B-BD5A968E0A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207" y="3453982"/>
            <a:ext cx="1490229" cy="13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06EE5DDE-6E71-42C9-954C-2B417D7E0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Nadpis 4">
            <a:extLst>
              <a:ext uri="{FF2B5EF4-FFF2-40B4-BE49-F238E27FC236}">
                <a16:creationId xmlns:a16="http://schemas.microsoft.com/office/drawing/2014/main" id="{5BC45101-012F-45A3-B213-EC3C076D7E9A}"/>
              </a:ext>
            </a:extLst>
          </p:cNvPr>
          <p:cNvSpPr txBox="1">
            <a:spLocks/>
          </p:cNvSpPr>
          <p:nvPr/>
        </p:nvSpPr>
        <p:spPr>
          <a:xfrm>
            <a:off x="5076825" y="1"/>
            <a:ext cx="6867525" cy="5551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Two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centres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of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elites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Býčí Skála </a:t>
            </a: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Cave</a:t>
            </a:r>
            <a:r>
              <a:rPr kumimoji="0" lang="cs-CZ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24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sanctuary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C964C1C-BFDE-43EC-94FA-87B6F324B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584734" cy="6244698"/>
          </a:xfrm>
          <a:prstGeom prst="rect">
            <a:avLst/>
          </a:prstGeom>
        </p:spPr>
      </p:pic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7B5BBF2-34D7-4D5C-BBDA-19C3907DE234}"/>
              </a:ext>
            </a:extLst>
          </p:cNvPr>
          <p:cNvSpPr/>
          <p:nvPr/>
        </p:nvSpPr>
        <p:spPr>
          <a:xfrm>
            <a:off x="7206343" y="2710543"/>
            <a:ext cx="1800234" cy="2460171"/>
          </a:xfrm>
          <a:custGeom>
            <a:avLst/>
            <a:gdLst>
              <a:gd name="connsiteX0" fmla="*/ 0 w 1800234"/>
              <a:gd name="connsiteY0" fmla="*/ 0 h 2460171"/>
              <a:gd name="connsiteX1" fmla="*/ 881743 w 1800234"/>
              <a:gd name="connsiteY1" fmla="*/ 729343 h 2460171"/>
              <a:gd name="connsiteX2" fmla="*/ 1709057 w 1800234"/>
              <a:gd name="connsiteY2" fmla="*/ 1153886 h 2460171"/>
              <a:gd name="connsiteX3" fmla="*/ 1796143 w 1800234"/>
              <a:gd name="connsiteY3" fmla="*/ 2460171 h 24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34" h="2460171">
                <a:moveTo>
                  <a:pt x="0" y="0"/>
                </a:moveTo>
                <a:cubicBezTo>
                  <a:pt x="298450" y="268514"/>
                  <a:pt x="596900" y="537029"/>
                  <a:pt x="881743" y="729343"/>
                </a:cubicBezTo>
                <a:cubicBezTo>
                  <a:pt x="1166586" y="921657"/>
                  <a:pt x="1556657" y="865415"/>
                  <a:pt x="1709057" y="1153886"/>
                </a:cubicBezTo>
                <a:cubicBezTo>
                  <a:pt x="1861457" y="1442357"/>
                  <a:pt x="1770743" y="2226128"/>
                  <a:pt x="1796143" y="2460171"/>
                </a:cubicBezTo>
              </a:path>
            </a:pathLst>
          </a:cu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ázek 19" descr="Obsah obrázku objekt&#10;&#10;Popis vygenerován s vysokou mírou spolehlivosti">
            <a:extLst>
              <a:ext uri="{FF2B5EF4-FFF2-40B4-BE49-F238E27FC236}">
                <a16:creationId xmlns:a16="http://schemas.microsoft.com/office/drawing/2014/main" id="{B2BDCBDC-1657-44AE-9F41-B55E46ABC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77" y="3311374"/>
            <a:ext cx="276264" cy="26673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E026DEE-1766-426A-BAFD-3B74663E1561}"/>
              </a:ext>
            </a:extLst>
          </p:cNvPr>
          <p:cNvSpPr txBox="1"/>
          <p:nvPr/>
        </p:nvSpPr>
        <p:spPr>
          <a:xfrm>
            <a:off x="6899421" y="4532585"/>
            <a:ext cx="1835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Horákov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D1EFF2-E2F2-4F1E-B371-3D2E4FD3EF01}"/>
              </a:ext>
            </a:extLst>
          </p:cNvPr>
          <p:cNvSpPr txBox="1"/>
          <p:nvPr/>
        </p:nvSpPr>
        <p:spPr>
          <a:xfrm>
            <a:off x="9799680" y="2000075"/>
            <a:ext cx="200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9B2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Platěnice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2D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9B2D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A341175-FD7F-422D-8B25-8729E6D57077}"/>
              </a:ext>
            </a:extLst>
          </p:cNvPr>
          <p:cNvSpPr txBox="1"/>
          <p:nvPr/>
        </p:nvSpPr>
        <p:spPr>
          <a:xfrm>
            <a:off x="0" y="6459128"/>
            <a:ext cx="45815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116739B-98FE-4123-B9DA-4AD23763AE3F}"/>
              </a:ext>
            </a:extLst>
          </p:cNvPr>
          <p:cNvSpPr txBox="1"/>
          <p:nvPr/>
        </p:nvSpPr>
        <p:spPr>
          <a:xfrm>
            <a:off x="0" y="6226704"/>
            <a:ext cx="45815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Býčí Skála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Cave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Sanctuary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64E578DD-557A-4177-BE3F-2FC1A2608265}"/>
              </a:ext>
            </a:extLst>
          </p:cNvPr>
          <p:cNvSpPr/>
          <p:nvPr/>
        </p:nvSpPr>
        <p:spPr>
          <a:xfrm rot="997030">
            <a:off x="7319982" y="3561053"/>
            <a:ext cx="1052829" cy="938438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1CA92EFD-EE7E-4299-8577-4586018FC3B9}"/>
              </a:ext>
            </a:extLst>
          </p:cNvPr>
          <p:cNvSpPr/>
          <p:nvPr/>
        </p:nvSpPr>
        <p:spPr>
          <a:xfrm rot="18079298">
            <a:off x="8500980" y="2321420"/>
            <a:ext cx="1340198" cy="103557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19F9CDA-50DC-4F66-9BE5-E712A57A433D}"/>
              </a:ext>
            </a:extLst>
          </p:cNvPr>
          <p:cNvSpPr txBox="1"/>
          <p:nvPr/>
        </p:nvSpPr>
        <p:spPr>
          <a:xfrm>
            <a:off x="7116638" y="3011715"/>
            <a:ext cx="2303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Býčí skála</a:t>
            </a:r>
          </a:p>
        </p:txBody>
      </p:sp>
    </p:spTree>
    <p:extLst>
      <p:ext uri="{BB962C8B-B14F-4D97-AF65-F5344CB8AC3E}">
        <p14:creationId xmlns:p14="http://schemas.microsoft.com/office/powerpoint/2010/main" val="22930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22" grpId="0"/>
      <p:bldP spid="25" grpId="0" animBg="1"/>
      <p:bldP spid="2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&#10;&#10;Popis vygenerován s velmi vysokou mírou spolehlivosti">
            <a:extLst>
              <a:ext uri="{FF2B5EF4-FFF2-40B4-BE49-F238E27FC236}">
                <a16:creationId xmlns:a16="http://schemas.microsoft.com/office/drawing/2014/main" id="{1BEAF7B2-B8AA-4C9A-8FE5-5A36F7AE7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FE0E9CF-C4D4-4EEA-B785-3E2111FCBDA3}"/>
              </a:ext>
            </a:extLst>
          </p:cNvPr>
          <p:cNvSpPr txBox="1"/>
          <p:nvPr/>
        </p:nvSpPr>
        <p:spPr>
          <a:xfrm>
            <a:off x="11098431" y="1937634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9D19C7B-9107-4C32-B0FA-3E25312E9B66}"/>
              </a:ext>
            </a:extLst>
          </p:cNvPr>
          <p:cNvSpPr txBox="1"/>
          <p:nvPr/>
        </p:nvSpPr>
        <p:spPr>
          <a:xfrm>
            <a:off x="925439" y="845915"/>
            <a:ext cx="3664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Moravia </a:t>
            </a:r>
          </a:p>
          <a:p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113 </a:t>
            </a: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pcs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49A0E0E-196A-46BB-9B2A-F05BB90110C1}"/>
              </a:ext>
            </a:extLst>
          </p:cNvPr>
          <p:cNvSpPr txBox="1"/>
          <p:nvPr/>
        </p:nvSpPr>
        <p:spPr>
          <a:xfrm>
            <a:off x="5266970" y="645023"/>
            <a:ext cx="5903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centre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Horákov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1C14689-D3C1-4121-BB3C-99F67709922E}"/>
              </a:ext>
            </a:extLst>
          </p:cNvPr>
          <p:cNvSpPr txBox="1"/>
          <p:nvPr/>
        </p:nvSpPr>
        <p:spPr>
          <a:xfrm>
            <a:off x="5266970" y="1295695"/>
            <a:ext cx="5999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centre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Platěnice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4C5F59E-616B-41A4-9566-C95B88613770}"/>
              </a:ext>
            </a:extLst>
          </p:cNvPr>
          <p:cNvSpPr txBox="1"/>
          <p:nvPr/>
        </p:nvSpPr>
        <p:spPr>
          <a:xfrm>
            <a:off x="5266970" y="3439793"/>
            <a:ext cx="4522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centres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8B59B0C-A5E7-439F-92B9-FA5D808DFFE2}"/>
              </a:ext>
            </a:extLst>
          </p:cNvPr>
          <p:cNvSpPr txBox="1"/>
          <p:nvPr/>
        </p:nvSpPr>
        <p:spPr>
          <a:xfrm>
            <a:off x="5268440" y="2007280"/>
            <a:ext cx="555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Býčí Skála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sanctuary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7E3C1B2-AF63-4258-A029-0A020DCE6C1A}"/>
              </a:ext>
            </a:extLst>
          </p:cNvPr>
          <p:cNvSpPr txBox="1"/>
          <p:nvPr/>
        </p:nvSpPr>
        <p:spPr>
          <a:xfrm>
            <a:off x="11098430" y="495226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82CBB864-9A6B-4273-AB4C-40226B9FCFDE}"/>
              </a:ext>
            </a:extLst>
          </p:cNvPr>
          <p:cNvSpPr txBox="1"/>
          <p:nvPr/>
        </p:nvSpPr>
        <p:spPr>
          <a:xfrm>
            <a:off x="11121699" y="1213288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45C7F1B-7C88-41FA-B0D0-B67BF86DC111}"/>
              </a:ext>
            </a:extLst>
          </p:cNvPr>
          <p:cNvSpPr txBox="1"/>
          <p:nvPr/>
        </p:nvSpPr>
        <p:spPr>
          <a:xfrm>
            <a:off x="11121700" y="3316682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A3F29AA0-D1E7-4842-BB2D-1D0ECB2F51EB}"/>
              </a:ext>
            </a:extLst>
          </p:cNvPr>
          <p:cNvSpPr txBox="1"/>
          <p:nvPr/>
        </p:nvSpPr>
        <p:spPr>
          <a:xfrm>
            <a:off x="5266969" y="2742956"/>
            <a:ext cx="4877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 Býčí Skála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4120664-2D3A-4442-96A3-423EFB732E84}"/>
              </a:ext>
            </a:extLst>
          </p:cNvPr>
          <p:cNvSpPr txBox="1"/>
          <p:nvPr/>
        </p:nvSpPr>
        <p:spPr>
          <a:xfrm>
            <a:off x="11098432" y="2650374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89%</a:t>
            </a:r>
          </a:p>
        </p:txBody>
      </p:sp>
    </p:spTree>
    <p:extLst>
      <p:ext uri="{BB962C8B-B14F-4D97-AF65-F5344CB8AC3E}">
        <p14:creationId xmlns:p14="http://schemas.microsoft.com/office/powerpoint/2010/main" val="34376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budova&#10;&#10;Popis vygenerován s velmi vysokou mírou spolehlivosti">
            <a:extLst>
              <a:ext uri="{FF2B5EF4-FFF2-40B4-BE49-F238E27FC236}">
                <a16:creationId xmlns:a16="http://schemas.microsoft.com/office/drawing/2014/main" id="{BDFBD875-05ED-4B56-B9EA-8830371D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00" y="73910"/>
            <a:ext cx="4608939" cy="6186497"/>
          </a:xfrm>
          <a:prstGeom prst="rect">
            <a:avLst/>
          </a:prstGeom>
        </p:spPr>
      </p:pic>
      <p:pic>
        <p:nvPicPr>
          <p:cNvPr id="7" name="Obrázek 6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732959EF-6637-4BF5-8D64-95189C29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3463"/>
            <a:ext cx="5205490" cy="632886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47EC1935-A06D-472E-B426-D3A7CDF9D25C}"/>
              </a:ext>
            </a:extLst>
          </p:cNvPr>
          <p:cNvSpPr txBox="1"/>
          <p:nvPr/>
        </p:nvSpPr>
        <p:spPr>
          <a:xfrm>
            <a:off x="998760" y="6398324"/>
            <a:ext cx="481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table with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imm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movable case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values</a:t>
            </a:r>
            <a:endParaRPr lang="cs-CZ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3E88BE-8F74-4F63-88C6-FDBEDA858112}"/>
              </a:ext>
            </a:extLst>
          </p:cNvPr>
          <p:cNvSpPr txBox="1"/>
          <p:nvPr/>
        </p:nvSpPr>
        <p:spPr>
          <a:xfrm>
            <a:off x="6236848" y="6414758"/>
            <a:ext cx="481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table with</a:t>
            </a:r>
            <a:r>
              <a:rPr lang="cs-CZ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movable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case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values</a:t>
            </a:r>
            <a:endParaRPr lang="cs-CZ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69BF2BA-F3A0-43D6-B4E6-6CE5957203D6}"/>
              </a:ext>
            </a:extLst>
          </p:cNvPr>
          <p:cNvSpPr txBox="1"/>
          <p:nvPr/>
        </p:nvSpPr>
        <p:spPr>
          <a:xfrm rot="16200000">
            <a:off x="-1946529" y="2813215"/>
            <a:ext cx="489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cs-CZ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02DC45E-51D6-40E6-AC21-1A3860983F4E}"/>
              </a:ext>
            </a:extLst>
          </p:cNvPr>
          <p:cNvSpPr txBox="1"/>
          <p:nvPr/>
        </p:nvSpPr>
        <p:spPr>
          <a:xfrm rot="16200000">
            <a:off x="8955324" y="2813215"/>
            <a:ext cx="489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>
                    <a:lumMod val="65000"/>
                  </a:schemeClr>
                </a:solidFill>
              </a:rPr>
              <a:t>Data set</a:t>
            </a:r>
          </a:p>
        </p:txBody>
      </p:sp>
    </p:spTree>
    <p:extLst>
      <p:ext uri="{BB962C8B-B14F-4D97-AF65-F5344CB8AC3E}">
        <p14:creationId xmlns:p14="http://schemas.microsoft.com/office/powerpoint/2010/main" val="35681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&#10;&#10;Popis vygenerován s vysokou mírou spolehlivosti">
            <a:extLst>
              <a:ext uri="{FF2B5EF4-FFF2-40B4-BE49-F238E27FC236}">
                <a16:creationId xmlns:a16="http://schemas.microsoft.com/office/drawing/2014/main" id="{5518CBE4-C558-411C-822A-2EAADC42F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25" y="66182"/>
            <a:ext cx="9379004" cy="619014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E6FE16A-E795-4435-A10A-ACABBB7F084C}"/>
              </a:ext>
            </a:extLst>
          </p:cNvPr>
          <p:cNvSpPr txBox="1"/>
          <p:nvPr/>
        </p:nvSpPr>
        <p:spPr>
          <a:xfrm>
            <a:off x="2588544" y="6398324"/>
            <a:ext cx="701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table with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immovable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movable case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values</a:t>
            </a:r>
            <a:endParaRPr lang="cs-CZ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DDA7309-4A5A-484E-A6D0-CB4C0110585E}"/>
              </a:ext>
            </a:extLst>
          </p:cNvPr>
          <p:cNvSpPr txBox="1"/>
          <p:nvPr/>
        </p:nvSpPr>
        <p:spPr>
          <a:xfrm rot="16200000">
            <a:off x="-1727454" y="2807310"/>
            <a:ext cx="489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cs-CZ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F7CA7EA-A577-41D0-ACC6-5B95A7B31A79}"/>
              </a:ext>
            </a:extLst>
          </p:cNvPr>
          <p:cNvSpPr txBox="1"/>
          <p:nvPr/>
        </p:nvSpPr>
        <p:spPr>
          <a:xfrm rot="16200000">
            <a:off x="8955324" y="2813215"/>
            <a:ext cx="489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>
                    <a:lumMod val="65000"/>
                  </a:schemeClr>
                </a:solidFill>
              </a:rPr>
              <a:t>Data set</a:t>
            </a:r>
          </a:p>
        </p:txBody>
      </p:sp>
    </p:spTree>
    <p:extLst>
      <p:ext uri="{BB962C8B-B14F-4D97-AF65-F5344CB8AC3E}">
        <p14:creationId xmlns:p14="http://schemas.microsoft.com/office/powerpoint/2010/main" val="10231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bloha&#10;&#10;Popis vygenerován s vysokou mírou spolehlivosti">
            <a:extLst>
              <a:ext uri="{FF2B5EF4-FFF2-40B4-BE49-F238E27FC236}">
                <a16:creationId xmlns:a16="http://schemas.microsoft.com/office/drawing/2014/main" id="{64249910-4542-4F5A-9F64-7FE33A3F5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20" y="-123815"/>
            <a:ext cx="12191980" cy="634063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249351-D117-4939-8107-23A5374A81A5}"/>
              </a:ext>
            </a:extLst>
          </p:cNvPr>
          <p:cNvSpPr txBox="1"/>
          <p:nvPr/>
        </p:nvSpPr>
        <p:spPr>
          <a:xfrm>
            <a:off x="2701671" y="3046501"/>
            <a:ext cx="5366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Correspondence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‒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immovable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cases</a:t>
            </a:r>
            <a:endParaRPr lang="cs-CZ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0208C55-BE06-4B1E-BF06-3827883A6AE1}"/>
              </a:ext>
            </a:extLst>
          </p:cNvPr>
          <p:cNvSpPr/>
          <p:nvPr/>
        </p:nvSpPr>
        <p:spPr>
          <a:xfrm>
            <a:off x="2073021" y="854057"/>
            <a:ext cx="628650" cy="59321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CDA68817-BE5F-40D5-B856-F63775D673A8}"/>
              </a:ext>
            </a:extLst>
          </p:cNvPr>
          <p:cNvSpPr/>
          <p:nvPr/>
        </p:nvSpPr>
        <p:spPr>
          <a:xfrm>
            <a:off x="10112120" y="1544132"/>
            <a:ext cx="536829" cy="50374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2F19485-4D00-4821-836A-E188695BE4E7}"/>
              </a:ext>
            </a:extLst>
          </p:cNvPr>
          <p:cNvSpPr/>
          <p:nvPr/>
        </p:nvSpPr>
        <p:spPr>
          <a:xfrm>
            <a:off x="10258043" y="1200269"/>
            <a:ext cx="536829" cy="50374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6C61997E-E83B-449C-B81D-D6BA0A2136D8}"/>
              </a:ext>
            </a:extLst>
          </p:cNvPr>
          <p:cNvSpPr/>
          <p:nvPr/>
        </p:nvSpPr>
        <p:spPr>
          <a:xfrm>
            <a:off x="9457942" y="898793"/>
            <a:ext cx="536829" cy="50374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CF989E59-5866-4800-9383-2522A0562C21}"/>
              </a:ext>
            </a:extLst>
          </p:cNvPr>
          <p:cNvSpPr/>
          <p:nvPr/>
        </p:nvSpPr>
        <p:spPr>
          <a:xfrm>
            <a:off x="9321164" y="1586519"/>
            <a:ext cx="536829" cy="50374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40060C3-EDF9-4CEF-8F13-0BF2769BC4C5}"/>
              </a:ext>
            </a:extLst>
          </p:cNvPr>
          <p:cNvSpPr/>
          <p:nvPr/>
        </p:nvSpPr>
        <p:spPr>
          <a:xfrm>
            <a:off x="6094827" y="4277266"/>
            <a:ext cx="1972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Definion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centres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FBF7AE9-889C-475F-BA4A-21CF6EE58744}"/>
              </a:ext>
            </a:extLst>
          </p:cNvPr>
          <p:cNvCxnSpPr>
            <a:cxnSpLocks/>
            <a:stCxn id="61" idx="0"/>
          </p:cNvCxnSpPr>
          <p:nvPr/>
        </p:nvCxnSpPr>
        <p:spPr>
          <a:xfrm flipV="1">
            <a:off x="854724" y="950364"/>
            <a:ext cx="0" cy="5082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A149300-2ACB-49B1-81F5-BB19E490FA1E}"/>
              </a:ext>
            </a:extLst>
          </p:cNvPr>
          <p:cNvCxnSpPr>
            <a:cxnSpLocks/>
          </p:cNvCxnSpPr>
          <p:nvPr/>
        </p:nvCxnSpPr>
        <p:spPr>
          <a:xfrm flipV="1">
            <a:off x="867747" y="6018701"/>
            <a:ext cx="11207623" cy="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AB358846-0210-461C-9F14-8DB38D7DA62C}"/>
              </a:ext>
            </a:extLst>
          </p:cNvPr>
          <p:cNvSpPr/>
          <p:nvPr/>
        </p:nvSpPr>
        <p:spPr>
          <a:xfrm>
            <a:off x="867747" y="1625284"/>
            <a:ext cx="8632026" cy="4243290"/>
          </a:xfrm>
          <a:custGeom>
            <a:avLst/>
            <a:gdLst>
              <a:gd name="connsiteX0" fmla="*/ 0 w 9479902"/>
              <a:gd name="connsiteY0" fmla="*/ 0 h 4497191"/>
              <a:gd name="connsiteX1" fmla="*/ 4226767 w 9479902"/>
              <a:gd name="connsiteY1" fmla="*/ 4441372 h 4497191"/>
              <a:gd name="connsiteX2" fmla="*/ 9479902 w 9479902"/>
              <a:gd name="connsiteY2" fmla="*/ 2491274 h 449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9902" h="4497191">
                <a:moveTo>
                  <a:pt x="0" y="0"/>
                </a:moveTo>
                <a:cubicBezTo>
                  <a:pt x="1323391" y="2013080"/>
                  <a:pt x="2646783" y="4026160"/>
                  <a:pt x="4226767" y="4441372"/>
                </a:cubicBezTo>
                <a:cubicBezTo>
                  <a:pt x="5806751" y="4856584"/>
                  <a:pt x="8587274" y="2830286"/>
                  <a:pt x="9479902" y="249127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9600DA9-3B62-49B7-9D5E-8BF52BF97DD9}"/>
              </a:ext>
            </a:extLst>
          </p:cNvPr>
          <p:cNvCxnSpPr>
            <a:cxnSpLocks/>
          </p:cNvCxnSpPr>
          <p:nvPr/>
        </p:nvCxnSpPr>
        <p:spPr>
          <a:xfrm>
            <a:off x="867747" y="1348858"/>
            <a:ext cx="110735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F06355C-A125-4F97-A2D0-8D27CAF2FBF9}"/>
              </a:ext>
            </a:extLst>
          </p:cNvPr>
          <p:cNvCxnSpPr>
            <a:cxnSpLocks/>
          </p:cNvCxnSpPr>
          <p:nvPr/>
        </p:nvCxnSpPr>
        <p:spPr>
          <a:xfrm flipV="1">
            <a:off x="9105405" y="2948970"/>
            <a:ext cx="2079981" cy="1222784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FA73C21D-C0C7-454E-B597-299AB070C4F1}"/>
              </a:ext>
            </a:extLst>
          </p:cNvPr>
          <p:cNvCxnSpPr>
            <a:cxnSpLocks/>
          </p:cNvCxnSpPr>
          <p:nvPr/>
        </p:nvCxnSpPr>
        <p:spPr>
          <a:xfrm>
            <a:off x="867747" y="3688647"/>
            <a:ext cx="110735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9A97EA4-BF6F-4355-91A6-5BDE7B360852}"/>
              </a:ext>
            </a:extLst>
          </p:cNvPr>
          <p:cNvSpPr txBox="1"/>
          <p:nvPr/>
        </p:nvSpPr>
        <p:spPr>
          <a:xfrm rot="16200000">
            <a:off x="-2100689" y="3244334"/>
            <a:ext cx="518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elits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Hallstatt</a:t>
            </a:r>
            <a:r>
              <a:rPr lang="cs-CZ" dirty="0"/>
              <a:t> period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673D095-0183-490A-8726-94668146E064}"/>
              </a:ext>
            </a:extLst>
          </p:cNvPr>
          <p:cNvSpPr txBox="1"/>
          <p:nvPr/>
        </p:nvSpPr>
        <p:spPr>
          <a:xfrm>
            <a:off x="9278931" y="5638054"/>
            <a:ext cx="28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Intensity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in </a:t>
            </a:r>
            <a:r>
              <a:rPr lang="cs-CZ" dirty="0" err="1"/>
              <a:t>time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2EAABD-ED3A-4B97-9E82-20B3AB575ED5}"/>
              </a:ext>
            </a:extLst>
          </p:cNvPr>
          <p:cNvSpPr txBox="1"/>
          <p:nvPr/>
        </p:nvSpPr>
        <p:spPr>
          <a:xfrm>
            <a:off x="852817" y="950364"/>
            <a:ext cx="19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European</a:t>
            </a:r>
            <a:r>
              <a:rPr lang="cs-CZ" dirty="0"/>
              <a:t> standart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201364C-2C75-47B0-943C-52E069DAD306}"/>
              </a:ext>
            </a:extLst>
          </p:cNvPr>
          <p:cNvSpPr txBox="1"/>
          <p:nvPr/>
        </p:nvSpPr>
        <p:spPr>
          <a:xfrm>
            <a:off x="967584" y="1426117"/>
            <a:ext cx="186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Smolenice 1974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AD7A2383-4DE0-4DA2-924A-2315428E5952}"/>
              </a:ext>
            </a:extLst>
          </p:cNvPr>
          <p:cNvCxnSpPr>
            <a:cxnSpLocks/>
          </p:cNvCxnSpPr>
          <p:nvPr/>
        </p:nvCxnSpPr>
        <p:spPr>
          <a:xfrm>
            <a:off x="4991878" y="1348858"/>
            <a:ext cx="0" cy="467055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73FCD7BA-6187-4251-B5A7-7B032E87B730}"/>
              </a:ext>
            </a:extLst>
          </p:cNvPr>
          <p:cNvCxnSpPr>
            <a:cxnSpLocks/>
          </p:cNvCxnSpPr>
          <p:nvPr/>
        </p:nvCxnSpPr>
        <p:spPr>
          <a:xfrm>
            <a:off x="9128447" y="1348858"/>
            <a:ext cx="0" cy="467055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7B61BEA-8CE3-4609-8CC2-CFE38E720408}"/>
              </a:ext>
            </a:extLst>
          </p:cNvPr>
          <p:cNvCxnSpPr>
            <a:cxnSpLocks/>
          </p:cNvCxnSpPr>
          <p:nvPr/>
        </p:nvCxnSpPr>
        <p:spPr>
          <a:xfrm>
            <a:off x="7050830" y="1348858"/>
            <a:ext cx="0" cy="467055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4C89A1F-9F52-478A-9C43-EC9FC705EF88}"/>
              </a:ext>
            </a:extLst>
          </p:cNvPr>
          <p:cNvCxnSpPr>
            <a:cxnSpLocks/>
          </p:cNvCxnSpPr>
          <p:nvPr/>
        </p:nvCxnSpPr>
        <p:spPr>
          <a:xfrm>
            <a:off x="2833707" y="1348858"/>
            <a:ext cx="0" cy="467055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E949F988-D66B-4580-99B6-AFD5FB174AEF}"/>
              </a:ext>
            </a:extLst>
          </p:cNvPr>
          <p:cNvCxnSpPr>
            <a:cxnSpLocks/>
          </p:cNvCxnSpPr>
          <p:nvPr/>
        </p:nvCxnSpPr>
        <p:spPr>
          <a:xfrm>
            <a:off x="11155680" y="1348858"/>
            <a:ext cx="0" cy="467055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>
            <a:extLst>
              <a:ext uri="{FF2B5EF4-FFF2-40B4-BE49-F238E27FC236}">
                <a16:creationId xmlns:a16="http://schemas.microsoft.com/office/drawing/2014/main" id="{9BBA2BEA-5B4B-4569-BF39-68345AE0D836}"/>
              </a:ext>
            </a:extLst>
          </p:cNvPr>
          <p:cNvSpPr/>
          <p:nvPr/>
        </p:nvSpPr>
        <p:spPr>
          <a:xfrm>
            <a:off x="3192368" y="1349559"/>
            <a:ext cx="1411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Partial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outputs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D61EE93-B9E7-4C4B-929E-8C1AF69B670D}"/>
              </a:ext>
            </a:extLst>
          </p:cNvPr>
          <p:cNvSpPr txBox="1"/>
          <p:nvPr/>
        </p:nvSpPr>
        <p:spPr>
          <a:xfrm>
            <a:off x="3201269" y="1650213"/>
            <a:ext cx="139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Subresearches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5351EA13-A262-4209-A857-1102C871BBFF}"/>
              </a:ext>
            </a:extLst>
          </p:cNvPr>
          <p:cNvSpPr txBox="1"/>
          <p:nvPr/>
        </p:nvSpPr>
        <p:spPr>
          <a:xfrm>
            <a:off x="7339118" y="1654447"/>
            <a:ext cx="139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Subresearches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475E4822-621C-4633-8104-CFAF0080CF5B}"/>
              </a:ext>
            </a:extLst>
          </p:cNvPr>
          <p:cNvSpPr/>
          <p:nvPr/>
        </p:nvSpPr>
        <p:spPr>
          <a:xfrm>
            <a:off x="5272716" y="1366409"/>
            <a:ext cx="1411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Partial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outputs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81CEB11B-B11F-413E-A363-0B98BD01BE4E}"/>
              </a:ext>
            </a:extLst>
          </p:cNvPr>
          <p:cNvSpPr txBox="1"/>
          <p:nvPr/>
        </p:nvSpPr>
        <p:spPr>
          <a:xfrm>
            <a:off x="3219140" y="1986223"/>
            <a:ext cx="141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Sytematic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disinterest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5DAC24D-D3A8-4813-A59D-86C0858D09C0}"/>
              </a:ext>
            </a:extLst>
          </p:cNvPr>
          <p:cNvSpPr txBox="1"/>
          <p:nvPr/>
        </p:nvSpPr>
        <p:spPr>
          <a:xfrm>
            <a:off x="5285028" y="1989924"/>
            <a:ext cx="1504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Unsystematic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EC3518A-265D-4D60-B875-D63EBDCD6526}"/>
              </a:ext>
            </a:extLst>
          </p:cNvPr>
          <p:cNvSpPr txBox="1"/>
          <p:nvPr/>
        </p:nvSpPr>
        <p:spPr>
          <a:xfrm>
            <a:off x="5266070" y="3079286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monography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4A57FF2D-11F5-4CE0-B157-DEB7098E6BCF}"/>
              </a:ext>
            </a:extLst>
          </p:cNvPr>
          <p:cNvSpPr txBox="1"/>
          <p:nvPr/>
        </p:nvSpPr>
        <p:spPr>
          <a:xfrm>
            <a:off x="7335884" y="3080616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monography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E6BD2A6E-9B7C-4075-BD7C-5E99D7F633D6}"/>
              </a:ext>
            </a:extLst>
          </p:cNvPr>
          <p:cNvSpPr txBox="1"/>
          <p:nvPr/>
        </p:nvSpPr>
        <p:spPr>
          <a:xfrm>
            <a:off x="5052949" y="2570998"/>
            <a:ext cx="194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Disinterest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moravian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institutions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7BB4E45-A2A2-4FD7-8964-02CE78C27D84}"/>
              </a:ext>
            </a:extLst>
          </p:cNvPr>
          <p:cNvSpPr txBox="1"/>
          <p:nvPr/>
        </p:nvSpPr>
        <p:spPr>
          <a:xfrm>
            <a:off x="7117242" y="1998644"/>
            <a:ext cx="194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Disinterest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moravian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institutions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62D5057C-0022-42D9-994E-AAC92196B37F}"/>
              </a:ext>
            </a:extLst>
          </p:cNvPr>
          <p:cNvSpPr/>
          <p:nvPr/>
        </p:nvSpPr>
        <p:spPr>
          <a:xfrm>
            <a:off x="7331667" y="1364923"/>
            <a:ext cx="1411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Partial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outputs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5657D0C-F331-402B-BEBF-506C71776760}"/>
              </a:ext>
            </a:extLst>
          </p:cNvPr>
          <p:cNvSpPr txBox="1"/>
          <p:nvPr/>
        </p:nvSpPr>
        <p:spPr>
          <a:xfrm>
            <a:off x="5326438" y="1647669"/>
            <a:ext cx="139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Subresearches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A4888DCB-22B7-446D-BE71-9BE4709225F2}"/>
              </a:ext>
            </a:extLst>
          </p:cNvPr>
          <p:cNvSpPr txBox="1"/>
          <p:nvPr/>
        </p:nvSpPr>
        <p:spPr>
          <a:xfrm>
            <a:off x="7256358" y="2574712"/>
            <a:ext cx="169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Unpublished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diploma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thesis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A7FEB9D0-3E38-4192-8BDA-600DB2567443}"/>
              </a:ext>
            </a:extLst>
          </p:cNvPr>
          <p:cNvSpPr txBox="1"/>
          <p:nvPr/>
        </p:nvSpPr>
        <p:spPr>
          <a:xfrm>
            <a:off x="9207857" y="4229091"/>
            <a:ext cx="27377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Hallstatt Magnate Graves </a:t>
            </a:r>
            <a:br>
              <a:rPr lang="cs-CZ" dirty="0"/>
            </a:br>
            <a:r>
              <a:rPr lang="en-US" dirty="0"/>
              <a:t>from Brno-</a:t>
            </a:r>
            <a:r>
              <a:rPr lang="en-US" dirty="0" err="1"/>
              <a:t>Holásky</a:t>
            </a:r>
            <a:r>
              <a:rPr lang="en-US" dirty="0"/>
              <a:t> 1 and 2 </a:t>
            </a:r>
            <a:br>
              <a:rPr lang="cs-CZ" dirty="0"/>
            </a:br>
            <a:r>
              <a:rPr lang="en-US" dirty="0"/>
              <a:t>in the Central </a:t>
            </a:r>
            <a:br>
              <a:rPr lang="cs-CZ" dirty="0"/>
            </a:br>
            <a:r>
              <a:rPr lang="en-US" dirty="0"/>
              <a:t>European Context</a:t>
            </a:r>
            <a:r>
              <a:rPr lang="cs-CZ" dirty="0"/>
              <a:t> 2018</a:t>
            </a:r>
            <a:br>
              <a:rPr lang="cs-CZ" dirty="0"/>
            </a:br>
            <a:endParaRPr lang="cs-CZ" dirty="0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31D918FF-765C-422D-BA4E-F59979AEF7FD}"/>
              </a:ext>
            </a:extLst>
          </p:cNvPr>
          <p:cNvSpPr/>
          <p:nvPr/>
        </p:nvSpPr>
        <p:spPr>
          <a:xfrm>
            <a:off x="9489365" y="3789563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D06BB7BB-8886-4CC1-A944-6AB69C806D13}"/>
              </a:ext>
            </a:extLst>
          </p:cNvPr>
          <p:cNvSpPr/>
          <p:nvPr/>
        </p:nvSpPr>
        <p:spPr>
          <a:xfrm>
            <a:off x="738854" y="1519880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843D162D-FE67-4D21-A44A-9E86AF2D2D43}"/>
              </a:ext>
            </a:extLst>
          </p:cNvPr>
          <p:cNvSpPr/>
          <p:nvPr/>
        </p:nvSpPr>
        <p:spPr>
          <a:xfrm>
            <a:off x="4881258" y="5741080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8334919C-0A14-4D63-A3C7-F72BFA25F6D1}"/>
              </a:ext>
            </a:extLst>
          </p:cNvPr>
          <p:cNvSpPr/>
          <p:nvPr/>
        </p:nvSpPr>
        <p:spPr>
          <a:xfrm>
            <a:off x="4987612" y="5738672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91DAB16B-96B6-4013-9C50-34A1FF620CF8}"/>
              </a:ext>
            </a:extLst>
          </p:cNvPr>
          <p:cNvSpPr/>
          <p:nvPr/>
        </p:nvSpPr>
        <p:spPr>
          <a:xfrm>
            <a:off x="4379808" y="5635531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335B046A-677F-445E-ABF9-7AB30A2951F1}"/>
              </a:ext>
            </a:extLst>
          </p:cNvPr>
          <p:cNvSpPr/>
          <p:nvPr/>
        </p:nvSpPr>
        <p:spPr>
          <a:xfrm>
            <a:off x="6948546" y="5182814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4D15DA3D-5899-442D-87B9-1AC64EC4A9EF}"/>
              </a:ext>
            </a:extLst>
          </p:cNvPr>
          <p:cNvSpPr txBox="1"/>
          <p:nvPr/>
        </p:nvSpPr>
        <p:spPr>
          <a:xfrm>
            <a:off x="6995648" y="5351309"/>
            <a:ext cx="254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Horákovská kultura 2005 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533E71BB-4FAC-40C2-9EFC-E9217BB887A6}"/>
              </a:ext>
            </a:extLst>
          </p:cNvPr>
          <p:cNvSpPr txBox="1"/>
          <p:nvPr/>
        </p:nvSpPr>
        <p:spPr>
          <a:xfrm>
            <a:off x="1563849" y="5557289"/>
            <a:ext cx="2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Pravěké dějiny Moravy 1993  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BC50898A-B231-4478-AC04-BAA5B3879F57}"/>
              </a:ext>
            </a:extLst>
          </p:cNvPr>
          <p:cNvSpPr txBox="1"/>
          <p:nvPr/>
        </p:nvSpPr>
        <p:spPr>
          <a:xfrm rot="20161665">
            <a:off x="5118856" y="5023869"/>
            <a:ext cx="264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Die Býčí skála-</a:t>
            </a:r>
            <a:r>
              <a:rPr lang="cs-CZ" dirty="0" err="1"/>
              <a:t>Höhle</a:t>
            </a:r>
            <a:r>
              <a:rPr lang="cs-CZ" dirty="0"/>
              <a:t> 1995 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2D54AB07-B12C-456E-A042-666F2A5E5D8B}"/>
              </a:ext>
            </a:extLst>
          </p:cNvPr>
          <p:cNvSpPr txBox="1"/>
          <p:nvPr/>
        </p:nvSpPr>
        <p:spPr>
          <a:xfrm rot="20170803">
            <a:off x="5119101" y="4561686"/>
            <a:ext cx="348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Die </a:t>
            </a:r>
            <a:r>
              <a:rPr lang="cs-CZ" dirty="0" err="1"/>
              <a:t>Geheimlisse</a:t>
            </a:r>
            <a:r>
              <a:rPr lang="cs-CZ" dirty="0"/>
              <a:t> </a:t>
            </a:r>
            <a:r>
              <a:rPr lang="cs-CZ"/>
              <a:t>von Horákov 1995 </a:t>
            </a:r>
            <a:endParaRPr lang="cs-CZ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BE4B51E-EDB5-416E-BFE5-59DA12EC1CAC}"/>
              </a:ext>
            </a:extLst>
          </p:cNvPr>
          <p:cNvSpPr txBox="1"/>
          <p:nvPr/>
        </p:nvSpPr>
        <p:spPr>
          <a:xfrm>
            <a:off x="2124582" y="6018701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1985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8D5614C-4ADE-4D0F-9E36-A7385A24B17F}"/>
              </a:ext>
            </a:extLst>
          </p:cNvPr>
          <p:cNvSpPr txBox="1"/>
          <p:nvPr/>
        </p:nvSpPr>
        <p:spPr>
          <a:xfrm>
            <a:off x="4288972" y="6018701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1995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485E4EA1-23C3-4D95-AC19-F5897C9CE6BA}"/>
              </a:ext>
            </a:extLst>
          </p:cNvPr>
          <p:cNvSpPr txBox="1"/>
          <p:nvPr/>
        </p:nvSpPr>
        <p:spPr>
          <a:xfrm>
            <a:off x="6316204" y="6010243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2005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6A3629C5-11DD-475C-8BC3-D252CC9D64B3}"/>
              </a:ext>
            </a:extLst>
          </p:cNvPr>
          <p:cNvSpPr txBox="1"/>
          <p:nvPr/>
        </p:nvSpPr>
        <p:spPr>
          <a:xfrm>
            <a:off x="8419322" y="6010243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C1DD07BA-37C7-4875-B36C-C518A227DD32}"/>
              </a:ext>
            </a:extLst>
          </p:cNvPr>
          <p:cNvSpPr txBox="1"/>
          <p:nvPr/>
        </p:nvSpPr>
        <p:spPr>
          <a:xfrm>
            <a:off x="10445884" y="6021281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2025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94959882-E27C-417B-85C8-FA34BADCBBE7}"/>
              </a:ext>
            </a:extLst>
          </p:cNvPr>
          <p:cNvSpPr txBox="1"/>
          <p:nvPr/>
        </p:nvSpPr>
        <p:spPr>
          <a:xfrm>
            <a:off x="145599" y="6032947"/>
            <a:ext cx="141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1975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4C18B491-328F-42B3-93B4-4148C6B7BDCD}"/>
              </a:ext>
            </a:extLst>
          </p:cNvPr>
          <p:cNvSpPr txBox="1"/>
          <p:nvPr/>
        </p:nvSpPr>
        <p:spPr>
          <a:xfrm>
            <a:off x="10309648" y="1509051"/>
            <a:ext cx="207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2"/>
                </a:solidFill>
              </a:rPr>
              <a:t>Habrůvka – „Býčí skála“ </a:t>
            </a:r>
            <a:r>
              <a:rPr lang="cs-CZ" i="1" dirty="0" err="1">
                <a:solidFill>
                  <a:schemeClr val="tx2"/>
                </a:solidFill>
              </a:rPr>
              <a:t>multidisciplinary</a:t>
            </a:r>
            <a:r>
              <a:rPr lang="cs-CZ" i="1" dirty="0">
                <a:solidFill>
                  <a:schemeClr val="tx2"/>
                </a:solidFill>
              </a:rPr>
              <a:t> </a:t>
            </a:r>
            <a:r>
              <a:rPr lang="cs-CZ" i="1" dirty="0" err="1">
                <a:solidFill>
                  <a:schemeClr val="tx2"/>
                </a:solidFill>
              </a:rPr>
              <a:t>approach</a:t>
            </a:r>
            <a:endParaRPr lang="cs-CZ" i="1" dirty="0">
              <a:solidFill>
                <a:schemeClr val="tx2"/>
              </a:solidFill>
            </a:endParaRPr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DD0FA250-46B9-4E01-9CF8-A41353892BD3}"/>
              </a:ext>
            </a:extLst>
          </p:cNvPr>
          <p:cNvSpPr/>
          <p:nvPr/>
        </p:nvSpPr>
        <p:spPr>
          <a:xfrm>
            <a:off x="10188700" y="3388147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80651A0-4E5B-7697-1978-337518250030}"/>
              </a:ext>
            </a:extLst>
          </p:cNvPr>
          <p:cNvSpPr txBox="1"/>
          <p:nvPr/>
        </p:nvSpPr>
        <p:spPr>
          <a:xfrm>
            <a:off x="9940837" y="3278356"/>
            <a:ext cx="242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Centre of the East </a:t>
            </a:r>
            <a:r>
              <a:rPr lang="cs-CZ" dirty="0" err="1"/>
              <a:t>Hallstatt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Moravia 2020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11622FC-808F-01E4-52F9-7DC75597CB6F}"/>
              </a:ext>
            </a:extLst>
          </p:cNvPr>
          <p:cNvSpPr/>
          <p:nvPr/>
        </p:nvSpPr>
        <p:spPr>
          <a:xfrm>
            <a:off x="10665421" y="3081374"/>
            <a:ext cx="241897" cy="220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8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CDF39F6-1AA8-4A4C-8868-DB73809A9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0CF263-1F22-40AC-B024-A3C0B5E42837}"/>
              </a:ext>
            </a:extLst>
          </p:cNvPr>
          <p:cNvSpPr txBox="1"/>
          <p:nvPr/>
        </p:nvSpPr>
        <p:spPr>
          <a:xfrm>
            <a:off x="2387346" y="2767280"/>
            <a:ext cx="5366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Cluster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‒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movable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cases</a:t>
            </a:r>
            <a:endParaRPr lang="cs-CZ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917CC08-084C-4656-A9D5-BEB04352AC06}"/>
              </a:ext>
            </a:extLst>
          </p:cNvPr>
          <p:cNvSpPr/>
          <p:nvPr/>
        </p:nvSpPr>
        <p:spPr>
          <a:xfrm>
            <a:off x="7886700" y="168020"/>
            <a:ext cx="657225" cy="58331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F11A15FF-E63B-4D05-AF04-C3D2C79BD9FE}"/>
              </a:ext>
            </a:extLst>
          </p:cNvPr>
          <p:cNvSpPr/>
          <p:nvPr/>
        </p:nvSpPr>
        <p:spPr>
          <a:xfrm>
            <a:off x="8543925" y="11159"/>
            <a:ext cx="1524000" cy="139854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AD04861-B74D-4027-B2CD-7F245563C003}"/>
              </a:ext>
            </a:extLst>
          </p:cNvPr>
          <p:cNvSpPr/>
          <p:nvPr/>
        </p:nvSpPr>
        <p:spPr>
          <a:xfrm>
            <a:off x="10506075" y="72589"/>
            <a:ext cx="895350" cy="78465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B1DC851F-F34F-4273-AB5C-BA20698079D7}"/>
              </a:ext>
            </a:extLst>
          </p:cNvPr>
          <p:cNvSpPr/>
          <p:nvPr/>
        </p:nvSpPr>
        <p:spPr>
          <a:xfrm>
            <a:off x="866775" y="163738"/>
            <a:ext cx="657225" cy="58331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A110576E-1C2E-412C-A035-D0F5229B6F92}"/>
              </a:ext>
            </a:extLst>
          </p:cNvPr>
          <p:cNvSpPr/>
          <p:nvPr/>
        </p:nvSpPr>
        <p:spPr>
          <a:xfrm>
            <a:off x="5070348" y="4090719"/>
            <a:ext cx="3847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Both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HG and PG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used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luxury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imported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items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same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extent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FEB0E8C3-34CA-45C5-979F-82DBB67CF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B6BB1C-77D5-4F47-A1E3-995F3876DC4C}"/>
              </a:ext>
            </a:extLst>
          </p:cNvPr>
          <p:cNvSpPr txBox="1"/>
          <p:nvPr/>
        </p:nvSpPr>
        <p:spPr>
          <a:xfrm>
            <a:off x="2930412" y="3170326"/>
            <a:ext cx="6328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Cluster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‒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immovable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movable</a:t>
            </a:r>
            <a:r>
              <a:rPr lang="cs-CZ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bg1">
                    <a:lumMod val="50000"/>
                  </a:schemeClr>
                </a:solidFill>
              </a:rPr>
              <a:t>cases</a:t>
            </a:r>
            <a:endParaRPr lang="cs-CZ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E2A55BB-27F9-4EEF-AFB1-8643C9ACCDC8}"/>
              </a:ext>
            </a:extLst>
          </p:cNvPr>
          <p:cNvSpPr/>
          <p:nvPr/>
        </p:nvSpPr>
        <p:spPr>
          <a:xfrm>
            <a:off x="6094426" y="4490710"/>
            <a:ext cx="3848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Center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HG, center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PG,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outlayers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. </a:t>
            </a:r>
            <a:br>
              <a:rPr lang="cs-CZ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Habrůvka ‒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Býčí Skála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 </a:t>
            </a:r>
          </a:p>
          <a:p>
            <a:r>
              <a:rPr lang="cs-CZ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sanctuary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connects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both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centers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F7DA1196-96D4-4D2E-992F-22D966C2E817}"/>
              </a:ext>
            </a:extLst>
          </p:cNvPr>
          <p:cNvSpPr/>
          <p:nvPr/>
        </p:nvSpPr>
        <p:spPr>
          <a:xfrm>
            <a:off x="723900" y="202120"/>
            <a:ext cx="542925" cy="51511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96E231F5-1C96-4EC0-99A0-D54ABD7EA5C4}"/>
              </a:ext>
            </a:extLst>
          </p:cNvPr>
          <p:cNvSpPr/>
          <p:nvPr/>
        </p:nvSpPr>
        <p:spPr>
          <a:xfrm>
            <a:off x="9839327" y="202120"/>
            <a:ext cx="542926" cy="51511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C03D9113-13F9-4B46-8E18-35F4783A50B3}"/>
              </a:ext>
            </a:extLst>
          </p:cNvPr>
          <p:cNvSpPr/>
          <p:nvPr/>
        </p:nvSpPr>
        <p:spPr>
          <a:xfrm>
            <a:off x="10196514" y="66254"/>
            <a:ext cx="738185" cy="71498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CD63D1C5-65EF-4AFF-B8C6-18F19D92021A}"/>
              </a:ext>
            </a:extLst>
          </p:cNvPr>
          <p:cNvSpPr/>
          <p:nvPr/>
        </p:nvSpPr>
        <p:spPr>
          <a:xfrm>
            <a:off x="10922793" y="66254"/>
            <a:ext cx="738185" cy="71498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1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888520" y="1509621"/>
            <a:ext cx="2372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035" y="0"/>
            <a:ext cx="9859965" cy="6857999"/>
          </a:xfrm>
        </p:spPr>
      </p:pic>
      <p:sp>
        <p:nvSpPr>
          <p:cNvPr id="5" name="TextovéPole 4"/>
          <p:cNvSpPr txBox="1"/>
          <p:nvPr/>
        </p:nvSpPr>
        <p:spPr>
          <a:xfrm>
            <a:off x="83864" y="4830970"/>
            <a:ext cx="2078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Moravian</a:t>
            </a:r>
            <a:r>
              <a:rPr lang="cs-CZ" dirty="0"/>
              <a:t> </a:t>
            </a:r>
            <a:r>
              <a:rPr lang="cs-CZ" dirty="0" err="1"/>
              <a:t>Hallstatt</a:t>
            </a:r>
            <a:r>
              <a:rPr lang="cs-CZ" dirty="0"/>
              <a:t> </a:t>
            </a:r>
            <a:r>
              <a:rPr lang="cs-CZ" dirty="0" err="1"/>
              <a:t>graves</a:t>
            </a:r>
            <a:r>
              <a:rPr lang="cs-CZ" dirty="0"/>
              <a:t> </a:t>
            </a:r>
            <a:r>
              <a:rPr lang="cs-CZ" dirty="0" err="1"/>
              <a:t>dated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metal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glass</a:t>
            </a:r>
            <a:endParaRPr lang="cs-CZ" dirty="0"/>
          </a:p>
          <a:p>
            <a:r>
              <a:rPr lang="cs-CZ" dirty="0" err="1"/>
              <a:t>finds</a:t>
            </a:r>
            <a:r>
              <a:rPr lang="cs-CZ" dirty="0"/>
              <a:t> – 76 </a:t>
            </a:r>
            <a:r>
              <a:rPr lang="cs-CZ" dirty="0" err="1"/>
              <a:t>graves</a:t>
            </a:r>
            <a:r>
              <a:rPr lang="cs-CZ" dirty="0"/>
              <a:t> (2019)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88F32B-4FDD-42A7-8D2B-DDBB93949530}"/>
              </a:ext>
            </a:extLst>
          </p:cNvPr>
          <p:cNvSpPr txBox="1"/>
          <p:nvPr/>
        </p:nvSpPr>
        <p:spPr>
          <a:xfrm rot="16200000">
            <a:off x="-1217947" y="1889513"/>
            <a:ext cx="46825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Chronology</a:t>
            </a:r>
          </a:p>
        </p:txBody>
      </p:sp>
    </p:spTree>
    <p:extLst>
      <p:ext uri="{BB962C8B-B14F-4D97-AF65-F5344CB8AC3E}">
        <p14:creationId xmlns:p14="http://schemas.microsoft.com/office/powerpoint/2010/main" val="29571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8E1016E-B468-43D1-AA8F-C8D432C6249D}"/>
              </a:ext>
            </a:extLst>
          </p:cNvPr>
          <p:cNvSpPr txBox="1">
            <a:spLocks/>
          </p:cNvSpPr>
          <p:nvPr/>
        </p:nvSpPr>
        <p:spPr>
          <a:xfrm>
            <a:off x="10058509" y="491705"/>
            <a:ext cx="1043685" cy="446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accent1"/>
                </a:solidFill>
              </a:rPr>
              <a:t>Ha C1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43BD91B-DE05-4A0E-9A49-857B90D9A9AE}"/>
              </a:ext>
            </a:extLst>
          </p:cNvPr>
          <p:cNvSpPr txBox="1">
            <a:spLocks/>
          </p:cNvSpPr>
          <p:nvPr/>
        </p:nvSpPr>
        <p:spPr>
          <a:xfrm>
            <a:off x="9246994" y="1112668"/>
            <a:ext cx="2945006" cy="9706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cs-CZ" sz="1800" dirty="0"/>
              <a:t>11 </a:t>
            </a:r>
            <a:r>
              <a:rPr lang="cs-CZ" sz="1800" dirty="0" err="1"/>
              <a:t>dated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  <a:p>
            <a:pPr>
              <a:buFont typeface="Wingdings" pitchFamily="2" charset="2"/>
              <a:buChar char="Ø"/>
            </a:pPr>
            <a:r>
              <a:rPr lang="cs-CZ" sz="1800" dirty="0"/>
              <a:t>1 </a:t>
            </a:r>
            <a:r>
              <a:rPr lang="cs-CZ" sz="1800" dirty="0" err="1"/>
              <a:t>magnate</a:t>
            </a:r>
            <a:r>
              <a:rPr lang="cs-CZ" sz="1800" dirty="0"/>
              <a:t> </a:t>
            </a:r>
            <a:r>
              <a:rPr lang="cs-CZ" sz="1800" dirty="0" err="1"/>
              <a:t>grave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total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299274" y="2208362"/>
            <a:ext cx="2786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/>
              <a:t>2. Bošovice H2 ‒ „U dvou závor“; </a:t>
            </a:r>
          </a:p>
          <a:p>
            <a:r>
              <a:rPr lang="cs-CZ" sz="1200"/>
              <a:t>8. Brno-Obřany H6 ‒ „V Širokých“</a:t>
            </a:r>
          </a:p>
          <a:p>
            <a:r>
              <a:rPr lang="cs-CZ" sz="1200"/>
              <a:t>10. Brno-Obřany H140 ‒ „V Širokých“ </a:t>
            </a:r>
          </a:p>
          <a:p>
            <a:r>
              <a:rPr lang="cs-CZ" sz="1200">
                <a:solidFill>
                  <a:schemeClr val="accent2"/>
                </a:solidFill>
              </a:rPr>
              <a:t>11. Brno-Obřany H169 ‒ „V Širokých“</a:t>
            </a:r>
          </a:p>
          <a:p>
            <a:r>
              <a:rPr lang="cs-CZ" sz="1200"/>
              <a:t>16. Dobelice ‒ „zahrada domu č. 67, č. parcely 107/1“</a:t>
            </a:r>
          </a:p>
          <a:p>
            <a:r>
              <a:rPr lang="cs-CZ" sz="1200"/>
              <a:t>34. Klentnice H78 ‒ „Pavlovské vrchy“</a:t>
            </a:r>
          </a:p>
          <a:p>
            <a:r>
              <a:rPr lang="cs-CZ" sz="1200"/>
              <a:t>60. Slatinky PH22 ‒ „Nivky“</a:t>
            </a:r>
          </a:p>
          <a:p>
            <a:r>
              <a:rPr lang="cs-CZ" sz="1200"/>
              <a:t>62. Slatinky PH96 ‒ „Nivky“</a:t>
            </a:r>
          </a:p>
          <a:p>
            <a:r>
              <a:rPr lang="cs-CZ" sz="1200"/>
              <a:t>64. Slatinky PH172 ‒ „Nivky“</a:t>
            </a:r>
          </a:p>
          <a:p>
            <a:r>
              <a:rPr lang="cs-CZ" sz="1200"/>
              <a:t>65. Slatinky PHbez kontextu ‒ „Nivky“</a:t>
            </a:r>
          </a:p>
          <a:p>
            <a:r>
              <a:rPr lang="cs-CZ" sz="1200"/>
              <a:t>71. Trstěnice H3 ‒ „Rybník“</a:t>
            </a:r>
          </a:p>
        </p:txBody>
      </p:sp>
      <p:pic>
        <p:nvPicPr>
          <p:cNvPr id="10" name="Obrázek 9" descr="C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449" cy="6858000"/>
          </a:xfrm>
          <a:prstGeom prst="rect">
            <a:avLst/>
          </a:prstGeom>
        </p:spPr>
      </p:pic>
      <p:pic>
        <p:nvPicPr>
          <p:cNvPr id="11" name="Obrázek 10" descr="C1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80" y="0"/>
            <a:ext cx="9279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263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8902460" y="6323161"/>
            <a:ext cx="32895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AB79325-1295-40E7-9E10-A8D63F12B299}"/>
              </a:ext>
            </a:extLst>
          </p:cNvPr>
          <p:cNvSpPr txBox="1">
            <a:spLocks/>
          </p:cNvSpPr>
          <p:nvPr/>
        </p:nvSpPr>
        <p:spPr>
          <a:xfrm>
            <a:off x="9911861" y="120769"/>
            <a:ext cx="1086817" cy="472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accent1"/>
                </a:solidFill>
              </a:rPr>
              <a:t>Ha C2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580D2CE-803A-488C-A946-3B57BF41B487}"/>
              </a:ext>
            </a:extLst>
          </p:cNvPr>
          <p:cNvSpPr txBox="1">
            <a:spLocks/>
          </p:cNvSpPr>
          <p:nvPr/>
        </p:nvSpPr>
        <p:spPr>
          <a:xfrm>
            <a:off x="9048590" y="508818"/>
            <a:ext cx="2649634" cy="84552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 28 </a:t>
            </a:r>
            <a:r>
              <a:rPr lang="cs-CZ" sz="1800" dirty="0" err="1"/>
              <a:t>dated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 9 </a:t>
            </a:r>
            <a:r>
              <a:rPr lang="cs-CZ" sz="1800" dirty="0" err="1"/>
              <a:t>magnate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66363" y="1414733"/>
            <a:ext cx="28926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accent2"/>
                </a:solidFill>
              </a:rPr>
              <a:t>4. Brno-Holásky H1 ‒ „U Tuřan“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5. Brno-Holásky H2 ‒ „U Tuřan“</a:t>
            </a:r>
          </a:p>
          <a:p>
            <a:r>
              <a:rPr lang="cs-CZ" sz="1200" dirty="0"/>
              <a:t>6. Brno-Holásky H3 ‒ „U Tuřan“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7. Brno-Horní Heršpice H3 ‒ „ul. Kšírova“ </a:t>
            </a:r>
          </a:p>
          <a:p>
            <a:r>
              <a:rPr lang="cs-CZ" sz="1200" dirty="0"/>
              <a:t>17. Dobrčice ‒ „Kamenec“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29. Hrušovany u Brna H1 ‒ „U tří mostů“</a:t>
            </a:r>
          </a:p>
          <a:p>
            <a:r>
              <a:rPr lang="cs-CZ" sz="1200" dirty="0"/>
              <a:t>30. Hrušovany u Brna H2 ‒ „U tří mostů“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35. Modřice H3815 ‒ „Rybníky“</a:t>
            </a:r>
          </a:p>
          <a:p>
            <a:r>
              <a:rPr lang="cs-CZ" sz="1200" dirty="0"/>
              <a:t>36. Modřice H3846 ‒ „Rybníky“</a:t>
            </a:r>
          </a:p>
          <a:p>
            <a:r>
              <a:rPr lang="cs-CZ" sz="1200" dirty="0"/>
              <a:t>38. Modřice H1800 ‒ „Sádky“ 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40. Mokrá-Horákov ‒ „</a:t>
            </a:r>
            <a:r>
              <a:rPr lang="cs-CZ" sz="1200" dirty="0" err="1">
                <a:solidFill>
                  <a:schemeClr val="accent2"/>
                </a:solidFill>
              </a:rPr>
              <a:t>Hlásnica</a:t>
            </a:r>
            <a:r>
              <a:rPr lang="cs-CZ" sz="1200" dirty="0">
                <a:solidFill>
                  <a:schemeClr val="accent2"/>
                </a:solidFill>
              </a:rPr>
              <a:t>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41. Morašice H1 ‒ „U mohyly“</a:t>
            </a:r>
          </a:p>
          <a:p>
            <a:r>
              <a:rPr lang="cs-CZ" sz="1200" dirty="0"/>
              <a:t>42. Moravičany H1099 ‒ „Dílečky“ </a:t>
            </a:r>
          </a:p>
          <a:p>
            <a:r>
              <a:rPr lang="cs-CZ" sz="1200" dirty="0"/>
              <a:t>46. Náměšť na </a:t>
            </a:r>
            <a:r>
              <a:rPr lang="cs-CZ" sz="1200" dirty="0" err="1"/>
              <a:t>Hané-Biskupství</a:t>
            </a:r>
            <a:r>
              <a:rPr lang="cs-CZ" sz="1200" dirty="0"/>
              <a:t> – „Vrchy“; 47. Oslavany H1 ‒ „Pod kuklou“; 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51. Seloutky H2/1926 ‒ „Na </a:t>
            </a:r>
            <a:r>
              <a:rPr lang="cs-CZ" sz="1200" dirty="0" err="1">
                <a:solidFill>
                  <a:schemeClr val="accent2"/>
                </a:solidFill>
              </a:rPr>
              <a:t>Štastných</a:t>
            </a:r>
            <a:r>
              <a:rPr lang="cs-CZ" sz="1200" dirty="0">
                <a:solidFill>
                  <a:schemeClr val="accent2"/>
                </a:solidFill>
              </a:rPr>
              <a:t>“</a:t>
            </a:r>
          </a:p>
          <a:p>
            <a:r>
              <a:rPr lang="cs-CZ" sz="1200" dirty="0"/>
              <a:t>52. Seloutky H26/1934 ‒ „Na </a:t>
            </a:r>
            <a:r>
              <a:rPr lang="cs-CZ" sz="1200" dirty="0" err="1"/>
              <a:t>Štastných</a:t>
            </a:r>
            <a:r>
              <a:rPr lang="cs-CZ" sz="1200" dirty="0"/>
              <a:t>“</a:t>
            </a:r>
          </a:p>
          <a:p>
            <a:r>
              <a:rPr lang="cs-CZ" sz="1200" dirty="0"/>
              <a:t>54. Seloutky H4c/2012 ‒ „Na </a:t>
            </a:r>
            <a:r>
              <a:rPr lang="cs-CZ" sz="1200" dirty="0" err="1"/>
              <a:t>Štastných</a:t>
            </a:r>
            <a:r>
              <a:rPr lang="cs-CZ" sz="1200" dirty="0"/>
              <a:t>“</a:t>
            </a:r>
          </a:p>
          <a:p>
            <a:r>
              <a:rPr lang="cs-CZ" sz="1200" dirty="0"/>
              <a:t>56. Seloutky H10/2012 ‒ „Na </a:t>
            </a:r>
            <a:r>
              <a:rPr lang="cs-CZ" sz="1200" dirty="0" err="1"/>
              <a:t>Štastných</a:t>
            </a:r>
            <a:r>
              <a:rPr lang="cs-CZ" sz="1200" dirty="0"/>
              <a:t>“</a:t>
            </a:r>
          </a:p>
          <a:p>
            <a:r>
              <a:rPr lang="cs-CZ" sz="1200" dirty="0"/>
              <a:t>58. Seloutky H4/2017 ‒ „Na </a:t>
            </a:r>
            <a:r>
              <a:rPr lang="cs-CZ" sz="1200" dirty="0" err="1"/>
              <a:t>Štastných</a:t>
            </a:r>
            <a:r>
              <a:rPr lang="cs-CZ" sz="1200" dirty="0"/>
              <a:t>“</a:t>
            </a:r>
          </a:p>
          <a:p>
            <a:r>
              <a:rPr lang="cs-CZ" sz="1200" dirty="0"/>
              <a:t>61. Slatinky PH41 ‒ „</a:t>
            </a:r>
            <a:r>
              <a:rPr lang="cs-CZ" sz="1200" dirty="0" err="1"/>
              <a:t>Nivky</a:t>
            </a:r>
            <a:r>
              <a:rPr lang="cs-CZ" sz="1200" dirty="0"/>
              <a:t>“</a:t>
            </a:r>
          </a:p>
          <a:p>
            <a:r>
              <a:rPr lang="cs-CZ" sz="1200" dirty="0"/>
              <a:t>67. Slavkov u Brna H2 ‒ „ </a:t>
            </a:r>
            <a:r>
              <a:rPr lang="cs-CZ" sz="1200" dirty="0" err="1"/>
              <a:t>Rauscher</a:t>
            </a:r>
            <a:r>
              <a:rPr lang="cs-CZ" sz="1200" dirty="0"/>
              <a:t>“ </a:t>
            </a:r>
          </a:p>
          <a:p>
            <a:r>
              <a:rPr lang="cs-CZ" sz="1200" dirty="0"/>
              <a:t>68. Slavkov u Brna H4 ‒ „</a:t>
            </a:r>
            <a:r>
              <a:rPr lang="cs-CZ" sz="1200" dirty="0" err="1"/>
              <a:t>Rauscher</a:t>
            </a:r>
            <a:r>
              <a:rPr lang="cs-CZ" sz="1200" dirty="0"/>
              <a:t>“</a:t>
            </a:r>
          </a:p>
          <a:p>
            <a:r>
              <a:rPr lang="cs-CZ" sz="1200" dirty="0"/>
              <a:t>69. Těšetice H1 ‒ „Pískovna“</a:t>
            </a:r>
          </a:p>
          <a:p>
            <a:r>
              <a:rPr lang="cs-CZ" sz="1200" dirty="0"/>
              <a:t>70. Trstěnice H2 ‒ „Rybník“ </a:t>
            </a:r>
          </a:p>
          <a:p>
            <a:r>
              <a:rPr lang="cs-CZ" sz="1200" dirty="0"/>
              <a:t>72. Vedrovice H2 ‒ „Za kostelem“</a:t>
            </a:r>
          </a:p>
          <a:p>
            <a:r>
              <a:rPr lang="cs-CZ" sz="1200" dirty="0"/>
              <a:t>73. Vojkovice H109 ‒ „Vojkovické nivy“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76. Zlín ‒ „Louky“</a:t>
            </a:r>
          </a:p>
        </p:txBody>
      </p:sp>
      <p:pic>
        <p:nvPicPr>
          <p:cNvPr id="11" name="Obrázek 10" descr="C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91402" cy="6858000"/>
          </a:xfrm>
          <a:prstGeom prst="rect">
            <a:avLst/>
          </a:prstGeom>
        </p:spPr>
      </p:pic>
      <p:pic>
        <p:nvPicPr>
          <p:cNvPr id="12" name="Obrázek 11" descr="C2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03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33B6166-54F6-4A24-82A4-30D95D3030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899751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923810" imgH="5276190" progId="">
                  <p:embed/>
                </p:oleObj>
              </mc:Choice>
              <mc:Fallback>
                <p:oleObj name="Image" r:id="rId2" imgW="6923810" imgH="527619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33B6166-54F6-4A24-82A4-30D95D3030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997514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070DB0E-69F5-4F53-818C-79B8F6DB2C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"/>
          <a:ext cx="8997512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923810" imgH="5276190" progId="">
                  <p:embed/>
                </p:oleObj>
              </mc:Choice>
              <mc:Fallback>
                <p:oleObj name="Image" r:id="rId4" imgW="6923810" imgH="5276190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070DB0E-69F5-4F53-818C-79B8F6DB2C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8997512" cy="68579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63D652C8-125C-4692-9AEE-F48F240AD2AC}"/>
              </a:ext>
            </a:extLst>
          </p:cNvPr>
          <p:cNvSpPr txBox="1">
            <a:spLocks/>
          </p:cNvSpPr>
          <p:nvPr/>
        </p:nvSpPr>
        <p:spPr>
          <a:xfrm>
            <a:off x="9911862" y="267418"/>
            <a:ext cx="1155828" cy="455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accent1"/>
                </a:solidFill>
              </a:rPr>
              <a:t>Ha D1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922538C-0B5E-41E3-AF88-D782E118DDDB}"/>
              </a:ext>
            </a:extLst>
          </p:cNvPr>
          <p:cNvSpPr txBox="1">
            <a:spLocks/>
          </p:cNvSpPr>
          <p:nvPr/>
        </p:nvSpPr>
        <p:spPr>
          <a:xfrm>
            <a:off x="9108972" y="776238"/>
            <a:ext cx="2649634" cy="97065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 25 </a:t>
            </a:r>
            <a:r>
              <a:rPr lang="cs-CZ" sz="1800" dirty="0" err="1"/>
              <a:t>dated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 15 </a:t>
            </a:r>
            <a:r>
              <a:rPr lang="cs-CZ" sz="1800" dirty="0" err="1"/>
              <a:t>magnate</a:t>
            </a:r>
            <a:r>
              <a:rPr lang="cs-CZ" sz="1800" dirty="0"/>
              <a:t>/</a:t>
            </a:r>
            <a:r>
              <a:rPr lang="cs-CZ" sz="1800" dirty="0" err="1"/>
              <a:t>pricely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97351" y="1730976"/>
            <a:ext cx="31946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accent2"/>
                </a:solidFill>
              </a:rPr>
              <a:t>1. Bošovice H1 ‒ „U dvou závor“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12. </a:t>
            </a:r>
            <a:r>
              <a:rPr lang="cs-CZ" sz="1200" dirty="0" err="1">
                <a:solidFill>
                  <a:schemeClr val="accent2"/>
                </a:solidFill>
              </a:rPr>
              <a:t>Brno­Zábrdovice</a:t>
            </a:r>
            <a:r>
              <a:rPr lang="cs-CZ" sz="1200" dirty="0">
                <a:solidFill>
                  <a:schemeClr val="accent2"/>
                </a:solidFill>
              </a:rPr>
              <a:t> ‒ „ul. Příkop“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13. Brno-Židenice ‒ „kasárna“</a:t>
            </a:r>
          </a:p>
          <a:p>
            <a:r>
              <a:rPr lang="cs-CZ" sz="1200" dirty="0"/>
              <a:t>14. Bučovice-</a:t>
            </a:r>
            <a:r>
              <a:rPr lang="cs-CZ" sz="1200" dirty="0" err="1"/>
              <a:t>Marefy</a:t>
            </a:r>
            <a:r>
              <a:rPr lang="cs-CZ" sz="1200" dirty="0"/>
              <a:t> H15 ‒ „</a:t>
            </a:r>
            <a:r>
              <a:rPr lang="cs-CZ" sz="1200" dirty="0" err="1"/>
              <a:t>Člupy</a:t>
            </a:r>
            <a:r>
              <a:rPr lang="cs-CZ" sz="1200" dirty="0"/>
              <a:t>“</a:t>
            </a:r>
          </a:p>
          <a:p>
            <a:r>
              <a:rPr lang="cs-CZ" sz="1200" dirty="0"/>
              <a:t>15. Bučovice-</a:t>
            </a:r>
            <a:r>
              <a:rPr lang="cs-CZ" sz="1200" dirty="0" err="1"/>
              <a:t>Marefy</a:t>
            </a:r>
            <a:r>
              <a:rPr lang="cs-CZ" sz="1200" dirty="0"/>
              <a:t> H20 ‒ „</a:t>
            </a:r>
            <a:r>
              <a:rPr lang="cs-CZ" sz="1200" dirty="0" err="1"/>
              <a:t>Člupy</a:t>
            </a:r>
            <a:r>
              <a:rPr lang="cs-CZ" sz="1200" dirty="0"/>
              <a:t>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18. Habrůvka 1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19. Habrůvka 2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20. Habrůvka 3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21. Habrůvka 4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22. Habrůvka 5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23. Habrůvka V1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27. Habrůvka V5 ‒ „Býčí skála“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32. Jevíčko III, A/39 ‒ „Na panském“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33. Jevíčko III, B/39 ‒ „Na panském“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37. Modřice H818 ‒ „Sádky“ </a:t>
            </a:r>
          </a:p>
          <a:p>
            <a:r>
              <a:rPr lang="cs-CZ" sz="1200" dirty="0"/>
              <a:t>39. Modřice H1801 ‒ „Sádky“</a:t>
            </a:r>
          </a:p>
          <a:p>
            <a:r>
              <a:rPr lang="cs-CZ" sz="1200" dirty="0"/>
              <a:t>43. Moravičany H1119 ‒ „Dílečky“</a:t>
            </a:r>
          </a:p>
          <a:p>
            <a:r>
              <a:rPr lang="cs-CZ" sz="1200" dirty="0"/>
              <a:t>49. Popovice H1 </a:t>
            </a:r>
          </a:p>
          <a:p>
            <a:r>
              <a:rPr lang="cs-CZ" sz="1200" dirty="0"/>
              <a:t>50. Pustiměř  H1/85 ‒ „Pod </a:t>
            </a:r>
            <a:r>
              <a:rPr lang="cs-CZ" sz="1200" dirty="0" err="1"/>
              <a:t>grefty</a:t>
            </a:r>
            <a:r>
              <a:rPr lang="cs-CZ" sz="1200" dirty="0"/>
              <a:t>“</a:t>
            </a:r>
          </a:p>
          <a:p>
            <a:r>
              <a:rPr lang="cs-CZ" sz="1200" dirty="0"/>
              <a:t>53. Seloutky H1/2012 ‒ „Na </a:t>
            </a:r>
            <a:r>
              <a:rPr lang="cs-CZ" sz="1200" dirty="0" err="1"/>
              <a:t>Štastných</a:t>
            </a:r>
            <a:r>
              <a:rPr lang="cs-CZ" sz="1200" dirty="0"/>
              <a:t>, Kašina “ </a:t>
            </a:r>
          </a:p>
          <a:p>
            <a:r>
              <a:rPr lang="cs-CZ" sz="1200" dirty="0"/>
              <a:t>55. Seloutky H8/2012 ‒ „Na </a:t>
            </a:r>
            <a:r>
              <a:rPr lang="cs-CZ" sz="1200" dirty="0" err="1"/>
              <a:t>Štastných</a:t>
            </a:r>
            <a:r>
              <a:rPr lang="cs-CZ" sz="1200" dirty="0"/>
              <a:t>“ </a:t>
            </a:r>
          </a:p>
          <a:p>
            <a:r>
              <a:rPr lang="cs-CZ" sz="1200" dirty="0"/>
              <a:t>57. Seloutky H3/2017 ‒ „Na </a:t>
            </a:r>
            <a:r>
              <a:rPr lang="cs-CZ" sz="1200" dirty="0" err="1"/>
              <a:t>Štastných</a:t>
            </a:r>
            <a:r>
              <a:rPr lang="cs-CZ" sz="1200" dirty="0"/>
              <a:t>“ </a:t>
            </a:r>
          </a:p>
          <a:p>
            <a:r>
              <a:rPr lang="cs-CZ" sz="1200" dirty="0"/>
              <a:t>63. Slatinky PH106 ‒ „</a:t>
            </a:r>
            <a:r>
              <a:rPr lang="cs-CZ" sz="1200" dirty="0" err="1"/>
              <a:t>Nivky</a:t>
            </a:r>
            <a:r>
              <a:rPr lang="cs-CZ" sz="1200" dirty="0"/>
              <a:t>“ 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66. Slavkov u Brna H1 ‒ „</a:t>
            </a:r>
            <a:r>
              <a:rPr lang="cs-CZ" sz="1200" dirty="0" err="1">
                <a:solidFill>
                  <a:schemeClr val="accent2"/>
                </a:solidFill>
              </a:rPr>
              <a:t>Rauscher</a:t>
            </a:r>
            <a:r>
              <a:rPr lang="cs-CZ" sz="1200" dirty="0">
                <a:solidFill>
                  <a:schemeClr val="accent2"/>
                </a:solidFill>
              </a:rPr>
              <a:t>“ </a:t>
            </a:r>
          </a:p>
          <a:p>
            <a:r>
              <a:rPr lang="cs-CZ" sz="1200" dirty="0">
                <a:solidFill>
                  <a:schemeClr val="accent2"/>
                </a:solidFill>
              </a:rPr>
              <a:t>74. Vojkovice H111 ‒ „Vojkovické nivy“</a:t>
            </a:r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957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71C566D6-8770-4D76-8E90-275A8BB4D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581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980952" imgH="5285714" progId="">
                  <p:embed/>
                </p:oleObj>
              </mc:Choice>
              <mc:Fallback>
                <p:oleObj name="Image" r:id="rId2" imgW="6980952" imgH="5285714" progId="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71C566D6-8770-4D76-8E90-275A8BB4D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58164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2517D560-85C4-452A-8FAC-6A9E0797A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581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980952" imgH="5285714" progId="">
                  <p:embed/>
                </p:oleObj>
              </mc:Choice>
              <mc:Fallback>
                <p:oleObj name="Image" r:id="rId4" imgW="6980952" imgH="5285714" progId="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2517D560-85C4-452A-8FAC-6A9E0797A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58164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Nadpis 1">
            <a:extLst>
              <a:ext uri="{FF2B5EF4-FFF2-40B4-BE49-F238E27FC236}">
                <a16:creationId xmlns:a16="http://schemas.microsoft.com/office/drawing/2014/main" id="{6D2A3E44-E7C9-4A20-8ACD-1BEE7E051143}"/>
              </a:ext>
            </a:extLst>
          </p:cNvPr>
          <p:cNvSpPr txBox="1">
            <a:spLocks/>
          </p:cNvSpPr>
          <p:nvPr/>
        </p:nvSpPr>
        <p:spPr>
          <a:xfrm>
            <a:off x="9782355" y="414068"/>
            <a:ext cx="1076079" cy="455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accent1"/>
                </a:solidFill>
              </a:rPr>
              <a:t>Ha D2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473BA164-F689-49D2-9825-941CBD04AFD4}"/>
              </a:ext>
            </a:extLst>
          </p:cNvPr>
          <p:cNvSpPr txBox="1">
            <a:spLocks/>
          </p:cNvSpPr>
          <p:nvPr/>
        </p:nvSpPr>
        <p:spPr>
          <a:xfrm>
            <a:off x="9169356" y="862502"/>
            <a:ext cx="2649634" cy="9706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 15 </a:t>
            </a:r>
            <a:r>
              <a:rPr lang="cs-CZ" sz="1800" dirty="0" err="1"/>
              <a:t>dated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 11 </a:t>
            </a:r>
            <a:r>
              <a:rPr lang="cs-CZ" sz="1800" dirty="0" err="1"/>
              <a:t>magnate</a:t>
            </a:r>
            <a:r>
              <a:rPr lang="cs-CZ" sz="1800" dirty="0"/>
              <a:t>/</a:t>
            </a:r>
            <a:r>
              <a:rPr lang="cs-CZ" sz="1800" dirty="0" err="1"/>
              <a:t>pricely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52626" y="1880558"/>
            <a:ext cx="2910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/>
              <a:t>15. Bučovice-Marefy H20 ‒ „Člupy“ </a:t>
            </a:r>
          </a:p>
          <a:p>
            <a:r>
              <a:rPr lang="cs-CZ" sz="1200">
                <a:solidFill>
                  <a:schemeClr val="accent2"/>
                </a:solidFill>
              </a:rPr>
              <a:t>18. Habrůvka 1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19. Habrůvka 2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20. Habrůvka 3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21. Habrůvka 4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22. Habrůvka 5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23. Habrůvka V1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24. Habrůvka V2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25. Habrůvka V3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26. Habrůvka V4 ‒ „Býčí skála“</a:t>
            </a:r>
          </a:p>
          <a:p>
            <a:r>
              <a:rPr lang="cs-CZ" sz="1200">
                <a:solidFill>
                  <a:schemeClr val="accent2"/>
                </a:solidFill>
              </a:rPr>
              <a:t>27. Habrůvka V5 ‒ „Býčí skála“</a:t>
            </a:r>
          </a:p>
          <a:p>
            <a:r>
              <a:rPr lang="cs-CZ" sz="1200"/>
              <a:t>31. Ivančice-Budkovice ‒ „Knotkova zahrada“ </a:t>
            </a:r>
          </a:p>
          <a:p>
            <a:r>
              <a:rPr lang="cs-CZ" sz="1200">
                <a:solidFill>
                  <a:schemeClr val="accent2"/>
                </a:solidFill>
              </a:rPr>
              <a:t>33. Jevíčko III, B/39 ‒ „Na panském“ </a:t>
            </a:r>
          </a:p>
          <a:p>
            <a:r>
              <a:rPr lang="cs-CZ" sz="1200"/>
              <a:t>44. Moravičany H1145 ‒ „Dílečky“</a:t>
            </a:r>
          </a:p>
          <a:p>
            <a:r>
              <a:rPr lang="cs-CZ" sz="1200"/>
              <a:t>75. Vojkovice H117 ‒ „Vojkovické nivy“</a:t>
            </a:r>
          </a:p>
          <a:p>
            <a:endParaRPr lang="cs-CZ" sz="1200"/>
          </a:p>
          <a:p>
            <a:endParaRPr lang="cs-CZ" sz="1200"/>
          </a:p>
          <a:p>
            <a:endParaRPr lang="cs-CZ" sz="1200">
              <a:solidFill>
                <a:schemeClr val="accent2"/>
              </a:solidFill>
            </a:endParaRPr>
          </a:p>
          <a:p>
            <a:endParaRPr lang="cs-CZ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EED094C-14EC-433C-9CEF-27797EF3F8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924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933333" imgH="5171429" progId="">
                  <p:embed/>
                </p:oleObj>
              </mc:Choice>
              <mc:Fallback>
                <p:oleObj name="Image" r:id="rId2" imgW="6933333" imgH="5171429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BEED094C-14EC-433C-9CEF-27797EF3F8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9241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D062FFD-BEA5-48EF-AA12-F1470411EF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924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933333" imgH="5171429" progId="">
                  <p:embed/>
                </p:oleObj>
              </mc:Choice>
              <mc:Fallback>
                <p:oleObj name="Image" r:id="rId4" imgW="6933333" imgH="5171429" progId="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4D062FFD-BEA5-48EF-AA12-F1470411EF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9241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4DCA78B5-2C47-4AA5-80CF-5F1639FE0CAF}"/>
              </a:ext>
            </a:extLst>
          </p:cNvPr>
          <p:cNvSpPr txBox="1">
            <a:spLocks/>
          </p:cNvSpPr>
          <p:nvPr/>
        </p:nvSpPr>
        <p:spPr>
          <a:xfrm>
            <a:off x="9903125" y="448573"/>
            <a:ext cx="1196849" cy="4641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chemeClr val="accent1"/>
                </a:solidFill>
              </a:rPr>
              <a:t>Ha D3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639760E-4AB7-41D1-8D60-BD65ECEB4A26}"/>
              </a:ext>
            </a:extLst>
          </p:cNvPr>
          <p:cNvSpPr txBox="1">
            <a:spLocks/>
          </p:cNvSpPr>
          <p:nvPr/>
        </p:nvSpPr>
        <p:spPr>
          <a:xfrm>
            <a:off x="9238367" y="991898"/>
            <a:ext cx="2649634" cy="9706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1800" dirty="0"/>
              <a:t>5 </a:t>
            </a:r>
            <a:r>
              <a:rPr lang="cs-CZ" sz="1800" dirty="0" err="1"/>
              <a:t>dated</a:t>
            </a:r>
            <a:r>
              <a:rPr lang="cs-CZ" sz="1800" dirty="0"/>
              <a:t> </a:t>
            </a:r>
            <a:r>
              <a:rPr lang="cs-CZ" sz="1800" dirty="0" err="1"/>
              <a:t>graves</a:t>
            </a:r>
            <a:endParaRPr 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/>
              <a:t>1 magnate/pricely? grave</a:t>
            </a:r>
            <a:endParaRPr lang="cs-CZ" sz="1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21638" y="2053087"/>
            <a:ext cx="2753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/>
              <a:t>8. Brno-Obřany ‒ „V širokých“</a:t>
            </a:r>
          </a:p>
          <a:p>
            <a:r>
              <a:rPr lang="cs-CZ" sz="1200">
                <a:solidFill>
                  <a:schemeClr val="accent2"/>
                </a:solidFill>
              </a:rPr>
              <a:t>28. Habrůvka V6 ‒ „Býčí skála“</a:t>
            </a:r>
          </a:p>
          <a:p>
            <a:r>
              <a:rPr lang="cs-CZ" sz="1200"/>
              <a:t>45. Moravičany H1247 ‒ „Dílečky“ </a:t>
            </a:r>
          </a:p>
          <a:p>
            <a:r>
              <a:rPr lang="cs-CZ" sz="1200"/>
              <a:t>48. Podolí H2/1899 ‒ „Palouky“ </a:t>
            </a:r>
          </a:p>
          <a:p>
            <a:r>
              <a:rPr lang="cs-CZ" sz="1200"/>
              <a:t>59. Slatinky HH ‒ „Nivky“</a:t>
            </a:r>
          </a:p>
        </p:txBody>
      </p:sp>
    </p:spTree>
    <p:extLst>
      <p:ext uri="{BB962C8B-B14F-4D97-AF65-F5344CB8AC3E}">
        <p14:creationId xmlns:p14="http://schemas.microsoft.com/office/powerpoint/2010/main" val="2245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C4106637-E842-43C3-8619-0CD5B5755E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81469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914286" imgH="5819048" progId="">
                  <p:embed/>
                </p:oleObj>
              </mc:Choice>
              <mc:Fallback>
                <p:oleObj name="Image" r:id="rId2" imgW="6914286" imgH="5819048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C4106637-E842-43C3-8619-0CD5B5755E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14691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67A778B7-698A-449F-AD04-F3F95AD290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81469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914286" imgH="5819048" progId="">
                  <p:embed/>
                </p:oleObj>
              </mc:Choice>
              <mc:Fallback>
                <p:oleObj name="Image" r:id="rId4" imgW="6914286" imgH="5819048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67A778B7-698A-449F-AD04-F3F95AD290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14691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90A0B5BB-3999-458D-B0E8-8803F8FB138F}"/>
              </a:ext>
            </a:extLst>
          </p:cNvPr>
          <p:cNvSpPr txBox="1">
            <a:spLocks/>
          </p:cNvSpPr>
          <p:nvPr/>
        </p:nvSpPr>
        <p:spPr>
          <a:xfrm>
            <a:off x="8146915" y="228663"/>
            <a:ext cx="3880701" cy="7024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1"/>
                </a:solidFill>
              </a:rPr>
              <a:t>All </a:t>
            </a:r>
            <a:r>
              <a:rPr lang="cs-CZ" b="1" dirty="0" err="1">
                <a:solidFill>
                  <a:schemeClr val="accent1"/>
                </a:solidFill>
              </a:rPr>
              <a:t>dated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graves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726254E-E031-4EB8-A6AC-D11A69FFDBC2}"/>
              </a:ext>
            </a:extLst>
          </p:cNvPr>
          <p:cNvSpPr txBox="1">
            <a:spLocks/>
          </p:cNvSpPr>
          <p:nvPr/>
        </p:nvSpPr>
        <p:spPr>
          <a:xfrm>
            <a:off x="8248454" y="1046375"/>
            <a:ext cx="3779162" cy="521302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76 </a:t>
            </a:r>
            <a:r>
              <a:rPr lang="cs-CZ" sz="2400" dirty="0" err="1"/>
              <a:t>dated</a:t>
            </a:r>
            <a:r>
              <a:rPr lang="cs-CZ" sz="2400" dirty="0"/>
              <a:t> </a:t>
            </a:r>
            <a:r>
              <a:rPr lang="cs-CZ" sz="2400" dirty="0" err="1"/>
              <a:t>graves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(</a:t>
            </a:r>
            <a:r>
              <a:rPr lang="cs-CZ" sz="2400" dirty="0" err="1"/>
              <a:t>Stegmann-Rajtár</a:t>
            </a:r>
            <a:r>
              <a:rPr lang="cs-CZ" sz="2400" dirty="0"/>
              <a:t> 1992 </a:t>
            </a:r>
            <a:r>
              <a:rPr lang="cs-CZ" sz="2400" dirty="0" err="1"/>
              <a:t>used</a:t>
            </a:r>
            <a:r>
              <a:rPr lang="cs-CZ" sz="2400" dirty="0"/>
              <a:t> 17 </a:t>
            </a:r>
            <a:r>
              <a:rPr lang="cs-CZ" sz="2400" dirty="0" err="1"/>
              <a:t>dated</a:t>
            </a:r>
            <a:r>
              <a:rPr lang="cs-CZ" sz="2400" dirty="0"/>
              <a:t> </a:t>
            </a:r>
            <a:r>
              <a:rPr lang="cs-CZ" sz="2400" dirty="0" err="1"/>
              <a:t>graves</a:t>
            </a:r>
            <a:r>
              <a:rPr lang="cs-CZ" sz="2400" dirty="0"/>
              <a:t> – 22 %, </a:t>
            </a:r>
            <a:r>
              <a:rPr lang="cs-CZ" sz="2400" dirty="0" err="1"/>
              <a:t>increase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data </a:t>
            </a:r>
            <a:r>
              <a:rPr lang="cs-CZ" sz="2400" dirty="0" err="1"/>
              <a:t>collection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1992 to 2019 </a:t>
            </a:r>
            <a:r>
              <a:rPr lang="cs-CZ" sz="2400" dirty="0" err="1"/>
              <a:t>is</a:t>
            </a:r>
            <a:r>
              <a:rPr lang="cs-CZ" sz="2400" dirty="0"/>
              <a:t> 78 %)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30 </a:t>
            </a:r>
            <a:r>
              <a:rPr lang="cs-CZ" sz="2400" dirty="0" err="1"/>
              <a:t>magnate</a:t>
            </a:r>
            <a:r>
              <a:rPr lang="cs-CZ" sz="2400" dirty="0"/>
              <a:t> </a:t>
            </a:r>
            <a:r>
              <a:rPr lang="cs-CZ" sz="2400" dirty="0" err="1"/>
              <a:t>graves</a:t>
            </a:r>
            <a:r>
              <a:rPr lang="cs-CZ" sz="2400" dirty="0"/>
              <a:t> (40 %), </a:t>
            </a:r>
            <a:br>
              <a:rPr lang="cs-CZ" sz="2400" dirty="0"/>
            </a:br>
            <a:r>
              <a:rPr lang="cs-CZ" sz="2400" dirty="0"/>
              <a:t>   11 in Býčí Skála </a:t>
            </a:r>
            <a:r>
              <a:rPr lang="cs-CZ" sz="2400" dirty="0" err="1"/>
              <a:t>Cave</a:t>
            </a:r>
            <a:r>
              <a:rPr lang="cs-CZ" sz="2400" dirty="0"/>
              <a:t> (40 %)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Horákov </a:t>
            </a:r>
            <a:r>
              <a:rPr lang="cs-CZ" sz="2400" dirty="0" err="1"/>
              <a:t>group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   40 </a:t>
            </a:r>
            <a:r>
              <a:rPr lang="cs-CZ" sz="2400" dirty="0" err="1"/>
              <a:t>graves</a:t>
            </a:r>
            <a:r>
              <a:rPr lang="cs-CZ" sz="2400" dirty="0"/>
              <a:t> (</a:t>
            </a:r>
            <a:r>
              <a:rPr lang="cs-CZ" sz="2200" dirty="0"/>
              <a:t>52 %)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Platěnice </a:t>
            </a:r>
            <a:r>
              <a:rPr lang="cs-CZ" sz="2400" dirty="0" err="1"/>
              <a:t>group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   25 </a:t>
            </a:r>
            <a:r>
              <a:rPr lang="cs-CZ" sz="2400" dirty="0" err="1"/>
              <a:t>graves</a:t>
            </a:r>
            <a:r>
              <a:rPr lang="cs-CZ" sz="2400" dirty="0"/>
              <a:t> (33 %)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Býčí Skála </a:t>
            </a:r>
            <a:r>
              <a:rPr lang="cs-CZ" sz="2400" dirty="0" err="1"/>
              <a:t>Cave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   11 </a:t>
            </a:r>
            <a:r>
              <a:rPr lang="cs-CZ" sz="2400" dirty="0" err="1"/>
              <a:t>burials</a:t>
            </a:r>
            <a:r>
              <a:rPr lang="cs-CZ" sz="2400" dirty="0"/>
              <a:t> (15 %), but    </a:t>
            </a:r>
            <a:r>
              <a:rPr lang="cs-CZ" sz="2400" dirty="0" err="1"/>
              <a:t>problem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contexts</a:t>
            </a: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4 LT A </a:t>
            </a:r>
            <a:r>
              <a:rPr lang="cs-CZ" sz="2400" dirty="0" err="1"/>
              <a:t>graves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701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52E8DFA-1D12-A211-0C61-26DDBB647D15}"/>
              </a:ext>
            </a:extLst>
          </p:cNvPr>
          <p:cNvSpPr txBox="1"/>
          <p:nvPr/>
        </p:nvSpPr>
        <p:spPr>
          <a:xfrm>
            <a:off x="3396343" y="2112666"/>
            <a:ext cx="5828044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>
                <a:solidFill>
                  <a:schemeClr val="accent1"/>
                </a:solidFill>
              </a:rPr>
              <a:t>State</a:t>
            </a:r>
            <a:r>
              <a:rPr lang="cs-CZ" sz="4400" b="1" dirty="0">
                <a:solidFill>
                  <a:schemeClr val="accent1"/>
                </a:solidFill>
              </a:rPr>
              <a:t> in 2022.. Or </a:t>
            </a:r>
            <a:r>
              <a:rPr lang="cs-CZ" sz="4400" b="1" dirty="0" err="1">
                <a:solidFill>
                  <a:schemeClr val="accent1"/>
                </a:solidFill>
              </a:rPr>
              <a:t>else</a:t>
            </a:r>
            <a:r>
              <a:rPr lang="cs-CZ" sz="4400" b="1" dirty="0">
                <a:solidFill>
                  <a:schemeClr val="accent1"/>
                </a:solidFill>
              </a:rPr>
              <a:t> </a:t>
            </a:r>
            <a:r>
              <a:rPr lang="cs-CZ" sz="4400" b="1" dirty="0" err="1">
                <a:solidFill>
                  <a:schemeClr val="accent1"/>
                </a:solidFill>
              </a:rPr>
              <a:t>how</a:t>
            </a:r>
            <a:r>
              <a:rPr lang="cs-CZ" sz="4400" b="1" dirty="0">
                <a:solidFill>
                  <a:schemeClr val="accent1"/>
                </a:solidFill>
              </a:rPr>
              <a:t> fast the chronology </a:t>
            </a:r>
            <a:r>
              <a:rPr lang="cs-CZ" sz="4400" b="1" dirty="0" err="1">
                <a:solidFill>
                  <a:schemeClr val="accent1"/>
                </a:solidFill>
              </a:rPr>
              <a:t>devellopes</a:t>
            </a:r>
            <a:endParaRPr lang="cs-CZ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14BE31EA-7CDE-4A86-8809-AA78CEC2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Foreign researchers and Moravia</a:t>
            </a:r>
          </a:p>
        </p:txBody>
      </p:sp>
      <p:pic>
        <p:nvPicPr>
          <p:cNvPr id="4" name="Obrázek 3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42785336-3FF8-414D-9DF1-F73117A7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19" y="640080"/>
            <a:ext cx="4489390" cy="36027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00224D4A-C262-4046-9D82-A7AA50667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4489390" cy="360273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6213AC1-C708-4924-B023-7AA89B46961C}"/>
              </a:ext>
            </a:extLst>
          </p:cNvPr>
          <p:cNvSpPr txBox="1"/>
          <p:nvPr/>
        </p:nvSpPr>
        <p:spPr>
          <a:xfrm>
            <a:off x="1277719" y="3882543"/>
            <a:ext cx="4489390" cy="3602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b="1" err="1">
                <a:solidFill>
                  <a:srgbClr val="FFFFFF"/>
                </a:solidFill>
              </a:rPr>
              <a:t>Egg</a:t>
            </a:r>
            <a:r>
              <a:rPr lang="cs-CZ" sz="1300" b="1">
                <a:solidFill>
                  <a:srgbClr val="FFFFFF"/>
                </a:solidFill>
              </a:rPr>
              <a:t> ‒ </a:t>
            </a:r>
            <a:r>
              <a:rPr lang="cs-CZ" sz="1300" b="1" err="1">
                <a:solidFill>
                  <a:srgbClr val="FFFFFF"/>
                </a:solidFill>
              </a:rPr>
              <a:t>Krammer</a:t>
            </a:r>
            <a:r>
              <a:rPr lang="cs-CZ" sz="1300" b="1">
                <a:solidFill>
                  <a:srgbClr val="FFFFFF"/>
                </a:solidFill>
              </a:rPr>
              <a:t> 2005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C046D3-AA53-4FD4-B477-6FDA905041DB}"/>
              </a:ext>
            </a:extLst>
          </p:cNvPr>
          <p:cNvSpPr txBox="1"/>
          <p:nvPr/>
        </p:nvSpPr>
        <p:spPr>
          <a:xfrm>
            <a:off x="6424891" y="3882543"/>
            <a:ext cx="4489390" cy="3602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b="1" err="1">
                <a:solidFill>
                  <a:srgbClr val="FFFFFF"/>
                </a:solidFill>
              </a:rPr>
              <a:t>Gediga</a:t>
            </a:r>
            <a:r>
              <a:rPr lang="cs-CZ" sz="1300" b="1">
                <a:solidFill>
                  <a:srgbClr val="FFFFFF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9964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2020</a:t>
            </a:r>
            <a:r>
              <a:rPr lang="cs-CZ" sz="2400" b="1" dirty="0">
                <a:solidFill>
                  <a:schemeClr val="accent1"/>
                </a:solidFill>
              </a:rPr>
              <a:t> –</a:t>
            </a:r>
            <a:r>
              <a:rPr lang="en-GB" sz="2400" b="1" dirty="0">
                <a:solidFill>
                  <a:schemeClr val="accent1"/>
                </a:solidFill>
              </a:rPr>
              <a:t> we record a total of 160 dated contexts</a:t>
            </a:r>
            <a:r>
              <a:rPr lang="cs-CZ" sz="2400" b="1" dirty="0">
                <a:solidFill>
                  <a:schemeClr val="accent1"/>
                </a:solidFill>
              </a:rPr>
              <a:t>; </a:t>
            </a:r>
            <a:r>
              <a:rPr lang="en-GB" sz="2400" b="1" dirty="0">
                <a:solidFill>
                  <a:schemeClr val="accent1"/>
                </a:solidFill>
              </a:rPr>
              <a:t>125 graves/burials</a:t>
            </a:r>
            <a:r>
              <a:rPr lang="cs-CZ" sz="2400" b="1" dirty="0">
                <a:solidFill>
                  <a:schemeClr val="accent1"/>
                </a:solidFill>
              </a:rPr>
              <a:t>;  </a:t>
            </a:r>
            <a:r>
              <a:rPr lang="en-GB" sz="2400" b="1" dirty="0">
                <a:solidFill>
                  <a:schemeClr val="accent1"/>
                </a:solidFill>
              </a:rPr>
              <a:t>22 hoards</a:t>
            </a:r>
            <a:r>
              <a:rPr lang="cs-CZ" sz="2400" b="1" dirty="0">
                <a:solidFill>
                  <a:schemeClr val="accent1"/>
                </a:solidFill>
              </a:rPr>
              <a:t>; </a:t>
            </a:r>
            <a:r>
              <a:rPr lang="en-GB" sz="2400" b="1" dirty="0">
                <a:solidFill>
                  <a:schemeClr val="accent1"/>
                </a:solidFill>
              </a:rPr>
              <a:t> 13 contexts in the central burial sanctuary </a:t>
            </a:r>
            <a:r>
              <a:rPr lang="cs-CZ" sz="2400" b="1" dirty="0" err="1">
                <a:solidFill>
                  <a:schemeClr val="accent1"/>
                </a:solidFill>
              </a:rPr>
              <a:t>with</a:t>
            </a:r>
            <a:r>
              <a:rPr lang="cs-CZ" sz="2400" b="1" dirty="0">
                <a:solidFill>
                  <a:schemeClr val="accent1"/>
                </a:solidFill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</a:rPr>
              <a:t>elite</a:t>
            </a:r>
            <a:r>
              <a:rPr lang="cs-CZ" sz="2400" b="1" dirty="0">
                <a:solidFill>
                  <a:schemeClr val="accent1"/>
                </a:solidFill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</a:rPr>
              <a:t>graves</a:t>
            </a:r>
            <a:r>
              <a:rPr lang="cs-CZ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Habrůvka</a:t>
            </a:r>
            <a:r>
              <a:rPr lang="en-GB" sz="2400" b="1" dirty="0">
                <a:solidFill>
                  <a:schemeClr val="accent1"/>
                </a:solidFill>
              </a:rPr>
              <a:t> ‒ “</a:t>
            </a:r>
            <a:r>
              <a:rPr lang="en-GB" sz="2400" b="1" dirty="0" err="1">
                <a:solidFill>
                  <a:schemeClr val="accent1"/>
                </a:solidFill>
              </a:rPr>
              <a:t>Býčí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skála</a:t>
            </a:r>
            <a:r>
              <a:rPr lang="en-GB" sz="2400" b="1" dirty="0">
                <a:solidFill>
                  <a:schemeClr val="accent1"/>
                </a:solidFill>
              </a:rPr>
              <a:t>”</a:t>
            </a:r>
            <a:endParaRPr lang="cs-CZ" sz="2400" b="1" dirty="0">
              <a:solidFill>
                <a:schemeClr val="accent1"/>
              </a:solidFill>
            </a:endParaRPr>
          </a:p>
        </p:txBody>
      </p:sp>
      <p:pic>
        <p:nvPicPr>
          <p:cNvPr id="5" name="Obrázek 4" descr="hroby a depo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75" y="766604"/>
            <a:ext cx="11201400" cy="60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60C1A-0709-4652-ACB9-0BAADEB4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79893"/>
          </a:xfrm>
        </p:spPr>
        <p:txBody>
          <a:bodyPr>
            <a:normAutofit fontScale="90000"/>
          </a:bodyPr>
          <a:lstStyle/>
          <a:p>
            <a:r>
              <a:rPr lang="cs-CZ" sz="3200" b="1" dirty="0">
                <a:solidFill>
                  <a:schemeClr val="accent1"/>
                </a:solidFill>
              </a:rPr>
              <a:t>Chronology and social </a:t>
            </a:r>
            <a:r>
              <a:rPr lang="cs-CZ" sz="3200" b="1" dirty="0" err="1">
                <a:solidFill>
                  <a:schemeClr val="accent1"/>
                </a:solidFill>
              </a:rPr>
              <a:t>system</a:t>
            </a:r>
            <a:r>
              <a:rPr lang="cs-CZ" sz="3200" b="1" dirty="0">
                <a:solidFill>
                  <a:schemeClr val="accent1"/>
                </a:solidFill>
              </a:rPr>
              <a:t> in the Czech Republic and </a:t>
            </a:r>
            <a:r>
              <a:rPr lang="cs-CZ" sz="3200" b="1" dirty="0" err="1">
                <a:solidFill>
                  <a:schemeClr val="accent1"/>
                </a:solidFill>
              </a:rPr>
              <a:t>interregional</a:t>
            </a:r>
            <a:r>
              <a:rPr lang="cs-CZ" sz="3200" b="1" dirty="0">
                <a:solidFill>
                  <a:schemeClr val="accent1"/>
                </a:solidFill>
              </a:rPr>
              <a:t> </a:t>
            </a:r>
            <a:r>
              <a:rPr lang="cs-CZ" sz="3200" b="1" dirty="0" err="1">
                <a:solidFill>
                  <a:schemeClr val="accent1"/>
                </a:solidFill>
              </a:rPr>
              <a:t>comparation</a:t>
            </a:r>
            <a:r>
              <a:rPr lang="cs-CZ" sz="3200" b="1" dirty="0">
                <a:solidFill>
                  <a:schemeClr val="accent1"/>
                </a:solidFill>
              </a:rPr>
              <a:t>: </a:t>
            </a:r>
            <a:br>
              <a:rPr lang="cs-CZ" sz="3200" b="1" dirty="0">
                <a:solidFill>
                  <a:schemeClr val="accent1"/>
                </a:solidFill>
              </a:rPr>
            </a:br>
            <a:r>
              <a:rPr lang="cs-CZ" sz="3200" b="1" dirty="0" err="1">
                <a:solidFill>
                  <a:schemeClr val="accent1"/>
                </a:solidFill>
              </a:rPr>
              <a:t>wagons</a:t>
            </a:r>
            <a:r>
              <a:rPr lang="cs-CZ" sz="3200" b="1" dirty="0">
                <a:solidFill>
                  <a:schemeClr val="accent1"/>
                </a:solidFill>
              </a:rPr>
              <a:t>, </a:t>
            </a:r>
            <a:r>
              <a:rPr lang="cs-CZ" sz="3200" b="1" dirty="0" err="1">
                <a:solidFill>
                  <a:schemeClr val="accent1"/>
                </a:solidFill>
              </a:rPr>
              <a:t>horse</a:t>
            </a:r>
            <a:r>
              <a:rPr lang="cs-CZ" sz="3200" b="1" dirty="0">
                <a:solidFill>
                  <a:schemeClr val="accent1"/>
                </a:solidFill>
              </a:rPr>
              <a:t> </a:t>
            </a:r>
            <a:r>
              <a:rPr lang="cs-CZ" sz="3200" b="1" dirty="0" err="1">
                <a:solidFill>
                  <a:schemeClr val="accent1"/>
                </a:solidFill>
              </a:rPr>
              <a:t>problematics</a:t>
            </a:r>
            <a:r>
              <a:rPr lang="cs-CZ" sz="3200" b="1" dirty="0">
                <a:solidFill>
                  <a:schemeClr val="accent1"/>
                </a:solidFill>
              </a:rPr>
              <a:t> in Ha C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AED1F5-B570-4A1E-9875-79BEA934F7A6}"/>
              </a:ext>
            </a:extLst>
          </p:cNvPr>
          <p:cNvSpPr/>
          <p:nvPr/>
        </p:nvSpPr>
        <p:spPr>
          <a:xfrm>
            <a:off x="3058962" y="2484409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vůz 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067925" y="57912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7,5 m</a:t>
            </a:r>
            <a:r>
              <a:rPr kumimoji="0" lang="cs-CZ" sz="1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116D1023-F0FE-435F-82BF-A1DA1CC54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13123" r="2228" b="3675"/>
          <a:stretch>
            <a:fillRect/>
          </a:stretch>
        </p:blipFill>
        <p:spPr>
          <a:xfrm>
            <a:off x="0" y="1435323"/>
            <a:ext cx="8600536" cy="542267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7951213-BAD6-4FCC-8FA6-9D0CD37CF9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184" r="6368"/>
          <a:stretch>
            <a:fillRect/>
          </a:stretch>
        </p:blipFill>
        <p:spPr>
          <a:xfrm>
            <a:off x="9472051" y="3191975"/>
            <a:ext cx="2702197" cy="36660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DCC51D-298A-4EF5-99F1-505234A11B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1178" y="474453"/>
            <a:ext cx="2433153" cy="3640348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9592574" y="681812"/>
            <a:ext cx="238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Hrušovany u Brna H1 –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“U Tří mostů”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depressions for wheels and yoke. (Kos 2011)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9739224" y="2698529"/>
            <a:ext cx="2311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Modřice H3815 – “Rybníky”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depressions for wheels.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(Kos 2014)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336951" y="421544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Platěnice group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646172" y="5129841"/>
            <a:ext cx="1139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Horákov group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033697" y="2723072"/>
            <a:ext cx="102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Bylany group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670066" y="4068793"/>
            <a:ext cx="1729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Hallstatt Tumulus group</a:t>
            </a:r>
          </a:p>
        </p:txBody>
      </p:sp>
    </p:spTree>
    <p:extLst>
      <p:ext uri="{BB962C8B-B14F-4D97-AF65-F5344CB8AC3E}">
        <p14:creationId xmlns:p14="http://schemas.microsoft.com/office/powerpoint/2010/main" val="34960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954451-5DAA-4658-B43E-C73AF3449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/>
          <a:stretch/>
        </p:blipFill>
        <p:spPr>
          <a:xfrm>
            <a:off x="35555" y="345057"/>
            <a:ext cx="8799801" cy="65129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85192" y="3602966"/>
            <a:ext cx="1660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Platěnice group/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former Platěnice group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75568" y="4940060"/>
            <a:ext cx="161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Horákov group/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former Horákov group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81606" y="2015706"/>
            <a:ext cx="150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Bylany group/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former Bylany group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3417" y="4275827"/>
            <a:ext cx="22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Hallstatt Tumulus group/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former Hallstatt Tumulus group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2035927" y="2760447"/>
            <a:ext cx="905774" cy="534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735995" y="4537488"/>
            <a:ext cx="1000664" cy="4744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07033" y="5900468"/>
            <a:ext cx="35598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 D1 	–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Hallstatt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cultures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 D2–D3	–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former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Hallstatt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cultures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LT A		– Early La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Tène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Period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1660C1A-0709-4652-ACB9-0BAADEB4B243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8798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Chronology and social </a:t>
            </a: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system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in the Czech Republic and </a:t>
            </a: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interregional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comparation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b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wagons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</a:t>
            </a: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horse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problematics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in Ha D – LT 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3283" y="1208579"/>
            <a:ext cx="3608717" cy="564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élník 13"/>
          <p:cNvSpPr/>
          <p:nvPr/>
        </p:nvSpPr>
        <p:spPr>
          <a:xfrm>
            <a:off x="9782350" y="768083"/>
            <a:ext cx="2380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Habrůvka – “Býčí skála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four-wheeled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wagons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(Golec –  Mírová 2020)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6EAED1F5-B570-4A1E-9875-79BEA934F7A6}"/>
              </a:ext>
            </a:extLst>
          </p:cNvPr>
          <p:cNvSpPr/>
          <p:nvPr/>
        </p:nvSpPr>
        <p:spPr>
          <a:xfrm>
            <a:off x="3058962" y="2484409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vůz 1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1660C1A-0709-4652-ACB9-0BAADEB4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590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Moravia nad Bohemia: chronology </a:t>
            </a:r>
            <a:r>
              <a:rPr lang="cs-CZ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cs-CZ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</a:t>
            </a:r>
            <a:r>
              <a:rPr lang="cs-CZ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wagon</a:t>
            </a:r>
            <a:r>
              <a:rPr lang="cs-CZ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graves</a:t>
            </a:r>
            <a:endParaRPr lang="cs-CZ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0" y="550505"/>
          <a:ext cx="12192004" cy="6307495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2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16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84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16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32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60805740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653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239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698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Seloutky – “Na Štastných” /PG/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Moravičany – “Dílečky”  /PG/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Vojkovice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“Vojkovické </a:t>
                      </a:r>
                      <a:r>
                        <a:rPr lang="cs-CZ" sz="1000" b="1" kern="1200">
                          <a:latin typeface="+mn-lt"/>
                          <a:ea typeface="Calibri"/>
                        </a:rPr>
                        <a:t>nivy” /HG/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Modřice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“Sádky</a:t>
                      </a:r>
                      <a:r>
                        <a:rPr lang="cs-CZ" sz="1000" b="1" kern="1200" baseline="0" dirty="0">
                          <a:latin typeface="+mn-lt"/>
                          <a:ea typeface="Calibri"/>
                        </a:rPr>
                        <a:t> a </a:t>
                      </a:r>
                      <a:r>
                        <a:rPr lang="cs-CZ" sz="1000" b="1" kern="1200" baseline="0">
                          <a:latin typeface="+mn-lt"/>
                          <a:ea typeface="Calibri"/>
                        </a:rPr>
                        <a:t>Rybníky” /HG/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Habrůvka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“Býčí </a:t>
                      </a:r>
                      <a:r>
                        <a:rPr lang="cs-CZ" sz="1000" b="1" kern="1200">
                          <a:latin typeface="+mn-lt"/>
                          <a:ea typeface="Calibri"/>
                        </a:rPr>
                        <a:t>skála” /HG and PG/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wagon</a:t>
                      </a: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graves</a:t>
                      </a: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 in Moravia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Prague – “Závist”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Lovosice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“</a:t>
                      </a: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Ayoyama</a:t>
                      </a: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”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wagon graves in Bohemia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Manětín-Hrádek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4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Ha C1a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H93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H124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Lovosice I (H1/2002, H28A/2002)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Rovná,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funeral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1,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Hradenín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H24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6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kern="1200">
                        <a:latin typeface="Times New Roman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Times New Roman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Times New Roman"/>
                        <a:ea typeface="Calibri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Lovosice II (H15/2002, H16/2002, H19/2002, H24/2002)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Ha C1b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12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 dirty="0">
                          <a:latin typeface="+mn-lt"/>
                          <a:ea typeface="Calibri"/>
                        </a:rPr>
                        <a:t>Ha C2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Hbez kontextu, H26/1934, H4/2012, H10/2012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H21, H103, H220, H966, H1023, H1099, H1128, H1167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H22, H25, H62, H67, H109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H3846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H3815</a:t>
                      </a: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Brno-Holásky H1 and H2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Brno-Horní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Heršpice H3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Hrušovany u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Brna H1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Lovosice III (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H17/2002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H18/2002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, H26/2002, H27/2002,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H32/2002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Straškov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-Račiněves, Dýšina, Dolany, Praha-Letňany, Praha Vinoř,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Hradenín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H46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I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8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H2/1926</a:t>
                      </a:r>
                      <a:r>
                        <a:rPr lang="cs-CZ" sz="1000" kern="120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,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 H4/2017,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H2/2019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H1800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46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Ha D1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H1/2012 Kašina, H8/2012, H3/2017, H8/2017, H1/2019, H3/2020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H31, H1119, H1145 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H4, H60, H110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H802, H827, H1801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Bratčice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Lovosice IV (H28B/2002, H23/2002),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Opařany, Nymburk,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Hradenín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H28, Švihov-Poříčí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II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53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H111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H818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BS1 (1, 2, 5,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V1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V5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V7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(3, 4,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V2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V4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Ha D2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Žároviště u H20/1932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H117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cs-CZ" sz="1000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Horizon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cs-CZ" sz="1000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cs-CZ" sz="1000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III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H1154</a:t>
                      </a:r>
                    </a:p>
                  </a:txBody>
                  <a:tcPr marL="63253" marR="63253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H1146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kern="1200" dirty="0">
                          <a:latin typeface="+mn-lt"/>
                          <a:ea typeface="Calibri"/>
                        </a:rPr>
                        <a:t>BS2 (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V3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)</a:t>
                      </a:r>
                      <a:endParaRPr lang="cs-CZ" dirty="0"/>
                    </a:p>
                  </a:txBody>
                  <a:tcPr marL="63253" marR="63253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6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Ha D3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H1247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cs-CZ" sz="1000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BS3 (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V6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)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Horizon 2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>
                          <a:solidFill>
                            <a:srgbClr val="FF0000"/>
                          </a:solidFill>
                          <a:latin typeface="+mn-lt"/>
                        </a:rPr>
                        <a:t>Praha-Bubeneč,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Rovná,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funeral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2</a:t>
                      </a:r>
                      <a:endParaRPr lang="cs-CZ" sz="1000" dirty="0">
                        <a:latin typeface="+mn-lt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41457"/>
                  </a:ext>
                </a:extLst>
              </a:tr>
              <a:tr h="141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kern="1200">
                          <a:latin typeface="+mn-lt"/>
                          <a:ea typeface="Calibri"/>
                        </a:rPr>
                        <a:t>LT A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Horizon 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Bechyně, Hořovičky, Lučice,  Mirkovice, Skalice,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Hanov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Sedlec-Hůrka, Zbislav-Zhoř, Želkovice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IV</a:t>
                      </a:r>
                    </a:p>
                  </a:txBody>
                  <a:tcPr marL="63253" marR="632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41B7DB07-8439-6598-A2F8-8B63E17CD909}"/>
              </a:ext>
            </a:extLst>
          </p:cNvPr>
          <p:cNvSpPr/>
          <p:nvPr/>
        </p:nvSpPr>
        <p:spPr>
          <a:xfrm>
            <a:off x="6267061" y="3733800"/>
            <a:ext cx="1233196" cy="16981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3BF5866-F6D5-9F26-5C0E-10F2D398D542}"/>
              </a:ext>
            </a:extLst>
          </p:cNvPr>
          <p:cNvSpPr/>
          <p:nvPr/>
        </p:nvSpPr>
        <p:spPr>
          <a:xfrm>
            <a:off x="8520404" y="4103914"/>
            <a:ext cx="612710" cy="27540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5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6EAED1F5-B570-4A1E-9875-79BEA934F7A6}"/>
              </a:ext>
            </a:extLst>
          </p:cNvPr>
          <p:cNvSpPr/>
          <p:nvPr/>
        </p:nvSpPr>
        <p:spPr>
          <a:xfrm>
            <a:off x="3058962" y="2484409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vůz 1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1660C1A-0709-4652-ACB9-0BAADEB4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357"/>
            <a:ext cx="12192000" cy="666259"/>
          </a:xfrm>
        </p:spPr>
        <p:txBody>
          <a:bodyPr>
            <a:normAutofit fontScale="90000"/>
          </a:bodyPr>
          <a:lstStyle/>
          <a:p>
            <a:r>
              <a:rPr lang="cs-CZ" sz="32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Moravia and regions of East and West Hallstatt cultures including wagon graves</a:t>
            </a:r>
            <a:endParaRPr lang="cs-CZ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0" y="555595"/>
          <a:ext cx="4752869" cy="6306924"/>
        </p:xfrm>
        <a:graphic>
          <a:graphicData uri="http://schemas.openxmlformats.org/drawingml/2006/table">
            <a:tbl>
              <a:tblPr/>
              <a:tblGrid>
                <a:gridCol w="58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88">
                  <a:extLst>
                    <a:ext uri="{9D8B030D-6E8A-4147-A177-3AD203B41FA5}">
                      <a16:colId xmlns:a16="http://schemas.microsoft.com/office/drawing/2014/main" val="1066800246"/>
                    </a:ext>
                  </a:extLst>
                </a:gridCol>
                <a:gridCol w="73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887">
                  <a:extLst>
                    <a:ext uri="{9D8B030D-6E8A-4147-A177-3AD203B41FA5}">
                      <a16:colId xmlns:a16="http://schemas.microsoft.com/office/drawing/2014/main" val="3102656557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0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East Hallstatt culture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West Slovakia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Austria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West</a:t>
                      </a: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Hungary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South</a:t>
                      </a:r>
                      <a:r>
                        <a:rPr lang="cs-CZ" sz="1000" b="1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b="1" kern="1200" dirty="0" err="1">
                          <a:latin typeface="+mn-lt"/>
                          <a:ea typeface="Calibri"/>
                        </a:rPr>
                        <a:t>Poland</a:t>
                      </a:r>
                      <a:endParaRPr lang="cs-CZ" sz="1000" b="1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C1a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Nové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Košáriska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Frög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T70 G1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C1b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Mitterkirchen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T10, G1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 err="1">
                          <a:latin typeface="+mn-lt"/>
                        </a:rPr>
                        <a:t>Vaszar</a:t>
                      </a:r>
                      <a:r>
                        <a:rPr lang="cs-CZ" sz="1000" kern="1200" dirty="0">
                          <a:latin typeface="+mn-lt"/>
                        </a:rPr>
                        <a:t> T5, </a:t>
                      </a:r>
                      <a:r>
                        <a:rPr lang="cs-CZ" sz="1000" kern="1200" dirty="0" err="1">
                          <a:latin typeface="+mn-lt"/>
                        </a:rPr>
                        <a:t>Györujbarát-Nagybarát</a:t>
                      </a:r>
                      <a:r>
                        <a:rPr lang="cs-CZ" sz="1000" kern="1200" dirty="0">
                          <a:latin typeface="+mn-lt"/>
                        </a:rPr>
                        <a:t> T1, </a:t>
                      </a:r>
                      <a:r>
                        <a:rPr lang="cs-CZ" sz="1000" kern="1200" dirty="0" err="1">
                          <a:latin typeface="+mn-lt"/>
                        </a:rPr>
                        <a:t>Csönge</a:t>
                      </a:r>
                      <a:r>
                        <a:rPr lang="cs-CZ" sz="1000" kern="1200" dirty="0">
                          <a:latin typeface="+mn-lt"/>
                        </a:rPr>
                        <a:t> T1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22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Nové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Košáriska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TIII, IV, VI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Gemeinlebarn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T1,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Donnerskirchen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Kleinklein 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– “Pommerkögel”, 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Domaslaw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I (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work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in progress)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Doba II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Somlóvásárhely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I and II,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Halimba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G1, G14,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Vaszar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T4,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Vaskeresztes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25273560"/>
                  </a:ext>
                </a:extLst>
              </a:tr>
              <a:tr h="13814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kern="1200">
                          <a:latin typeface="+mn-lt"/>
                          <a:ea typeface="Calibri"/>
                        </a:rPr>
                        <a:t>Smolenice – “Molpír” 1 hoard </a:t>
                      </a:r>
                      <a:endParaRPr lang="cs-CZ" dirty="0"/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Ha 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>
                          <a:latin typeface="+mn-lt"/>
                        </a:rPr>
                        <a:t>Smolenice – “Molpír” 2–6 hoards 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Nové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Košáriska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 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Helpfau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 T5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Strettweg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Mattersburg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T9,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Roggendorf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G15 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Frög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T82 G1, T168 G1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Kleinklein ‒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“Kröllkogel”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Vaskeresztes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TII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Domaslaw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II (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work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in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progress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642778"/>
                  </a:ext>
                </a:extLst>
              </a:tr>
              <a:tr h="52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Hoard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Woskowice Male 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D3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Lengau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833257" y="555595"/>
          <a:ext cx="7315201" cy="6302405"/>
        </p:xfrm>
        <a:graphic>
          <a:graphicData uri="http://schemas.openxmlformats.org/drawingml/2006/table">
            <a:tbl>
              <a:tblPr/>
              <a:tblGrid>
                <a:gridCol w="60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5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West Hallstatt culture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Bavaria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Heuneburg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Baden-Württemberg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kern="1200">
                          <a:latin typeface="+mn-lt"/>
                          <a:ea typeface="Calibri"/>
                        </a:rPr>
                        <a:t>East France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C1a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Schmidmühlen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Wehringen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“Hexenbergle”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T8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C1b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Adeschlag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“Moritzbrun”,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Lipburg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T1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C2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Albertshofen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Beratzhausen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Dietfurt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G31,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Ehingen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104,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Großeibstadt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Olching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Wehringen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“Hungerbrunnenmähder”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8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Ha D1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Uffing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T1, T6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Heuneburg IV (17–12)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Hochmichele,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Grab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VI,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Magdalenenberg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bei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Villingen</a:t>
                      </a: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Apremont ‒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“Tumulus de la Motte”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1 and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82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Augsburg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“Wellenburg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“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Bettelbühl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, Tumulus 4 (583 př. Kr.)</a:t>
                      </a:r>
                      <a:endParaRPr lang="cs-CZ" dirty="0"/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9660887"/>
                  </a:ext>
                </a:extLst>
              </a:tr>
              <a:tr h="70089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latin typeface="+mn-lt"/>
                          <a:ea typeface="Calibri"/>
                        </a:rPr>
                        <a:t>Ha D2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Heuneburg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III 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(11–10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Gießübel-Talhau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; 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Saint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Colombe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– Tumulus de La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Butte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06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Donauwörth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“Riegelholz”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G10,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Starnberg-Mühltal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Hochdorf  (530 BC),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Ludwigsburg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“Römerhügel”,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Stuttgart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“Bad Canstatt” </a:t>
                      </a:r>
                      <a:endParaRPr lang="cs-CZ" dirty="0"/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49243878"/>
                  </a:ext>
                </a:extLst>
              </a:tr>
              <a:tr h="4539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Niederrieden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676743"/>
                  </a:ext>
                </a:extLst>
              </a:tr>
              <a:tr h="3571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>
                          <a:latin typeface="+mn-lt"/>
                          <a:ea typeface="Calibri"/>
                        </a:rPr>
                        <a:t>Ha D3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latin typeface="+mn-lt"/>
                          <a:ea typeface="Calibri"/>
                        </a:rPr>
                        <a:t>Heuneburg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 II a I </a:t>
                      </a:r>
                      <a:r>
                        <a:rPr lang="cs-CZ" sz="1000" kern="1200">
                          <a:latin typeface="+mn-lt"/>
                          <a:ea typeface="Calibri"/>
                        </a:rPr>
                        <a:t>(9–4</a:t>
                      </a:r>
                      <a:r>
                        <a:rPr lang="cs-CZ" sz="1000" kern="1200" dirty="0">
                          <a:latin typeface="+mn-lt"/>
                          <a:ea typeface="Calibri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Asperg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‒ “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Grafenbühl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Diarville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‒ 7/G1, 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Vix,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Grandvillars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Hatten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Saint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Colombe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– T. de la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Garenne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43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Dillingen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cs-CZ" sz="1000" kern="120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– “Mittleres Ried”,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Hilpotstein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 T4, G5,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Leinach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Kitzingen</a:t>
                      </a:r>
                      <a:r>
                        <a:rPr lang="cs-CZ" sz="1000" kern="1200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, </a:t>
                      </a:r>
                      <a:r>
                        <a:rPr lang="cs-CZ" sz="1000" kern="1200" dirty="0" err="1">
                          <a:solidFill>
                            <a:srgbClr val="FF0000"/>
                          </a:solidFill>
                          <a:latin typeface="+mn-lt"/>
                          <a:ea typeface="Calibri"/>
                        </a:rPr>
                        <a:t>Schesslitz-Demmelsdorf</a:t>
                      </a: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000" kern="1200" dirty="0">
                        <a:solidFill>
                          <a:srgbClr val="FF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52179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870D23F7-1821-522C-180C-7D2DDD481EF8}"/>
              </a:ext>
            </a:extLst>
          </p:cNvPr>
          <p:cNvSpPr/>
          <p:nvPr/>
        </p:nvSpPr>
        <p:spPr>
          <a:xfrm>
            <a:off x="589913" y="2544792"/>
            <a:ext cx="712675" cy="329529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CD2FA2D-E54B-529F-73F1-97F89BE60914}"/>
              </a:ext>
            </a:extLst>
          </p:cNvPr>
          <p:cNvSpPr/>
          <p:nvPr/>
        </p:nvSpPr>
        <p:spPr>
          <a:xfrm>
            <a:off x="8315768" y="2812211"/>
            <a:ext cx="750593" cy="404578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AF59745-5FD9-B07A-AC33-E5C0D9DC6E86}"/>
              </a:ext>
            </a:extLst>
          </p:cNvPr>
          <p:cNvSpPr/>
          <p:nvPr/>
        </p:nvSpPr>
        <p:spPr>
          <a:xfrm>
            <a:off x="2540255" y="1497804"/>
            <a:ext cx="789541" cy="435318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4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C948767A-1B7D-42AD-8F8F-2F5F6ECEA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9" y="905933"/>
            <a:ext cx="8228126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Zástupný symbol pro obsah 4">
            <a:extLst>
              <a:ext uri="{FF2B5EF4-FFF2-40B4-BE49-F238E27FC236}">
                <a16:creationId xmlns:a16="http://schemas.microsoft.com/office/drawing/2014/main" id="{C9A3763C-FFE1-44C7-B6ED-1B5A816D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48" y="0"/>
            <a:ext cx="6451652" cy="6857990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C9C49A07-E015-4AAC-A95A-98604DD45267}"/>
              </a:ext>
            </a:extLst>
          </p:cNvPr>
          <p:cNvSpPr/>
          <p:nvPr/>
        </p:nvSpPr>
        <p:spPr>
          <a:xfrm>
            <a:off x="9180519" y="2343812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A7C2C04-089B-4C35-8553-2585AD5F1C8B}"/>
              </a:ext>
            </a:extLst>
          </p:cNvPr>
          <p:cNvSpPr txBox="1"/>
          <p:nvPr/>
        </p:nvSpPr>
        <p:spPr>
          <a:xfrm>
            <a:off x="9106132" y="2551868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Prostějov</a:t>
            </a:r>
            <a:endParaRPr lang="cs-CZ" sz="1400" b="1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8EA8E616-DF65-4CC9-972A-A7A604A24A02}"/>
              </a:ext>
            </a:extLst>
          </p:cNvPr>
          <p:cNvSpPr/>
          <p:nvPr/>
        </p:nvSpPr>
        <p:spPr>
          <a:xfrm>
            <a:off x="9765351" y="5049568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86FA212-33F5-4C3E-9625-816D666F0E96}"/>
              </a:ext>
            </a:extLst>
          </p:cNvPr>
          <p:cNvSpPr txBox="1"/>
          <p:nvPr/>
        </p:nvSpPr>
        <p:spPr>
          <a:xfrm>
            <a:off x="9690964" y="5257624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Molpír</a:t>
            </a:r>
            <a:endParaRPr lang="cs-CZ" sz="1400" b="1" dirty="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72AEC020-1468-4DEC-A747-1C29854356D0}"/>
              </a:ext>
            </a:extLst>
          </p:cNvPr>
          <p:cNvSpPr/>
          <p:nvPr/>
        </p:nvSpPr>
        <p:spPr>
          <a:xfrm>
            <a:off x="8240923" y="3338747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F4C0F94-CB57-466D-889B-7A890DFFCBD1}"/>
              </a:ext>
            </a:extLst>
          </p:cNvPr>
          <p:cNvSpPr txBox="1"/>
          <p:nvPr/>
        </p:nvSpPr>
        <p:spPr>
          <a:xfrm>
            <a:off x="8166537" y="3546803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Brno</a:t>
            </a:r>
            <a:endParaRPr lang="cs-CZ" sz="1400" b="1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BBF9B-30FF-4263-A663-9772E19467C7}"/>
              </a:ext>
            </a:extLst>
          </p:cNvPr>
          <p:cNvSpPr/>
          <p:nvPr/>
        </p:nvSpPr>
        <p:spPr>
          <a:xfrm>
            <a:off x="10607127" y="1018474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311CEB1-CA9F-4FEA-9745-51832CE39945}"/>
              </a:ext>
            </a:extLst>
          </p:cNvPr>
          <p:cNvSpPr txBox="1"/>
          <p:nvPr/>
        </p:nvSpPr>
        <p:spPr>
          <a:xfrm>
            <a:off x="10532740" y="1226530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Kietrz</a:t>
            </a:r>
            <a:endParaRPr lang="cs-CZ" sz="1400" b="1" dirty="0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EFC26DB6-1781-4912-8454-71945251ECFF}"/>
              </a:ext>
            </a:extLst>
          </p:cNvPr>
          <p:cNvSpPr/>
          <p:nvPr/>
        </p:nvSpPr>
        <p:spPr>
          <a:xfrm>
            <a:off x="7097041" y="864585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3497446-67A9-4AFB-90A3-A58ECC0E0F9F}"/>
              </a:ext>
            </a:extLst>
          </p:cNvPr>
          <p:cNvSpPr txBox="1"/>
          <p:nvPr/>
        </p:nvSpPr>
        <p:spPr>
          <a:xfrm>
            <a:off x="6982661" y="1072641"/>
            <a:ext cx="996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Pardubice</a:t>
            </a:r>
            <a:endParaRPr lang="cs-CZ" sz="1400" b="1" dirty="0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9791B7C0-B206-4690-935A-D29483C45542}"/>
              </a:ext>
            </a:extLst>
          </p:cNvPr>
          <p:cNvSpPr/>
          <p:nvPr/>
        </p:nvSpPr>
        <p:spPr>
          <a:xfrm>
            <a:off x="5989843" y="962016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753E9472-8321-4E75-915A-E217B4552953}"/>
              </a:ext>
            </a:extLst>
          </p:cNvPr>
          <p:cNvSpPr txBox="1"/>
          <p:nvPr/>
        </p:nvSpPr>
        <p:spPr>
          <a:xfrm>
            <a:off x="5915456" y="1170072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Kolín</a:t>
            </a:r>
            <a:endParaRPr lang="cs-CZ" sz="1400" b="1" dirty="0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751395AE-C85D-4A58-BF8E-300636BDA805}"/>
              </a:ext>
            </a:extLst>
          </p:cNvPr>
          <p:cNvSpPr/>
          <p:nvPr/>
        </p:nvSpPr>
        <p:spPr>
          <a:xfrm>
            <a:off x="7894420" y="4927221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0D579CF9-EFCA-45C3-A222-0C4DADDADC7F}"/>
              </a:ext>
            </a:extLst>
          </p:cNvPr>
          <p:cNvSpPr txBox="1"/>
          <p:nvPr/>
        </p:nvSpPr>
        <p:spPr>
          <a:xfrm>
            <a:off x="7748633" y="5135277"/>
            <a:ext cx="1058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Praunsberg</a:t>
            </a:r>
            <a:endParaRPr lang="cs-CZ" sz="1400" b="1" dirty="0"/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B8DE7AFA-35C9-4713-8098-7454ED5CFE73}"/>
              </a:ext>
            </a:extLst>
          </p:cNvPr>
          <p:cNvSpPr/>
          <p:nvPr/>
        </p:nvSpPr>
        <p:spPr>
          <a:xfrm>
            <a:off x="6612429" y="5135277"/>
            <a:ext cx="767391" cy="72389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C89A6A3B-9327-4FAA-93E3-84CE117007A8}"/>
              </a:ext>
            </a:extLst>
          </p:cNvPr>
          <p:cNvSpPr txBox="1"/>
          <p:nvPr/>
        </p:nvSpPr>
        <p:spPr>
          <a:xfrm>
            <a:off x="6524579" y="5343333"/>
            <a:ext cx="9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Krems</a:t>
            </a:r>
            <a:endParaRPr lang="cs-CZ" sz="1400" b="1" dirty="0"/>
          </a:p>
        </p:txBody>
      </p:sp>
      <p:sp>
        <p:nvSpPr>
          <p:cNvPr id="52" name="Nadpis 4">
            <a:extLst>
              <a:ext uri="{FF2B5EF4-FFF2-40B4-BE49-F238E27FC236}">
                <a16:creationId xmlns:a16="http://schemas.microsoft.com/office/drawing/2014/main" id="{59C2C6CC-9A0B-4AF2-A3A0-2A12417BED25}"/>
              </a:ext>
            </a:extLst>
          </p:cNvPr>
          <p:cNvSpPr txBox="1">
            <a:spLocks/>
          </p:cNvSpPr>
          <p:nvPr/>
        </p:nvSpPr>
        <p:spPr>
          <a:xfrm>
            <a:off x="126502" y="551481"/>
            <a:ext cx="5515573" cy="1167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Moravian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centres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nearest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neibours</a:t>
            </a:r>
            <a:r>
              <a:rPr lang="cs-CZ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centres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71EE09B-EBA1-4FAE-B514-30E3DFF93799}"/>
              </a:ext>
            </a:extLst>
          </p:cNvPr>
          <p:cNvCxnSpPr>
            <a:cxnSpLocks/>
          </p:cNvCxnSpPr>
          <p:nvPr/>
        </p:nvCxnSpPr>
        <p:spPr>
          <a:xfrm>
            <a:off x="7622281" y="1534307"/>
            <a:ext cx="846570" cy="1894688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0BB34BCA-1BE5-42C7-909D-3557BFA7C9C6}"/>
              </a:ext>
            </a:extLst>
          </p:cNvPr>
          <p:cNvCxnSpPr>
            <a:cxnSpLocks/>
          </p:cNvCxnSpPr>
          <p:nvPr/>
        </p:nvCxnSpPr>
        <p:spPr>
          <a:xfrm>
            <a:off x="6519323" y="1646230"/>
            <a:ext cx="1791339" cy="190057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A2A1C91C-B3DE-4572-A617-B12292D209AC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8860263" y="3996425"/>
            <a:ext cx="1017470" cy="115915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5724AF76-8BC4-4CE3-BF7A-62B2A77CEF31}"/>
              </a:ext>
            </a:extLst>
          </p:cNvPr>
          <p:cNvCxnSpPr>
            <a:cxnSpLocks/>
          </p:cNvCxnSpPr>
          <p:nvPr/>
        </p:nvCxnSpPr>
        <p:spPr>
          <a:xfrm>
            <a:off x="9690964" y="3056515"/>
            <a:ext cx="341683" cy="199304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607FCDBB-FBFD-4E9E-9064-759BCFB49056}"/>
              </a:ext>
            </a:extLst>
          </p:cNvPr>
          <p:cNvCxnSpPr>
            <a:cxnSpLocks/>
          </p:cNvCxnSpPr>
          <p:nvPr/>
        </p:nvCxnSpPr>
        <p:spPr>
          <a:xfrm flipH="1">
            <a:off x="8366112" y="4053036"/>
            <a:ext cx="188292" cy="87418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Přímá spojnice se šipkou 58">
            <a:extLst>
              <a:ext uri="{FF2B5EF4-FFF2-40B4-BE49-F238E27FC236}">
                <a16:creationId xmlns:a16="http://schemas.microsoft.com/office/drawing/2014/main" id="{354C6A21-05C7-4A32-A2FC-D5A859374592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8895932" y="2953189"/>
            <a:ext cx="446674" cy="491569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1744A40F-7C4F-462C-8B05-FCBA9CE6EB45}"/>
              </a:ext>
            </a:extLst>
          </p:cNvPr>
          <p:cNvCxnSpPr>
            <a:cxnSpLocks/>
          </p:cNvCxnSpPr>
          <p:nvPr/>
        </p:nvCxnSpPr>
        <p:spPr>
          <a:xfrm flipH="1">
            <a:off x="9894871" y="1685906"/>
            <a:ext cx="868379" cy="79574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D542CFF7-EEB8-42C1-96BB-E02A5034D7E9}"/>
              </a:ext>
            </a:extLst>
          </p:cNvPr>
          <p:cNvCxnSpPr>
            <a:cxnSpLocks/>
          </p:cNvCxnSpPr>
          <p:nvPr/>
        </p:nvCxnSpPr>
        <p:spPr>
          <a:xfrm>
            <a:off x="8552287" y="12100"/>
            <a:ext cx="867161" cy="235586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E85F6074-5EB5-475E-BAFD-DB8A19C5BB5B}"/>
              </a:ext>
            </a:extLst>
          </p:cNvPr>
          <p:cNvCxnSpPr>
            <a:cxnSpLocks/>
          </p:cNvCxnSpPr>
          <p:nvPr/>
        </p:nvCxnSpPr>
        <p:spPr>
          <a:xfrm flipH="1">
            <a:off x="9620529" y="12100"/>
            <a:ext cx="83506" cy="232820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Přímá spojnice se šipkou 65">
            <a:extLst>
              <a:ext uri="{FF2B5EF4-FFF2-40B4-BE49-F238E27FC236}">
                <a16:creationId xmlns:a16="http://schemas.microsoft.com/office/drawing/2014/main" id="{4B0333D9-3923-41E6-98EF-C6163BEFB660}"/>
              </a:ext>
            </a:extLst>
          </p:cNvPr>
          <p:cNvCxnSpPr>
            <a:cxnSpLocks/>
          </p:cNvCxnSpPr>
          <p:nvPr/>
        </p:nvCxnSpPr>
        <p:spPr>
          <a:xfrm>
            <a:off x="7813316" y="1419350"/>
            <a:ext cx="1407809" cy="11025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Přímá spojnice se šipkou 67">
            <a:extLst>
              <a:ext uri="{FF2B5EF4-FFF2-40B4-BE49-F238E27FC236}">
                <a16:creationId xmlns:a16="http://schemas.microsoft.com/office/drawing/2014/main" id="{BBE0D3E8-DAD6-44CB-9A43-B429EFF6EE16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7267438" y="3965827"/>
            <a:ext cx="1103544" cy="127546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086E1AAC-3F63-4A03-BEDF-F8181521EB19}"/>
              </a:ext>
            </a:extLst>
          </p:cNvPr>
          <p:cNvSpPr txBox="1"/>
          <p:nvPr/>
        </p:nvSpPr>
        <p:spPr>
          <a:xfrm>
            <a:off x="8737742" y="9426"/>
            <a:ext cx="867161" cy="307777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Wroclaw</a:t>
            </a:r>
            <a:endParaRPr lang="cs-CZ" sz="1400" b="1" dirty="0">
              <a:solidFill>
                <a:schemeClr val="tx1"/>
              </a:solidFill>
            </a:endParaRPr>
          </a:p>
        </p:txBody>
      </p:sp>
      <p:cxnSp>
        <p:nvCxnSpPr>
          <p:cNvPr id="71" name="Přímá spojnice se šipkou 70">
            <a:extLst>
              <a:ext uri="{FF2B5EF4-FFF2-40B4-BE49-F238E27FC236}">
                <a16:creationId xmlns:a16="http://schemas.microsoft.com/office/drawing/2014/main" id="{ACF8D38B-5FFE-4C4D-9150-7F82B4B12B84}"/>
              </a:ext>
            </a:extLst>
          </p:cNvPr>
          <p:cNvCxnSpPr>
            <a:cxnSpLocks/>
          </p:cNvCxnSpPr>
          <p:nvPr/>
        </p:nvCxnSpPr>
        <p:spPr>
          <a:xfrm flipH="1">
            <a:off x="8737743" y="2810111"/>
            <a:ext cx="442777" cy="54845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9014EDCB-CE35-4E73-B207-E4ED5AB32A69}"/>
              </a:ext>
            </a:extLst>
          </p:cNvPr>
          <p:cNvSpPr txBox="1"/>
          <p:nvPr/>
        </p:nvSpPr>
        <p:spPr>
          <a:xfrm>
            <a:off x="8377042" y="2468258"/>
            <a:ext cx="604018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Býčí Skála</a:t>
            </a:r>
            <a:endParaRPr lang="cs-CZ" sz="1400" b="1" dirty="0">
              <a:solidFill>
                <a:schemeClr val="tx1"/>
              </a:solidFill>
            </a:endParaRPr>
          </a:p>
        </p:txBody>
      </p:sp>
      <p:sp>
        <p:nvSpPr>
          <p:cNvPr id="76" name="Vývojový diagram: nebo 75">
            <a:extLst>
              <a:ext uri="{FF2B5EF4-FFF2-40B4-BE49-F238E27FC236}">
                <a16:creationId xmlns:a16="http://schemas.microsoft.com/office/drawing/2014/main" id="{5C019D31-3C13-424D-B229-5ACD9ACBF1AB}"/>
              </a:ext>
            </a:extLst>
          </p:cNvPr>
          <p:cNvSpPr/>
          <p:nvPr/>
        </p:nvSpPr>
        <p:spPr>
          <a:xfrm>
            <a:off x="8800292" y="2891529"/>
            <a:ext cx="296792" cy="305374"/>
          </a:xfrm>
          <a:prstGeom prst="flowChar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3" name="Zástupný symbol pro obsah 2">
            <a:extLst>
              <a:ext uri="{FF2B5EF4-FFF2-40B4-BE49-F238E27FC236}">
                <a16:creationId xmlns:a16="http://schemas.microsoft.com/office/drawing/2014/main" id="{10AAE6AB-30CE-41FD-89B5-A9CF0ABC7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36476"/>
              </p:ext>
            </p:extLst>
          </p:nvPr>
        </p:nvGraphicFramePr>
        <p:xfrm>
          <a:off x="126503" y="1742364"/>
          <a:ext cx="4887060" cy="500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9" name="TextovéPole 78">
            <a:extLst>
              <a:ext uri="{FF2B5EF4-FFF2-40B4-BE49-F238E27FC236}">
                <a16:creationId xmlns:a16="http://schemas.microsoft.com/office/drawing/2014/main" id="{C4A63EF0-6D30-4AE7-9209-7F75713BEB06}"/>
              </a:ext>
            </a:extLst>
          </p:cNvPr>
          <p:cNvSpPr txBox="1"/>
          <p:nvPr/>
        </p:nvSpPr>
        <p:spPr>
          <a:xfrm rot="16200000">
            <a:off x="2868724" y="3680441"/>
            <a:ext cx="489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25km per </a:t>
            </a:r>
            <a:r>
              <a:rPr lang="cs-CZ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lang="cs-CZ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1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097" y="915681"/>
            <a:ext cx="8904287" cy="5935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Nadpis 20"/>
          <p:cNvSpPr>
            <a:spLocks noGrp="1"/>
          </p:cNvSpPr>
          <p:nvPr>
            <p:ph type="title"/>
          </p:nvPr>
        </p:nvSpPr>
        <p:spPr>
          <a:xfrm>
            <a:off x="208758" y="174460"/>
            <a:ext cx="11721574" cy="636423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cultures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Moravia in Ha D2‒D3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ástupný symbol pro obsah 65"/>
          <p:cNvSpPr>
            <a:spLocks noGrp="1"/>
          </p:cNvSpPr>
          <p:nvPr>
            <p:ph idx="1"/>
          </p:nvPr>
        </p:nvSpPr>
        <p:spPr>
          <a:xfrm>
            <a:off x="130083" y="810883"/>
            <a:ext cx="3009044" cy="60384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en-US" dirty="0"/>
              <a:t>Data collection of Eastern objects was completed in Moravia in 2017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217 items were found in Moravia in </a:t>
            </a:r>
            <a:r>
              <a:rPr lang="en-US"/>
              <a:t>59 </a:t>
            </a:r>
            <a:r>
              <a:rPr lang="cs-CZ"/>
              <a:t>sites</a:t>
            </a:r>
            <a:r>
              <a:rPr lang="en-US"/>
              <a:t> </a:t>
            </a:r>
            <a:r>
              <a:rPr lang="en-US" dirty="0"/>
              <a:t>in 161 contexts; </a:t>
            </a:r>
            <a:r>
              <a:rPr lang="cs-CZ" dirty="0"/>
              <a:t>Bohemia</a:t>
            </a:r>
            <a:r>
              <a:rPr lang="en-US" dirty="0"/>
              <a:t> is also monitored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objects of the eastern type are roughly divided into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en-US" dirty="0"/>
              <a:t>two 2 basic groups: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V</a:t>
            </a:r>
            <a:r>
              <a:rPr lang="cs-CZ" dirty="0"/>
              <a:t>C</a:t>
            </a:r>
            <a:r>
              <a:rPr lang="en-US" dirty="0"/>
              <a:t> </a:t>
            </a:r>
            <a:r>
              <a:rPr lang="cs-CZ" dirty="0" err="1"/>
              <a:t>objects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objects whose origin we are looking for outside the V</a:t>
            </a:r>
            <a:r>
              <a:rPr lang="cs-CZ" dirty="0"/>
              <a:t>C</a:t>
            </a:r>
            <a:r>
              <a:rPr lang="en-US" dirty="0"/>
              <a:t> eastwards (Ciumbrud group and </a:t>
            </a:r>
            <a:r>
              <a:rPr lang="en-US"/>
              <a:t>Transnistria – </a:t>
            </a:r>
            <a:r>
              <a:rPr lang="en-US" dirty="0"/>
              <a:t>especially West Podo</a:t>
            </a:r>
            <a:r>
              <a:rPr lang="cs-CZ" err="1"/>
              <a:t>lí</a:t>
            </a:r>
            <a:r>
              <a:rPr lang="en-US"/>
              <a:t> group</a:t>
            </a:r>
            <a:r>
              <a:rPr lang="cs-CZ"/>
              <a:t> in Ukraine</a:t>
            </a:r>
            <a:r>
              <a:rPr lang="en-US"/>
              <a:t>)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 rot="15086365">
            <a:off x="10138605" y="6090730"/>
            <a:ext cx="1108308" cy="173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Šipka doprava 5"/>
          <p:cNvSpPr/>
          <p:nvPr/>
        </p:nvSpPr>
        <p:spPr>
          <a:xfrm rot="12973321">
            <a:off x="8565900" y="3867578"/>
            <a:ext cx="1108308" cy="173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Šipka doprava 6"/>
          <p:cNvSpPr/>
          <p:nvPr/>
        </p:nvSpPr>
        <p:spPr>
          <a:xfrm rot="15086365">
            <a:off x="9386031" y="3405664"/>
            <a:ext cx="1108308" cy="173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248477"/>
            <a:ext cx="9408368" cy="6202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2548" y="122553"/>
            <a:ext cx="3063712" cy="2450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sk-S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Eastern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type </a:t>
            </a:r>
            <a:r>
              <a:rPr kumimoji="0" lang="sk-S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finds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k-SK" sz="3200" b="0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and findings of Vekezug culture </a:t>
            </a: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sk-S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Moravia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767263" y="273050"/>
            <a:ext cx="6816725" cy="585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marR="0" lvl="0" indent="-341313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sk-SK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342900" marR="0" lvl="0" indent="-341313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sk-SK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5660" y="2078966"/>
            <a:ext cx="2648310" cy="4658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8B37074-F73D-4789-B1DF-7A6F143FB73E}"/>
              </a:ext>
            </a:extLst>
          </p:cNvPr>
          <p:cNvSpPr txBox="1">
            <a:spLocks/>
          </p:cNvSpPr>
          <p:nvPr/>
        </p:nvSpPr>
        <p:spPr>
          <a:xfrm>
            <a:off x="170564" y="2705493"/>
            <a:ext cx="2591489" cy="415250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group A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–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analogies in the Cium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rud group and in Transnistria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group B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–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analogy in the North Black Sea (especially in the forest-steppe zone)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group C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–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findings typical for V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ekerzug culture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group 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–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find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 typical for V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ekerzug culture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 but already in a local version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107810" y="4289195"/>
            <a:ext cx="1338606" cy="2007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972126" y="4153876"/>
            <a:ext cx="1606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groups in Moravia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Scythian attack in Moravia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version of VC findings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45742" y="6105226"/>
            <a:ext cx="7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1–2 %</a:t>
            </a:r>
          </a:p>
        </p:txBody>
      </p:sp>
    </p:spTree>
    <p:extLst>
      <p:ext uri="{BB962C8B-B14F-4D97-AF65-F5344CB8AC3E}">
        <p14:creationId xmlns:p14="http://schemas.microsoft.com/office/powerpoint/2010/main" val="33531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dpis 20"/>
          <p:cNvSpPr>
            <a:spLocks noGrp="1"/>
          </p:cNvSpPr>
          <p:nvPr>
            <p:ph type="title"/>
          </p:nvPr>
        </p:nvSpPr>
        <p:spPr>
          <a:xfrm>
            <a:off x="0" y="535021"/>
            <a:ext cx="9066179" cy="722687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type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finds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cs-CZ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Czechia in Ha D2–D3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ástupný symbol pro obsah 4" descr="koník z Křenov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778" t="16216" r="13766" b="18295"/>
          <a:stretch>
            <a:fillRect/>
          </a:stretch>
        </p:blipFill>
        <p:spPr>
          <a:xfrm>
            <a:off x="2693214" y="935554"/>
            <a:ext cx="1857603" cy="2931541"/>
          </a:xfrm>
        </p:spPr>
      </p:pic>
      <p:sp>
        <p:nvSpPr>
          <p:cNvPr id="7" name="TextovéPole 6"/>
          <p:cNvSpPr txBox="1"/>
          <p:nvPr/>
        </p:nvSpPr>
        <p:spPr>
          <a:xfrm>
            <a:off x="850171" y="1976596"/>
            <a:ext cx="1775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Křenovice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“Hradisko”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Cheek-pieces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ázek 7" descr="Mikulovice.jpg"/>
          <p:cNvPicPr>
            <a:picLocks noChangeAspect="1"/>
          </p:cNvPicPr>
          <p:nvPr/>
        </p:nvPicPr>
        <p:blipFill>
          <a:blip r:embed="rId3" cstate="print"/>
          <a:srcRect l="12675" t="14696" r="8066" b="29392"/>
          <a:stretch>
            <a:fillRect/>
          </a:stretch>
        </p:blipFill>
        <p:spPr>
          <a:xfrm>
            <a:off x="0" y="4395232"/>
            <a:ext cx="4952317" cy="23282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3967796"/>
            <a:ext cx="297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Mikulovice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(Eastern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Bohemia)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2281" y="0"/>
            <a:ext cx="2887744" cy="335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2395" y="3421032"/>
            <a:ext cx="2711624" cy="343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94669" y="3408266"/>
            <a:ext cx="2927648" cy="344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5000732" y="4662609"/>
            <a:ext cx="1304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Styra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gorytos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(Ukraine)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505998" y="2467460"/>
            <a:ext cx="262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Habrůvka–  “Býčí skála”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gorytos in the cave elite tomb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Přímá spojovací čára 15"/>
          <p:cNvCxnSpPr/>
          <p:nvPr/>
        </p:nvCxnSpPr>
        <p:spPr>
          <a:xfrm flipV="1">
            <a:off x="5033913" y="2354094"/>
            <a:ext cx="4119815" cy="8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5024487" y="2356701"/>
            <a:ext cx="28263" cy="450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/>
          <p:nvPr/>
        </p:nvCxnSpPr>
        <p:spPr>
          <a:xfrm flipV="1">
            <a:off x="6614809" y="3352802"/>
            <a:ext cx="5577191" cy="22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8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E889C050-9C38-4D4C-9489-6DBCC91E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80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cs-CZ" sz="8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2018</a:t>
            </a:r>
            <a:endParaRPr lang="en-US" sz="8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58193853-EF96-45DF-86E8-BB966E928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3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1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60C1A-0709-4652-ACB9-0BAADEB4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134"/>
            <a:ext cx="12192000" cy="69011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</a:t>
            </a:r>
            <a:r>
              <a:rPr lang="cs-CZ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cs-CZ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model of the Býčí skála </a:t>
            </a:r>
            <a:r>
              <a:rPr lang="cs-CZ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</a:t>
            </a:r>
            <a:r>
              <a:rPr lang="cs-CZ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Hallstatt</a:t>
            </a:r>
            <a:r>
              <a:rPr lang="cs-CZ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</a:t>
            </a:r>
          </a:p>
        </p:txBody>
      </p:sp>
      <p:pic>
        <p:nvPicPr>
          <p:cNvPr id="7" name="Obrázek 6" descr="obr.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9545"/>
            <a:ext cx="3843560" cy="5958456"/>
          </a:xfrm>
          <a:prstGeom prst="rect">
            <a:avLst/>
          </a:prstGeom>
        </p:spPr>
      </p:pic>
      <p:pic>
        <p:nvPicPr>
          <p:cNvPr id="10" name="Obrázek 9" descr="obr. 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1846" y="1155933"/>
            <a:ext cx="8046756" cy="56903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393" y="602153"/>
            <a:ext cx="35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tx2"/>
                </a:solidFill>
              </a:rPr>
              <a:t>chronology </a:t>
            </a:r>
            <a:r>
              <a:rPr lang="cs-CZ" dirty="0">
                <a:solidFill>
                  <a:schemeClr val="tx2"/>
                </a:solidFill>
              </a:rPr>
              <a:t>– </a:t>
            </a:r>
            <a:r>
              <a:rPr lang="cs-CZ">
                <a:solidFill>
                  <a:schemeClr val="tx2"/>
                </a:solidFill>
              </a:rPr>
              <a:t>3 phases, 575–450 BC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62096" y="570281"/>
            <a:ext cx="7911368" cy="584775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</a:rPr>
              <a:t>Býčí </a:t>
            </a:r>
            <a:r>
              <a:rPr lang="cs-CZ" sz="1600">
                <a:solidFill>
                  <a:schemeClr val="tx2"/>
                </a:solidFill>
              </a:rPr>
              <a:t>skála Cave is an unique central place in Moravia,  is formed from two former centers in Brno region (horákov group) and Prostějov region (platěnice group)</a:t>
            </a:r>
            <a:endParaRPr lang="cs-CZ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7B6DA-346B-4A8A-B8CB-5B721F5A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0" y="131326"/>
            <a:ext cx="11395493" cy="70543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„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Füstensitz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94344" y="6429528"/>
            <a:ext cx="482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Kimming</a:t>
            </a:r>
            <a:r>
              <a:rPr lang="cs-CZ" dirty="0"/>
              <a:t> model </a:t>
            </a:r>
            <a:r>
              <a:rPr lang="cs-CZ" dirty="0" err="1"/>
              <a:t>disscused</a:t>
            </a:r>
            <a:r>
              <a:rPr lang="cs-CZ" dirty="0"/>
              <a:t> – Golec – Mírová 2020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048A53-4FEF-486A-A319-30375791F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314" y="0"/>
            <a:ext cx="4581686" cy="6858000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6B6358AC-B6DF-4D4E-B84F-CF2F93A36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865566"/>
            <a:ext cx="7257045" cy="560032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34F91C-B0A0-44CE-BD10-47454F9706E8}"/>
              </a:ext>
            </a:extLst>
          </p:cNvPr>
          <p:cNvSpPr txBox="1"/>
          <p:nvPr/>
        </p:nvSpPr>
        <p:spPr>
          <a:xfrm>
            <a:off x="10017956" y="1397746"/>
            <a:ext cx="217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Heuneburg </a:t>
            </a:r>
            <a:r>
              <a:rPr lang="cs-CZ" dirty="0" err="1"/>
              <a:t>or</a:t>
            </a:r>
            <a:r>
              <a:rPr lang="cs-CZ" dirty="0"/>
              <a:t> Stična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27D21B7-C0AA-4930-9774-150A9E9F150B}"/>
              </a:ext>
            </a:extLst>
          </p:cNvPr>
          <p:cNvSpPr txBox="1"/>
          <p:nvPr/>
        </p:nvSpPr>
        <p:spPr>
          <a:xfrm>
            <a:off x="10782867" y="2847077"/>
            <a:ext cx="129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Závist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C1B7545-F574-4A92-A8A5-F88CCC5D4FCA}"/>
              </a:ext>
            </a:extLst>
          </p:cNvPr>
          <p:cNvSpPr txBox="1"/>
          <p:nvPr/>
        </p:nvSpPr>
        <p:spPr>
          <a:xfrm>
            <a:off x="7824422" y="3939961"/>
            <a:ext cx="190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/>
              <a:t>Magdalenenberg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F36AF10-D8E1-40FE-AE19-69FC375293DC}"/>
              </a:ext>
            </a:extLst>
          </p:cNvPr>
          <p:cNvSpPr txBox="1"/>
          <p:nvPr/>
        </p:nvSpPr>
        <p:spPr>
          <a:xfrm>
            <a:off x="7824422" y="5214314"/>
            <a:ext cx="129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Býčí skála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5554E48-7095-4CDD-8ADE-7D61921155C8}"/>
              </a:ext>
            </a:extLst>
          </p:cNvPr>
          <p:cNvSpPr txBox="1"/>
          <p:nvPr/>
        </p:nvSpPr>
        <p:spPr>
          <a:xfrm>
            <a:off x="7880043" y="6465891"/>
            <a:ext cx="202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Hallstatt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Hallein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82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33D90-6E34-46DD-9962-74F40BF5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cs-CZ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804A2146-5768-4E81-8B57-9BBACC13A9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155243"/>
              </p:ext>
            </p:extLst>
          </p:nvPr>
        </p:nvGraphicFramePr>
        <p:xfrm>
          <a:off x="849087" y="1931437"/>
          <a:ext cx="10618236" cy="4068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26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52F5CA-D923-453C-A238-21F844FD4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B52F5CA-D923-453C-A238-21F844FD4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B52F5CA-D923-453C-A238-21F844FD4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9A7EE8-B51C-4374-AC47-37B2B859F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179A7EE8-B51C-4374-AC47-37B2B859F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179A7EE8-B51C-4374-AC47-37B2B859F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49990D-938F-4568-A0E8-150A7A370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E549990D-938F-4568-A0E8-150A7A370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E549990D-938F-4568-A0E8-150A7A370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A2EE4B-ACAA-43C6-AA07-23368151C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F4A2EE4B-ACAA-43C6-AA07-23368151C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F4A2EE4B-ACAA-43C6-AA07-23368151C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0A93B2-1074-4374-BD85-43AE2663D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3F0A93B2-1074-4374-BD85-43AE2663D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3F0A93B2-1074-4374-BD85-43AE2663D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7A4388-82DC-4423-9295-D9E5E1DA0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117A4388-82DC-4423-9295-D9E5E1DA0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117A4388-82DC-4423-9295-D9E5E1DA0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E3BA1A-4630-470A-917B-5BABFACAA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58E3BA1A-4630-470A-917B-5BABFACAA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58E3BA1A-4630-470A-917B-5BABFACAA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98FA38-40C1-4F41-A320-F6BF830AB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B698FA38-40C1-4F41-A320-F6BF830AB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B698FA38-40C1-4F41-A320-F6BF830AB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865D7C-7EA5-4193-94D5-8FB0916B0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62865D7C-7EA5-4193-94D5-8FB0916B0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62865D7C-7EA5-4193-94D5-8FB0916B0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07FC83-72F2-424A-B7BF-56E1913FD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2707FC83-72F2-424A-B7BF-56E1913FD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2707FC83-72F2-424A-B7BF-56E1913FD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386429-13EE-4BA5-87F5-87107CF94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BC386429-13EE-4BA5-87F5-87107CF94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BC386429-13EE-4BA5-87F5-87107CF94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2A429E-D802-4CD7-9DEE-81A9F7F2A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A62A429E-D802-4CD7-9DEE-81A9F7F2A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A62A429E-D802-4CD7-9DEE-81A9F7F2A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6A30DE-F0EB-4F7B-A9EA-72A541609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AC6A30DE-F0EB-4F7B-A9EA-72A541609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AC6A30DE-F0EB-4F7B-A9EA-72A541609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B5CDD4-FBB0-4663-A354-1A21B0AC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22B5CDD4-FBB0-4663-A354-1A21B0AC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22B5CDD4-FBB0-4663-A354-1A21B0AC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5CED6-03A6-4316-A12A-C5E28115C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B365CED6-03A6-4316-A12A-C5E28115C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B365CED6-03A6-4316-A12A-C5E28115C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BEA23-C099-4587-BBE6-C730488F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041" y="1324151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</a:t>
            </a:r>
            <a:r>
              <a:rPr lang="cs-CZ" sz="6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sz="6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attention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6C8D93C-9988-4100-BA66-618C7E6F4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4912" y="-288949"/>
            <a:ext cx="4890390" cy="69122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AADE8B-D5C7-4C27-A1E5-4C1F12AD7F5C}"/>
              </a:ext>
            </a:extLst>
          </p:cNvPr>
          <p:cNvSpPr txBox="1"/>
          <p:nvPr/>
        </p:nvSpPr>
        <p:spPr>
          <a:xfrm>
            <a:off x="521491" y="5612355"/>
            <a:ext cx="5623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Brno-Holásky 1 and 2, </a:t>
            </a:r>
            <a:r>
              <a:rPr lang="cs-CZ" sz="1400" b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bg1">
                    <a:lumMod val="50000"/>
                  </a:schemeClr>
                </a:solidFill>
              </a:rPr>
              <a:t>richest</a:t>
            </a:r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bg1">
                    <a:lumMod val="50000"/>
                  </a:schemeClr>
                </a:solidFill>
              </a:rPr>
              <a:t>Hallstatt</a:t>
            </a:r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 period </a:t>
            </a:r>
            <a:r>
              <a:rPr lang="cs-CZ" sz="1400" b="1" dirty="0" err="1">
                <a:solidFill>
                  <a:schemeClr val="bg1">
                    <a:lumMod val="50000"/>
                  </a:schemeClr>
                </a:solidFill>
              </a:rPr>
              <a:t>graves</a:t>
            </a:r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 in Moravia</a:t>
            </a:r>
          </a:p>
        </p:txBody>
      </p:sp>
    </p:spTree>
    <p:extLst>
      <p:ext uri="{BB962C8B-B14F-4D97-AF65-F5344CB8AC3E}">
        <p14:creationId xmlns:p14="http://schemas.microsoft.com/office/powerpoint/2010/main" val="40968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18BA4-FE92-4D50-9DC6-CBCDCD62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moravian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cs-CZ" dirty="0">
              <a:solidFill>
                <a:schemeClr val="accent1"/>
              </a:solidFill>
            </a:endParaRPr>
          </a:p>
        </p:txBody>
      </p:sp>
      <p:graphicFrame>
        <p:nvGraphicFramePr>
          <p:cNvPr id="19" name="Zástupný symbol pro obsah 3">
            <a:extLst>
              <a:ext uri="{FF2B5EF4-FFF2-40B4-BE49-F238E27FC236}">
                <a16:creationId xmlns:a16="http://schemas.microsoft.com/office/drawing/2014/main" id="{C2ABA5A9-4788-441B-8EE3-C9D72272D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035854"/>
              </p:ext>
            </p:extLst>
          </p:nvPr>
        </p:nvGraphicFramePr>
        <p:xfrm>
          <a:off x="289249" y="315935"/>
          <a:ext cx="11551297" cy="514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58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A6F16A-8BEB-4005-A0FA-3BC88722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0" y="155644"/>
            <a:ext cx="3754876" cy="16294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data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</a:t>
            </a:r>
            <a:r>
              <a:rPr lang="cs-CZ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b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6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B1BB3EB8-0EFE-4B44-871F-1B7D60A2A7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6461" y="1446246"/>
          <a:ext cx="3754876" cy="525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1BE7D16D-D61D-44D5-9FD4-50B6926735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450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Nadpis 4">
            <a:extLst>
              <a:ext uri="{FF2B5EF4-FFF2-40B4-BE49-F238E27FC236}">
                <a16:creationId xmlns:a16="http://schemas.microsoft.com/office/drawing/2014/main" id="{A1F70D6F-6BEC-4EAB-938F-0703BD06DDCD}"/>
              </a:ext>
            </a:extLst>
          </p:cNvPr>
          <p:cNvSpPr txBox="1">
            <a:spLocks/>
          </p:cNvSpPr>
          <p:nvPr/>
        </p:nvSpPr>
        <p:spPr>
          <a:xfrm>
            <a:off x="4542817" y="0"/>
            <a:ext cx="7373566" cy="667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Hallstatt</a:t>
            </a:r>
            <a:r>
              <a:rPr kumimoji="0" lang="cs-CZ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period in Moravia</a:t>
            </a: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88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DF0E016-7AAA-4021-8283-4541B060B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C33D90-6E34-46DD-9962-74F40BF5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383" y="634946"/>
            <a:ext cx="3059358" cy="5055904"/>
          </a:xfrm>
        </p:spPr>
        <p:txBody>
          <a:bodyPr anchor="ctr">
            <a:normAutofit/>
          </a:bodyPr>
          <a:lstStyle/>
          <a:p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choise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so-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called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identifiers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elites</a:t>
            </a:r>
            <a:endParaRPr lang="cs-CZ" sz="4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D7C93A-082F-4C56-B282-DBEA4A16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48FC5-3294-4768-A652-ADA82AE2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A9120-D290-43FB-863E-28A45D2D3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100BFCEF-A8BF-4167-B3B7-181C12825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3413" y="639763"/>
          <a:ext cx="7223557" cy="5051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82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0443BE-6F95-4BE6-83C1-BCC7598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40443BE-6F95-4BE6-83C1-BCC7598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40443BE-6F95-4BE6-83C1-BCC7598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16EF78-F0F4-4A98-8C7E-EDEB6BC8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9B16EF78-F0F4-4A98-8C7E-EDEB6BC8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9B16EF78-F0F4-4A98-8C7E-EDEB6BC8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E92C73-38D1-460C-9D89-CF147554B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A1E92C73-38D1-460C-9D89-CF147554B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A1E92C73-38D1-460C-9D89-CF147554B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" name="Obrázek 6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B63335FD-21DB-4B8D-8A4A-16C6282C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9" name="Obrázek 8" descr="Obsah obrázku exteriér, staré, tráva, země&#10;&#10;Popis vygenerován s velmi vysokou mírou spolehlivosti">
            <a:extLst>
              <a:ext uri="{FF2B5EF4-FFF2-40B4-BE49-F238E27FC236}">
                <a16:creationId xmlns:a16="http://schemas.microsoft.com/office/drawing/2014/main" id="{F98200B6-F70A-4ED1-952B-D685E37C8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4" y="4506255"/>
            <a:ext cx="4035380" cy="235174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46B9037-547B-4D4B-A8E2-1D0177561FF7}"/>
              </a:ext>
            </a:extLst>
          </p:cNvPr>
          <p:cNvSpPr txBox="1"/>
          <p:nvPr/>
        </p:nvSpPr>
        <p:spPr>
          <a:xfrm>
            <a:off x="3140860" y="6496851"/>
            <a:ext cx="12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Morašice 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49F8B7-48ED-4B4C-B589-CDD2A87A402F}"/>
              </a:ext>
            </a:extLst>
          </p:cNvPr>
          <p:cNvSpPr txBox="1"/>
          <p:nvPr/>
        </p:nvSpPr>
        <p:spPr>
          <a:xfrm>
            <a:off x="303840" y="4787907"/>
            <a:ext cx="29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Stone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architekture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3,5m</a:t>
            </a:r>
          </a:p>
        </p:txBody>
      </p:sp>
      <p:pic>
        <p:nvPicPr>
          <p:cNvPr id="22" name="Obrázek 21" descr="Obsah obrázku exteriér, obloha, hora, budova&#10;&#10;Popis vygenerován s velmi vysokou mírou spolehlivosti">
            <a:extLst>
              <a:ext uri="{FF2B5EF4-FFF2-40B4-BE49-F238E27FC236}">
                <a16:creationId xmlns:a16="http://schemas.microsoft.com/office/drawing/2014/main" id="{D48DF111-32B8-4A26-B6A5-EABECD149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0" y="-4928"/>
            <a:ext cx="4035382" cy="2269902"/>
          </a:xfrm>
          <a:prstGeom prst="rect">
            <a:avLst/>
          </a:prstGeom>
        </p:spPr>
      </p:pic>
      <p:pic>
        <p:nvPicPr>
          <p:cNvPr id="15" name="Obrázek 1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F3E7F88F-14C4-4F69-8E2A-6BA737803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5316" y="1411310"/>
            <a:ext cx="2717513" cy="403538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8245698-42C9-4DC2-A92A-942A463D99B5}"/>
              </a:ext>
            </a:extLst>
          </p:cNvPr>
          <p:cNvSpPr txBox="1"/>
          <p:nvPr/>
        </p:nvSpPr>
        <p:spPr>
          <a:xfrm>
            <a:off x="2324931" y="4463597"/>
            <a:ext cx="204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Hrušovany u Brna 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1092E57-1581-473F-84B1-6A49EF6D42E7}"/>
              </a:ext>
            </a:extLst>
          </p:cNvPr>
          <p:cNvSpPr txBox="1"/>
          <p:nvPr/>
        </p:nvSpPr>
        <p:spPr>
          <a:xfrm>
            <a:off x="227009" y="2039799"/>
            <a:ext cx="206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Chamber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3,5m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D880AC3-F2A8-4E48-8362-662318AEEFE8}"/>
              </a:ext>
            </a:extLst>
          </p:cNvPr>
          <p:cNvSpPr txBox="1"/>
          <p:nvPr/>
        </p:nvSpPr>
        <p:spPr>
          <a:xfrm>
            <a:off x="227009" y="0"/>
            <a:ext cx="183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Mound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20m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B0162BA-A95C-44A7-AF2A-6B8DC7DF7B90}"/>
              </a:ext>
            </a:extLst>
          </p:cNvPr>
          <p:cNvSpPr txBox="1"/>
          <p:nvPr/>
        </p:nvSpPr>
        <p:spPr>
          <a:xfrm>
            <a:off x="2687982" y="167445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Brno-Holásky 2</a:t>
            </a:r>
          </a:p>
        </p:txBody>
      </p:sp>
      <p:sp>
        <p:nvSpPr>
          <p:cNvPr id="25" name="Nadpis 4">
            <a:extLst>
              <a:ext uri="{FF2B5EF4-FFF2-40B4-BE49-F238E27FC236}">
                <a16:creationId xmlns:a16="http://schemas.microsoft.com/office/drawing/2014/main" id="{A19B02C6-87F7-4A9C-8CC4-97D9F80A5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0"/>
            <a:ext cx="6847320" cy="6675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Immovable cases of the elites</a:t>
            </a: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C2–D2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9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9F45E3-C125-49F5-863F-3F771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C6175-7110-4DB0-BEA4-FC1D29302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DF19B-511F-4F07-A7AD-1A010C6B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0E39F61-0304-47E3-BFDC-35A73E20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" name="Obrázek 6" descr="Obsah obrázku mapa, text&#10;&#10;Popis vygenerován s velmi vysokou mírou spolehlivosti">
            <a:extLst>
              <a:ext uri="{FF2B5EF4-FFF2-40B4-BE49-F238E27FC236}">
                <a16:creationId xmlns:a16="http://schemas.microsoft.com/office/drawing/2014/main" id="{4E331418-628C-40E8-A227-73109762D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95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9E7B3B-A156-4356-BF35-7825C428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FE2C2A-5DA3-458D-9E1D-EAE98D6F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825" y="0"/>
            <a:ext cx="6867525" cy="6675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Moveable cases of the male elites Ha C2–D2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19641B2-52E9-4231-8429-B1DEF01DC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6392"/>
            <a:ext cx="3743049" cy="20582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6A206BD-707F-44FC-AB6D-C80869BFB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2" r="2282"/>
          <a:stretch/>
        </p:blipFill>
        <p:spPr>
          <a:xfrm>
            <a:off x="-15928" y="-9"/>
            <a:ext cx="1923996" cy="17996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9C4FD9-24DA-4680-870E-806E09875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96" y="0"/>
            <a:ext cx="849426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28E0A98-EF75-424B-88D9-6ED7175ED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28" y="1665171"/>
            <a:ext cx="2250698" cy="17955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EDB3052-98E0-4509-8791-2B6AFB731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143" y="2281419"/>
            <a:ext cx="1088993" cy="29303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37AFF39-9201-4482-83E4-AE42F72181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440096"/>
            <a:ext cx="2205443" cy="189668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CE80E10-286B-4628-8632-8AB2B399D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89832" y="2404324"/>
            <a:ext cx="5425915" cy="61726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938D970-F1DA-4E7C-8E91-4DC72F356A00}"/>
              </a:ext>
            </a:extLst>
          </p:cNvPr>
          <p:cNvSpPr txBox="1"/>
          <p:nvPr/>
        </p:nvSpPr>
        <p:spPr>
          <a:xfrm>
            <a:off x="432541" y="595376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Brno-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-Holásky 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30BB25E-E0B9-4824-A7AD-1F4073C1038A}"/>
              </a:ext>
            </a:extLst>
          </p:cNvPr>
          <p:cNvSpPr txBox="1"/>
          <p:nvPr/>
        </p:nvSpPr>
        <p:spPr>
          <a:xfrm>
            <a:off x="2924132" y="5437511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Brno-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-Holásky 1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A0DBCDA-4020-4C22-AE9F-81A647EB78A5}"/>
              </a:ext>
            </a:extLst>
          </p:cNvPr>
          <p:cNvSpPr txBox="1"/>
          <p:nvPr/>
        </p:nvSpPr>
        <p:spPr>
          <a:xfrm>
            <a:off x="1428547" y="3328300"/>
            <a:ext cx="10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Habrůvka ‒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″Býčí skála″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46D2C47-875C-40F8-986E-E9CBD4341154}"/>
              </a:ext>
            </a:extLst>
          </p:cNvPr>
          <p:cNvSpPr txBox="1"/>
          <p:nvPr/>
        </p:nvSpPr>
        <p:spPr>
          <a:xfrm>
            <a:off x="34241" y="5623116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Hrušovany u Brna 1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5DCCAE5-B704-4BA2-A637-6A8CF0BBC426}"/>
              </a:ext>
            </a:extLst>
          </p:cNvPr>
          <p:cNvSpPr txBox="1"/>
          <p:nvPr/>
        </p:nvSpPr>
        <p:spPr>
          <a:xfrm>
            <a:off x="2746254" y="5187051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Bratčice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AF0825C0-A238-4C25-BF9D-36BF0B07E1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248" y="-2476"/>
            <a:ext cx="1266666" cy="2356975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36915C85-40C1-47FD-81D5-62A2A154A8C3}"/>
              </a:ext>
            </a:extLst>
          </p:cNvPr>
          <p:cNvSpPr txBox="1"/>
          <p:nvPr/>
        </p:nvSpPr>
        <p:spPr>
          <a:xfrm>
            <a:off x="1675499" y="63841"/>
            <a:ext cx="797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Kralice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Hané</a:t>
            </a:r>
          </a:p>
        </p:txBody>
      </p:sp>
    </p:spTree>
    <p:extLst>
      <p:ext uri="{BB962C8B-B14F-4D97-AF65-F5344CB8AC3E}">
        <p14:creationId xmlns:p14="http://schemas.microsoft.com/office/powerpoint/2010/main" val="192451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3.xml><?xml version="1.0" encoding="utf-8"?>
<a:theme xmlns:a="http://schemas.openxmlformats.org/drawingml/2006/main" name="2_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4.xml><?xml version="1.0" encoding="utf-8"?>
<a:theme xmlns:a="http://schemas.openxmlformats.org/drawingml/2006/main" name="3_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2999</Words>
  <Application>Microsoft Office PowerPoint</Application>
  <PresentationFormat>Širokoúhlá obrazovka</PresentationFormat>
  <Paragraphs>494</Paragraphs>
  <Slides>43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Retrospektiva</vt:lpstr>
      <vt:lpstr>1_Retrospektiva</vt:lpstr>
      <vt:lpstr>2_Retrospektiva</vt:lpstr>
      <vt:lpstr>3_Retrospektiva</vt:lpstr>
      <vt:lpstr>Image</vt:lpstr>
      <vt:lpstr>04 ‒ Identification of elites in the Hallstatt period in Moravia</vt:lpstr>
      <vt:lpstr>Prezentace aplikace PowerPoint</vt:lpstr>
      <vt:lpstr>Foreign researchers and Moravia</vt:lpstr>
      <vt:lpstr>State in 2018</vt:lpstr>
      <vt:lpstr>Recent moravian research</vt:lpstr>
      <vt:lpstr>Global data collecting </vt:lpstr>
      <vt:lpstr>The choise of so-called identifiers of elites</vt:lpstr>
      <vt:lpstr>Immovable cases of the elites Ha C2–D2</vt:lpstr>
      <vt:lpstr>Moveable cases of the male elites Ha C2–D2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Chronology and social system in the Czech Republic and interregional comparation:  wagons, horse problematics in Ha C</vt:lpstr>
      <vt:lpstr>Prezentace aplikace PowerPoint</vt:lpstr>
      <vt:lpstr>Moravia nad Bohemia: chronology system including wagon graves</vt:lpstr>
      <vt:lpstr>Moravia and regions of East and West Hallstatt cultures including wagon graves</vt:lpstr>
      <vt:lpstr>Prezentace aplikace PowerPoint</vt:lpstr>
      <vt:lpstr>Prezentace aplikace PowerPoint</vt:lpstr>
      <vt:lpstr>Eastern type cultures in Moravia in Ha D2‒D3</vt:lpstr>
      <vt:lpstr>Prezentace aplikace PowerPoint</vt:lpstr>
      <vt:lpstr>Eastern type finds in the Czechia in Ha D2–D3</vt:lpstr>
      <vt:lpstr>Time-space model of the Býčí skála Cave in Hallstatt Period</vt:lpstr>
      <vt:lpstr>Central places – „Füstensitz“</vt:lpstr>
      <vt:lpstr>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 ‒ Identification of elites in the Hallstatt period in Moravia</dc:title>
  <dc:creator>Zuzana Mírová</dc:creator>
  <cp:lastModifiedBy>mirovaz@ff.cuni.cz</cp:lastModifiedBy>
  <cp:revision>11</cp:revision>
  <dcterms:created xsi:type="dcterms:W3CDTF">2020-11-02T18:19:53Z</dcterms:created>
  <dcterms:modified xsi:type="dcterms:W3CDTF">2023-10-09T16:28:41Z</dcterms:modified>
</cp:coreProperties>
</file>