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0"/>
  </p:notesMasterIdLst>
  <p:sldIdLst>
    <p:sldId id="256" r:id="rId2"/>
    <p:sldId id="257" r:id="rId3"/>
    <p:sldId id="258" r:id="rId4"/>
    <p:sldId id="259" r:id="rId5"/>
    <p:sldId id="264" r:id="rId6"/>
    <p:sldId id="260" r:id="rId7"/>
    <p:sldId id="261"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594"/>
    <p:restoredTop sz="94719"/>
  </p:normalViewPr>
  <p:slideViewPr>
    <p:cSldViewPr snapToGrid="0">
      <p:cViewPr varScale="1">
        <p:scale>
          <a:sx n="103" d="100"/>
          <a:sy n="103" d="100"/>
        </p:scale>
        <p:origin x="114"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CEEEA-4D3C-F943-BD7E-C5891D6BF895}" type="datetimeFigureOut">
              <a:rPr lang="cs-CZ" smtClean="0"/>
              <a:t>09.10.2024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312332-C8BA-9347-BEB8-74878289A264}" type="slidenum">
              <a:rPr lang="cs-CZ" smtClean="0"/>
              <a:t>‹#›</a:t>
            </a:fld>
            <a:endParaRPr lang="cs-CZ"/>
          </a:p>
        </p:txBody>
      </p:sp>
    </p:spTree>
    <p:extLst>
      <p:ext uri="{BB962C8B-B14F-4D97-AF65-F5344CB8AC3E}">
        <p14:creationId xmlns:p14="http://schemas.microsoft.com/office/powerpoint/2010/main" val="3840341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F312332-C8BA-9347-BEB8-74878289A264}" type="slidenum">
              <a:rPr lang="cs-CZ" smtClean="0"/>
              <a:t>1</a:t>
            </a:fld>
            <a:endParaRPr lang="cs-CZ"/>
          </a:p>
        </p:txBody>
      </p:sp>
    </p:spTree>
    <p:extLst>
      <p:ext uri="{BB962C8B-B14F-4D97-AF65-F5344CB8AC3E}">
        <p14:creationId xmlns:p14="http://schemas.microsoft.com/office/powerpoint/2010/main" val="389629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AFB86790-B758-234B-B449-B87BB7552425}" type="datetimeFigureOut">
              <a:rPr lang="cs-CZ" smtClean="0"/>
              <a:t>09.10.2024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07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FB86790-B758-234B-B449-B87BB7552425}" type="datetimeFigureOut">
              <a:rPr lang="cs-CZ" smtClean="0"/>
              <a:t>09.10.2024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408449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FB86790-B758-234B-B449-B87BB7552425}" type="datetimeFigureOut">
              <a:rPr lang="cs-CZ" smtClean="0"/>
              <a:t>09.10.2024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294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FB86790-B758-234B-B449-B87BB7552425}" type="datetimeFigureOut">
              <a:rPr lang="cs-CZ" smtClean="0"/>
              <a:t>09.10.2024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417481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FB86790-B758-234B-B449-B87BB7552425}" type="datetimeFigureOut">
              <a:rPr lang="cs-CZ" smtClean="0"/>
              <a:t>09.10.2024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845B6EC-1920-E544-BB98-8F1AB5B999A3}"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4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FB86790-B758-234B-B449-B87BB7552425}" type="datetimeFigureOut">
              <a:rPr lang="cs-CZ" smtClean="0"/>
              <a:t>09.10.2024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156131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90888" y="2967788"/>
            <a:ext cx="4754880" cy="33415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FB86790-B758-234B-B449-B87BB7552425}" type="datetimeFigureOut">
              <a:rPr lang="cs-CZ" smtClean="0"/>
              <a:t>09.10.2024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567218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FB86790-B758-234B-B449-B87BB7552425}" type="datetimeFigureOut">
              <a:rPr lang="cs-CZ" smtClean="0"/>
              <a:t>09.10.2024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4098343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B86790-B758-234B-B449-B87BB7552425}" type="datetimeFigureOut">
              <a:rPr lang="cs-CZ" smtClean="0"/>
              <a:t>09.10.2024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1371168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FB86790-B758-234B-B449-B87BB7552425}" type="datetimeFigureOut">
              <a:rPr lang="cs-CZ" smtClean="0"/>
              <a:t>09.10.2024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845B6EC-1920-E544-BB98-8F1AB5B999A3}" type="slidenum">
              <a:rPr lang="cs-CZ" smtClean="0"/>
              <a:t>‹#›</a:t>
            </a:fld>
            <a:endParaRPr lang="cs-CZ"/>
          </a:p>
        </p:txBody>
      </p:sp>
    </p:spTree>
    <p:extLst>
      <p:ext uri="{BB962C8B-B14F-4D97-AF65-F5344CB8AC3E}">
        <p14:creationId xmlns:p14="http://schemas.microsoft.com/office/powerpoint/2010/main" val="371764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AFB86790-B758-234B-B449-B87BB7552425}" type="datetimeFigureOut">
              <a:rPr lang="cs-CZ" smtClean="0"/>
              <a:t>09.10.2024</a:t>
            </a:fld>
            <a:endParaRPr lang="cs-CZ"/>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45B6EC-1920-E544-BB98-8F1AB5B999A3}" type="slidenum">
              <a:rPr lang="cs-CZ" smtClean="0"/>
              <a:t>‹#›</a:t>
            </a:fld>
            <a:endParaRPr lang="cs-CZ"/>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18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FB86790-B758-234B-B449-B87BB7552425}" type="datetimeFigureOut">
              <a:rPr lang="cs-CZ" smtClean="0"/>
              <a:t>09.10.2024</a:t>
            </a:fld>
            <a:endParaRPr lang="cs-CZ"/>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845B6EC-1920-E544-BB98-8F1AB5B999A3}" type="slidenum">
              <a:rPr lang="cs-CZ" smtClean="0"/>
              <a:t>‹#›</a:t>
            </a:fld>
            <a:endParaRPr lang="cs-CZ"/>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31871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doi.org/10.1051/e3sconf/2021273120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FAD4937-175C-7177-CE67-22A9B05F8D12}"/>
              </a:ext>
            </a:extLst>
          </p:cNvPr>
          <p:cNvSpPr>
            <a:spLocks noGrp="1"/>
          </p:cNvSpPr>
          <p:nvPr>
            <p:ph type="ctrTitle"/>
          </p:nvPr>
        </p:nvSpPr>
        <p:spPr>
          <a:xfrm>
            <a:off x="643467" y="643467"/>
            <a:ext cx="7164674" cy="5571066"/>
          </a:xfrm>
        </p:spPr>
        <p:txBody>
          <a:bodyPr>
            <a:normAutofit/>
          </a:bodyPr>
          <a:lstStyle/>
          <a:p>
            <a:r>
              <a:rPr lang="cs-CZ" sz="6000" dirty="0" err="1">
                <a:solidFill>
                  <a:schemeClr val="tx1">
                    <a:alpha val="80000"/>
                  </a:schemeClr>
                </a:solidFill>
              </a:rPr>
              <a:t>Trends</a:t>
            </a:r>
            <a:r>
              <a:rPr lang="cs-CZ" sz="6000" dirty="0">
                <a:solidFill>
                  <a:schemeClr val="tx1">
                    <a:alpha val="80000"/>
                  </a:schemeClr>
                </a:solidFill>
              </a:rPr>
              <a:t> in </a:t>
            </a:r>
            <a:r>
              <a:rPr lang="cs-CZ" sz="6000" dirty="0" err="1">
                <a:solidFill>
                  <a:schemeClr val="tx1">
                    <a:alpha val="80000"/>
                  </a:schemeClr>
                </a:solidFill>
              </a:rPr>
              <a:t>adult</a:t>
            </a:r>
            <a:r>
              <a:rPr lang="cs-CZ" sz="6000" dirty="0">
                <a:solidFill>
                  <a:schemeClr val="tx1">
                    <a:alpha val="80000"/>
                  </a:schemeClr>
                </a:solidFill>
              </a:rPr>
              <a:t> </a:t>
            </a:r>
            <a:r>
              <a:rPr lang="cs-CZ" sz="6000" dirty="0" err="1">
                <a:solidFill>
                  <a:schemeClr val="tx1">
                    <a:alpha val="80000"/>
                  </a:schemeClr>
                </a:solidFill>
              </a:rPr>
              <a:t>complementary</a:t>
            </a:r>
            <a:r>
              <a:rPr lang="cs-CZ" sz="6000" dirty="0">
                <a:solidFill>
                  <a:schemeClr val="tx1">
                    <a:alpha val="80000"/>
                  </a:schemeClr>
                </a:solidFill>
              </a:rPr>
              <a:t> </a:t>
            </a:r>
            <a:r>
              <a:rPr lang="cs-CZ" sz="6000" dirty="0" err="1">
                <a:solidFill>
                  <a:schemeClr val="tx1">
                    <a:alpha val="80000"/>
                  </a:schemeClr>
                </a:solidFill>
              </a:rPr>
              <a:t>education</a:t>
            </a:r>
            <a:r>
              <a:rPr lang="cs-CZ" sz="6000" dirty="0">
                <a:solidFill>
                  <a:schemeClr val="tx1">
                    <a:alpha val="80000"/>
                  </a:schemeClr>
                </a:solidFill>
              </a:rPr>
              <a:t> in </a:t>
            </a:r>
            <a:r>
              <a:rPr lang="cs-CZ" sz="6000" dirty="0" err="1">
                <a:solidFill>
                  <a:schemeClr val="tx1">
                    <a:alpha val="80000"/>
                  </a:schemeClr>
                </a:solidFill>
              </a:rPr>
              <a:t>the</a:t>
            </a:r>
            <a:r>
              <a:rPr lang="cs-CZ" sz="6000" dirty="0">
                <a:solidFill>
                  <a:schemeClr val="tx1">
                    <a:alpha val="80000"/>
                  </a:schemeClr>
                </a:solidFill>
              </a:rPr>
              <a:t> </a:t>
            </a:r>
            <a:r>
              <a:rPr lang="cs-CZ" sz="6000" dirty="0" err="1">
                <a:solidFill>
                  <a:schemeClr val="tx1">
                    <a:alpha val="80000"/>
                  </a:schemeClr>
                </a:solidFill>
              </a:rPr>
              <a:t>modern</a:t>
            </a:r>
            <a:r>
              <a:rPr lang="cs-CZ" sz="6000" dirty="0">
                <a:solidFill>
                  <a:schemeClr val="tx1">
                    <a:alpha val="80000"/>
                  </a:schemeClr>
                </a:solidFill>
              </a:rPr>
              <a:t> </a:t>
            </a:r>
            <a:r>
              <a:rPr lang="cs-CZ" sz="6000" dirty="0" err="1">
                <a:solidFill>
                  <a:schemeClr val="tx1">
                    <a:alpha val="80000"/>
                  </a:schemeClr>
                </a:solidFill>
              </a:rPr>
              <a:t>digital</a:t>
            </a:r>
            <a:r>
              <a:rPr lang="cs-CZ" sz="6000" dirty="0">
                <a:solidFill>
                  <a:schemeClr val="tx1">
                    <a:alpha val="80000"/>
                  </a:schemeClr>
                </a:solidFill>
              </a:rPr>
              <a:t> </a:t>
            </a:r>
            <a:r>
              <a:rPr lang="cs-CZ" sz="6000" dirty="0" err="1">
                <a:solidFill>
                  <a:schemeClr val="tx1">
                    <a:alpha val="80000"/>
                  </a:schemeClr>
                </a:solidFill>
              </a:rPr>
              <a:t>space</a:t>
            </a:r>
            <a:r>
              <a:rPr lang="cs-CZ" sz="6000" dirty="0">
                <a:solidFill>
                  <a:schemeClr val="tx1">
                    <a:alpha val="80000"/>
                  </a:schemeClr>
                </a:solidFill>
              </a:rPr>
              <a:t> </a:t>
            </a:r>
            <a:br>
              <a:rPr lang="cs-CZ" sz="6600" dirty="0">
                <a:solidFill>
                  <a:schemeClr val="tx1">
                    <a:alpha val="80000"/>
                  </a:schemeClr>
                </a:solidFill>
              </a:rPr>
            </a:br>
            <a:r>
              <a:rPr lang="cs-CZ" sz="2000" dirty="0">
                <a:solidFill>
                  <a:schemeClr val="tx1">
                    <a:alpha val="80000"/>
                  </a:schemeClr>
                </a:solidFill>
              </a:rPr>
              <a:t>Valentina </a:t>
            </a:r>
            <a:r>
              <a:rPr lang="cs-CZ" sz="2000" dirty="0" err="1">
                <a:solidFill>
                  <a:schemeClr val="tx1">
                    <a:alpha val="80000"/>
                  </a:schemeClr>
                </a:solidFill>
              </a:rPr>
              <a:t>Abraukhova</a:t>
            </a:r>
            <a:r>
              <a:rPr lang="cs-CZ" sz="2000" dirty="0">
                <a:solidFill>
                  <a:schemeClr val="tx1">
                    <a:alpha val="80000"/>
                  </a:schemeClr>
                </a:solidFill>
              </a:rPr>
              <a:t> and </a:t>
            </a:r>
            <a:r>
              <a:rPr lang="cs-CZ" sz="2000" dirty="0" err="1">
                <a:solidFill>
                  <a:schemeClr val="tx1">
                    <a:alpha val="80000"/>
                  </a:schemeClr>
                </a:solidFill>
              </a:rPr>
              <a:t>Anastasiya</a:t>
            </a:r>
            <a:r>
              <a:rPr lang="cs-CZ" sz="2000" dirty="0">
                <a:solidFill>
                  <a:schemeClr val="tx1">
                    <a:alpha val="80000"/>
                  </a:schemeClr>
                </a:solidFill>
              </a:rPr>
              <a:t> </a:t>
            </a:r>
            <a:r>
              <a:rPr lang="cs-CZ" sz="2000" dirty="0" err="1">
                <a:solidFill>
                  <a:schemeClr val="tx1">
                    <a:alpha val="80000"/>
                  </a:schemeClr>
                </a:solidFill>
              </a:rPr>
              <a:t>Zimovetc</a:t>
            </a:r>
            <a:endParaRPr lang="cs-CZ" sz="6600" dirty="0">
              <a:solidFill>
                <a:schemeClr val="tx1">
                  <a:alpha val="80000"/>
                </a:schemeClr>
              </a:solidFill>
            </a:endParaRPr>
          </a:p>
        </p:txBody>
      </p:sp>
      <p:sp>
        <p:nvSpPr>
          <p:cNvPr id="3" name="Podnadpis 2">
            <a:extLst>
              <a:ext uri="{FF2B5EF4-FFF2-40B4-BE49-F238E27FC236}">
                <a16:creationId xmlns:a16="http://schemas.microsoft.com/office/drawing/2014/main" id="{C3E722B2-DB25-71BD-E0C4-5264DA5C21B1}"/>
              </a:ext>
            </a:extLst>
          </p:cNvPr>
          <p:cNvSpPr>
            <a:spLocks noGrp="1"/>
          </p:cNvSpPr>
          <p:nvPr>
            <p:ph type="subTitle" idx="1"/>
          </p:nvPr>
        </p:nvSpPr>
        <p:spPr>
          <a:xfrm>
            <a:off x="8451608" y="643467"/>
            <a:ext cx="3096926" cy="5571066"/>
          </a:xfrm>
        </p:spPr>
        <p:txBody>
          <a:bodyPr>
            <a:normAutofit/>
          </a:bodyPr>
          <a:lstStyle/>
          <a:p>
            <a:r>
              <a:rPr lang="cs-CZ" sz="2000" dirty="0"/>
              <a:t>Cizí jazyk I</a:t>
            </a:r>
          </a:p>
          <a:p>
            <a:r>
              <a:rPr lang="cs-CZ" sz="2000" dirty="0"/>
              <a:t>ZS 23/24, </a:t>
            </a:r>
            <a:r>
              <a:rPr lang="cs-CZ" sz="2000" dirty="0" err="1"/>
              <a:t>PedF</a:t>
            </a:r>
            <a:r>
              <a:rPr lang="cs-CZ" sz="2000" dirty="0"/>
              <a:t> UK</a:t>
            </a:r>
          </a:p>
          <a:p>
            <a:endParaRPr lang="cs-CZ" sz="2000" dirty="0"/>
          </a:p>
        </p:txBody>
      </p:sp>
      <p:cxnSp>
        <p:nvCxnSpPr>
          <p:cNvPr id="10" name="Straight Connector 9">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69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58DB3C-FC55-B216-C6E7-2AF08D4D4D8B}"/>
              </a:ext>
            </a:extLst>
          </p:cNvPr>
          <p:cNvSpPr>
            <a:spLocks noGrp="1"/>
          </p:cNvSpPr>
          <p:nvPr>
            <p:ph type="title"/>
          </p:nvPr>
        </p:nvSpPr>
        <p:spPr>
          <a:xfrm>
            <a:off x="1024128" y="585216"/>
            <a:ext cx="9720072" cy="1451928"/>
          </a:xfrm>
        </p:spPr>
        <p:txBody>
          <a:bodyPr/>
          <a:lstStyle/>
          <a:p>
            <a:r>
              <a:rPr lang="cs-CZ" dirty="0"/>
              <a:t>Modální slovesa</a:t>
            </a:r>
          </a:p>
        </p:txBody>
      </p:sp>
      <p:sp>
        <p:nvSpPr>
          <p:cNvPr id="3" name="Zástupný obsah 2">
            <a:extLst>
              <a:ext uri="{FF2B5EF4-FFF2-40B4-BE49-F238E27FC236}">
                <a16:creationId xmlns:a16="http://schemas.microsoft.com/office/drawing/2014/main" id="{24BC432E-E479-E724-3EB3-5C1DCF97DD11}"/>
              </a:ext>
            </a:extLst>
          </p:cNvPr>
          <p:cNvSpPr>
            <a:spLocks noGrp="1"/>
          </p:cNvSpPr>
          <p:nvPr>
            <p:ph sz="half" idx="1"/>
          </p:nvPr>
        </p:nvSpPr>
        <p:spPr/>
        <p:txBody>
          <a:bodyPr>
            <a:normAutofit lnSpcReduction="10000"/>
          </a:bodyPr>
          <a:lstStyle/>
          <a:p>
            <a:pPr marL="0" indent="0">
              <a:buNone/>
            </a:pPr>
            <a:r>
              <a:rPr lang="en-GB" sz="1800" i="1" kern="100" dirty="0">
                <a:solidFill>
                  <a:srgbClr val="000000"/>
                </a:solidFill>
                <a:effectLst/>
                <a:ea typeface="Calibri" panose="020F0502020204030204" pitchFamily="34" charset="0"/>
              </a:rPr>
              <a:t>From the recognition of "extracurricular education" is equal to comprehensive development, two highly important consequences arise that the tasks of all institutions for extracurricular education are mainly developing; and that the full system of promoting extracurricular education </a:t>
            </a:r>
            <a:r>
              <a:rPr lang="en-GB" sz="1800" i="1" kern="100" dirty="0">
                <a:solidFill>
                  <a:srgbClr val="000000"/>
                </a:solidFill>
                <a:effectLst/>
                <a:highlight>
                  <a:srgbClr val="FFFF00"/>
                </a:highlight>
                <a:ea typeface="Calibri" panose="020F0502020204030204" pitchFamily="34" charset="0"/>
              </a:rPr>
              <a:t>should</a:t>
            </a:r>
            <a:r>
              <a:rPr lang="en-GB" sz="1800" i="1" kern="100" dirty="0">
                <a:solidFill>
                  <a:srgbClr val="000000"/>
                </a:solidFill>
                <a:effectLst/>
                <a:ea typeface="Calibri" panose="020F0502020204030204" pitchFamily="34" charset="0"/>
              </a:rPr>
              <a:t> be designed so that all sides of the human Self, spiritual and physical, </a:t>
            </a:r>
            <a:r>
              <a:rPr lang="en-GB" sz="1800" i="1" kern="100" dirty="0">
                <a:solidFill>
                  <a:srgbClr val="000000"/>
                </a:solidFill>
                <a:effectLst/>
                <a:highlight>
                  <a:srgbClr val="00FFFF"/>
                </a:highlight>
                <a:ea typeface="Calibri" panose="020F0502020204030204" pitchFamily="34" charset="0"/>
              </a:rPr>
              <a:t>can</a:t>
            </a:r>
            <a:r>
              <a:rPr lang="en-GB" sz="1800" i="1" kern="100" dirty="0">
                <a:solidFill>
                  <a:srgbClr val="000000"/>
                </a:solidFill>
                <a:effectLst/>
                <a:ea typeface="Calibri" panose="020F0502020204030204" pitchFamily="34" charset="0"/>
              </a:rPr>
              <a:t> receive satisfaction.</a:t>
            </a:r>
          </a:p>
          <a:p>
            <a:pPr marL="0" indent="0">
              <a:buNone/>
            </a:pPr>
            <a:endParaRPr lang="en-GB" sz="1800" i="1" kern="100" dirty="0">
              <a:solidFill>
                <a:srgbClr val="000000"/>
              </a:solidFill>
              <a:ea typeface="Calibri" panose="020F0502020204030204" pitchFamily="34" charset="0"/>
            </a:endParaRPr>
          </a:p>
          <a:p>
            <a:pPr marL="0" indent="0">
              <a:buNone/>
            </a:pPr>
            <a:r>
              <a:rPr lang="en-GB" sz="1800" i="1" dirty="0">
                <a:solidFill>
                  <a:srgbClr val="000000"/>
                </a:solidFill>
                <a:effectLst/>
                <a:ea typeface="Calibri" panose="020F0502020204030204" pitchFamily="34" charset="0"/>
              </a:rPr>
              <a:t>By </a:t>
            </a:r>
            <a:r>
              <a:rPr lang="en-GB" sz="1800" i="1" dirty="0" err="1">
                <a:solidFill>
                  <a:srgbClr val="000000"/>
                </a:solidFill>
                <a:effectLst/>
                <a:ea typeface="Calibri" panose="020F0502020204030204" pitchFamily="34" charset="0"/>
              </a:rPr>
              <a:t>analyzing</a:t>
            </a:r>
            <a:r>
              <a:rPr lang="en-GB" sz="1800" i="1" dirty="0">
                <a:solidFill>
                  <a:srgbClr val="000000"/>
                </a:solidFill>
                <a:effectLst/>
                <a:ea typeface="Calibri" panose="020F0502020204030204" pitchFamily="34" charset="0"/>
              </a:rPr>
              <a:t> the needs of the </a:t>
            </a:r>
            <a:r>
              <a:rPr lang="en-GB" sz="1800" i="1" dirty="0" err="1">
                <a:solidFill>
                  <a:srgbClr val="000000"/>
                </a:solidFill>
                <a:effectLst/>
                <a:ea typeface="Calibri" panose="020F0502020204030204" pitchFamily="34" charset="0"/>
              </a:rPr>
              <a:t>labor</a:t>
            </a:r>
            <a:r>
              <a:rPr lang="en-GB" sz="1800" i="1" dirty="0">
                <a:solidFill>
                  <a:srgbClr val="000000"/>
                </a:solidFill>
                <a:effectLst/>
                <a:ea typeface="Calibri" panose="020F0502020204030204" pitchFamily="34" charset="0"/>
              </a:rPr>
              <a:t> market, we </a:t>
            </a:r>
            <a:r>
              <a:rPr lang="en-GB" sz="1800" i="1" dirty="0">
                <a:solidFill>
                  <a:srgbClr val="000000"/>
                </a:solidFill>
                <a:effectLst/>
                <a:highlight>
                  <a:srgbClr val="00FFFF"/>
                </a:highlight>
                <a:ea typeface="Calibri" panose="020F0502020204030204" pitchFamily="34" charset="0"/>
              </a:rPr>
              <a:t>can</a:t>
            </a:r>
            <a:r>
              <a:rPr lang="en-GB" sz="1800" i="1" dirty="0">
                <a:solidFill>
                  <a:srgbClr val="000000"/>
                </a:solidFill>
                <a:effectLst/>
                <a:ea typeface="Calibri" panose="020F0502020204030204" pitchFamily="34" charset="0"/>
              </a:rPr>
              <a:t> come to the conclusion that adult education does not play an insignificant role in meeting demand needs, since today the main criteria are the qualification and competence of employees.</a:t>
            </a:r>
            <a:r>
              <a:rPr lang="cs-CZ" sz="1200" i="1" dirty="0">
                <a:effectLst/>
              </a:rPr>
              <a:t> </a:t>
            </a:r>
            <a:endParaRPr lang="cs-CZ" sz="1800" i="1" kern="100" dirty="0">
              <a:solidFill>
                <a:srgbClr val="000000"/>
              </a:solidFill>
              <a:effectLst/>
              <a:ea typeface="Calibri" panose="020F0502020204030204" pitchFamily="34" charset="0"/>
            </a:endParaRPr>
          </a:p>
          <a:p>
            <a:pPr marL="0" indent="0">
              <a:buNone/>
            </a:pPr>
            <a:endParaRPr lang="cs-CZ" dirty="0"/>
          </a:p>
        </p:txBody>
      </p:sp>
      <p:sp>
        <p:nvSpPr>
          <p:cNvPr id="4" name="Zástupný obsah 3">
            <a:extLst>
              <a:ext uri="{FF2B5EF4-FFF2-40B4-BE49-F238E27FC236}">
                <a16:creationId xmlns:a16="http://schemas.microsoft.com/office/drawing/2014/main" id="{FBEA9F16-07DC-6DC6-6855-E26DC4F25B15}"/>
              </a:ext>
            </a:extLst>
          </p:cNvPr>
          <p:cNvSpPr>
            <a:spLocks noGrp="1"/>
          </p:cNvSpPr>
          <p:nvPr>
            <p:ph sz="half" idx="2"/>
          </p:nvPr>
        </p:nvSpPr>
        <p:spPr/>
        <p:txBody>
          <a:bodyPr>
            <a:normAutofit lnSpcReduction="10000"/>
          </a:bodyPr>
          <a:lstStyle/>
          <a:p>
            <a:pPr marL="0" indent="0">
              <a:buNone/>
            </a:pPr>
            <a:r>
              <a:rPr lang="cs-CZ" dirty="0" err="1">
                <a:highlight>
                  <a:srgbClr val="FFFF00"/>
                </a:highlight>
              </a:rPr>
              <a:t>Should</a:t>
            </a:r>
            <a:endParaRPr lang="cs-CZ" dirty="0">
              <a:highlight>
                <a:srgbClr val="FFFF00"/>
              </a:highlight>
            </a:endParaRPr>
          </a:p>
          <a:p>
            <a:pPr lvl="1"/>
            <a:r>
              <a:rPr lang="cs-CZ" b="1" dirty="0" err="1"/>
              <a:t>Advice</a:t>
            </a:r>
            <a:endParaRPr lang="cs-CZ" b="1" dirty="0"/>
          </a:p>
          <a:p>
            <a:pPr lvl="1"/>
            <a:endParaRPr lang="cs-CZ" b="1" dirty="0"/>
          </a:p>
          <a:p>
            <a:pPr lvl="1"/>
            <a:r>
              <a:rPr lang="cs-CZ" dirty="0"/>
              <a:t>Překlad pomocí </a:t>
            </a:r>
            <a:r>
              <a:rPr lang="cs-CZ" i="1" dirty="0"/>
              <a:t>měl(a) by(s), měl bych, měli by(</a:t>
            </a:r>
            <a:r>
              <a:rPr lang="cs-CZ" i="1" dirty="0" err="1"/>
              <a:t>chom</a:t>
            </a:r>
            <a:r>
              <a:rPr lang="cs-CZ" i="1" dirty="0"/>
              <a:t>) </a:t>
            </a:r>
            <a:r>
              <a:rPr lang="cs-CZ" dirty="0"/>
              <a:t>– dle osoby</a:t>
            </a:r>
          </a:p>
          <a:p>
            <a:pPr lvl="1"/>
            <a:endParaRPr lang="cs-CZ" i="1" dirty="0"/>
          </a:p>
          <a:p>
            <a:pPr marL="0" indent="0">
              <a:buNone/>
            </a:pPr>
            <a:r>
              <a:rPr lang="cs-CZ" dirty="0" err="1">
                <a:highlight>
                  <a:srgbClr val="00FFFF"/>
                </a:highlight>
              </a:rPr>
              <a:t>Can</a:t>
            </a:r>
            <a:endParaRPr lang="cs-CZ" dirty="0">
              <a:highlight>
                <a:srgbClr val="00FFFF"/>
              </a:highlight>
            </a:endParaRPr>
          </a:p>
          <a:p>
            <a:pPr lvl="1"/>
            <a:r>
              <a:rPr lang="cs-CZ" b="1" dirty="0" err="1"/>
              <a:t>Theoretical</a:t>
            </a:r>
            <a:r>
              <a:rPr lang="cs-CZ" b="1" dirty="0"/>
              <a:t> </a:t>
            </a:r>
            <a:r>
              <a:rPr lang="cs-CZ" b="1" dirty="0" err="1"/>
              <a:t>possibility</a:t>
            </a:r>
            <a:endParaRPr lang="cs-CZ" b="1" dirty="0"/>
          </a:p>
          <a:p>
            <a:pPr lvl="1"/>
            <a:r>
              <a:rPr lang="cs-CZ" dirty="0" err="1"/>
              <a:t>Ability</a:t>
            </a:r>
            <a:endParaRPr lang="cs-CZ" dirty="0"/>
          </a:p>
          <a:p>
            <a:pPr lvl="1"/>
            <a:r>
              <a:rPr lang="cs-CZ" dirty="0" err="1"/>
              <a:t>Asking</a:t>
            </a:r>
            <a:r>
              <a:rPr lang="cs-CZ" dirty="0"/>
              <a:t> </a:t>
            </a:r>
            <a:r>
              <a:rPr lang="cs-CZ" dirty="0" err="1"/>
              <a:t>for</a:t>
            </a:r>
            <a:r>
              <a:rPr lang="cs-CZ" dirty="0"/>
              <a:t> and </a:t>
            </a:r>
            <a:r>
              <a:rPr lang="cs-CZ" dirty="0" err="1"/>
              <a:t>giving</a:t>
            </a:r>
            <a:r>
              <a:rPr lang="cs-CZ" dirty="0"/>
              <a:t> </a:t>
            </a:r>
            <a:r>
              <a:rPr lang="cs-CZ" dirty="0" err="1"/>
              <a:t>permission</a:t>
            </a:r>
            <a:endParaRPr lang="cs-CZ" dirty="0"/>
          </a:p>
          <a:p>
            <a:pPr lvl="1"/>
            <a:endParaRPr lang="cs-CZ" i="1" dirty="0"/>
          </a:p>
          <a:p>
            <a:pPr lvl="1"/>
            <a:r>
              <a:rPr lang="cs-CZ" dirty="0"/>
              <a:t>Překlad pomocí </a:t>
            </a:r>
            <a:r>
              <a:rPr lang="cs-CZ" i="1" dirty="0"/>
              <a:t>moci, umět</a:t>
            </a:r>
          </a:p>
          <a:p>
            <a:pPr lvl="1"/>
            <a:endParaRPr lang="cs-CZ" i="1" dirty="0"/>
          </a:p>
        </p:txBody>
      </p:sp>
    </p:spTree>
    <p:extLst>
      <p:ext uri="{BB962C8B-B14F-4D97-AF65-F5344CB8AC3E}">
        <p14:creationId xmlns:p14="http://schemas.microsoft.com/office/powerpoint/2010/main" val="2137821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2BAF4B-75F6-3777-A9BE-CBE4E30EFA18}"/>
              </a:ext>
            </a:extLst>
          </p:cNvPr>
          <p:cNvSpPr>
            <a:spLocks noGrp="1"/>
          </p:cNvSpPr>
          <p:nvPr>
            <p:ph type="title"/>
          </p:nvPr>
        </p:nvSpPr>
        <p:spPr/>
        <p:txBody>
          <a:bodyPr/>
          <a:lstStyle/>
          <a:p>
            <a:r>
              <a:rPr lang="cs-CZ" dirty="0"/>
              <a:t>Čas</a:t>
            </a:r>
          </a:p>
        </p:txBody>
      </p:sp>
      <p:sp>
        <p:nvSpPr>
          <p:cNvPr id="3" name="Zástupný obsah 2">
            <a:extLst>
              <a:ext uri="{FF2B5EF4-FFF2-40B4-BE49-F238E27FC236}">
                <a16:creationId xmlns:a16="http://schemas.microsoft.com/office/drawing/2014/main" id="{C3C80262-5731-CD83-9C67-DF0AF9B76797}"/>
              </a:ext>
            </a:extLst>
          </p:cNvPr>
          <p:cNvSpPr>
            <a:spLocks noGrp="1"/>
          </p:cNvSpPr>
          <p:nvPr>
            <p:ph sz="half" idx="1"/>
          </p:nvPr>
        </p:nvSpPr>
        <p:spPr>
          <a:xfrm>
            <a:off x="1024127" y="1851949"/>
            <a:ext cx="4754880" cy="4791919"/>
          </a:xfrm>
        </p:spPr>
        <p:txBody>
          <a:bodyPr>
            <a:noAutofit/>
          </a:bodyPr>
          <a:lstStyle/>
          <a:p>
            <a:pPr marL="0" indent="0">
              <a:buNone/>
            </a:pPr>
            <a:r>
              <a:rPr lang="en-GB" sz="1400" i="1" dirty="0">
                <a:solidFill>
                  <a:srgbClr val="000000"/>
                </a:solidFill>
                <a:effectLst/>
                <a:ea typeface="Calibri" panose="020F0502020204030204" pitchFamily="34" charset="0"/>
              </a:rPr>
              <a:t>In Russia, before the appearance of a network of extracurricular educational institutions in the 30. XX century, the term extracurricular education </a:t>
            </a:r>
            <a:r>
              <a:rPr lang="en-GB" sz="1400" i="1" dirty="0">
                <a:solidFill>
                  <a:srgbClr val="000000"/>
                </a:solidFill>
                <a:effectLst/>
                <a:highlight>
                  <a:srgbClr val="FFFF00"/>
                </a:highlight>
                <a:ea typeface="Calibri" panose="020F0502020204030204" pitchFamily="34" charset="0"/>
              </a:rPr>
              <a:t>meant</a:t>
            </a:r>
            <a:r>
              <a:rPr lang="en-GB" sz="1400" i="1" dirty="0">
                <a:solidFill>
                  <a:srgbClr val="000000"/>
                </a:solidFill>
                <a:effectLst/>
                <a:ea typeface="Calibri" panose="020F0502020204030204" pitchFamily="34" charset="0"/>
              </a:rPr>
              <a:t> "educational activities of public organizations and individuals aimed at satisfying the educational needs of the population," that is, children and adults. </a:t>
            </a:r>
            <a:endParaRPr lang="en-GB" sz="1400" i="1" dirty="0">
              <a:solidFill>
                <a:srgbClr val="000000"/>
              </a:solidFill>
            </a:endParaRPr>
          </a:p>
          <a:p>
            <a:pPr marL="0" indent="0">
              <a:buNone/>
            </a:pPr>
            <a:r>
              <a:rPr lang="en-GB" sz="1400" i="1" dirty="0" err="1">
                <a:solidFill>
                  <a:srgbClr val="000000"/>
                </a:solidFill>
                <a:effectLst/>
                <a:ea typeface="Calibri" panose="020F0502020204030204" pitchFamily="34" charset="0"/>
              </a:rPr>
              <a:t>Analyzing</a:t>
            </a:r>
            <a:r>
              <a:rPr lang="en-GB" sz="1400" i="1" dirty="0">
                <a:solidFill>
                  <a:srgbClr val="000000"/>
                </a:solidFill>
                <a:effectLst/>
                <a:ea typeface="Calibri" panose="020F0502020204030204" pitchFamily="34" charset="0"/>
              </a:rPr>
              <a:t> the works of O. O. Varlamov, S. I. </a:t>
            </a:r>
            <a:r>
              <a:rPr lang="en-GB" sz="1400" i="1" dirty="0" err="1">
                <a:solidFill>
                  <a:srgbClr val="000000"/>
                </a:solidFill>
                <a:effectLst/>
                <a:ea typeface="Calibri" panose="020F0502020204030204" pitchFamily="34" charset="0"/>
              </a:rPr>
              <a:t>Zmeev</a:t>
            </a:r>
            <a:r>
              <a:rPr lang="en-GB" sz="1400" i="1" dirty="0">
                <a:solidFill>
                  <a:srgbClr val="000000"/>
                </a:solidFill>
                <a:effectLst/>
                <a:ea typeface="Calibri" panose="020F0502020204030204" pitchFamily="34" charset="0"/>
              </a:rPr>
              <a:t>, Y. G. </a:t>
            </a:r>
            <a:r>
              <a:rPr lang="en-GB" sz="1400" i="1" dirty="0" err="1">
                <a:solidFill>
                  <a:srgbClr val="000000"/>
                </a:solidFill>
                <a:effectLst/>
                <a:ea typeface="Calibri" panose="020F0502020204030204" pitchFamily="34" charset="0"/>
              </a:rPr>
              <a:t>Podkosova</a:t>
            </a:r>
            <a:r>
              <a:rPr lang="en-GB" sz="1400" i="1" dirty="0">
                <a:solidFill>
                  <a:srgbClr val="000000"/>
                </a:solidFill>
                <a:effectLst/>
                <a:ea typeface="Calibri" panose="020F0502020204030204" pitchFamily="34" charset="0"/>
              </a:rPr>
              <a:t>, V. V. </a:t>
            </a:r>
            <a:r>
              <a:rPr lang="en-GB" sz="1400" i="1" dirty="0" err="1">
                <a:solidFill>
                  <a:srgbClr val="000000"/>
                </a:solidFill>
                <a:effectLst/>
                <a:ea typeface="Calibri" panose="020F0502020204030204" pitchFamily="34" charset="0"/>
              </a:rPr>
              <a:t>Selivanov</a:t>
            </a:r>
            <a:r>
              <a:rPr lang="en-GB" sz="1400" i="1" dirty="0">
                <a:solidFill>
                  <a:srgbClr val="000000"/>
                </a:solidFill>
                <a:effectLst/>
                <a:ea typeface="Calibri" panose="020F0502020204030204" pitchFamily="34" charset="0"/>
              </a:rPr>
              <a:t>, L. N. </a:t>
            </a:r>
            <a:r>
              <a:rPr lang="en-GB" sz="1400" i="1" dirty="0" err="1">
                <a:solidFill>
                  <a:srgbClr val="000000"/>
                </a:solidFill>
                <a:effectLst/>
                <a:ea typeface="Calibri" panose="020F0502020204030204" pitchFamily="34" charset="0"/>
              </a:rPr>
              <a:t>Selivanova</a:t>
            </a:r>
            <a:r>
              <a:rPr lang="en-GB" sz="1400" i="1" dirty="0">
                <a:solidFill>
                  <a:srgbClr val="000000"/>
                </a:solidFill>
                <a:effectLst/>
                <a:ea typeface="Calibri" panose="020F0502020204030204" pitchFamily="34" charset="0"/>
              </a:rPr>
              <a:t>, E. I. Stepanova, we </a:t>
            </a:r>
            <a:r>
              <a:rPr lang="en-GB" sz="1400" i="1" dirty="0">
                <a:solidFill>
                  <a:srgbClr val="000000"/>
                </a:solidFill>
                <a:effectLst/>
                <a:highlight>
                  <a:srgbClr val="FFFF00"/>
                </a:highlight>
                <a:ea typeface="Calibri" panose="020F0502020204030204" pitchFamily="34" charset="0"/>
              </a:rPr>
              <a:t>came</a:t>
            </a:r>
            <a:r>
              <a:rPr lang="en-GB" sz="1400" i="1" dirty="0">
                <a:solidFill>
                  <a:srgbClr val="000000"/>
                </a:solidFill>
                <a:effectLst/>
                <a:ea typeface="Calibri" panose="020F0502020204030204" pitchFamily="34" charset="0"/>
              </a:rPr>
              <a:t> to the conclusion that an adult has a specific position in relation to the problem of education. </a:t>
            </a:r>
            <a:endParaRPr lang="en-GB" sz="1400" i="1" dirty="0">
              <a:solidFill>
                <a:srgbClr val="000000"/>
              </a:solidFill>
            </a:endParaRPr>
          </a:p>
          <a:p>
            <a:pPr marL="0" indent="0">
              <a:buNone/>
            </a:pPr>
            <a:r>
              <a:rPr lang="en-GB" sz="1400" i="1" dirty="0">
                <a:solidFill>
                  <a:srgbClr val="000000"/>
                </a:solidFill>
                <a:effectLst/>
                <a:ea typeface="Calibri" panose="020F0502020204030204" pitchFamily="34" charset="0"/>
              </a:rPr>
              <a:t>Arguing about the meaning of the concept of "extracurricular" E.N. </a:t>
            </a:r>
            <a:r>
              <a:rPr lang="en-GB" sz="1400" i="1" dirty="0" err="1">
                <a:solidFill>
                  <a:srgbClr val="000000"/>
                </a:solidFill>
                <a:effectLst/>
                <a:ea typeface="Calibri" panose="020F0502020204030204" pitchFamily="34" charset="0"/>
              </a:rPr>
              <a:t>Medynsky</a:t>
            </a:r>
            <a:r>
              <a:rPr lang="en-GB" sz="1400" i="1" dirty="0">
                <a:solidFill>
                  <a:srgbClr val="000000"/>
                </a:solidFill>
                <a:effectLst/>
                <a:ea typeface="Calibri" panose="020F0502020204030204" pitchFamily="34" charset="0"/>
              </a:rPr>
              <a:t> in his book "Methods of extracurricular educational work" notes that "if we consider education only the assimilation of knowledge, then division (school and extracurricular) </a:t>
            </a:r>
            <a:r>
              <a:rPr lang="en-GB" sz="1400" i="1" dirty="0">
                <a:solidFill>
                  <a:srgbClr val="000000"/>
                </a:solidFill>
                <a:effectLst/>
                <a:highlight>
                  <a:srgbClr val="00FFFF"/>
                </a:highlight>
                <a:ea typeface="Calibri" panose="020F0502020204030204" pitchFamily="34" charset="0"/>
              </a:rPr>
              <a:t>will be </a:t>
            </a:r>
            <a:r>
              <a:rPr lang="en-GB" sz="1400" i="1" dirty="0">
                <a:solidFill>
                  <a:srgbClr val="000000"/>
                </a:solidFill>
                <a:effectLst/>
                <a:ea typeface="Calibri" panose="020F0502020204030204" pitchFamily="34" charset="0"/>
              </a:rPr>
              <a:t>wrong, because it is taken out of school, and what in addition to it, but during its stay in it the epithet "extracurricular" not only does not explain anything, but even obscures and is completely superfluous in relation to the word "education."</a:t>
            </a:r>
            <a:r>
              <a:rPr lang="cs-CZ" sz="1400" i="1" dirty="0">
                <a:effectLst/>
              </a:rPr>
              <a:t> </a:t>
            </a:r>
            <a:endParaRPr lang="cs-CZ" sz="1400" i="1" dirty="0">
              <a:solidFill>
                <a:srgbClr val="000000"/>
              </a:solidFill>
            </a:endParaRPr>
          </a:p>
          <a:p>
            <a:pPr marL="0" indent="0">
              <a:buNone/>
            </a:pPr>
            <a:r>
              <a:rPr lang="en-GB" sz="1400" i="1" dirty="0">
                <a:solidFill>
                  <a:srgbClr val="000000"/>
                </a:solidFill>
                <a:effectLst/>
                <a:ea typeface="Calibri" panose="020F0502020204030204" pitchFamily="34" charset="0"/>
              </a:rPr>
              <a:t>These provisions lead to the fact that in the framework of adult education the problem of finding new and improving old methodological systems and approaches that </a:t>
            </a:r>
            <a:r>
              <a:rPr lang="en-GB" sz="1400" i="1" dirty="0">
                <a:solidFill>
                  <a:srgbClr val="000000"/>
                </a:solidFill>
                <a:effectLst/>
                <a:highlight>
                  <a:srgbClr val="00FFFF"/>
                </a:highlight>
                <a:ea typeface="Calibri" panose="020F0502020204030204" pitchFamily="34" charset="0"/>
              </a:rPr>
              <a:t>will lead </a:t>
            </a:r>
            <a:r>
              <a:rPr lang="en-GB" sz="1400" i="1" dirty="0">
                <a:solidFill>
                  <a:srgbClr val="000000"/>
                </a:solidFill>
                <a:effectLst/>
                <a:ea typeface="Calibri" panose="020F0502020204030204" pitchFamily="34" charset="0"/>
              </a:rPr>
              <a:t>to increased professionalism of employees and achieve new results is relevant.</a:t>
            </a:r>
            <a:r>
              <a:rPr lang="cs-CZ" sz="1400" i="1" dirty="0">
                <a:effectLst/>
              </a:rPr>
              <a:t> </a:t>
            </a:r>
            <a:endParaRPr lang="en-GB" sz="1400" i="1" dirty="0">
              <a:solidFill>
                <a:srgbClr val="000000"/>
              </a:solidFill>
            </a:endParaRPr>
          </a:p>
        </p:txBody>
      </p:sp>
      <p:sp>
        <p:nvSpPr>
          <p:cNvPr id="4" name="Zástupný obsah 3">
            <a:extLst>
              <a:ext uri="{FF2B5EF4-FFF2-40B4-BE49-F238E27FC236}">
                <a16:creationId xmlns:a16="http://schemas.microsoft.com/office/drawing/2014/main" id="{BD8669B4-9243-C3AA-3F60-1ED32E147777}"/>
              </a:ext>
            </a:extLst>
          </p:cNvPr>
          <p:cNvSpPr>
            <a:spLocks noGrp="1"/>
          </p:cNvSpPr>
          <p:nvPr>
            <p:ph sz="half" idx="2"/>
          </p:nvPr>
        </p:nvSpPr>
        <p:spPr>
          <a:xfrm>
            <a:off x="5989319" y="1851949"/>
            <a:ext cx="5874731" cy="4791919"/>
          </a:xfrm>
        </p:spPr>
        <p:txBody>
          <a:bodyPr>
            <a:noAutofit/>
          </a:bodyPr>
          <a:lstStyle/>
          <a:p>
            <a:pPr lvl="1">
              <a:buFont typeface="Wingdings" pitchFamily="2" charset="2"/>
              <a:buChar char="§"/>
            </a:pPr>
            <a:r>
              <a:rPr lang="cs-CZ" sz="1400" dirty="0"/>
              <a:t>Kromě přítomného času se v textu vyskytují také příklady času minulého a budoucího.</a:t>
            </a:r>
          </a:p>
          <a:p>
            <a:pPr lvl="1">
              <a:buFont typeface="Wingdings" pitchFamily="2" charset="2"/>
              <a:buChar char="§"/>
            </a:pPr>
            <a:endParaRPr lang="cs-CZ" sz="1400" dirty="0"/>
          </a:p>
          <a:p>
            <a:pPr marL="128016" lvl="1" indent="0">
              <a:buNone/>
            </a:pPr>
            <a:r>
              <a:rPr lang="cs-CZ" sz="1400" u="sng" dirty="0">
                <a:highlight>
                  <a:srgbClr val="FFFF00"/>
                </a:highlight>
              </a:rPr>
              <a:t>Past </a:t>
            </a:r>
            <a:r>
              <a:rPr lang="cs-CZ" sz="1400" u="sng" dirty="0" err="1">
                <a:highlight>
                  <a:srgbClr val="FFFF00"/>
                </a:highlight>
              </a:rPr>
              <a:t>simple</a:t>
            </a:r>
            <a:endParaRPr lang="cs-CZ" sz="1400" u="sng" dirty="0">
              <a:highlight>
                <a:srgbClr val="FFFF00"/>
              </a:highlight>
            </a:endParaRPr>
          </a:p>
          <a:p>
            <a:pPr lvl="2">
              <a:buFont typeface="Wingdings" pitchFamily="2" charset="2"/>
              <a:buChar char="§"/>
            </a:pPr>
            <a:r>
              <a:rPr lang="cs-CZ" b="1" dirty="0"/>
              <a:t>To talk </a:t>
            </a:r>
            <a:r>
              <a:rPr lang="cs-CZ" b="1" dirty="0" err="1"/>
              <a:t>about</a:t>
            </a:r>
            <a:r>
              <a:rPr lang="cs-CZ" b="1" dirty="0"/>
              <a:t> a </a:t>
            </a:r>
            <a:r>
              <a:rPr lang="cs-CZ" b="1" dirty="0" err="1"/>
              <a:t>finished</a:t>
            </a:r>
            <a:r>
              <a:rPr lang="cs-CZ" b="1" dirty="0"/>
              <a:t> event </a:t>
            </a:r>
            <a:r>
              <a:rPr lang="cs-CZ" b="1" dirty="0" err="1"/>
              <a:t>that</a:t>
            </a:r>
            <a:r>
              <a:rPr lang="cs-CZ" b="1" dirty="0"/>
              <a:t> </a:t>
            </a:r>
            <a:r>
              <a:rPr lang="cs-CZ" b="1" dirty="0" err="1"/>
              <a:t>happend</a:t>
            </a:r>
            <a:r>
              <a:rPr lang="cs-CZ" b="1" dirty="0"/>
              <a:t> </a:t>
            </a:r>
            <a:r>
              <a:rPr lang="cs-CZ" b="1" dirty="0" err="1"/>
              <a:t>at</a:t>
            </a:r>
            <a:r>
              <a:rPr lang="cs-CZ" b="1" dirty="0"/>
              <a:t> a </a:t>
            </a:r>
            <a:r>
              <a:rPr lang="cs-CZ" b="1" dirty="0" err="1"/>
              <a:t>specific</a:t>
            </a:r>
            <a:r>
              <a:rPr lang="cs-CZ" b="1" dirty="0"/>
              <a:t> </a:t>
            </a:r>
            <a:r>
              <a:rPr lang="cs-CZ" b="1" dirty="0" err="1"/>
              <a:t>time</a:t>
            </a:r>
            <a:r>
              <a:rPr lang="cs-CZ" b="1" dirty="0"/>
              <a:t> in </a:t>
            </a:r>
            <a:r>
              <a:rPr lang="cs-CZ" b="1" dirty="0" err="1"/>
              <a:t>the</a:t>
            </a:r>
            <a:r>
              <a:rPr lang="cs-CZ" b="1" dirty="0"/>
              <a:t> pas</a:t>
            </a:r>
            <a:r>
              <a:rPr lang="cs-CZ" dirty="0"/>
              <a:t>t</a:t>
            </a:r>
          </a:p>
          <a:p>
            <a:pPr lvl="2">
              <a:buFont typeface="Wingdings" pitchFamily="2" charset="2"/>
              <a:buChar char="§"/>
            </a:pPr>
            <a:r>
              <a:rPr lang="cs-CZ" dirty="0"/>
              <a:t>To </a:t>
            </a:r>
            <a:r>
              <a:rPr lang="cs-CZ" dirty="0" err="1"/>
              <a:t>describe</a:t>
            </a:r>
            <a:r>
              <a:rPr lang="cs-CZ" dirty="0"/>
              <a:t> a </a:t>
            </a:r>
            <a:r>
              <a:rPr lang="cs-CZ" dirty="0" err="1"/>
              <a:t>sequence</a:t>
            </a:r>
            <a:r>
              <a:rPr lang="cs-CZ" dirty="0"/>
              <a:t> </a:t>
            </a:r>
            <a:r>
              <a:rPr lang="cs-CZ" dirty="0" err="1"/>
              <a:t>of</a:t>
            </a:r>
            <a:r>
              <a:rPr lang="cs-CZ" dirty="0"/>
              <a:t> </a:t>
            </a:r>
            <a:r>
              <a:rPr lang="cs-CZ" dirty="0" err="1"/>
              <a:t>finished</a:t>
            </a:r>
            <a:r>
              <a:rPr lang="cs-CZ" dirty="0"/>
              <a:t> </a:t>
            </a:r>
            <a:r>
              <a:rPr lang="cs-CZ" dirty="0" err="1"/>
              <a:t>events</a:t>
            </a:r>
            <a:r>
              <a:rPr lang="cs-CZ" dirty="0"/>
              <a:t> in </a:t>
            </a:r>
            <a:r>
              <a:rPr lang="cs-CZ" dirty="0" err="1"/>
              <a:t>chronological</a:t>
            </a:r>
            <a:r>
              <a:rPr lang="cs-CZ" dirty="0"/>
              <a:t> </a:t>
            </a:r>
            <a:r>
              <a:rPr lang="cs-CZ" dirty="0" err="1"/>
              <a:t>order</a:t>
            </a:r>
            <a:endParaRPr lang="cs-CZ" dirty="0"/>
          </a:p>
          <a:p>
            <a:pPr lvl="2">
              <a:buFont typeface="Wingdings" pitchFamily="2" charset="2"/>
              <a:buChar char="§"/>
            </a:pPr>
            <a:r>
              <a:rPr lang="cs-CZ" dirty="0"/>
              <a:t>To talk </a:t>
            </a:r>
            <a:r>
              <a:rPr lang="cs-CZ" dirty="0" err="1"/>
              <a:t>about</a:t>
            </a:r>
            <a:r>
              <a:rPr lang="cs-CZ" dirty="0"/>
              <a:t> </a:t>
            </a:r>
            <a:r>
              <a:rPr lang="cs-CZ" dirty="0" err="1"/>
              <a:t>habits</a:t>
            </a:r>
            <a:r>
              <a:rPr lang="cs-CZ" dirty="0"/>
              <a:t> in </a:t>
            </a:r>
            <a:r>
              <a:rPr lang="cs-CZ" dirty="0" err="1"/>
              <a:t>the</a:t>
            </a:r>
            <a:r>
              <a:rPr lang="cs-CZ" dirty="0"/>
              <a:t> past</a:t>
            </a:r>
          </a:p>
          <a:p>
            <a:pPr lvl="2">
              <a:buFont typeface="Wingdings" pitchFamily="2" charset="2"/>
              <a:buChar char="§"/>
            </a:pPr>
            <a:r>
              <a:rPr lang="cs-CZ" dirty="0"/>
              <a:t>To talk </a:t>
            </a:r>
            <a:r>
              <a:rPr lang="cs-CZ" dirty="0" err="1"/>
              <a:t>about</a:t>
            </a:r>
            <a:r>
              <a:rPr lang="cs-CZ" dirty="0"/>
              <a:t> </a:t>
            </a:r>
            <a:r>
              <a:rPr lang="cs-CZ" dirty="0" err="1"/>
              <a:t>states</a:t>
            </a:r>
            <a:r>
              <a:rPr lang="cs-CZ" dirty="0"/>
              <a:t> in </a:t>
            </a:r>
            <a:r>
              <a:rPr lang="cs-CZ" dirty="0" err="1"/>
              <a:t>the</a:t>
            </a:r>
            <a:r>
              <a:rPr lang="cs-CZ" dirty="0"/>
              <a:t> past</a:t>
            </a:r>
          </a:p>
          <a:p>
            <a:pPr lvl="2">
              <a:buFont typeface="Wingdings" pitchFamily="2" charset="2"/>
              <a:buChar char="§"/>
            </a:pPr>
            <a:r>
              <a:rPr lang="cs-CZ" dirty="0"/>
              <a:t>In </a:t>
            </a:r>
            <a:r>
              <a:rPr lang="cs-CZ" dirty="0" err="1"/>
              <a:t>reported</a:t>
            </a:r>
            <a:r>
              <a:rPr lang="cs-CZ" dirty="0"/>
              <a:t> </a:t>
            </a:r>
            <a:r>
              <a:rPr lang="cs-CZ" dirty="0" err="1"/>
              <a:t>speech</a:t>
            </a:r>
            <a:endParaRPr lang="cs-CZ" dirty="0"/>
          </a:p>
          <a:p>
            <a:pPr lvl="2">
              <a:buFont typeface="Wingdings" pitchFamily="2" charset="2"/>
              <a:buChar char="§"/>
            </a:pPr>
            <a:endParaRPr lang="cs-CZ" i="1" dirty="0"/>
          </a:p>
          <a:p>
            <a:pPr lvl="2">
              <a:buFont typeface="Wingdings" pitchFamily="2" charset="2"/>
              <a:buChar char="§"/>
            </a:pPr>
            <a:r>
              <a:rPr lang="cs-CZ" b="1" i="1" dirty="0" err="1"/>
              <a:t>Mean</a:t>
            </a:r>
            <a:r>
              <a:rPr lang="cs-CZ" b="1" i="1" dirty="0"/>
              <a:t> – </a:t>
            </a:r>
            <a:r>
              <a:rPr lang="cs-CZ" b="1" i="1" dirty="0" err="1"/>
              <a:t>meant</a:t>
            </a:r>
            <a:r>
              <a:rPr lang="cs-CZ" b="1" i="1" dirty="0"/>
              <a:t> – </a:t>
            </a:r>
            <a:r>
              <a:rPr lang="cs-CZ" b="1" i="1" dirty="0" err="1"/>
              <a:t>meant</a:t>
            </a:r>
            <a:endParaRPr lang="cs-CZ" b="1" i="1" dirty="0"/>
          </a:p>
          <a:p>
            <a:pPr lvl="2">
              <a:buFont typeface="Wingdings" pitchFamily="2" charset="2"/>
              <a:buChar char="§"/>
            </a:pPr>
            <a:r>
              <a:rPr lang="cs-CZ" b="1" i="1" dirty="0" err="1"/>
              <a:t>Come</a:t>
            </a:r>
            <a:r>
              <a:rPr lang="cs-CZ" b="1" i="1" dirty="0"/>
              <a:t> – </a:t>
            </a:r>
            <a:r>
              <a:rPr lang="cs-CZ" b="1" i="1" dirty="0" err="1"/>
              <a:t>came</a:t>
            </a:r>
            <a:r>
              <a:rPr lang="cs-CZ" b="1" i="1" dirty="0"/>
              <a:t> – </a:t>
            </a:r>
            <a:r>
              <a:rPr lang="cs-CZ" b="1" i="1" dirty="0" err="1"/>
              <a:t>come</a:t>
            </a:r>
            <a:endParaRPr lang="cs-CZ" b="1" i="1" dirty="0"/>
          </a:p>
          <a:p>
            <a:pPr lvl="2">
              <a:buFont typeface="Wingdings" pitchFamily="2" charset="2"/>
              <a:buChar char="§"/>
            </a:pPr>
            <a:endParaRPr lang="cs-CZ" dirty="0"/>
          </a:p>
          <a:p>
            <a:pPr marL="128016" lvl="1" indent="0">
              <a:buNone/>
            </a:pPr>
            <a:r>
              <a:rPr lang="cs-CZ" sz="1400" u="sng" dirty="0" err="1">
                <a:highlight>
                  <a:srgbClr val="00FFFF"/>
                </a:highlight>
              </a:rPr>
              <a:t>Future</a:t>
            </a:r>
            <a:r>
              <a:rPr lang="cs-CZ" sz="1400" u="sng" dirty="0">
                <a:highlight>
                  <a:srgbClr val="00FFFF"/>
                </a:highlight>
              </a:rPr>
              <a:t> </a:t>
            </a:r>
            <a:r>
              <a:rPr lang="cs-CZ" sz="1400" u="sng" dirty="0" err="1">
                <a:highlight>
                  <a:srgbClr val="00FFFF"/>
                </a:highlight>
              </a:rPr>
              <a:t>forms</a:t>
            </a:r>
            <a:endParaRPr lang="cs-CZ" sz="1400" u="sng" dirty="0">
              <a:highlight>
                <a:srgbClr val="00FFFF"/>
              </a:highlight>
            </a:endParaRPr>
          </a:p>
          <a:p>
            <a:pPr marL="128016" lvl="1" indent="0">
              <a:buNone/>
            </a:pPr>
            <a:r>
              <a:rPr lang="cs-CZ" sz="1400" dirty="0" err="1"/>
              <a:t>will</a:t>
            </a:r>
            <a:r>
              <a:rPr lang="cs-CZ" sz="1400" dirty="0"/>
              <a:t> + infinitive </a:t>
            </a:r>
            <a:r>
              <a:rPr lang="cs-CZ" sz="1400" dirty="0" err="1"/>
              <a:t>without</a:t>
            </a:r>
            <a:r>
              <a:rPr lang="cs-CZ" sz="1400" dirty="0"/>
              <a:t> to</a:t>
            </a:r>
          </a:p>
          <a:p>
            <a:pPr lvl="2">
              <a:buFont typeface="Wingdings" pitchFamily="2" charset="2"/>
              <a:buChar char="§"/>
            </a:pPr>
            <a:r>
              <a:rPr lang="cs-CZ" b="1" dirty="0" err="1"/>
              <a:t>For</a:t>
            </a:r>
            <a:r>
              <a:rPr lang="cs-CZ" b="1" dirty="0"/>
              <a:t> </a:t>
            </a:r>
            <a:r>
              <a:rPr lang="cs-CZ" b="1" dirty="0" err="1"/>
              <a:t>predicting</a:t>
            </a:r>
            <a:r>
              <a:rPr lang="cs-CZ" b="1" dirty="0"/>
              <a:t> </a:t>
            </a:r>
            <a:r>
              <a:rPr lang="cs-CZ" b="1" dirty="0" err="1"/>
              <a:t>something</a:t>
            </a:r>
            <a:r>
              <a:rPr lang="cs-CZ" b="1" dirty="0"/>
              <a:t> </a:t>
            </a:r>
            <a:r>
              <a:rPr lang="cs-CZ" b="1" dirty="0" err="1"/>
              <a:t>based</a:t>
            </a:r>
            <a:r>
              <a:rPr lang="cs-CZ" b="1" dirty="0"/>
              <a:t> on </a:t>
            </a:r>
            <a:r>
              <a:rPr lang="cs-CZ" b="1" dirty="0" err="1"/>
              <a:t>our</a:t>
            </a:r>
            <a:r>
              <a:rPr lang="cs-CZ" b="1" dirty="0"/>
              <a:t> </a:t>
            </a:r>
            <a:r>
              <a:rPr lang="cs-CZ" b="1" dirty="0" err="1"/>
              <a:t>belief</a:t>
            </a:r>
            <a:r>
              <a:rPr lang="cs-CZ" b="1" dirty="0"/>
              <a:t> </a:t>
            </a:r>
            <a:r>
              <a:rPr lang="cs-CZ" b="1" dirty="0" err="1"/>
              <a:t>or</a:t>
            </a:r>
            <a:r>
              <a:rPr lang="cs-CZ" b="1" dirty="0"/>
              <a:t> </a:t>
            </a:r>
            <a:r>
              <a:rPr lang="cs-CZ" b="1" dirty="0" err="1"/>
              <a:t>our</a:t>
            </a:r>
            <a:r>
              <a:rPr lang="cs-CZ" b="1" dirty="0"/>
              <a:t> </a:t>
            </a:r>
            <a:r>
              <a:rPr lang="cs-CZ" b="1" dirty="0" err="1"/>
              <a:t>knowledge</a:t>
            </a:r>
            <a:r>
              <a:rPr lang="cs-CZ" b="1" dirty="0"/>
              <a:t> </a:t>
            </a:r>
            <a:r>
              <a:rPr lang="cs-CZ" b="1" dirty="0" err="1"/>
              <a:t>of</a:t>
            </a:r>
            <a:r>
              <a:rPr lang="cs-CZ" b="1" dirty="0"/>
              <a:t> </a:t>
            </a:r>
            <a:r>
              <a:rPr lang="cs-CZ" b="1" dirty="0" err="1"/>
              <a:t>charcteristic</a:t>
            </a:r>
            <a:r>
              <a:rPr lang="cs-CZ" b="1" dirty="0"/>
              <a:t> </a:t>
            </a:r>
            <a:r>
              <a:rPr lang="cs-CZ" b="1" dirty="0" err="1"/>
              <a:t>behaviour</a:t>
            </a:r>
            <a:endParaRPr lang="cs-CZ" b="1" dirty="0"/>
          </a:p>
          <a:p>
            <a:pPr lvl="2">
              <a:buFont typeface="Wingdings" pitchFamily="2" charset="2"/>
              <a:buChar char="§"/>
            </a:pPr>
            <a:r>
              <a:rPr lang="cs-CZ" dirty="0" err="1"/>
              <a:t>For</a:t>
            </a:r>
            <a:r>
              <a:rPr lang="cs-CZ" dirty="0"/>
              <a:t> </a:t>
            </a:r>
            <a:r>
              <a:rPr lang="cs-CZ" dirty="0" err="1"/>
              <a:t>promises</a:t>
            </a:r>
            <a:r>
              <a:rPr lang="cs-CZ" dirty="0"/>
              <a:t>, </a:t>
            </a:r>
            <a:r>
              <a:rPr lang="cs-CZ" dirty="0" err="1"/>
              <a:t>threats</a:t>
            </a:r>
            <a:r>
              <a:rPr lang="cs-CZ" dirty="0"/>
              <a:t>, </a:t>
            </a:r>
            <a:r>
              <a:rPr lang="cs-CZ" dirty="0" err="1"/>
              <a:t>offers</a:t>
            </a:r>
            <a:r>
              <a:rPr lang="cs-CZ" dirty="0"/>
              <a:t> and </a:t>
            </a:r>
            <a:r>
              <a:rPr lang="cs-CZ" dirty="0" err="1"/>
              <a:t>request</a:t>
            </a:r>
            <a:endParaRPr lang="cs-CZ" dirty="0"/>
          </a:p>
        </p:txBody>
      </p:sp>
    </p:spTree>
    <p:extLst>
      <p:ext uri="{BB962C8B-B14F-4D97-AF65-F5344CB8AC3E}">
        <p14:creationId xmlns:p14="http://schemas.microsoft.com/office/powerpoint/2010/main" val="345547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578EB-12D2-4F7A-E721-194A0570ECAA}"/>
              </a:ext>
            </a:extLst>
          </p:cNvPr>
          <p:cNvSpPr>
            <a:spLocks noGrp="1"/>
          </p:cNvSpPr>
          <p:nvPr>
            <p:ph type="title"/>
          </p:nvPr>
        </p:nvSpPr>
        <p:spPr/>
        <p:txBody>
          <a:bodyPr/>
          <a:lstStyle/>
          <a:p>
            <a:r>
              <a:rPr lang="cs-CZ" dirty="0"/>
              <a:t>INFINITIV</a:t>
            </a:r>
          </a:p>
        </p:txBody>
      </p:sp>
      <p:sp>
        <p:nvSpPr>
          <p:cNvPr id="3" name="Zástupný obsah 2">
            <a:extLst>
              <a:ext uri="{FF2B5EF4-FFF2-40B4-BE49-F238E27FC236}">
                <a16:creationId xmlns:a16="http://schemas.microsoft.com/office/drawing/2014/main" id="{85757FE3-07B1-9B85-A3FA-02FB8E69671E}"/>
              </a:ext>
            </a:extLst>
          </p:cNvPr>
          <p:cNvSpPr>
            <a:spLocks noGrp="1"/>
          </p:cNvSpPr>
          <p:nvPr>
            <p:ph sz="half" idx="1"/>
          </p:nvPr>
        </p:nvSpPr>
        <p:spPr/>
        <p:txBody>
          <a:bodyPr>
            <a:normAutofit/>
          </a:bodyPr>
          <a:lstStyle/>
          <a:p>
            <a:pPr marL="0" indent="0">
              <a:buNone/>
            </a:pPr>
            <a:r>
              <a:rPr lang="en-GB" sz="1800" i="1" dirty="0">
                <a:solidFill>
                  <a:srgbClr val="000000"/>
                </a:solidFill>
                <a:effectLst/>
                <a:ea typeface="Calibri" panose="020F0502020204030204" pitchFamily="34" charset="0"/>
              </a:rPr>
              <a:t>However, according to studies in the field of adult education, it is quite </a:t>
            </a:r>
            <a:r>
              <a:rPr lang="en-GB" sz="1800" i="1" dirty="0">
                <a:solidFill>
                  <a:srgbClr val="000000"/>
                </a:solidFill>
                <a:effectLst/>
                <a:highlight>
                  <a:srgbClr val="FFFF00"/>
                </a:highlight>
                <a:ea typeface="Calibri" panose="020F0502020204030204" pitchFamily="34" charset="0"/>
              </a:rPr>
              <a:t>difficult</a:t>
            </a:r>
            <a:r>
              <a:rPr lang="en-GB" sz="1800" i="1" dirty="0">
                <a:solidFill>
                  <a:srgbClr val="000000"/>
                </a:solidFill>
                <a:effectLst/>
                <a:ea typeface="Calibri" panose="020F0502020204030204" pitchFamily="34" charset="0"/>
              </a:rPr>
              <a:t> for a person </a:t>
            </a:r>
            <a:r>
              <a:rPr lang="en-GB" sz="1800" i="1" dirty="0">
                <a:solidFill>
                  <a:srgbClr val="000000"/>
                </a:solidFill>
                <a:effectLst/>
                <a:highlight>
                  <a:srgbClr val="FFFF00"/>
                </a:highlight>
                <a:ea typeface="Calibri" panose="020F0502020204030204" pitchFamily="34" charset="0"/>
              </a:rPr>
              <a:t>to abandon </a:t>
            </a:r>
            <a:r>
              <a:rPr lang="en-GB" sz="1800" i="1" dirty="0">
                <a:solidFill>
                  <a:srgbClr val="000000"/>
                </a:solidFill>
                <a:effectLst/>
                <a:ea typeface="Calibri" panose="020F0502020204030204" pitchFamily="34" charset="0"/>
              </a:rPr>
              <a:t>the usual values and professional foundations until he realizes from personal active experience that it is </a:t>
            </a:r>
            <a:r>
              <a:rPr lang="en-GB" sz="1800" i="1" dirty="0">
                <a:solidFill>
                  <a:srgbClr val="000000"/>
                </a:solidFill>
                <a:effectLst/>
                <a:highlight>
                  <a:srgbClr val="FFFF00"/>
                </a:highlight>
                <a:ea typeface="Calibri" panose="020F0502020204030204" pitchFamily="34" charset="0"/>
              </a:rPr>
              <a:t>necessary</a:t>
            </a:r>
            <a:r>
              <a:rPr lang="en-GB" sz="1800" i="1" dirty="0">
                <a:solidFill>
                  <a:srgbClr val="000000"/>
                </a:solidFill>
                <a:effectLst/>
                <a:ea typeface="Calibri" panose="020F0502020204030204" pitchFamily="34" charset="0"/>
              </a:rPr>
              <a:t> </a:t>
            </a:r>
            <a:r>
              <a:rPr lang="en-GB" sz="1800" i="1" dirty="0">
                <a:solidFill>
                  <a:srgbClr val="000000"/>
                </a:solidFill>
                <a:effectLst/>
                <a:highlight>
                  <a:srgbClr val="FFFF00"/>
                </a:highlight>
                <a:ea typeface="Calibri" panose="020F0502020204030204" pitchFamily="34" charset="0"/>
              </a:rPr>
              <a:t>to retreat </a:t>
            </a:r>
            <a:r>
              <a:rPr lang="en-GB" sz="1800" i="1" dirty="0">
                <a:solidFill>
                  <a:srgbClr val="000000"/>
                </a:solidFill>
                <a:effectLst/>
                <a:ea typeface="Calibri" panose="020F0502020204030204" pitchFamily="34" charset="0"/>
              </a:rPr>
              <a:t>from some of them in </a:t>
            </a:r>
            <a:r>
              <a:rPr lang="en-GB" sz="1800" i="1" dirty="0" err="1">
                <a:solidFill>
                  <a:srgbClr val="000000"/>
                </a:solidFill>
                <a:effectLst/>
                <a:ea typeface="Calibri" panose="020F0502020204030204" pitchFamily="34" charset="0"/>
              </a:rPr>
              <a:t>favor</a:t>
            </a:r>
            <a:r>
              <a:rPr lang="en-GB" sz="1800" i="1" dirty="0">
                <a:solidFill>
                  <a:srgbClr val="000000"/>
                </a:solidFill>
                <a:effectLst/>
                <a:ea typeface="Calibri" panose="020F0502020204030204" pitchFamily="34" charset="0"/>
              </a:rPr>
              <a:t> of more productive ones. </a:t>
            </a:r>
          </a:p>
          <a:p>
            <a:pPr marL="0" indent="0">
              <a:buNone/>
            </a:pPr>
            <a:endParaRPr lang="en-GB" sz="1800" i="1" dirty="0">
              <a:solidFill>
                <a:srgbClr val="000000"/>
              </a:solidFill>
            </a:endParaRPr>
          </a:p>
          <a:p>
            <a:pPr marL="0" indent="0">
              <a:buNone/>
            </a:pPr>
            <a:r>
              <a:rPr lang="en-GB" sz="1800" i="1" dirty="0">
                <a:solidFill>
                  <a:srgbClr val="000000"/>
                </a:solidFill>
                <a:effectLst/>
                <a:ea typeface="Calibri" panose="020F0502020204030204" pitchFamily="34" charset="0"/>
              </a:rPr>
              <a:t>The most popular area of  additional adult education is the study of foreign languages - the </a:t>
            </a:r>
            <a:r>
              <a:rPr lang="en-GB" sz="1800" i="1" dirty="0">
                <a:solidFill>
                  <a:srgbClr val="000000"/>
                </a:solidFill>
                <a:effectLst/>
                <a:highlight>
                  <a:srgbClr val="00FFFF"/>
                </a:highlight>
                <a:ea typeface="Calibri" panose="020F0502020204030204" pitchFamily="34" charset="0"/>
              </a:rPr>
              <a:t>desire</a:t>
            </a:r>
            <a:r>
              <a:rPr lang="en-GB" sz="1800" i="1" dirty="0">
                <a:solidFill>
                  <a:srgbClr val="000000"/>
                </a:solidFill>
                <a:effectLst/>
                <a:ea typeface="Calibri" panose="020F0502020204030204" pitchFamily="34" charset="0"/>
              </a:rPr>
              <a:t> </a:t>
            </a:r>
            <a:r>
              <a:rPr lang="en-GB" sz="1800" i="1" dirty="0">
                <a:solidFill>
                  <a:srgbClr val="000000"/>
                </a:solidFill>
                <a:effectLst/>
                <a:highlight>
                  <a:srgbClr val="00FFFF"/>
                </a:highlight>
                <a:ea typeface="Calibri" panose="020F0502020204030204" pitchFamily="34" charset="0"/>
              </a:rPr>
              <a:t>to increase </a:t>
            </a:r>
            <a:r>
              <a:rPr lang="en-GB" sz="1800" i="1" dirty="0">
                <a:solidFill>
                  <a:srgbClr val="000000"/>
                </a:solidFill>
                <a:effectLst/>
                <a:ea typeface="Calibri" panose="020F0502020204030204" pitchFamily="34" charset="0"/>
              </a:rPr>
              <a:t>their level of knowledge for use in professional activities, expand their horizons, travel and communicate freely, </a:t>
            </a:r>
            <a:r>
              <a:rPr lang="en-GB" sz="1800" i="1" dirty="0">
                <a:solidFill>
                  <a:srgbClr val="000000"/>
                </a:solidFill>
                <a:effectLst/>
                <a:highlight>
                  <a:srgbClr val="00FF00"/>
                </a:highlight>
                <a:ea typeface="Calibri" panose="020F0502020204030204" pitchFamily="34" charset="0"/>
              </a:rPr>
              <a:t>go to live </a:t>
            </a:r>
            <a:r>
              <a:rPr lang="en-GB" sz="1800" i="1" dirty="0">
                <a:solidFill>
                  <a:srgbClr val="000000"/>
                </a:solidFill>
                <a:effectLst/>
                <a:ea typeface="Calibri" panose="020F0502020204030204" pitchFamily="34" charset="0"/>
              </a:rPr>
              <a:t>abroad and more.</a:t>
            </a:r>
            <a:endParaRPr lang="cs-CZ" i="1" dirty="0"/>
          </a:p>
        </p:txBody>
      </p:sp>
      <p:sp>
        <p:nvSpPr>
          <p:cNvPr id="4" name="Zástupný obsah 3">
            <a:extLst>
              <a:ext uri="{FF2B5EF4-FFF2-40B4-BE49-F238E27FC236}">
                <a16:creationId xmlns:a16="http://schemas.microsoft.com/office/drawing/2014/main" id="{EB9DE904-72AE-DEFD-7B54-CC7FC63D2CEE}"/>
              </a:ext>
            </a:extLst>
          </p:cNvPr>
          <p:cNvSpPr>
            <a:spLocks noGrp="1"/>
          </p:cNvSpPr>
          <p:nvPr>
            <p:ph sz="half" idx="2"/>
          </p:nvPr>
        </p:nvSpPr>
        <p:spPr/>
        <p:txBody>
          <a:bodyPr>
            <a:normAutofit/>
          </a:bodyPr>
          <a:lstStyle/>
          <a:p>
            <a:r>
              <a:rPr lang="cs-CZ" dirty="0"/>
              <a:t>Verb </a:t>
            </a:r>
            <a:r>
              <a:rPr lang="cs-CZ" dirty="0" err="1"/>
              <a:t>patterns</a:t>
            </a:r>
            <a:r>
              <a:rPr lang="cs-CZ" dirty="0"/>
              <a:t>: -</a:t>
            </a:r>
            <a:r>
              <a:rPr lang="cs-CZ" dirty="0" err="1"/>
              <a:t>ing</a:t>
            </a:r>
            <a:r>
              <a:rPr lang="cs-CZ" dirty="0"/>
              <a:t>/infinitive</a:t>
            </a:r>
          </a:p>
          <a:p>
            <a:pPr lvl="1"/>
            <a:r>
              <a:rPr lang="cs-CZ" dirty="0" err="1"/>
              <a:t>The</a:t>
            </a:r>
            <a:r>
              <a:rPr lang="cs-CZ" dirty="0"/>
              <a:t> infinitive</a:t>
            </a:r>
          </a:p>
          <a:p>
            <a:pPr lvl="2"/>
            <a:r>
              <a:rPr lang="cs-CZ" sz="1800" dirty="0" err="1"/>
              <a:t>After</a:t>
            </a:r>
            <a:r>
              <a:rPr lang="cs-CZ" sz="1800" dirty="0"/>
              <a:t> </a:t>
            </a:r>
            <a:r>
              <a:rPr lang="cs-CZ" sz="1800" dirty="0" err="1"/>
              <a:t>some</a:t>
            </a:r>
            <a:r>
              <a:rPr lang="cs-CZ" sz="1800" dirty="0"/>
              <a:t> </a:t>
            </a:r>
            <a:r>
              <a:rPr lang="cs-CZ" sz="1800" dirty="0" err="1"/>
              <a:t>main</a:t>
            </a:r>
            <a:r>
              <a:rPr lang="cs-CZ" sz="1800" dirty="0"/>
              <a:t> </a:t>
            </a:r>
            <a:r>
              <a:rPr lang="cs-CZ" sz="1800" dirty="0" err="1"/>
              <a:t>verbs</a:t>
            </a:r>
            <a:endParaRPr lang="cs-CZ" sz="1800" dirty="0"/>
          </a:p>
          <a:p>
            <a:pPr lvl="2"/>
            <a:r>
              <a:rPr lang="cs-CZ" sz="1800" dirty="0" err="1">
                <a:highlight>
                  <a:srgbClr val="FFFF00"/>
                </a:highlight>
              </a:rPr>
              <a:t>After</a:t>
            </a:r>
            <a:r>
              <a:rPr lang="cs-CZ" sz="1800" dirty="0">
                <a:highlight>
                  <a:srgbClr val="FFFF00"/>
                </a:highlight>
              </a:rPr>
              <a:t> </a:t>
            </a:r>
            <a:r>
              <a:rPr lang="cs-CZ" sz="1800" dirty="0" err="1">
                <a:highlight>
                  <a:srgbClr val="FFFF00"/>
                </a:highlight>
              </a:rPr>
              <a:t>some</a:t>
            </a:r>
            <a:r>
              <a:rPr lang="cs-CZ" sz="1800" dirty="0">
                <a:highlight>
                  <a:srgbClr val="FFFF00"/>
                </a:highlight>
              </a:rPr>
              <a:t> </a:t>
            </a:r>
            <a:r>
              <a:rPr lang="cs-CZ" sz="1800" dirty="0" err="1">
                <a:highlight>
                  <a:srgbClr val="FFFF00"/>
                </a:highlight>
              </a:rPr>
              <a:t>adjectives</a:t>
            </a:r>
            <a:endParaRPr lang="cs-CZ" sz="1800" dirty="0">
              <a:highlight>
                <a:srgbClr val="FFFF00"/>
              </a:highlight>
            </a:endParaRPr>
          </a:p>
          <a:p>
            <a:pPr lvl="2"/>
            <a:r>
              <a:rPr lang="cs-CZ" sz="1800" dirty="0" err="1">
                <a:highlight>
                  <a:srgbClr val="00FFFF"/>
                </a:highlight>
              </a:rPr>
              <a:t>After</a:t>
            </a:r>
            <a:r>
              <a:rPr lang="cs-CZ" sz="1800" dirty="0">
                <a:highlight>
                  <a:srgbClr val="00FFFF"/>
                </a:highlight>
              </a:rPr>
              <a:t> </a:t>
            </a:r>
            <a:r>
              <a:rPr lang="cs-CZ" sz="1800" dirty="0" err="1">
                <a:highlight>
                  <a:srgbClr val="00FFFF"/>
                </a:highlight>
              </a:rPr>
              <a:t>some</a:t>
            </a:r>
            <a:r>
              <a:rPr lang="cs-CZ" sz="1800" dirty="0">
                <a:highlight>
                  <a:srgbClr val="00FFFF"/>
                </a:highlight>
              </a:rPr>
              <a:t> </a:t>
            </a:r>
            <a:r>
              <a:rPr lang="cs-CZ" sz="1800" dirty="0" err="1">
                <a:highlight>
                  <a:srgbClr val="00FFFF"/>
                </a:highlight>
              </a:rPr>
              <a:t>nouns</a:t>
            </a:r>
            <a:endParaRPr lang="cs-CZ" sz="1800" dirty="0">
              <a:highlight>
                <a:srgbClr val="00FFFF"/>
              </a:highlight>
            </a:endParaRPr>
          </a:p>
          <a:p>
            <a:pPr lvl="2"/>
            <a:r>
              <a:rPr lang="cs-CZ" sz="1800" dirty="0">
                <a:highlight>
                  <a:srgbClr val="00FF00"/>
                </a:highlight>
              </a:rPr>
              <a:t>To express </a:t>
            </a:r>
            <a:r>
              <a:rPr lang="cs-CZ" sz="1800" dirty="0" err="1">
                <a:highlight>
                  <a:srgbClr val="00FF00"/>
                </a:highlight>
              </a:rPr>
              <a:t>purpose</a:t>
            </a:r>
            <a:endParaRPr lang="cs-CZ" sz="1800" dirty="0">
              <a:highlight>
                <a:srgbClr val="00FF00"/>
              </a:highlight>
            </a:endParaRPr>
          </a:p>
        </p:txBody>
      </p:sp>
    </p:spTree>
    <p:extLst>
      <p:ext uri="{BB962C8B-B14F-4D97-AF65-F5344CB8AC3E}">
        <p14:creationId xmlns:p14="http://schemas.microsoft.com/office/powerpoint/2010/main" val="132767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24379B-FACA-1B16-58D8-87B05FFF9744}"/>
              </a:ext>
            </a:extLst>
          </p:cNvPr>
          <p:cNvSpPr>
            <a:spLocks noGrp="1"/>
          </p:cNvSpPr>
          <p:nvPr>
            <p:ph type="title"/>
          </p:nvPr>
        </p:nvSpPr>
        <p:spPr/>
        <p:txBody>
          <a:bodyPr/>
          <a:lstStyle/>
          <a:p>
            <a:r>
              <a:rPr lang="cs-CZ" dirty="0"/>
              <a:t>Gerundium</a:t>
            </a:r>
          </a:p>
        </p:txBody>
      </p:sp>
      <p:sp>
        <p:nvSpPr>
          <p:cNvPr id="3" name="Zástupný obsah 2">
            <a:extLst>
              <a:ext uri="{FF2B5EF4-FFF2-40B4-BE49-F238E27FC236}">
                <a16:creationId xmlns:a16="http://schemas.microsoft.com/office/drawing/2014/main" id="{558734FC-B892-4062-E426-40D8E704BEBA}"/>
              </a:ext>
            </a:extLst>
          </p:cNvPr>
          <p:cNvSpPr>
            <a:spLocks noGrp="1"/>
          </p:cNvSpPr>
          <p:nvPr>
            <p:ph sz="half" idx="1"/>
          </p:nvPr>
        </p:nvSpPr>
        <p:spPr>
          <a:xfrm>
            <a:off x="1024127" y="1898247"/>
            <a:ext cx="4754880" cy="4757195"/>
          </a:xfrm>
        </p:spPr>
        <p:txBody>
          <a:bodyPr>
            <a:normAutofit fontScale="92500" lnSpcReduction="10000"/>
          </a:bodyPr>
          <a:lstStyle/>
          <a:p>
            <a:pPr marL="0" indent="0">
              <a:buNone/>
            </a:pPr>
            <a:r>
              <a:rPr lang="en-GB" sz="1600" i="1" dirty="0">
                <a:solidFill>
                  <a:srgbClr val="000000"/>
                </a:solidFill>
                <a:effectLst/>
                <a:highlight>
                  <a:srgbClr val="FFFF00"/>
                </a:highlight>
                <a:ea typeface="Calibri" panose="020F0502020204030204" pitchFamily="34" charset="0"/>
              </a:rPr>
              <a:t>Arguing</a:t>
            </a:r>
            <a:r>
              <a:rPr lang="en-GB" sz="1600" i="1" dirty="0">
                <a:solidFill>
                  <a:srgbClr val="000000"/>
                </a:solidFill>
                <a:effectLst/>
                <a:ea typeface="Calibri" panose="020F0502020204030204" pitchFamily="34" charset="0"/>
              </a:rPr>
              <a:t> about the meaning of the concept of "extracurricular" E.N. </a:t>
            </a:r>
            <a:r>
              <a:rPr lang="en-GB" sz="1600" i="1" dirty="0" err="1">
                <a:solidFill>
                  <a:srgbClr val="000000"/>
                </a:solidFill>
                <a:effectLst/>
                <a:ea typeface="Calibri" panose="020F0502020204030204" pitchFamily="34" charset="0"/>
              </a:rPr>
              <a:t>Medynsky</a:t>
            </a:r>
            <a:r>
              <a:rPr lang="en-GB" sz="1600" i="1" dirty="0">
                <a:solidFill>
                  <a:srgbClr val="000000"/>
                </a:solidFill>
                <a:effectLst/>
                <a:ea typeface="Calibri" panose="020F0502020204030204" pitchFamily="34" charset="0"/>
              </a:rPr>
              <a:t> in his book "Methods of extracurricular educational work" notes that "if we consider education only the assimilation of knowledge, then division (school and extracurricular) will be wrong, because it is taken out of school, and what in addition to it, but during its stay in it the epithet "extracurricular" not only does not explain anything, but even obscures and is completely superfluous in relation to the word "education."</a:t>
            </a:r>
            <a:r>
              <a:rPr lang="cs-CZ" sz="1800" i="1" dirty="0">
                <a:effectLst/>
              </a:rPr>
              <a:t> </a:t>
            </a:r>
            <a:endParaRPr lang="cs-CZ" sz="1800" i="1" dirty="0"/>
          </a:p>
          <a:p>
            <a:pPr marL="0" indent="0" algn="just">
              <a:buNone/>
            </a:pPr>
            <a:r>
              <a:rPr lang="en-GB" sz="1600" i="1" kern="100" dirty="0">
                <a:solidFill>
                  <a:srgbClr val="000000"/>
                </a:solidFill>
                <a:effectLst/>
                <a:ea typeface="Calibri" panose="020F0502020204030204" pitchFamily="34" charset="0"/>
              </a:rPr>
              <a:t>The Federal Law "On Education in the Russian Federation" interprets additional education "as a type of education that is aimed at comprehensively </a:t>
            </a:r>
            <a:r>
              <a:rPr lang="en-GB" sz="1600" i="1" kern="100" dirty="0">
                <a:solidFill>
                  <a:srgbClr val="000000"/>
                </a:solidFill>
                <a:effectLst/>
                <a:highlight>
                  <a:srgbClr val="FFFF00"/>
                </a:highlight>
                <a:ea typeface="Calibri" panose="020F0502020204030204" pitchFamily="34" charset="0"/>
              </a:rPr>
              <a:t>satisfying</a:t>
            </a:r>
            <a:r>
              <a:rPr lang="en-GB" sz="1600" i="1" kern="100" dirty="0">
                <a:solidFill>
                  <a:srgbClr val="000000"/>
                </a:solidFill>
                <a:effectLst/>
                <a:ea typeface="Calibri" panose="020F0502020204030204" pitchFamily="34" charset="0"/>
              </a:rPr>
              <a:t> the educational needs of a person in intellectual, spiritual, moral, physical and (or) professional improvement and is not accompanied by an increase in the level of education".</a:t>
            </a:r>
            <a:endParaRPr lang="cs-CZ" sz="1600" i="1" kern="100" dirty="0">
              <a:solidFill>
                <a:srgbClr val="000000"/>
              </a:solidFill>
              <a:effectLst/>
              <a:ea typeface="Calibri" panose="020F0502020204030204" pitchFamily="34" charset="0"/>
            </a:endParaRPr>
          </a:p>
          <a:p>
            <a:pPr marL="0" indent="0" algn="just">
              <a:buNone/>
            </a:pPr>
            <a:r>
              <a:rPr lang="en-GB" sz="1600" i="1" dirty="0" err="1">
                <a:solidFill>
                  <a:srgbClr val="000000"/>
                </a:solidFill>
                <a:effectLst/>
                <a:highlight>
                  <a:srgbClr val="FFFF00"/>
                </a:highlight>
                <a:ea typeface="Calibri" panose="020F0502020204030204" pitchFamily="34" charset="0"/>
              </a:rPr>
              <a:t>Analyzing</a:t>
            </a:r>
            <a:r>
              <a:rPr lang="en-GB" sz="1600" i="1" dirty="0">
                <a:solidFill>
                  <a:srgbClr val="000000"/>
                </a:solidFill>
                <a:effectLst/>
                <a:ea typeface="Calibri" panose="020F0502020204030204" pitchFamily="34" charset="0"/>
              </a:rPr>
              <a:t> the works of O. O. Varlamov, S. I. </a:t>
            </a:r>
            <a:r>
              <a:rPr lang="en-GB" sz="1600" i="1" dirty="0" err="1">
                <a:solidFill>
                  <a:srgbClr val="000000"/>
                </a:solidFill>
                <a:effectLst/>
                <a:ea typeface="Calibri" panose="020F0502020204030204" pitchFamily="34" charset="0"/>
              </a:rPr>
              <a:t>Zmeev</a:t>
            </a:r>
            <a:r>
              <a:rPr lang="en-GB" sz="1600" i="1" dirty="0">
                <a:solidFill>
                  <a:srgbClr val="000000"/>
                </a:solidFill>
                <a:effectLst/>
                <a:ea typeface="Calibri" panose="020F0502020204030204" pitchFamily="34" charset="0"/>
              </a:rPr>
              <a:t>, Y. G. </a:t>
            </a:r>
            <a:r>
              <a:rPr lang="en-GB" sz="1600" i="1" dirty="0" err="1">
                <a:solidFill>
                  <a:srgbClr val="000000"/>
                </a:solidFill>
                <a:effectLst/>
                <a:ea typeface="Calibri" panose="020F0502020204030204" pitchFamily="34" charset="0"/>
              </a:rPr>
              <a:t>Podkosova</a:t>
            </a:r>
            <a:r>
              <a:rPr lang="en-GB" sz="1600" i="1" dirty="0">
                <a:solidFill>
                  <a:srgbClr val="000000"/>
                </a:solidFill>
                <a:effectLst/>
                <a:ea typeface="Calibri" panose="020F0502020204030204" pitchFamily="34" charset="0"/>
              </a:rPr>
              <a:t>, V. V. </a:t>
            </a:r>
            <a:r>
              <a:rPr lang="en-GB" sz="1600" i="1" dirty="0" err="1">
                <a:solidFill>
                  <a:srgbClr val="000000"/>
                </a:solidFill>
                <a:effectLst/>
                <a:ea typeface="Calibri" panose="020F0502020204030204" pitchFamily="34" charset="0"/>
              </a:rPr>
              <a:t>Selivanov</a:t>
            </a:r>
            <a:r>
              <a:rPr lang="en-GB" sz="1600" i="1" dirty="0">
                <a:solidFill>
                  <a:srgbClr val="000000"/>
                </a:solidFill>
                <a:effectLst/>
                <a:ea typeface="Calibri" panose="020F0502020204030204" pitchFamily="34" charset="0"/>
              </a:rPr>
              <a:t>, L. N. </a:t>
            </a:r>
            <a:r>
              <a:rPr lang="en-GB" sz="1600" i="1" dirty="0" err="1">
                <a:solidFill>
                  <a:srgbClr val="000000"/>
                </a:solidFill>
                <a:effectLst/>
                <a:ea typeface="Calibri" panose="020F0502020204030204" pitchFamily="34" charset="0"/>
              </a:rPr>
              <a:t>Selivanova</a:t>
            </a:r>
            <a:r>
              <a:rPr lang="en-GB" sz="1600" i="1" dirty="0">
                <a:solidFill>
                  <a:srgbClr val="000000"/>
                </a:solidFill>
                <a:effectLst/>
                <a:ea typeface="Calibri" panose="020F0502020204030204" pitchFamily="34" charset="0"/>
              </a:rPr>
              <a:t>, E. I. Stepanova [5], we came to the conclusion that an adult has a specific position in relation to the problem of education. Based on these studies, we are interested in the characteristics of an adult as a student</a:t>
            </a:r>
            <a:r>
              <a:rPr lang="cs-CZ" sz="1600" i="1" dirty="0">
                <a:solidFill>
                  <a:srgbClr val="000000"/>
                </a:solidFill>
                <a:ea typeface="Calibri" panose="020F0502020204030204" pitchFamily="34" charset="0"/>
              </a:rPr>
              <a:t>.</a:t>
            </a:r>
            <a:endParaRPr lang="cs-CZ" sz="1800" i="1" dirty="0"/>
          </a:p>
        </p:txBody>
      </p:sp>
      <p:sp>
        <p:nvSpPr>
          <p:cNvPr id="4" name="Zástupný obsah 3">
            <a:extLst>
              <a:ext uri="{FF2B5EF4-FFF2-40B4-BE49-F238E27FC236}">
                <a16:creationId xmlns:a16="http://schemas.microsoft.com/office/drawing/2014/main" id="{888A126A-F76D-1725-A962-1EDECF684E9F}"/>
              </a:ext>
            </a:extLst>
          </p:cNvPr>
          <p:cNvSpPr>
            <a:spLocks noGrp="1"/>
          </p:cNvSpPr>
          <p:nvPr>
            <p:ph sz="half" idx="2"/>
          </p:nvPr>
        </p:nvSpPr>
        <p:spPr>
          <a:xfrm>
            <a:off x="5989320" y="1898247"/>
            <a:ext cx="4754880" cy="4411113"/>
          </a:xfrm>
        </p:spPr>
        <p:txBody>
          <a:bodyPr>
            <a:normAutofit fontScale="92500" lnSpcReduction="10000"/>
          </a:bodyPr>
          <a:lstStyle/>
          <a:p>
            <a:pPr lvl="1">
              <a:buFont typeface="Wingdings" pitchFamily="2" charset="2"/>
              <a:buChar char="§"/>
            </a:pPr>
            <a:r>
              <a:rPr lang="cs-CZ" sz="1900" dirty="0"/>
              <a:t>-</a:t>
            </a:r>
            <a:r>
              <a:rPr lang="cs-CZ" sz="1900" dirty="0" err="1"/>
              <a:t>ing</a:t>
            </a:r>
            <a:endParaRPr lang="cs-CZ" sz="1900" dirty="0"/>
          </a:p>
          <a:p>
            <a:pPr lvl="1">
              <a:buFont typeface="Wingdings" pitchFamily="2" charset="2"/>
              <a:buChar char="§"/>
            </a:pPr>
            <a:r>
              <a:rPr lang="cs-CZ" sz="1900" dirty="0"/>
              <a:t>Gerundium = podstatné jméno popisující činnost nebo akci</a:t>
            </a:r>
          </a:p>
          <a:p>
            <a:pPr lvl="1">
              <a:buFont typeface="Wingdings" pitchFamily="2" charset="2"/>
              <a:buChar char="§"/>
            </a:pPr>
            <a:r>
              <a:rPr lang="cs-CZ" sz="1900" dirty="0"/>
              <a:t>Překlad slovesem / podstatným jménem / přechodníkem / vedlejší větou</a:t>
            </a:r>
          </a:p>
          <a:p>
            <a:pPr lvl="1">
              <a:buFont typeface="Wingdings" pitchFamily="2" charset="2"/>
              <a:buChar char="§"/>
            </a:pPr>
            <a:endParaRPr lang="cs-CZ" sz="1400" dirty="0"/>
          </a:p>
        </p:txBody>
      </p:sp>
    </p:spTree>
    <p:extLst>
      <p:ext uri="{BB962C8B-B14F-4D97-AF65-F5344CB8AC3E}">
        <p14:creationId xmlns:p14="http://schemas.microsoft.com/office/powerpoint/2010/main" val="3078903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DD104E-6E86-5338-D4AA-BF90A1FFA48C}"/>
              </a:ext>
            </a:extLst>
          </p:cNvPr>
          <p:cNvSpPr>
            <a:spLocks noGrp="1"/>
          </p:cNvSpPr>
          <p:nvPr>
            <p:ph type="title"/>
          </p:nvPr>
        </p:nvSpPr>
        <p:spPr/>
        <p:txBody>
          <a:bodyPr/>
          <a:lstStyle/>
          <a:p>
            <a:r>
              <a:rPr lang="cs-CZ" dirty="0"/>
              <a:t>Záporná přídavná jména</a:t>
            </a:r>
          </a:p>
        </p:txBody>
      </p:sp>
      <p:sp>
        <p:nvSpPr>
          <p:cNvPr id="3" name="Zástupný obsah 2">
            <a:extLst>
              <a:ext uri="{FF2B5EF4-FFF2-40B4-BE49-F238E27FC236}">
                <a16:creationId xmlns:a16="http://schemas.microsoft.com/office/drawing/2014/main" id="{C04B0168-5EAE-0A6F-3A52-1F4A1A9FB89C}"/>
              </a:ext>
            </a:extLst>
          </p:cNvPr>
          <p:cNvSpPr>
            <a:spLocks noGrp="1"/>
          </p:cNvSpPr>
          <p:nvPr>
            <p:ph sz="half" idx="1"/>
          </p:nvPr>
        </p:nvSpPr>
        <p:spPr/>
        <p:txBody>
          <a:bodyPr/>
          <a:lstStyle/>
          <a:p>
            <a:pPr marL="0" indent="0">
              <a:buNone/>
            </a:pPr>
            <a:r>
              <a:rPr lang="cs-CZ" i="1" dirty="0" err="1">
                <a:highlight>
                  <a:srgbClr val="FFFF00"/>
                </a:highlight>
              </a:rPr>
              <a:t>Informal</a:t>
            </a:r>
            <a:r>
              <a:rPr lang="cs-CZ" i="1" dirty="0"/>
              <a:t> </a:t>
            </a:r>
            <a:r>
              <a:rPr lang="cs-CZ" i="1" dirty="0" err="1"/>
              <a:t>education</a:t>
            </a:r>
            <a:r>
              <a:rPr lang="cs-CZ" i="1" dirty="0"/>
              <a:t> </a:t>
            </a:r>
          </a:p>
          <a:p>
            <a:pPr marL="0" indent="0">
              <a:buNone/>
            </a:pPr>
            <a:r>
              <a:rPr lang="cs-CZ" i="1" dirty="0"/>
              <a:t>	= informální vzdělávání</a:t>
            </a:r>
          </a:p>
          <a:p>
            <a:pPr marL="0" indent="0">
              <a:buNone/>
            </a:pPr>
            <a:r>
              <a:rPr lang="cs-CZ" i="1" dirty="0" err="1">
                <a:highlight>
                  <a:srgbClr val="FFFF00"/>
                </a:highlight>
              </a:rPr>
              <a:t>Insignificant</a:t>
            </a:r>
            <a:r>
              <a:rPr lang="cs-CZ" i="1" dirty="0"/>
              <a:t> role </a:t>
            </a:r>
          </a:p>
          <a:p>
            <a:pPr marL="0" indent="0">
              <a:buNone/>
            </a:pPr>
            <a:r>
              <a:rPr lang="cs-CZ" i="1" dirty="0"/>
              <a:t>	= bezvýznamná role</a:t>
            </a:r>
          </a:p>
        </p:txBody>
      </p:sp>
      <p:sp>
        <p:nvSpPr>
          <p:cNvPr id="4" name="Zástupný obsah 3">
            <a:extLst>
              <a:ext uri="{FF2B5EF4-FFF2-40B4-BE49-F238E27FC236}">
                <a16:creationId xmlns:a16="http://schemas.microsoft.com/office/drawing/2014/main" id="{8BCCE3AA-78E2-33DB-3AA8-D27476BE0A4B}"/>
              </a:ext>
            </a:extLst>
          </p:cNvPr>
          <p:cNvSpPr>
            <a:spLocks noGrp="1"/>
          </p:cNvSpPr>
          <p:nvPr>
            <p:ph sz="half" idx="2"/>
          </p:nvPr>
        </p:nvSpPr>
        <p:spPr/>
        <p:txBody>
          <a:bodyPr/>
          <a:lstStyle/>
          <a:p>
            <a:r>
              <a:rPr lang="cs-CZ" dirty="0"/>
              <a:t>Základní předpony pro vytvoření záporu přídavných jmen:</a:t>
            </a:r>
          </a:p>
          <a:p>
            <a:pPr lvl="1"/>
            <a:r>
              <a:rPr lang="cs-CZ" sz="2400" b="1" dirty="0" err="1"/>
              <a:t>un</a:t>
            </a:r>
            <a:r>
              <a:rPr lang="cs-CZ" sz="2400" b="1" dirty="0"/>
              <a:t>-, </a:t>
            </a:r>
            <a:r>
              <a:rPr lang="cs-CZ" sz="2400" b="1" dirty="0">
                <a:highlight>
                  <a:srgbClr val="FFFF00"/>
                </a:highlight>
              </a:rPr>
              <a:t>in-</a:t>
            </a:r>
            <a:r>
              <a:rPr lang="cs-CZ" sz="2400" b="1" dirty="0"/>
              <a:t>, dis-, </a:t>
            </a:r>
            <a:r>
              <a:rPr lang="cs-CZ" sz="2400" b="1" dirty="0" err="1"/>
              <a:t>im</a:t>
            </a:r>
            <a:r>
              <a:rPr lang="cs-CZ" sz="2400" b="1" dirty="0"/>
              <a:t>-, </a:t>
            </a:r>
            <a:r>
              <a:rPr lang="cs-CZ" sz="2400" b="1" dirty="0" err="1"/>
              <a:t>il</a:t>
            </a:r>
            <a:r>
              <a:rPr lang="cs-CZ" sz="2400" b="1" dirty="0"/>
              <a:t>-, </a:t>
            </a:r>
            <a:r>
              <a:rPr lang="cs-CZ" sz="2400" b="1" dirty="0" err="1"/>
              <a:t>ir</a:t>
            </a:r>
            <a:r>
              <a:rPr lang="cs-CZ" sz="2400" b="1" dirty="0"/>
              <a:t>-</a:t>
            </a:r>
          </a:p>
          <a:p>
            <a:pPr lvl="1"/>
            <a:endParaRPr lang="cs-CZ" dirty="0"/>
          </a:p>
          <a:p>
            <a:pPr lvl="1"/>
            <a:r>
              <a:rPr lang="cs-CZ" dirty="0"/>
              <a:t>u slov, která začínají písmenem </a:t>
            </a:r>
            <a:r>
              <a:rPr lang="cs-CZ" b="1" dirty="0" err="1"/>
              <a:t>R</a:t>
            </a:r>
            <a:r>
              <a:rPr lang="cs-CZ" dirty="0"/>
              <a:t> použijeme předponu </a:t>
            </a:r>
            <a:r>
              <a:rPr lang="cs-CZ" b="1" dirty="0"/>
              <a:t>IR-</a:t>
            </a:r>
          </a:p>
          <a:p>
            <a:pPr lvl="1"/>
            <a:r>
              <a:rPr lang="cs-CZ" dirty="0"/>
              <a:t>u slov, která začínají písmenem </a:t>
            </a:r>
            <a:r>
              <a:rPr lang="cs-CZ" b="1" dirty="0"/>
              <a:t>L</a:t>
            </a:r>
            <a:r>
              <a:rPr lang="cs-CZ" dirty="0"/>
              <a:t> použijeme předponu </a:t>
            </a:r>
            <a:r>
              <a:rPr lang="cs-CZ" b="1" dirty="0"/>
              <a:t>IL-</a:t>
            </a:r>
          </a:p>
          <a:p>
            <a:pPr lvl="1"/>
            <a:r>
              <a:rPr lang="cs-CZ" dirty="0"/>
              <a:t>u slov, která začínají písmenem </a:t>
            </a:r>
            <a:r>
              <a:rPr lang="cs-CZ" b="1" dirty="0"/>
              <a:t>M</a:t>
            </a:r>
            <a:r>
              <a:rPr lang="cs-CZ" dirty="0"/>
              <a:t> použijeme předponu </a:t>
            </a:r>
            <a:r>
              <a:rPr lang="cs-CZ" b="1" dirty="0"/>
              <a:t>IM-</a:t>
            </a:r>
          </a:p>
          <a:p>
            <a:pPr lvl="1"/>
            <a:r>
              <a:rPr lang="cs-CZ" dirty="0"/>
              <a:t>u slov, která začínají písmenem </a:t>
            </a:r>
            <a:r>
              <a:rPr lang="cs-CZ" b="1" dirty="0"/>
              <a:t>P</a:t>
            </a:r>
            <a:r>
              <a:rPr lang="cs-CZ" dirty="0"/>
              <a:t> použijeme také předponu </a:t>
            </a:r>
            <a:r>
              <a:rPr lang="cs-CZ" b="1" dirty="0"/>
              <a:t>IM- </a:t>
            </a:r>
            <a:r>
              <a:rPr lang="cs-CZ" dirty="0"/>
              <a:t>(</a:t>
            </a:r>
            <a:r>
              <a:rPr lang="cs-CZ" dirty="0" err="1"/>
              <a:t>x</a:t>
            </a:r>
            <a:r>
              <a:rPr lang="cs-CZ" dirty="0"/>
              <a:t> </a:t>
            </a:r>
            <a:r>
              <a:rPr lang="cs-CZ" dirty="0" err="1"/>
              <a:t>unpleasant</a:t>
            </a:r>
            <a:r>
              <a:rPr lang="cs-CZ" dirty="0"/>
              <a:t>)</a:t>
            </a:r>
          </a:p>
        </p:txBody>
      </p:sp>
    </p:spTree>
    <p:extLst>
      <p:ext uri="{BB962C8B-B14F-4D97-AF65-F5344CB8AC3E}">
        <p14:creationId xmlns:p14="http://schemas.microsoft.com/office/powerpoint/2010/main" val="1822330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4695D3-B664-9849-14E6-CFAB477E1A0C}"/>
              </a:ext>
            </a:extLst>
          </p:cNvPr>
          <p:cNvSpPr>
            <a:spLocks noGrp="1"/>
          </p:cNvSpPr>
          <p:nvPr>
            <p:ph type="title"/>
          </p:nvPr>
        </p:nvSpPr>
        <p:spPr/>
        <p:txBody>
          <a:bodyPr/>
          <a:lstStyle/>
          <a:p>
            <a:r>
              <a:rPr lang="cs-CZ" dirty="0"/>
              <a:t>Slovní zásoba</a:t>
            </a:r>
          </a:p>
        </p:txBody>
      </p:sp>
      <p:sp>
        <p:nvSpPr>
          <p:cNvPr id="3" name="Zástupný obsah 2">
            <a:extLst>
              <a:ext uri="{FF2B5EF4-FFF2-40B4-BE49-F238E27FC236}">
                <a16:creationId xmlns:a16="http://schemas.microsoft.com/office/drawing/2014/main" id="{C2FE7AC0-AB4B-16A7-6667-A9F3C8D6B55D}"/>
              </a:ext>
            </a:extLst>
          </p:cNvPr>
          <p:cNvSpPr>
            <a:spLocks noGrp="1"/>
          </p:cNvSpPr>
          <p:nvPr>
            <p:ph sz="half" idx="1"/>
          </p:nvPr>
        </p:nvSpPr>
        <p:spPr>
          <a:xfrm>
            <a:off x="1024126" y="2286000"/>
            <a:ext cx="9998369" cy="4023360"/>
          </a:xfrm>
        </p:spPr>
        <p:txBody>
          <a:bodyPr>
            <a:noAutofit/>
          </a:bodyPr>
          <a:lstStyle/>
          <a:p>
            <a:pPr>
              <a:buFont typeface="Arial" panose="020B0604020202020204" pitchFamily="34" charset="0"/>
              <a:buChar char="•"/>
            </a:pPr>
            <a:r>
              <a:rPr lang="cs-CZ" sz="2400" b="1" i="1" dirty="0"/>
              <a:t> </a:t>
            </a:r>
            <a:r>
              <a:rPr lang="cs-CZ" sz="2000" b="1" i="1" dirty="0" err="1"/>
              <a:t>Extracurricular</a:t>
            </a:r>
            <a:r>
              <a:rPr lang="cs-CZ" sz="2000" b="1" i="1" dirty="0"/>
              <a:t> </a:t>
            </a:r>
            <a:r>
              <a:rPr lang="cs-CZ" sz="2000" b="1" i="1" dirty="0" err="1"/>
              <a:t>education</a:t>
            </a:r>
            <a:endParaRPr lang="cs-CZ" sz="2000" b="1" i="1" dirty="0"/>
          </a:p>
          <a:p>
            <a:pPr marL="0" indent="0">
              <a:buNone/>
            </a:pPr>
            <a:r>
              <a:rPr lang="cs-CZ" sz="2000" i="1" dirty="0" err="1"/>
              <a:t>Extrakurikulární</a:t>
            </a:r>
            <a:r>
              <a:rPr lang="cs-CZ" sz="2000" i="1" dirty="0"/>
              <a:t> výuka/aktivity</a:t>
            </a:r>
            <a:endParaRPr lang="cs-CZ" sz="2000" b="1" i="1" dirty="0"/>
          </a:p>
          <a:p>
            <a:pPr marL="0" indent="0">
              <a:buNone/>
            </a:pPr>
            <a:r>
              <a:rPr lang="cs-CZ" sz="2000" i="1" dirty="0"/>
              <a:t>= </a:t>
            </a:r>
            <a:r>
              <a:rPr lang="en-GB" sz="2000" i="1" dirty="0">
                <a:solidFill>
                  <a:srgbClr val="000000"/>
                </a:solidFill>
                <a:effectLst/>
                <a:latin typeface="Calibri" panose="020F0502020204030204" pitchFamily="34" charset="0"/>
                <a:ea typeface="Calibri" panose="020F0502020204030204" pitchFamily="34" charset="0"/>
              </a:rPr>
              <a:t>"educational activities of public organizations and individuals aimed at satisfying the educational needs of the population"</a:t>
            </a:r>
            <a:endParaRPr lang="cs-CZ" sz="2000" i="1" dirty="0"/>
          </a:p>
          <a:p>
            <a:pPr>
              <a:buFont typeface="Arial" panose="020B0604020202020204" pitchFamily="34" charset="0"/>
              <a:buChar char="•"/>
            </a:pPr>
            <a:r>
              <a:rPr lang="cs-CZ" sz="2000" b="1" i="1" dirty="0"/>
              <a:t> </a:t>
            </a:r>
            <a:r>
              <a:rPr lang="cs-CZ" sz="2000" b="1" i="1" dirty="0" err="1"/>
              <a:t>Formal</a:t>
            </a:r>
            <a:r>
              <a:rPr lang="cs-CZ" sz="2000" b="1" i="1" dirty="0"/>
              <a:t> </a:t>
            </a:r>
            <a:r>
              <a:rPr lang="cs-CZ" sz="2000" b="1" i="1" dirty="0" err="1"/>
              <a:t>education</a:t>
            </a:r>
            <a:r>
              <a:rPr lang="cs-CZ" sz="2000" b="1" i="1" dirty="0"/>
              <a:t> </a:t>
            </a:r>
            <a:r>
              <a:rPr lang="cs-CZ" sz="2000" i="1" dirty="0"/>
              <a:t>– </a:t>
            </a:r>
            <a:r>
              <a:rPr lang="cs-CZ" sz="2000" b="1" i="1" dirty="0" err="1"/>
              <a:t>nonformal</a:t>
            </a:r>
            <a:r>
              <a:rPr lang="cs-CZ" sz="2000" b="1" i="1" dirty="0"/>
              <a:t> </a:t>
            </a:r>
            <a:r>
              <a:rPr lang="cs-CZ" sz="2000" b="1" i="1" dirty="0" err="1"/>
              <a:t>education</a:t>
            </a:r>
            <a:r>
              <a:rPr lang="cs-CZ" sz="2000" i="1" dirty="0"/>
              <a:t> – </a:t>
            </a:r>
            <a:r>
              <a:rPr lang="cs-CZ" sz="2000" b="1" i="1" dirty="0" err="1"/>
              <a:t>informal</a:t>
            </a:r>
            <a:r>
              <a:rPr lang="cs-CZ" sz="2000" b="1" i="1" dirty="0"/>
              <a:t> </a:t>
            </a:r>
            <a:r>
              <a:rPr lang="cs-CZ" sz="2000" b="1" i="1" dirty="0" err="1"/>
              <a:t>education</a:t>
            </a:r>
            <a:endParaRPr lang="cs-CZ" sz="2000" dirty="0"/>
          </a:p>
          <a:p>
            <a:pPr marL="0" indent="0">
              <a:buNone/>
            </a:pPr>
            <a:r>
              <a:rPr lang="cs-CZ" sz="2000" i="1" dirty="0"/>
              <a:t>Formální – neformální – informální vzdělávání</a:t>
            </a:r>
          </a:p>
          <a:p>
            <a:pPr>
              <a:buFont typeface="Arial" panose="020B0604020202020204" pitchFamily="34" charset="0"/>
              <a:buChar char="•"/>
            </a:pPr>
            <a:r>
              <a:rPr lang="cs-CZ" sz="2000" b="1" i="1" dirty="0"/>
              <a:t> </a:t>
            </a:r>
            <a:r>
              <a:rPr lang="cs-CZ" sz="2000" b="1" i="1" dirty="0" err="1"/>
              <a:t>lifelong</a:t>
            </a:r>
            <a:r>
              <a:rPr lang="cs-CZ" sz="2000" b="1" i="1" dirty="0"/>
              <a:t> </a:t>
            </a:r>
            <a:r>
              <a:rPr lang="cs-CZ" sz="2000" b="1" i="1" dirty="0" err="1"/>
              <a:t>education</a:t>
            </a:r>
            <a:r>
              <a:rPr lang="cs-CZ" sz="2000" b="1" i="1" dirty="0"/>
              <a:t> (+ </a:t>
            </a:r>
            <a:r>
              <a:rPr lang="cs-CZ" sz="2000" b="1" i="1" dirty="0" err="1"/>
              <a:t>life-wide</a:t>
            </a:r>
            <a:r>
              <a:rPr lang="cs-CZ" sz="2000" b="1" i="1" dirty="0"/>
              <a:t>)</a:t>
            </a:r>
          </a:p>
          <a:p>
            <a:pPr marL="0" indent="0">
              <a:buNone/>
            </a:pPr>
            <a:r>
              <a:rPr lang="cs-CZ" sz="2000" b="1" i="1" dirty="0"/>
              <a:t>Celoživotní vzdělávání</a:t>
            </a:r>
            <a:r>
              <a:rPr lang="cs-CZ" sz="2000" i="1" dirty="0"/>
              <a:t>, které má 2 dimenze: </a:t>
            </a:r>
            <a:r>
              <a:rPr lang="cs-CZ" sz="2000" b="1" i="1" dirty="0"/>
              <a:t>vertikální</a:t>
            </a:r>
            <a:r>
              <a:rPr lang="cs-CZ" sz="2000" i="1" dirty="0"/>
              <a:t> (</a:t>
            </a:r>
            <a:r>
              <a:rPr lang="cs-CZ" sz="2000" i="1" dirty="0" err="1"/>
              <a:t>lifelong</a:t>
            </a:r>
            <a:r>
              <a:rPr lang="cs-CZ" sz="2000" i="1" dirty="0"/>
              <a:t>) a </a:t>
            </a:r>
            <a:r>
              <a:rPr lang="cs-CZ" sz="2000" b="1" i="1" dirty="0"/>
              <a:t>horizontální</a:t>
            </a:r>
            <a:r>
              <a:rPr lang="cs-CZ" sz="2000" i="1" dirty="0"/>
              <a:t> (</a:t>
            </a:r>
            <a:r>
              <a:rPr lang="cs-CZ" sz="2000" i="1" dirty="0" err="1"/>
              <a:t>life-wide</a:t>
            </a:r>
            <a:r>
              <a:rPr lang="cs-CZ" sz="2000" i="1" dirty="0"/>
              <a:t>) (Průcha a </a:t>
            </a:r>
            <a:r>
              <a:rPr lang="cs-CZ" sz="2000" i="1" dirty="0" err="1"/>
              <a:t>Veteška</a:t>
            </a:r>
            <a:r>
              <a:rPr lang="cs-CZ" sz="2000" i="1" dirty="0"/>
              <a:t> 2012, s. 53).</a:t>
            </a:r>
          </a:p>
          <a:p>
            <a:pPr marL="0" indent="0">
              <a:buNone/>
            </a:pPr>
            <a:endParaRPr lang="cs-CZ" sz="2000" b="1" i="1" dirty="0"/>
          </a:p>
        </p:txBody>
      </p:sp>
      <p:sp>
        <p:nvSpPr>
          <p:cNvPr id="5" name="TextovéPole 4">
            <a:extLst>
              <a:ext uri="{FF2B5EF4-FFF2-40B4-BE49-F238E27FC236}">
                <a16:creationId xmlns:a16="http://schemas.microsoft.com/office/drawing/2014/main" id="{66224DE6-C98A-BF64-A192-C7ED5639F3C4}"/>
              </a:ext>
            </a:extLst>
          </p:cNvPr>
          <p:cNvSpPr txBox="1"/>
          <p:nvPr/>
        </p:nvSpPr>
        <p:spPr>
          <a:xfrm>
            <a:off x="7654263" y="2320725"/>
            <a:ext cx="3179641" cy="369332"/>
          </a:xfrm>
          <a:prstGeom prst="rect">
            <a:avLst/>
          </a:prstGeom>
          <a:noFill/>
          <a:ln w="19050">
            <a:solidFill>
              <a:schemeClr val="accent1"/>
            </a:solidFill>
          </a:ln>
        </p:spPr>
        <p:txBody>
          <a:bodyPr wrap="square" rtlCol="0">
            <a:spAutoFit/>
          </a:bodyPr>
          <a:lstStyle/>
          <a:p>
            <a:r>
              <a:rPr lang="cs-CZ" dirty="0" err="1"/>
              <a:t>Compound</a:t>
            </a:r>
            <a:r>
              <a:rPr lang="cs-CZ" dirty="0"/>
              <a:t> </a:t>
            </a:r>
            <a:r>
              <a:rPr lang="cs-CZ" dirty="0" err="1"/>
              <a:t>word</a:t>
            </a:r>
            <a:r>
              <a:rPr lang="cs-CZ" dirty="0"/>
              <a:t> = slovo složené</a:t>
            </a:r>
          </a:p>
        </p:txBody>
      </p:sp>
    </p:spTree>
    <p:extLst>
      <p:ext uri="{BB962C8B-B14F-4D97-AF65-F5344CB8AC3E}">
        <p14:creationId xmlns:p14="http://schemas.microsoft.com/office/powerpoint/2010/main" val="2708108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562AE7A-C939-B1DD-62EE-9C312070B64E}"/>
              </a:ext>
            </a:extLst>
          </p:cNvPr>
          <p:cNvSpPr>
            <a:spLocks noGrp="1"/>
          </p:cNvSpPr>
          <p:nvPr>
            <p:ph type="title"/>
          </p:nvPr>
        </p:nvSpPr>
        <p:spPr/>
        <p:txBody>
          <a:bodyPr/>
          <a:lstStyle/>
          <a:p>
            <a:r>
              <a:rPr lang="cs-CZ" dirty="0"/>
              <a:t>zdroje</a:t>
            </a:r>
          </a:p>
        </p:txBody>
      </p:sp>
      <p:sp>
        <p:nvSpPr>
          <p:cNvPr id="3" name="Zástupný obsah 2">
            <a:extLst>
              <a:ext uri="{FF2B5EF4-FFF2-40B4-BE49-F238E27FC236}">
                <a16:creationId xmlns:a16="http://schemas.microsoft.com/office/drawing/2014/main" id="{AFBDC7F3-7FF2-3910-2157-AD2710A4383C}"/>
              </a:ext>
            </a:extLst>
          </p:cNvPr>
          <p:cNvSpPr>
            <a:spLocks noGrp="1"/>
          </p:cNvSpPr>
          <p:nvPr>
            <p:ph idx="1"/>
          </p:nvPr>
        </p:nvSpPr>
        <p:spPr/>
        <p:txBody>
          <a:bodyPr/>
          <a:lstStyle/>
          <a:p>
            <a:r>
              <a:rPr lang="cs-CZ" sz="1800" kern="100" dirty="0">
                <a:latin typeface="Times New Roman" panose="02020603050405020304" pitchFamily="18" charset="0"/>
                <a:ea typeface="Calibri" panose="020F0502020204030204" pitchFamily="34" charset="0"/>
                <a:cs typeface="Times New Roman" panose="02020603050405020304" pitchFamily="18" charset="0"/>
              </a:rPr>
              <a:t>ABRAUKHOVA </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Valentina a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Anastasiya</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ZIMOVETC.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Trends</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in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adult</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complementary</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education</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in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the</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modern</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digital</a:t>
            </a:r>
            <a:r>
              <a:rPr lang="cs-CZ" sz="1800" i="1" kern="100" dirty="0">
                <a:latin typeface="Times New Roman" panose="02020603050405020304" pitchFamily="18" charset="0"/>
                <a:ea typeface="Calibri" panose="020F0502020204030204" pitchFamily="34" charset="0"/>
                <a:cs typeface="Times New Roman" panose="02020603050405020304" pitchFamily="18" charset="0"/>
              </a:rPr>
              <a:t> </a:t>
            </a:r>
            <a:r>
              <a:rPr lang="cs-CZ" sz="1800" i="1" kern="100" dirty="0" err="1">
                <a:latin typeface="Times New Roman" panose="02020603050405020304" pitchFamily="18" charset="0"/>
                <a:ea typeface="Calibri" panose="020F0502020204030204" pitchFamily="34" charset="0"/>
                <a:cs typeface="Times New Roman" panose="02020603050405020304" pitchFamily="18" charset="0"/>
              </a:rPr>
              <a:t>space</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 E3S Web </a:t>
            </a:r>
            <a:r>
              <a:rPr lang="cs-CZ" sz="1800" kern="100" dirty="0" err="1">
                <a:latin typeface="Times New Roman" panose="02020603050405020304" pitchFamily="18" charset="0"/>
                <a:ea typeface="Calibri" panose="020F0502020204030204" pitchFamily="34" charset="0"/>
                <a:cs typeface="Times New Roman" panose="02020603050405020304" pitchFamily="18" charset="0"/>
              </a:rPr>
              <a:t>Conf</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 273 (2021) 12001. DOI: </a:t>
            </a:r>
            <a:r>
              <a:rPr lang="cs-CZ" sz="1800" kern="100" dirty="0">
                <a:latin typeface="Times New Roman" panose="02020603050405020304" pitchFamily="18" charset="0"/>
                <a:ea typeface="Calibri" panose="020F0502020204030204" pitchFamily="34" charset="0"/>
                <a:cs typeface="Times New Roman" panose="02020603050405020304" pitchFamily="18" charset="0"/>
                <a:hlinkClick r:id="rId2"/>
              </a:rPr>
              <a:t>https://doi.org/10.1051/e3sconf/202127312001</a:t>
            </a:r>
            <a:endParaRPr lang="cs-CZ"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BELL Jan a </a:t>
            </a:r>
            <a:r>
              <a:rPr lang="cs-CZ" sz="1800" kern="100" dirty="0">
                <a:latin typeface="Times New Roman" panose="02020603050405020304" pitchFamily="18" charset="0"/>
                <a:ea typeface="Calibri" panose="020F0502020204030204" pitchFamily="34" charset="0"/>
                <a:cs typeface="Times New Roman" panose="02020603050405020304" pitchFamily="18" charset="0"/>
              </a:rPr>
              <a:t>A</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manda THOMAS. </a:t>
            </a:r>
            <a:r>
              <a:rPr lang="cs-CZ" sz="1800" i="1" kern="100" dirty="0">
                <a:effectLst/>
                <a:latin typeface="Times New Roman" panose="02020603050405020304" pitchFamily="18" charset="0"/>
                <a:ea typeface="Calibri" panose="020F0502020204030204" pitchFamily="34" charset="0"/>
                <a:cs typeface="Times New Roman" panose="02020603050405020304" pitchFamily="18" charset="0"/>
              </a:rPr>
              <a:t>Gold </a:t>
            </a:r>
            <a:r>
              <a:rPr lang="cs-CZ" sz="1800" i="1" kern="100" dirty="0" err="1">
                <a:effectLst/>
                <a:latin typeface="Times New Roman" panose="02020603050405020304" pitchFamily="18" charset="0"/>
                <a:ea typeface="Calibri" panose="020F0502020204030204" pitchFamily="34" charset="0"/>
                <a:cs typeface="Times New Roman" panose="02020603050405020304" pitchFamily="18" charset="0"/>
              </a:rPr>
              <a:t>First</a:t>
            </a:r>
            <a:r>
              <a:rPr lang="cs-CZ" sz="1800" i="1" kern="100" dirty="0">
                <a:effectLst/>
                <a:latin typeface="Times New Roman" panose="02020603050405020304" pitchFamily="18" charset="0"/>
                <a:ea typeface="Calibri" panose="020F0502020204030204" pitchFamily="34" charset="0"/>
                <a:cs typeface="Times New Roman" panose="02020603050405020304" pitchFamily="18" charset="0"/>
              </a:rPr>
              <a:t> NE </a:t>
            </a:r>
            <a:r>
              <a:rPr lang="cs-CZ" sz="1800" i="1" kern="100" dirty="0" err="1">
                <a:effectLst/>
                <a:latin typeface="Times New Roman" panose="02020603050405020304" pitchFamily="18" charset="0"/>
                <a:ea typeface="Calibri" panose="020F0502020204030204" pitchFamily="34" charset="0"/>
                <a:cs typeface="Times New Roman" panose="02020603050405020304" pitchFamily="18" charset="0"/>
              </a:rPr>
              <a:t>Coursebook</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Harlow</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Pearson</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kern="100" dirty="0" err="1">
                <a:effectLst/>
                <a:latin typeface="Times New Roman" panose="02020603050405020304" pitchFamily="18" charset="0"/>
                <a:ea typeface="Calibri" panose="020F0502020204030204" pitchFamily="34" charset="0"/>
                <a:cs typeface="Times New Roman" panose="02020603050405020304" pitchFamily="18" charset="0"/>
              </a:rPr>
              <a:t>Education</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Limited, 2014. ISBN 978-1-4479-0714-5</a:t>
            </a:r>
            <a:endParaRPr lang="cs-CZ"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PRŮCHA, Jan a Jaroslav VETEŠKA. </a:t>
            </a:r>
            <a:r>
              <a:rPr lang="cs-CZ" sz="1800" i="1" kern="100" dirty="0">
                <a:effectLst/>
                <a:latin typeface="Times New Roman" panose="02020603050405020304" pitchFamily="18" charset="0"/>
                <a:ea typeface="Calibri" panose="020F0502020204030204" pitchFamily="34" charset="0"/>
                <a:cs typeface="Times New Roman" panose="02020603050405020304" pitchFamily="18" charset="0"/>
              </a:rPr>
              <a:t>Andragogický slovník.</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 1. vyd. </a:t>
            </a:r>
            <a:b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Praha: Grada, 2012. ISBN 978-80-247-3960-1.</a:t>
            </a:r>
          </a:p>
          <a:p>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endParaRPr lang="cs-CZ" dirty="0"/>
          </a:p>
        </p:txBody>
      </p:sp>
    </p:spTree>
    <p:extLst>
      <p:ext uri="{BB962C8B-B14F-4D97-AF65-F5344CB8AC3E}">
        <p14:creationId xmlns:p14="http://schemas.microsoft.com/office/powerpoint/2010/main" val="3903682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{E3D26EC7-F105-C945-95D3-E87E56265C1C}tf10001061</Template>
  <TotalTime>13621</TotalTime>
  <Words>1135</Words>
  <Application>Microsoft Office PowerPoint</Application>
  <PresentationFormat>Širokoúhlá obrazovka</PresentationFormat>
  <Paragraphs>83</Paragraphs>
  <Slides>8</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8</vt:i4>
      </vt:variant>
    </vt:vector>
  </HeadingPairs>
  <TitlesOfParts>
    <vt:vector size="16" baseType="lpstr">
      <vt:lpstr>Arial</vt:lpstr>
      <vt:lpstr>Calibri</vt:lpstr>
      <vt:lpstr>Times New Roman</vt:lpstr>
      <vt:lpstr>Tw Cen MT</vt:lpstr>
      <vt:lpstr>Tw Cen MT Condensed</vt:lpstr>
      <vt:lpstr>Wingdings</vt:lpstr>
      <vt:lpstr>Wingdings 3</vt:lpstr>
      <vt:lpstr>Integrál</vt:lpstr>
      <vt:lpstr>Trends in adult complementary education in the modern digital space  Valentina Abraukhova and Anastasiya Zimovetc</vt:lpstr>
      <vt:lpstr>Modální slovesa</vt:lpstr>
      <vt:lpstr>Čas</vt:lpstr>
      <vt:lpstr>INFINITIV</vt:lpstr>
      <vt:lpstr>Gerundium</vt:lpstr>
      <vt:lpstr>Záporná přídavná jména</vt:lpstr>
      <vt:lpstr>Slovní zásoba</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Pospíchalová Markéta</dc:creator>
  <cp:lastModifiedBy>Marie Houšková</cp:lastModifiedBy>
  <cp:revision>10</cp:revision>
  <dcterms:created xsi:type="dcterms:W3CDTF">2023-11-28T20:44:49Z</dcterms:created>
  <dcterms:modified xsi:type="dcterms:W3CDTF">2024-10-09T09:12:14Z</dcterms:modified>
</cp:coreProperties>
</file>