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300" r:id="rId4"/>
    <p:sldId id="258" r:id="rId5"/>
    <p:sldId id="259" r:id="rId6"/>
    <p:sldId id="302" r:id="rId7"/>
    <p:sldId id="260" r:id="rId8"/>
    <p:sldId id="261" r:id="rId9"/>
    <p:sldId id="262" r:id="rId10"/>
    <p:sldId id="263" r:id="rId11"/>
    <p:sldId id="301" r:id="rId12"/>
    <p:sldId id="264" r:id="rId13"/>
    <p:sldId id="304" r:id="rId14"/>
    <p:sldId id="305" r:id="rId15"/>
    <p:sldId id="303" r:id="rId16"/>
    <p:sldId id="265" r:id="rId17"/>
    <p:sldId id="306" r:id="rId18"/>
    <p:sldId id="307" r:id="rId19"/>
    <p:sldId id="308" r:id="rId20"/>
    <p:sldId id="309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310" r:id="rId34"/>
    <p:sldId id="311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/>
      <a:tcStyle>
        <a:tcBdr/>
        <a:fill>
          <a:solidFill>
            <a:srgbClr val="F7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/>
      <a:tcStyle>
        <a:tcBdr/>
        <a:fill>
          <a:solidFill>
            <a:srgbClr val="F0ED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/>
      <a:tcStyle>
        <a:tcBdr/>
        <a:fill>
          <a:solidFill>
            <a:srgbClr val="ED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097279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/>
        </p:nv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8724900" y="412301"/>
            <a:ext cx="2628900" cy="57598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838200" y="412301"/>
            <a:ext cx="7734300" cy="57598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097279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1097279" y="4453128"/>
            <a:ext cx="10058401" cy="11430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/>
        </p:nv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1097279" y="1846052"/>
            <a:ext cx="4937761" cy="73628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696464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696464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696464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696464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6964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6217919" y="1846052"/>
            <a:ext cx="4937761" cy="73628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FontTx/>
              <a:buNone/>
              <a:defRPr cap="all">
                <a:solidFill>
                  <a:srgbClr val="696464"/>
                </a:solidFill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800599" y="731520"/>
            <a:ext cx="6492241" cy="5257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quarter" idx="13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097279" y="5074920"/>
            <a:ext cx="10113646" cy="82296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pic" idx="13"/>
          </p:nvPr>
        </p:nvSpPr>
        <p:spPr>
          <a:xfrm>
            <a:off x="15" y="0"/>
            <a:ext cx="12191985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1097279" y="5907024"/>
            <a:ext cx="10113265" cy="5943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1193531" y="1737845"/>
            <a:ext cx="9966962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097279" y="286602"/>
            <a:ext cx="10058401" cy="14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0975142" y="6526778"/>
            <a:ext cx="237341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 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1pPr>
      <a:lvl2pPr marL="404368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2pPr>
      <a:lvl3pPr marL="64530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3pPr>
      <a:lvl4pPr marL="82818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4pPr>
      <a:lvl5pPr marL="101106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5pPr>
      <a:lvl6pPr marL="11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13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15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17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121342" y="4483862"/>
            <a:ext cx="10355956" cy="139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defRPr sz="2000" cap="all" spc="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Paul blokker, </a:t>
            </a:r>
            <a:r>
              <a:rPr sz="1000"/>
              <a:t>PhD</a:t>
            </a:r>
            <a:endParaRPr sz="700"/>
          </a:p>
          <a:p>
            <a:pPr defTabSz="914400">
              <a:lnSpc>
                <a:spcPct val="90000"/>
              </a:lnSpc>
              <a:spcBef>
                <a:spcPts val="600"/>
              </a:spcBef>
              <a:defRPr sz="1400" i="1" cap="all" spc="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Institute of Sociological studies, Charles University</a:t>
            </a:r>
            <a:endParaRPr sz="2400">
              <a:solidFill>
                <a:srgbClr val="696464"/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defRPr sz="1600" i="1" cap="all" spc="2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2400">
              <a:solidFill>
                <a:srgbClr val="696464"/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defRPr sz="1600" cap="all" spc="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13 March, 2018</a:t>
            </a:r>
          </a:p>
        </p:txBody>
      </p:sp>
      <p:sp>
        <p:nvSpPr>
          <p:cNvPr id="130" name="Shape 130"/>
          <p:cNvSpPr/>
          <p:nvPr/>
        </p:nvSpPr>
        <p:spPr>
          <a:xfrm>
            <a:off x="987230" y="824273"/>
            <a:ext cx="8252816" cy="200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Constitutional Sociology of Europe:</a:t>
            </a:r>
          </a:p>
          <a:p>
            <a:pPr>
              <a:defRPr sz="3600" i="1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Politics, Law and Society</a:t>
            </a:r>
          </a:p>
        </p:txBody>
      </p:sp>
      <p:pic>
        <p:nvPicPr>
          <p:cNvPr id="131" name="image1.jpeg" descr="http://www.europeum.org/ess2014/img/logo_uk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87189" y="4483862"/>
            <a:ext cx="1578817" cy="1552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7.png" descr="Risultati immagini per text ballo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3543" y="727443"/>
            <a:ext cx="8700807" cy="540311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 idx="4294967295"/>
          </p:nvPr>
        </p:nvSpPr>
        <p:spPr>
          <a:xfrm>
            <a:off x="1599093" y="490699"/>
            <a:ext cx="9119616" cy="1725353"/>
          </a:xfrm>
          <a:prstGeom prst="rect">
            <a:avLst/>
          </a:prstGeom>
        </p:spPr>
        <p:txBody>
          <a:bodyPr anchor="t"/>
          <a:lstStyle/>
          <a:p>
            <a:pPr defTabSz="530351">
              <a:defRPr sz="2262" spc="-58"/>
            </a:pPr>
            <a:br/>
            <a:br/>
            <a:r>
              <a:rPr sz="2493">
                <a:solidFill>
                  <a:srgbClr val="808080"/>
                </a:solidFill>
              </a:rPr>
              <a:t>Introduction</a:t>
            </a:r>
            <a:br>
              <a:rPr sz="2493">
                <a:solidFill>
                  <a:srgbClr val="808080"/>
                </a:solidFill>
              </a:rPr>
            </a:br>
            <a:br>
              <a:rPr sz="2493">
                <a:solidFill>
                  <a:srgbClr val="808080"/>
                </a:solidFill>
              </a:rPr>
            </a:br>
            <a:endParaRPr sz="2493">
              <a:solidFill>
                <a:srgbClr val="808080"/>
              </a:solidFill>
            </a:endParaRPr>
          </a:p>
        </p:txBody>
      </p:sp>
      <p:pic>
        <p:nvPicPr>
          <p:cNvPr id="172" name="image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sp>
        <p:nvSpPr>
          <p:cNvPr id="175" name="Shape 175"/>
          <p:cNvSpPr/>
          <p:nvPr/>
        </p:nvSpPr>
        <p:spPr>
          <a:xfrm>
            <a:off x="4102915" y="1704764"/>
            <a:ext cx="7129328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400">
                <a:latin typeface="Lucida Handwriting"/>
                <a:ea typeface="Lucida Handwriting"/>
                <a:cs typeface="Lucida Handwriting"/>
                <a:sym typeface="Lucida Handwriting"/>
              </a:defRPr>
            </a:pPr>
            <a:r>
              <a:rPr lang="it-IT" dirty="0"/>
              <a:t>How do </a:t>
            </a:r>
            <a:r>
              <a:rPr lang="it-IT" dirty="0" err="1"/>
              <a:t>constitutions</a:t>
            </a:r>
            <a:r>
              <a:rPr lang="it-IT" dirty="0"/>
              <a:t> relate to (</a:t>
            </a:r>
            <a:r>
              <a:rPr lang="it-IT" dirty="0" err="1"/>
              <a:t>national</a:t>
            </a:r>
            <a:r>
              <a:rPr lang="it-IT" dirty="0"/>
              <a:t>) </a:t>
            </a:r>
            <a:r>
              <a:rPr lang="it-IT" dirty="0" err="1"/>
              <a:t>identity</a:t>
            </a:r>
            <a:r>
              <a:rPr lang="it-IT" dirty="0"/>
              <a:t>?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7.png" descr="Risultati immagini per text ballo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0281" y="1878103"/>
            <a:ext cx="6613501" cy="410691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 idx="4294967295"/>
          </p:nvPr>
        </p:nvSpPr>
        <p:spPr>
          <a:xfrm>
            <a:off x="1599093" y="490699"/>
            <a:ext cx="9119616" cy="1725353"/>
          </a:xfrm>
          <a:prstGeom prst="rect">
            <a:avLst/>
          </a:prstGeom>
        </p:spPr>
        <p:txBody>
          <a:bodyPr anchor="t"/>
          <a:lstStyle/>
          <a:p>
            <a:pPr defTabSz="530351">
              <a:defRPr sz="2262" spc="-58"/>
            </a:pPr>
            <a:br/>
            <a:br/>
            <a:r>
              <a:rPr sz="2493">
                <a:solidFill>
                  <a:srgbClr val="808080"/>
                </a:solidFill>
              </a:rPr>
              <a:t>Introduction</a:t>
            </a:r>
            <a:br>
              <a:rPr sz="2493">
                <a:solidFill>
                  <a:srgbClr val="808080"/>
                </a:solidFill>
              </a:rPr>
            </a:br>
            <a:br>
              <a:rPr sz="2493">
                <a:solidFill>
                  <a:srgbClr val="808080"/>
                </a:solidFill>
              </a:rPr>
            </a:br>
            <a:endParaRPr sz="2493">
              <a:solidFill>
                <a:srgbClr val="808080"/>
              </a:solidFill>
            </a:endParaRPr>
          </a:p>
        </p:txBody>
      </p:sp>
      <p:pic>
        <p:nvPicPr>
          <p:cNvPr id="172" name="image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sp>
        <p:nvSpPr>
          <p:cNvPr id="175" name="Shape 175"/>
          <p:cNvSpPr/>
          <p:nvPr/>
        </p:nvSpPr>
        <p:spPr>
          <a:xfrm>
            <a:off x="5787295" y="2394860"/>
            <a:ext cx="4822249" cy="3689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latin typeface="Lucida Handwriting"/>
                <a:ea typeface="Lucida Handwriting"/>
                <a:cs typeface="Lucida Handwriting"/>
                <a:sym typeface="Lucida Handwriting"/>
              </a:defRPr>
            </a:pPr>
            <a:r>
              <a:rPr dirty="0"/>
              <a:t>What is a </a:t>
            </a:r>
            <a:br>
              <a:rPr dirty="0"/>
            </a:br>
            <a:r>
              <a:rPr dirty="0"/>
              <a:t>constitutional identity?</a:t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2797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 idx="4294967295"/>
          </p:nvPr>
        </p:nvSpPr>
        <p:spPr>
          <a:xfrm>
            <a:off x="1888171" y="251306"/>
            <a:ext cx="9314688" cy="60102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Constitutional Sociology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</a:t>
            </a:r>
            <a:r>
              <a:rPr lang="it-IT" sz="3200" dirty="0" err="1">
                <a:solidFill>
                  <a:srgbClr val="262626"/>
                </a:solidFill>
              </a:rPr>
              <a:t>Constitutions</a:t>
            </a:r>
            <a:r>
              <a:rPr lang="it-IT" sz="3200" dirty="0">
                <a:solidFill>
                  <a:srgbClr val="262626"/>
                </a:solidFill>
              </a:rPr>
              <a:t> are </a:t>
            </a:r>
            <a:r>
              <a:rPr lang="it-IT" sz="3200" dirty="0" err="1">
                <a:solidFill>
                  <a:srgbClr val="262626"/>
                </a:solidFill>
              </a:rPr>
              <a:t>hermaphrodites</a:t>
            </a:r>
            <a:r>
              <a:rPr lang="it-IT" sz="3200" dirty="0">
                <a:solidFill>
                  <a:srgbClr val="262626"/>
                </a:solidFill>
              </a:rPr>
              <a:t>: </a:t>
            </a:r>
            <a:r>
              <a:rPr lang="it-IT" sz="3200" dirty="0" err="1">
                <a:solidFill>
                  <a:srgbClr val="262626"/>
                </a:solidFill>
              </a:rPr>
              <a:t>they</a:t>
            </a:r>
            <a:r>
              <a:rPr lang="it-IT" sz="3200" dirty="0">
                <a:solidFill>
                  <a:srgbClr val="262626"/>
                </a:solidFill>
              </a:rPr>
              <a:t> are </a:t>
            </a:r>
            <a:r>
              <a:rPr lang="it-IT" sz="3200" dirty="0" err="1">
                <a:solidFill>
                  <a:srgbClr val="262626"/>
                </a:solidFill>
              </a:rPr>
              <a:t>both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politics</a:t>
            </a:r>
            <a:r>
              <a:rPr lang="it-IT" sz="3200" dirty="0">
                <a:solidFill>
                  <a:srgbClr val="262626"/>
                </a:solidFill>
              </a:rPr>
              <a:t> and law </a:t>
            </a:r>
            <a:r>
              <a:rPr sz="3200" dirty="0">
                <a:solidFill>
                  <a:srgbClr val="262626"/>
                </a:solidFill>
              </a:rPr>
              <a:t>(</a:t>
            </a:r>
            <a:r>
              <a:rPr sz="3200" dirty="0" err="1">
                <a:solidFill>
                  <a:srgbClr val="262626"/>
                </a:solidFill>
              </a:rPr>
              <a:t>Vorländer</a:t>
            </a:r>
            <a:r>
              <a:rPr sz="3200" dirty="0">
                <a:solidFill>
                  <a:srgbClr val="262626"/>
                </a:solidFill>
              </a:rPr>
              <a:t> 2017);</a:t>
            </a:r>
            <a:br>
              <a:rPr sz="3200" dirty="0">
                <a:solidFill>
                  <a:srgbClr val="262626"/>
                </a:solidFill>
              </a:rPr>
            </a:br>
            <a:br>
              <a:rPr sz="3200" dirty="0">
                <a:solidFill>
                  <a:srgbClr val="262626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</a:t>
            </a:r>
            <a:r>
              <a:rPr lang="it-IT" sz="3200" dirty="0" err="1">
                <a:solidFill>
                  <a:srgbClr val="262626"/>
                </a:solidFill>
              </a:rPr>
              <a:t>Key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questions</a:t>
            </a:r>
            <a:r>
              <a:rPr lang="it-IT" sz="3200" dirty="0">
                <a:solidFill>
                  <a:srgbClr val="262626"/>
                </a:solidFill>
              </a:rPr>
              <a:t> are: </a:t>
            </a:r>
            <a:br>
              <a:rPr lang="it-IT" sz="3200" dirty="0">
                <a:solidFill>
                  <a:srgbClr val="262626"/>
                </a:solidFill>
              </a:rPr>
            </a:br>
            <a:r>
              <a:rPr lang="it-IT" sz="3200" dirty="0">
                <a:solidFill>
                  <a:srgbClr val="262626"/>
                </a:solidFill>
              </a:rPr>
              <a:t>• </a:t>
            </a:r>
            <a:r>
              <a:rPr lang="it-IT" sz="3200" dirty="0" err="1">
                <a:solidFill>
                  <a:srgbClr val="262626"/>
                </a:solidFill>
              </a:rPr>
              <a:t>how</a:t>
            </a:r>
            <a:r>
              <a:rPr lang="it-IT" sz="3200" dirty="0">
                <a:solidFill>
                  <a:srgbClr val="262626"/>
                </a:solidFill>
              </a:rPr>
              <a:t> do </a:t>
            </a:r>
            <a:r>
              <a:rPr lang="it-IT" sz="3200" dirty="0" err="1">
                <a:solidFill>
                  <a:srgbClr val="262626"/>
                </a:solidFill>
              </a:rPr>
              <a:t>politics</a:t>
            </a:r>
            <a:r>
              <a:rPr lang="it-IT" sz="3200" dirty="0">
                <a:solidFill>
                  <a:srgbClr val="262626"/>
                </a:solidFill>
              </a:rPr>
              <a:t> and society relate to </a:t>
            </a:r>
            <a:r>
              <a:rPr lang="it-IT" sz="3200" dirty="0" err="1">
                <a:solidFill>
                  <a:srgbClr val="262626"/>
                </a:solidFill>
              </a:rPr>
              <a:t>each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other</a:t>
            </a:r>
            <a:r>
              <a:rPr lang="it-IT" sz="3200" dirty="0">
                <a:solidFill>
                  <a:srgbClr val="262626"/>
                </a:solidFill>
              </a:rPr>
              <a:t>, </a:t>
            </a:r>
            <a:br>
              <a:rPr lang="it-IT" sz="3200" dirty="0">
                <a:solidFill>
                  <a:srgbClr val="262626"/>
                </a:solidFill>
              </a:rPr>
            </a:br>
            <a:r>
              <a:rPr lang="it-IT" sz="3200" dirty="0">
                <a:solidFill>
                  <a:srgbClr val="262626"/>
                </a:solidFill>
              </a:rPr>
              <a:t>• </a:t>
            </a:r>
            <a:r>
              <a:rPr lang="it-IT" sz="3200" dirty="0" err="1">
                <a:solidFill>
                  <a:srgbClr val="262626"/>
                </a:solidFill>
              </a:rPr>
              <a:t>how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does</a:t>
            </a:r>
            <a:r>
              <a:rPr lang="it-IT" sz="3200" dirty="0">
                <a:solidFill>
                  <a:srgbClr val="262626"/>
                </a:solidFill>
              </a:rPr>
              <a:t> power </a:t>
            </a:r>
            <a:r>
              <a:rPr lang="it-IT" sz="3200" dirty="0" err="1">
                <a:solidFill>
                  <a:srgbClr val="262626"/>
                </a:solidFill>
              </a:rPr>
              <a:t>influence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both</a:t>
            </a:r>
            <a:r>
              <a:rPr lang="it-IT" sz="3200" dirty="0">
                <a:solidFill>
                  <a:srgbClr val="262626"/>
                </a:solidFill>
              </a:rPr>
              <a:t> the </a:t>
            </a:r>
            <a:r>
              <a:rPr lang="it-IT" sz="3200" dirty="0" err="1">
                <a:solidFill>
                  <a:srgbClr val="262626"/>
                </a:solidFill>
              </a:rPr>
              <a:t>process</a:t>
            </a:r>
            <a:r>
              <a:rPr lang="it-IT" sz="3200" dirty="0">
                <a:solidFill>
                  <a:srgbClr val="262626"/>
                </a:solidFill>
              </a:rPr>
              <a:t> of </a:t>
            </a:r>
            <a:r>
              <a:rPr lang="it-IT" sz="3200" dirty="0" err="1">
                <a:solidFill>
                  <a:srgbClr val="262626"/>
                </a:solidFill>
              </a:rPr>
              <a:t>legislation</a:t>
            </a:r>
            <a:r>
              <a:rPr lang="it-IT" sz="3200" dirty="0">
                <a:solidFill>
                  <a:srgbClr val="262626"/>
                </a:solidFill>
              </a:rPr>
              <a:t> and the </a:t>
            </a:r>
            <a:r>
              <a:rPr lang="it-IT" sz="3200" dirty="0" err="1">
                <a:solidFill>
                  <a:srgbClr val="262626"/>
                </a:solidFill>
              </a:rPr>
              <a:t>implementation</a:t>
            </a:r>
            <a:r>
              <a:rPr lang="it-IT" sz="3200" dirty="0">
                <a:solidFill>
                  <a:srgbClr val="262626"/>
                </a:solidFill>
              </a:rPr>
              <a:t> of law, and </a:t>
            </a:r>
            <a:br>
              <a:rPr lang="it-IT" sz="3200" dirty="0">
                <a:solidFill>
                  <a:srgbClr val="262626"/>
                </a:solidFill>
              </a:rPr>
            </a:br>
            <a:r>
              <a:rPr lang="it-IT" sz="3200" dirty="0">
                <a:solidFill>
                  <a:srgbClr val="262626"/>
                </a:solidFill>
              </a:rPr>
              <a:t>• </a:t>
            </a:r>
            <a:r>
              <a:rPr lang="it-IT" sz="3200" dirty="0" err="1">
                <a:solidFill>
                  <a:srgbClr val="262626"/>
                </a:solidFill>
              </a:rPr>
              <a:t>which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empirical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factors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ensure</a:t>
            </a:r>
            <a:r>
              <a:rPr lang="it-IT" sz="3200" dirty="0">
                <a:solidFill>
                  <a:srgbClr val="262626"/>
                </a:solidFill>
              </a:rPr>
              <a:t> the </a:t>
            </a:r>
            <a:r>
              <a:rPr lang="it-IT" sz="3200" dirty="0" err="1">
                <a:solidFill>
                  <a:srgbClr val="262626"/>
                </a:solidFill>
              </a:rPr>
              <a:t>real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validity</a:t>
            </a:r>
            <a:r>
              <a:rPr lang="it-IT" sz="3200" dirty="0">
                <a:solidFill>
                  <a:srgbClr val="262626"/>
                </a:solidFill>
              </a:rPr>
              <a:t> of a </a:t>
            </a:r>
            <a:r>
              <a:rPr lang="it-IT" sz="3200" dirty="0" err="1">
                <a:solidFill>
                  <a:srgbClr val="262626"/>
                </a:solidFill>
              </a:rPr>
              <a:t>constitution</a:t>
            </a:r>
            <a:r>
              <a:rPr lang="it-IT" sz="3200" dirty="0">
                <a:solidFill>
                  <a:srgbClr val="262626"/>
                </a:solidFill>
              </a:rPr>
              <a:t>?</a:t>
            </a:r>
            <a:br>
              <a:rPr lang="it-IT" sz="3200" dirty="0">
                <a:solidFill>
                  <a:srgbClr val="262626"/>
                </a:solidFill>
              </a:rPr>
            </a:br>
            <a:r>
              <a:rPr lang="it-IT" sz="3200" dirty="0">
                <a:solidFill>
                  <a:srgbClr val="262626"/>
                </a:solidFill>
              </a:rPr>
              <a:t>• </a:t>
            </a:r>
            <a:r>
              <a:rPr lang="it-IT" sz="3200" dirty="0" err="1">
                <a:solidFill>
                  <a:srgbClr val="262626"/>
                </a:solidFill>
              </a:rPr>
              <a:t>what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is</a:t>
            </a:r>
            <a:r>
              <a:rPr lang="it-IT" sz="3200" dirty="0">
                <a:solidFill>
                  <a:srgbClr val="262626"/>
                </a:solidFill>
              </a:rPr>
              <a:t> the status of </a:t>
            </a:r>
            <a:r>
              <a:rPr lang="it-IT" sz="3200" dirty="0" err="1">
                <a:solidFill>
                  <a:srgbClr val="262626"/>
                </a:solidFill>
              </a:rPr>
              <a:t>constitutions</a:t>
            </a:r>
            <a:r>
              <a:rPr lang="it-IT" sz="3200" dirty="0">
                <a:solidFill>
                  <a:srgbClr val="262626"/>
                </a:solidFill>
              </a:rPr>
              <a:t> in </a:t>
            </a:r>
            <a:r>
              <a:rPr lang="it-IT" sz="3200" dirty="0" err="1">
                <a:solidFill>
                  <a:srgbClr val="262626"/>
                </a:solidFill>
              </a:rPr>
              <a:t>different</a:t>
            </a:r>
            <a:r>
              <a:rPr lang="it-IT" sz="3200" dirty="0">
                <a:solidFill>
                  <a:srgbClr val="262626"/>
                </a:solidFill>
              </a:rPr>
              <a:t> societies?</a:t>
            </a:r>
            <a:endParaRPr sz="3200" dirty="0">
              <a:solidFill>
                <a:srgbClr val="262626"/>
              </a:solidFill>
            </a:endParaRPr>
          </a:p>
        </p:txBody>
      </p:sp>
      <p:pic>
        <p:nvPicPr>
          <p:cNvPr id="17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 idx="4294967295"/>
          </p:nvPr>
        </p:nvSpPr>
        <p:spPr>
          <a:xfrm>
            <a:off x="1888171" y="251306"/>
            <a:ext cx="9314688" cy="60102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Constitutional Sociology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</a:t>
            </a:r>
            <a:r>
              <a:rPr lang="it-IT" sz="3200" dirty="0">
                <a:solidFill>
                  <a:srgbClr val="262626"/>
                </a:solidFill>
              </a:rPr>
              <a:t>The </a:t>
            </a:r>
            <a:r>
              <a:rPr lang="it-IT" sz="3200" dirty="0" err="1">
                <a:solidFill>
                  <a:srgbClr val="262626"/>
                </a:solidFill>
              </a:rPr>
              <a:t>debate</a:t>
            </a:r>
            <a:r>
              <a:rPr lang="it-IT" sz="3200" dirty="0">
                <a:solidFill>
                  <a:srgbClr val="262626"/>
                </a:solidFill>
              </a:rPr>
              <a:t> on </a:t>
            </a:r>
            <a:r>
              <a:rPr lang="it-IT" sz="3200" dirty="0" err="1">
                <a:solidFill>
                  <a:srgbClr val="262626"/>
                </a:solidFill>
              </a:rPr>
              <a:t>constitutions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has</a:t>
            </a:r>
            <a:r>
              <a:rPr lang="it-IT" sz="3200" dirty="0">
                <a:solidFill>
                  <a:srgbClr val="262626"/>
                </a:solidFill>
              </a:rPr>
              <a:t> for a long time </a:t>
            </a:r>
            <a:r>
              <a:rPr lang="it-IT" sz="3200" dirty="0" err="1">
                <a:solidFill>
                  <a:srgbClr val="262626"/>
                </a:solidFill>
              </a:rPr>
              <a:t>been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dominated</a:t>
            </a:r>
            <a:r>
              <a:rPr lang="it-IT" sz="3200" dirty="0">
                <a:solidFill>
                  <a:srgbClr val="262626"/>
                </a:solidFill>
              </a:rPr>
              <a:t> by:</a:t>
            </a:r>
            <a:br>
              <a:rPr lang="it-IT" sz="3200" dirty="0">
                <a:solidFill>
                  <a:srgbClr val="262626"/>
                </a:solidFill>
              </a:rPr>
            </a:br>
            <a:r>
              <a:rPr lang="it-IT" sz="3200" dirty="0">
                <a:solidFill>
                  <a:srgbClr val="262626"/>
                </a:solidFill>
              </a:rPr>
              <a:t>	</a:t>
            </a:r>
            <a:br>
              <a:rPr lang="it-IT" sz="3200" dirty="0">
                <a:solidFill>
                  <a:srgbClr val="262626"/>
                </a:solidFill>
              </a:rPr>
            </a:br>
            <a:r>
              <a:rPr lang="it-IT" sz="3200" dirty="0">
                <a:solidFill>
                  <a:srgbClr val="262626"/>
                </a:solidFill>
              </a:rPr>
              <a:t>	 • </a:t>
            </a:r>
            <a:r>
              <a:rPr lang="it-IT" sz="3200" i="1" dirty="0" err="1">
                <a:solidFill>
                  <a:srgbClr val="262626"/>
                </a:solidFill>
              </a:rPr>
              <a:t>legal</a:t>
            </a:r>
            <a:r>
              <a:rPr lang="it-IT" sz="3200" i="1" dirty="0">
                <a:solidFill>
                  <a:srgbClr val="262626"/>
                </a:solidFill>
              </a:rPr>
              <a:t> </a:t>
            </a:r>
            <a:r>
              <a:rPr lang="it-IT" sz="3200" i="1" dirty="0" err="1">
                <a:solidFill>
                  <a:srgbClr val="262626"/>
                </a:solidFill>
              </a:rPr>
              <a:t>positivism</a:t>
            </a:r>
            <a:r>
              <a:rPr lang="it-IT" sz="3200" dirty="0">
                <a:solidFill>
                  <a:srgbClr val="262626"/>
                </a:solidFill>
              </a:rPr>
              <a:t>: </a:t>
            </a:r>
            <a:r>
              <a:rPr lang="it-IT" sz="3200" dirty="0" err="1">
                <a:solidFill>
                  <a:srgbClr val="262626"/>
                </a:solidFill>
              </a:rPr>
              <a:t>stressing</a:t>
            </a:r>
            <a:r>
              <a:rPr lang="it-IT" sz="3200" dirty="0">
                <a:solidFill>
                  <a:srgbClr val="262626"/>
                </a:solidFill>
              </a:rPr>
              <a:t> the </a:t>
            </a:r>
            <a:r>
              <a:rPr lang="it-IT" sz="3200" dirty="0" err="1">
                <a:solidFill>
                  <a:srgbClr val="262626"/>
                </a:solidFill>
              </a:rPr>
              <a:t>normativity</a:t>
            </a:r>
            <a:r>
              <a:rPr lang="it-IT" sz="3200" dirty="0">
                <a:solidFill>
                  <a:srgbClr val="262626"/>
                </a:solidFill>
              </a:rPr>
              <a:t> of law 		</a:t>
            </a:r>
            <a:r>
              <a:rPr lang="it-IT" sz="3200" dirty="0" err="1">
                <a:solidFill>
                  <a:srgbClr val="262626"/>
                </a:solidFill>
              </a:rPr>
              <a:t>itself</a:t>
            </a:r>
            <a:r>
              <a:rPr lang="it-IT" sz="3200" dirty="0">
                <a:solidFill>
                  <a:srgbClr val="262626"/>
                </a:solidFill>
              </a:rPr>
              <a:t>; law </a:t>
            </a:r>
            <a:r>
              <a:rPr lang="it-IT" sz="3200" dirty="0" err="1">
                <a:solidFill>
                  <a:srgbClr val="262626"/>
                </a:solidFill>
              </a:rPr>
              <a:t>as</a:t>
            </a:r>
            <a:r>
              <a:rPr lang="it-IT" sz="3200" dirty="0">
                <a:solidFill>
                  <a:srgbClr val="262626"/>
                </a:solidFill>
              </a:rPr>
              <a:t> a separate </a:t>
            </a:r>
            <a:r>
              <a:rPr lang="it-IT" sz="3200" dirty="0" err="1">
                <a:solidFill>
                  <a:srgbClr val="262626"/>
                </a:solidFill>
              </a:rPr>
              <a:t>sphere</a:t>
            </a:r>
            <a:br>
              <a:rPr lang="it-IT" sz="3200" dirty="0">
                <a:solidFill>
                  <a:srgbClr val="262626"/>
                </a:solidFill>
              </a:rPr>
            </a:br>
            <a:r>
              <a:rPr lang="it-IT" sz="3200" dirty="0">
                <a:solidFill>
                  <a:srgbClr val="262626"/>
                </a:solidFill>
              </a:rPr>
              <a:t>	 • </a:t>
            </a:r>
            <a:r>
              <a:rPr lang="it-IT" sz="3200" i="1" dirty="0" err="1">
                <a:solidFill>
                  <a:srgbClr val="262626"/>
                </a:solidFill>
              </a:rPr>
              <a:t>political</a:t>
            </a:r>
            <a:r>
              <a:rPr lang="it-IT" sz="3200" i="1" dirty="0">
                <a:solidFill>
                  <a:srgbClr val="262626"/>
                </a:solidFill>
              </a:rPr>
              <a:t> science</a:t>
            </a:r>
            <a:r>
              <a:rPr lang="it-IT" sz="3200" dirty="0">
                <a:solidFill>
                  <a:srgbClr val="262626"/>
                </a:solidFill>
              </a:rPr>
              <a:t>: </a:t>
            </a:r>
            <a:r>
              <a:rPr lang="it-IT" sz="3200" dirty="0" err="1">
                <a:solidFill>
                  <a:srgbClr val="262626"/>
                </a:solidFill>
              </a:rPr>
              <a:t>stressing</a:t>
            </a:r>
            <a:r>
              <a:rPr lang="it-IT" sz="3200" dirty="0">
                <a:solidFill>
                  <a:srgbClr val="262626"/>
                </a:solidFill>
              </a:rPr>
              <a:t> the </a:t>
            </a:r>
            <a:r>
              <a:rPr lang="it-IT" sz="3200" dirty="0" err="1">
                <a:solidFill>
                  <a:srgbClr val="262626"/>
                </a:solidFill>
              </a:rPr>
              <a:t>constitution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as</a:t>
            </a:r>
            <a:r>
              <a:rPr lang="it-IT" sz="3200" dirty="0">
                <a:solidFill>
                  <a:srgbClr val="262626"/>
                </a:solidFill>
              </a:rPr>
              <a:t> an 	</a:t>
            </a:r>
            <a:r>
              <a:rPr lang="it-IT" sz="3200" dirty="0" err="1">
                <a:solidFill>
                  <a:srgbClr val="262626"/>
                </a:solidFill>
              </a:rPr>
              <a:t>expression</a:t>
            </a:r>
            <a:r>
              <a:rPr lang="it-IT" sz="3200" dirty="0">
                <a:solidFill>
                  <a:srgbClr val="262626"/>
                </a:solidFill>
              </a:rPr>
              <a:t> of the </a:t>
            </a:r>
            <a:r>
              <a:rPr lang="it-IT" sz="3200" dirty="0" err="1">
                <a:solidFill>
                  <a:srgbClr val="262626"/>
                </a:solidFill>
              </a:rPr>
              <a:t>political</a:t>
            </a:r>
            <a:r>
              <a:rPr lang="it-IT" sz="3200" dirty="0">
                <a:solidFill>
                  <a:srgbClr val="262626"/>
                </a:solidFill>
              </a:rPr>
              <a:t> balance of power; the </a:t>
            </a:r>
            <a:r>
              <a:rPr lang="it-IT" sz="3200" dirty="0" err="1">
                <a:solidFill>
                  <a:srgbClr val="262626"/>
                </a:solidFill>
              </a:rPr>
              <a:t>constitution</a:t>
            </a:r>
            <a:r>
              <a:rPr lang="it-IT" sz="3200" dirty="0">
                <a:solidFill>
                  <a:srgbClr val="262626"/>
                </a:solidFill>
              </a:rPr>
              <a:t> 	</a:t>
            </a:r>
            <a:r>
              <a:rPr lang="it-IT" sz="3200" dirty="0" err="1">
                <a:solidFill>
                  <a:srgbClr val="262626"/>
                </a:solidFill>
              </a:rPr>
              <a:t>as</a:t>
            </a:r>
            <a:r>
              <a:rPr lang="it-IT" sz="3200" dirty="0">
                <a:solidFill>
                  <a:srgbClr val="262626"/>
                </a:solidFill>
              </a:rPr>
              <a:t> the </a:t>
            </a:r>
            <a:r>
              <a:rPr lang="it-IT" sz="3200" dirty="0" err="1">
                <a:solidFill>
                  <a:srgbClr val="262626"/>
                </a:solidFill>
              </a:rPr>
              <a:t>outcome</a:t>
            </a:r>
            <a:r>
              <a:rPr lang="it-IT" sz="3200" dirty="0">
                <a:solidFill>
                  <a:srgbClr val="262626"/>
                </a:solidFill>
              </a:rPr>
              <a:t> of </a:t>
            </a:r>
            <a:r>
              <a:rPr lang="it-IT" sz="3200" dirty="0" err="1">
                <a:solidFill>
                  <a:srgbClr val="262626"/>
                </a:solidFill>
              </a:rPr>
              <a:t>political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negotiations</a:t>
            </a:r>
            <a:r>
              <a:rPr lang="it-IT" sz="3200" dirty="0">
                <a:solidFill>
                  <a:srgbClr val="262626"/>
                </a:solidFill>
              </a:rPr>
              <a:t>/</a:t>
            </a:r>
            <a:r>
              <a:rPr lang="it-IT" sz="3200" dirty="0" err="1">
                <a:solidFill>
                  <a:srgbClr val="262626"/>
                </a:solidFill>
              </a:rPr>
              <a:t>pacts</a:t>
            </a:r>
            <a:r>
              <a:rPr lang="it-IT" sz="3200" dirty="0">
                <a:solidFill>
                  <a:srgbClr val="262626"/>
                </a:solidFill>
              </a:rPr>
              <a:t>, etc.</a:t>
            </a:r>
            <a:br>
              <a:rPr lang="it-IT" sz="3200" dirty="0">
                <a:solidFill>
                  <a:srgbClr val="262626"/>
                </a:solidFill>
              </a:rPr>
            </a:br>
            <a:br>
              <a:rPr lang="it-IT" sz="3200" dirty="0">
                <a:solidFill>
                  <a:srgbClr val="262626"/>
                </a:solidFill>
              </a:rPr>
            </a:br>
            <a:r>
              <a:rPr lang="en-GB" sz="3200" dirty="0">
                <a:solidFill>
                  <a:srgbClr val="262626"/>
                </a:solidFill>
              </a:rPr>
              <a:t>- Both approaches have difficulty analysing and explaining empirical validity of constitutions </a:t>
            </a:r>
            <a:r>
              <a:rPr lang="en-GB" sz="3200" i="1" dirty="0">
                <a:solidFill>
                  <a:srgbClr val="262626"/>
                </a:solidFill>
              </a:rPr>
              <a:t>over time</a:t>
            </a:r>
            <a:r>
              <a:rPr lang="en-GB" sz="3200" dirty="0">
                <a:solidFill>
                  <a:srgbClr val="262626"/>
                </a:solidFill>
              </a:rPr>
              <a:t>;</a:t>
            </a:r>
            <a:endParaRPr sz="3200" dirty="0">
              <a:solidFill>
                <a:srgbClr val="262626"/>
              </a:solidFill>
            </a:endParaRPr>
          </a:p>
        </p:txBody>
      </p:sp>
      <p:pic>
        <p:nvPicPr>
          <p:cNvPr id="17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  <p:extLst>
      <p:ext uri="{BB962C8B-B14F-4D97-AF65-F5344CB8AC3E}">
        <p14:creationId xmlns:p14="http://schemas.microsoft.com/office/powerpoint/2010/main" val="27281582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 idx="4294967295"/>
          </p:nvPr>
        </p:nvSpPr>
        <p:spPr>
          <a:xfrm>
            <a:off x="1888171" y="251306"/>
            <a:ext cx="9314688" cy="601023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Constitutional Sociology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</a:t>
            </a:r>
            <a:r>
              <a:rPr lang="it-IT" sz="3200" dirty="0">
                <a:solidFill>
                  <a:srgbClr val="262626"/>
                </a:solidFill>
              </a:rPr>
              <a:t>A more </a:t>
            </a:r>
            <a:r>
              <a:rPr lang="it-IT" sz="3200" dirty="0" err="1">
                <a:solidFill>
                  <a:srgbClr val="262626"/>
                </a:solidFill>
              </a:rPr>
              <a:t>societally-attuned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sociological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approach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explores</a:t>
            </a:r>
            <a:r>
              <a:rPr lang="it-IT" sz="3200" dirty="0">
                <a:solidFill>
                  <a:srgbClr val="262626"/>
                </a:solidFill>
              </a:rPr>
              <a:t> the </a:t>
            </a:r>
            <a:r>
              <a:rPr lang="it-IT" sz="3200" dirty="0" err="1">
                <a:solidFill>
                  <a:srgbClr val="262626"/>
                </a:solidFill>
              </a:rPr>
              <a:t>normativity</a:t>
            </a:r>
            <a:r>
              <a:rPr lang="it-IT" sz="3200" dirty="0">
                <a:solidFill>
                  <a:srgbClr val="262626"/>
                </a:solidFill>
              </a:rPr>
              <a:t> and </a:t>
            </a:r>
            <a:r>
              <a:rPr lang="it-IT" sz="3200" dirty="0" err="1">
                <a:solidFill>
                  <a:srgbClr val="262626"/>
                </a:solidFill>
              </a:rPr>
              <a:t>actual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legitimacy</a:t>
            </a:r>
            <a:r>
              <a:rPr lang="it-IT" sz="3200" dirty="0">
                <a:solidFill>
                  <a:srgbClr val="262626"/>
                </a:solidFill>
              </a:rPr>
              <a:t> of the </a:t>
            </a:r>
            <a:r>
              <a:rPr lang="it-IT" sz="3200" dirty="0" err="1">
                <a:solidFill>
                  <a:srgbClr val="262626"/>
                </a:solidFill>
              </a:rPr>
              <a:t>constitution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as</a:t>
            </a:r>
            <a:r>
              <a:rPr lang="it-IT" sz="3200" dirty="0">
                <a:solidFill>
                  <a:srgbClr val="262626"/>
                </a:solidFill>
              </a:rPr>
              <a:t> an </a:t>
            </a:r>
            <a:r>
              <a:rPr lang="it-IT" sz="3200" dirty="0" err="1">
                <a:solidFill>
                  <a:srgbClr val="262626"/>
                </a:solidFill>
              </a:rPr>
              <a:t>empirical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problem</a:t>
            </a:r>
            <a:r>
              <a:rPr lang="it-IT" sz="3200" dirty="0">
                <a:solidFill>
                  <a:srgbClr val="262626"/>
                </a:solidFill>
              </a:rPr>
              <a:t> or an ‘on-</a:t>
            </a:r>
            <a:r>
              <a:rPr lang="it-IT" sz="3200" dirty="0" err="1">
                <a:solidFill>
                  <a:srgbClr val="262626"/>
                </a:solidFill>
              </a:rPr>
              <a:t>going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validity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problem</a:t>
            </a:r>
            <a:r>
              <a:rPr lang="it-IT" sz="3200" dirty="0">
                <a:solidFill>
                  <a:srgbClr val="262626"/>
                </a:solidFill>
              </a:rPr>
              <a:t>’</a:t>
            </a:r>
            <a:r>
              <a:rPr lang="en-GB" sz="3200" dirty="0">
                <a:solidFill>
                  <a:srgbClr val="262626"/>
                </a:solidFill>
              </a:rPr>
              <a:t> (</a:t>
            </a:r>
            <a:r>
              <a:rPr lang="en-GB" sz="3200" dirty="0" err="1">
                <a:solidFill>
                  <a:srgbClr val="262626"/>
                </a:solidFill>
              </a:rPr>
              <a:t>Vorländer</a:t>
            </a:r>
            <a:r>
              <a:rPr lang="en-GB" sz="3200" dirty="0">
                <a:solidFill>
                  <a:srgbClr val="262626"/>
                </a:solidFill>
              </a:rPr>
              <a:t> 2017);</a:t>
            </a:r>
            <a:br>
              <a:rPr lang="en-GB" sz="3200" dirty="0">
                <a:solidFill>
                  <a:srgbClr val="262626"/>
                </a:solidFill>
              </a:rPr>
            </a:br>
            <a:br>
              <a:rPr lang="en-GB" sz="3200" dirty="0">
                <a:solidFill>
                  <a:srgbClr val="262626"/>
                </a:solidFill>
              </a:rPr>
            </a:br>
            <a:r>
              <a:rPr lang="en-GB" sz="3200" dirty="0">
                <a:solidFill>
                  <a:srgbClr val="262626"/>
                </a:solidFill>
              </a:rPr>
              <a:t>- This requires a more institutionalist sensibility, which stresses processes, interactions, and dynamics of constitutional orders over time;</a:t>
            </a:r>
            <a:br>
              <a:rPr lang="en-GB" sz="3200" dirty="0">
                <a:solidFill>
                  <a:srgbClr val="262626"/>
                </a:solidFill>
              </a:rPr>
            </a:br>
            <a:endParaRPr sz="3200" dirty="0">
              <a:solidFill>
                <a:srgbClr val="262626"/>
              </a:solidFill>
            </a:endParaRPr>
          </a:p>
        </p:txBody>
      </p:sp>
      <p:pic>
        <p:nvPicPr>
          <p:cNvPr id="17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  <p:extLst>
      <p:ext uri="{BB962C8B-B14F-4D97-AF65-F5344CB8AC3E}">
        <p14:creationId xmlns:p14="http://schemas.microsoft.com/office/powerpoint/2010/main" val="195277202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 idx="4294967295"/>
          </p:nvPr>
        </p:nvSpPr>
        <p:spPr>
          <a:xfrm>
            <a:off x="1888171" y="251306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Constitutional Sociology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Constitutional sociology avoids a purely functionalist </a:t>
            </a:r>
            <a:r>
              <a:rPr lang="it-IT" sz="3200" dirty="0">
                <a:solidFill>
                  <a:srgbClr val="262626"/>
                </a:solidFill>
              </a:rPr>
              <a:t>and</a:t>
            </a:r>
            <a:r>
              <a:rPr sz="3200" dirty="0">
                <a:solidFill>
                  <a:srgbClr val="262626"/>
                </a:solidFill>
              </a:rPr>
              <a:t> structuralist explanations of constitutions </a:t>
            </a:r>
            <a:r>
              <a:rPr lang="it-IT" sz="3200" dirty="0">
                <a:solidFill>
                  <a:srgbClr val="262626"/>
                </a:solidFill>
              </a:rPr>
              <a:t>(</a:t>
            </a:r>
            <a:r>
              <a:rPr lang="it-IT" sz="3200" dirty="0" err="1">
                <a:solidFill>
                  <a:srgbClr val="262626"/>
                </a:solidFill>
              </a:rPr>
              <a:t>as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spontaneously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emerging</a:t>
            </a:r>
            <a:r>
              <a:rPr lang="it-IT" sz="3200" dirty="0">
                <a:solidFill>
                  <a:srgbClr val="262626"/>
                </a:solidFill>
              </a:rPr>
              <a:t> from </a:t>
            </a:r>
            <a:r>
              <a:rPr lang="it-IT" sz="3200" dirty="0" err="1">
                <a:solidFill>
                  <a:srgbClr val="262626"/>
                </a:solidFill>
              </a:rPr>
              <a:t>societal</a:t>
            </a:r>
            <a:r>
              <a:rPr lang="it-IT" sz="3200" dirty="0">
                <a:solidFill>
                  <a:srgbClr val="262626"/>
                </a:solidFill>
              </a:rPr>
              <a:t> </a:t>
            </a:r>
            <a:r>
              <a:rPr lang="it-IT" sz="3200" dirty="0" err="1">
                <a:solidFill>
                  <a:srgbClr val="262626"/>
                </a:solidFill>
              </a:rPr>
              <a:t>evolution</a:t>
            </a:r>
            <a:r>
              <a:rPr lang="it-IT" sz="3200" dirty="0">
                <a:solidFill>
                  <a:srgbClr val="262626"/>
                </a:solidFill>
              </a:rPr>
              <a:t> and </a:t>
            </a:r>
            <a:r>
              <a:rPr lang="it-IT" sz="3200" dirty="0" err="1">
                <a:solidFill>
                  <a:srgbClr val="262626"/>
                </a:solidFill>
              </a:rPr>
              <a:t>modernization</a:t>
            </a:r>
            <a:r>
              <a:rPr lang="it-IT" sz="3200" dirty="0">
                <a:solidFill>
                  <a:srgbClr val="262626"/>
                </a:solidFill>
              </a:rPr>
              <a:t>) </a:t>
            </a:r>
            <a:r>
              <a:rPr sz="3200" dirty="0">
                <a:solidFill>
                  <a:srgbClr val="262626"/>
                </a:solidFill>
              </a:rPr>
              <a:t>(</a:t>
            </a:r>
            <a:r>
              <a:rPr sz="3200" dirty="0" err="1">
                <a:solidFill>
                  <a:srgbClr val="262626"/>
                </a:solidFill>
              </a:rPr>
              <a:t>Vorländer</a:t>
            </a:r>
            <a:r>
              <a:rPr sz="3200" dirty="0">
                <a:solidFill>
                  <a:srgbClr val="262626"/>
                </a:solidFill>
              </a:rPr>
              <a:t> 2017);</a:t>
            </a:r>
            <a:br>
              <a:rPr sz="3200" dirty="0">
                <a:solidFill>
                  <a:srgbClr val="262626"/>
                </a:solidFill>
              </a:rPr>
            </a:br>
            <a:br>
              <a:rPr sz="3200" dirty="0">
                <a:solidFill>
                  <a:srgbClr val="262626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Constitutions can be understood as social and political order arrangements, in which the guiding principles are symbolically represented;</a:t>
            </a:r>
          </a:p>
        </p:txBody>
      </p:sp>
      <p:pic>
        <p:nvPicPr>
          <p:cNvPr id="17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  <p:extLst>
      <p:ext uri="{BB962C8B-B14F-4D97-AF65-F5344CB8AC3E}">
        <p14:creationId xmlns:p14="http://schemas.microsoft.com/office/powerpoint/2010/main" val="199548351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 idx="4294967295"/>
          </p:nvPr>
        </p:nvSpPr>
        <p:spPr>
          <a:xfrm>
            <a:off x="2132655" y="263711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Constitutional Sociology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Institutions can be understood as meaningful interfaces between guiding principles and structures of action and communication (</a:t>
            </a:r>
            <a:r>
              <a:rPr sz="3200" dirty="0" err="1">
                <a:solidFill>
                  <a:srgbClr val="262626"/>
                </a:solidFill>
              </a:rPr>
              <a:t>Vorländer</a:t>
            </a:r>
            <a:r>
              <a:rPr sz="3200" dirty="0">
                <a:solidFill>
                  <a:srgbClr val="262626"/>
                </a:solidFill>
              </a:rPr>
              <a:t> 2017);</a:t>
            </a:r>
            <a:br>
              <a:rPr sz="3200" dirty="0">
                <a:solidFill>
                  <a:srgbClr val="262626"/>
                </a:solidFill>
              </a:rPr>
            </a:br>
            <a:br>
              <a:rPr sz="3200" dirty="0">
                <a:solidFill>
                  <a:srgbClr val="262626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Institutions have an </a:t>
            </a:r>
            <a:r>
              <a:rPr sz="3200" i="1" dirty="0">
                <a:solidFill>
                  <a:srgbClr val="262626"/>
                </a:solidFill>
              </a:rPr>
              <a:t>implicit meaning and value structure</a:t>
            </a:r>
            <a:r>
              <a:rPr sz="3200" dirty="0">
                <a:solidFill>
                  <a:srgbClr val="262626"/>
                </a:solidFill>
              </a:rPr>
              <a:t>, and </a:t>
            </a:r>
            <a:r>
              <a:rPr sz="3200" i="1" dirty="0">
                <a:solidFill>
                  <a:srgbClr val="262626"/>
                </a:solidFill>
              </a:rPr>
              <a:t>need to make this explicit </a:t>
            </a:r>
            <a:r>
              <a:rPr sz="3200" dirty="0">
                <a:solidFill>
                  <a:srgbClr val="262626"/>
                </a:solidFill>
              </a:rPr>
              <a:t>to make the institution permanent, in forms of medial, emblematic, ritual, mythical, narrative expression;</a:t>
            </a:r>
          </a:p>
        </p:txBody>
      </p:sp>
      <p:pic>
        <p:nvPicPr>
          <p:cNvPr id="18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 idx="4294967295"/>
          </p:nvPr>
        </p:nvSpPr>
        <p:spPr>
          <a:xfrm>
            <a:off x="951555" y="0"/>
            <a:ext cx="12436494" cy="8024555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endParaRPr sz="3200" dirty="0">
              <a:solidFill>
                <a:srgbClr val="262626"/>
              </a:solidFill>
            </a:endParaRPr>
          </a:p>
        </p:txBody>
      </p:sp>
      <p:pic>
        <p:nvPicPr>
          <p:cNvPr id="18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1026" name="Picture 2" descr="https://www.archives.gov/museum/visit/images/rotunda-visitors-l.jpg">
            <a:extLst>
              <a:ext uri="{FF2B5EF4-FFF2-40B4-BE49-F238E27FC236}">
                <a16:creationId xmlns:a16="http://schemas.microsoft.com/office/drawing/2014/main" id="{EA112119-60F6-422F-8EAF-070FF08F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365064"/>
            <a:ext cx="7948307" cy="48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4757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 idx="4294967295"/>
          </p:nvPr>
        </p:nvSpPr>
        <p:spPr>
          <a:xfrm>
            <a:off x="951555" y="0"/>
            <a:ext cx="12436494" cy="8024555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endParaRPr sz="3200" dirty="0">
              <a:solidFill>
                <a:srgbClr val="262626"/>
              </a:solidFill>
            </a:endParaRPr>
          </a:p>
        </p:txBody>
      </p:sp>
      <p:pic>
        <p:nvPicPr>
          <p:cNvPr id="18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383C1-8047-4F90-B3A7-BEA73FB5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" y="3268287"/>
            <a:ext cx="9001125" cy="3057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550B8A-B864-44E5-B4A2-9A179AE97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966" y="251810"/>
            <a:ext cx="7015384" cy="32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7059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 idx="4294967295"/>
          </p:nvPr>
        </p:nvSpPr>
        <p:spPr>
          <a:xfrm>
            <a:off x="951555" y="0"/>
            <a:ext cx="12436494" cy="8024555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endParaRPr sz="3200" dirty="0">
              <a:solidFill>
                <a:srgbClr val="262626"/>
              </a:solidFill>
            </a:endParaRPr>
          </a:p>
        </p:txBody>
      </p:sp>
      <p:pic>
        <p:nvPicPr>
          <p:cNvPr id="18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9D146-0899-4C8D-9D87-67D95E141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62" y="1531425"/>
            <a:ext cx="6275388" cy="44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773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9751108" y="6248400"/>
            <a:ext cx="231092" cy="37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t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524000" y="4191000"/>
            <a:ext cx="20574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>
            <a:lvl1pPr marL="333375" indent="-323850">
              <a:spcBef>
                <a:spcPts val="500"/>
              </a:spcBef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5100" algn="l"/>
                <a:tab pos="10769600" algn="l"/>
                <a:tab pos="10769600" algn="l"/>
                <a:tab pos="10769600" algn="l"/>
                <a:tab pos="10769600" algn="l"/>
                <a:tab pos="10769600" algn="l"/>
              </a:tabLst>
              <a:defRPr sz="2000">
                <a:solidFill>
                  <a:srgbClr val="CBD7F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	</a:t>
            </a:r>
          </a:p>
        </p:txBody>
      </p:sp>
      <p:pic>
        <p:nvPicPr>
          <p:cNvPr id="13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sp>
        <p:nvSpPr>
          <p:cNvPr id="137" name="Shape 137"/>
          <p:cNvSpPr/>
          <p:nvPr/>
        </p:nvSpPr>
        <p:spPr>
          <a:xfrm>
            <a:off x="2218944" y="536958"/>
            <a:ext cx="9314688" cy="51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914400">
              <a:lnSpc>
                <a:spcPct val="85000"/>
              </a:lnSpc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Summary last class</a:t>
            </a:r>
            <a:br>
              <a:rPr sz="3600" dirty="0">
                <a:solidFill>
                  <a:srgbClr val="808080"/>
                </a:solidFill>
              </a:rPr>
            </a:br>
            <a:endParaRPr lang="it-IT" sz="3600" dirty="0">
              <a:solidFill>
                <a:srgbClr val="808080"/>
              </a:solidFill>
            </a:endParaRPr>
          </a:p>
          <a:p>
            <a:pPr marL="457200" indent="-457200" defTabSz="914400">
              <a:lnSpc>
                <a:spcPct val="85000"/>
              </a:lnSpc>
              <a:buFont typeface="Arial" panose="020B0604020202020204" pitchFamily="34" charset="0"/>
              <a:buChar char="•"/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it-IT" sz="3200" dirty="0" err="1"/>
              <a:t>Foundational</a:t>
            </a:r>
            <a:r>
              <a:rPr lang="it-IT" sz="3200" dirty="0"/>
              <a:t> (</a:t>
            </a:r>
            <a:r>
              <a:rPr lang="it-IT" sz="3200" dirty="0" err="1"/>
              <a:t>revolutionary</a:t>
            </a:r>
            <a:r>
              <a:rPr lang="it-IT" sz="3200" dirty="0"/>
              <a:t>) and </a:t>
            </a:r>
            <a:r>
              <a:rPr lang="it-IT" sz="3200" dirty="0" err="1"/>
              <a:t>societal</a:t>
            </a:r>
            <a:r>
              <a:rPr lang="it-IT" sz="3200" dirty="0"/>
              <a:t> (</a:t>
            </a:r>
            <a:r>
              <a:rPr lang="it-IT" sz="3200" dirty="0" err="1"/>
              <a:t>evolutionary</a:t>
            </a:r>
            <a:r>
              <a:rPr lang="it-IT" sz="3200" dirty="0"/>
              <a:t>) </a:t>
            </a:r>
            <a:r>
              <a:rPr lang="it-IT" sz="3200" dirty="0" err="1"/>
              <a:t>constitutions</a:t>
            </a:r>
            <a:r>
              <a:rPr lang="it-IT" sz="3200" dirty="0"/>
              <a:t>;</a:t>
            </a:r>
          </a:p>
          <a:p>
            <a:pPr defTabSz="914400">
              <a:lnSpc>
                <a:spcPct val="85000"/>
              </a:lnSpc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it-IT" sz="3200" dirty="0"/>
          </a:p>
          <a:p>
            <a:pPr marL="457200" indent="-457200" defTabSz="914400">
              <a:lnSpc>
                <a:spcPct val="85000"/>
              </a:lnSpc>
              <a:buFont typeface="Arial" panose="020B0604020202020204" pitchFamily="34" charset="0"/>
              <a:buChar char="•"/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it-IT" sz="3200" dirty="0" err="1"/>
              <a:t>Sociology</a:t>
            </a:r>
            <a:r>
              <a:rPr lang="it-IT" sz="3200" dirty="0"/>
              <a:t> of </a:t>
            </a:r>
            <a:r>
              <a:rPr lang="it-IT" sz="3200" dirty="0" err="1"/>
              <a:t>constitutions</a:t>
            </a:r>
            <a:r>
              <a:rPr lang="it-IT" sz="3200" dirty="0"/>
              <a:t>;</a:t>
            </a:r>
          </a:p>
          <a:p>
            <a:pPr defTabSz="914400">
              <a:lnSpc>
                <a:spcPct val="85000"/>
              </a:lnSpc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it-IT" sz="3200" dirty="0"/>
          </a:p>
          <a:p>
            <a:pPr marL="457200" indent="-457200" defTabSz="914400">
              <a:lnSpc>
                <a:spcPct val="85000"/>
              </a:lnSpc>
              <a:buFont typeface="Arial" panose="020B0604020202020204" pitchFamily="34" charset="0"/>
              <a:buChar char="•"/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3200" dirty="0"/>
              <a:t>Classical sociology and constitutions (Durkheim, </a:t>
            </a:r>
            <a:r>
              <a:rPr lang="it-IT" sz="3200" dirty="0"/>
              <a:t>Weber);</a:t>
            </a:r>
          </a:p>
          <a:p>
            <a:pPr marL="457200" indent="-457200" defTabSz="914400">
              <a:lnSpc>
                <a:spcPct val="85000"/>
              </a:lnSpc>
              <a:buFont typeface="Arial" panose="020B0604020202020204" pitchFamily="34" charset="0"/>
              <a:buChar char="•"/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it-IT" sz="3200" spc="-50" dirty="0"/>
          </a:p>
          <a:p>
            <a:pPr marL="457200" indent="-457200" defTabSz="914400">
              <a:lnSpc>
                <a:spcPct val="85000"/>
              </a:lnSpc>
              <a:buFont typeface="Arial" panose="020B0604020202020204" pitchFamily="34" charset="0"/>
              <a:buChar char="•"/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it-IT" sz="3200" spc="-50" dirty="0"/>
              <a:t>The </a:t>
            </a:r>
            <a:r>
              <a:rPr lang="it-IT" sz="3200" spc="-50" dirty="0" err="1"/>
              <a:t>example</a:t>
            </a:r>
            <a:r>
              <a:rPr lang="it-IT" sz="3200" spc="-50" dirty="0"/>
              <a:t> of Iceland.</a:t>
            </a:r>
            <a:endParaRPr lang="it-IT" sz="4800" spc="-5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 idx="4294967295"/>
          </p:nvPr>
        </p:nvSpPr>
        <p:spPr>
          <a:xfrm>
            <a:off x="951555" y="0"/>
            <a:ext cx="12436494" cy="8024555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endParaRPr sz="3200" dirty="0">
              <a:solidFill>
                <a:srgbClr val="262626"/>
              </a:solidFill>
            </a:endParaRPr>
          </a:p>
        </p:txBody>
      </p:sp>
      <p:pic>
        <p:nvPicPr>
          <p:cNvPr id="18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4098" name="Picture 2" descr="Risultati immagini per czech constitutional court">
            <a:extLst>
              <a:ext uri="{FF2B5EF4-FFF2-40B4-BE49-F238E27FC236}">
                <a16:creationId xmlns:a16="http://schemas.microsoft.com/office/drawing/2014/main" id="{1E6DAF3C-05E5-4D29-8CC4-069F1A38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9" y="1536234"/>
            <a:ext cx="7202488" cy="47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4845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Constitutional Sociology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Institutional stability therefore stems from the interplay of interpretations, practices and symbolic representations;</a:t>
            </a:r>
            <a:br>
              <a:rPr sz="3200" dirty="0">
                <a:solidFill>
                  <a:srgbClr val="262626"/>
                </a:solidFill>
              </a:rPr>
            </a:br>
            <a:br>
              <a:rPr sz="3200" dirty="0">
                <a:solidFill>
                  <a:srgbClr val="262626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Also constitutional arrangements are grounded in interpretation, practice, and symbols, and have a </a:t>
            </a:r>
            <a:r>
              <a:rPr sz="3200" i="1" dirty="0">
                <a:solidFill>
                  <a:srgbClr val="262626"/>
                </a:solidFill>
              </a:rPr>
              <a:t>historicity</a:t>
            </a:r>
            <a:r>
              <a:rPr sz="3200" dirty="0">
                <a:solidFill>
                  <a:srgbClr val="262626"/>
                </a:solidFill>
              </a:rPr>
              <a:t>;</a:t>
            </a:r>
          </a:p>
        </p:txBody>
      </p:sp>
      <p:pic>
        <p:nvPicPr>
          <p:cNvPr id="18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Constitutional Sociology</a:t>
            </a: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r>
              <a:rPr sz="3200">
                <a:solidFill>
                  <a:srgbClr val="262626"/>
                </a:solidFill>
              </a:rPr>
              <a:t>- In this regard, there is an affinity with institutionalism in sociology, in particular ‘ideational or constructivist institutionalism’ (Colin Hay);</a:t>
            </a:r>
            <a:br>
              <a:rPr sz="3200">
                <a:solidFill>
                  <a:srgbClr val="262626"/>
                </a:solidFill>
              </a:rPr>
            </a:br>
            <a:br>
              <a:rPr sz="3200">
                <a:solidFill>
                  <a:srgbClr val="262626"/>
                </a:solidFill>
              </a:rPr>
            </a:br>
            <a:r>
              <a:rPr sz="3200">
                <a:solidFill>
                  <a:srgbClr val="262626"/>
                </a:solidFill>
              </a:rPr>
              <a:t>- What needs attention is informal, intersubjective, and communicative processes that ‘uphold’ constitutional structures;</a:t>
            </a:r>
          </a:p>
        </p:txBody>
      </p:sp>
      <p:pic>
        <p:nvPicPr>
          <p:cNvPr id="19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 idx="4294967295"/>
          </p:nvPr>
        </p:nvSpPr>
        <p:spPr>
          <a:xfrm>
            <a:off x="1988840" y="249330"/>
            <a:ext cx="9314689" cy="6010232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sz="3600" dirty="0">
                <a:solidFill>
                  <a:srgbClr val="808080"/>
                </a:solidFill>
              </a:rPr>
              <a:t>Constitutional Sociology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- A ‘hermeneutics of constitutions’ entails:</a:t>
            </a:r>
            <a:br>
              <a:rPr sz="3200" dirty="0">
                <a:solidFill>
                  <a:srgbClr val="262626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	</a:t>
            </a:r>
            <a:br>
              <a:rPr sz="3200" dirty="0">
                <a:solidFill>
                  <a:srgbClr val="262626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1. the dimension of meaning, the guiding principles and normative ideas which connect a political 	community with its constitution;</a:t>
            </a:r>
            <a:br>
              <a:rPr sz="3200" dirty="0">
                <a:solidFill>
                  <a:srgbClr val="262626"/>
                </a:solidFill>
              </a:rPr>
            </a:br>
            <a:r>
              <a:rPr sz="3200" dirty="0">
                <a:solidFill>
                  <a:srgbClr val="262626"/>
                </a:solidFill>
              </a:rPr>
              <a:t>2. the praxeology of conduct guided by rules, including rule-following and the interpretation thereof (</a:t>
            </a:r>
            <a:r>
              <a:rPr sz="3200" dirty="0" err="1">
                <a:solidFill>
                  <a:srgbClr val="262626"/>
                </a:solidFill>
              </a:rPr>
              <a:t>Vorländer</a:t>
            </a:r>
            <a:r>
              <a:rPr sz="3200" dirty="0">
                <a:solidFill>
                  <a:srgbClr val="262626"/>
                </a:solidFill>
              </a:rPr>
              <a:t> 2017);</a:t>
            </a:r>
          </a:p>
        </p:txBody>
      </p:sp>
      <p:pic>
        <p:nvPicPr>
          <p:cNvPr id="19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 idx="4294967295"/>
          </p:nvPr>
        </p:nvSpPr>
        <p:spPr>
          <a:xfrm>
            <a:off x="1916933" y="321237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04" spc="-91"/>
            </a:pPr>
            <a:br/>
            <a:br/>
            <a:r>
              <a:rPr sz="3276" spc="-91">
                <a:solidFill>
                  <a:srgbClr val="808080"/>
                </a:solidFill>
              </a:rPr>
              <a:t>Constitutional Sociology</a:t>
            </a: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r>
              <a:rPr sz="2912">
                <a:solidFill>
                  <a:srgbClr val="262626"/>
                </a:solidFill>
              </a:rPr>
              <a:t>- Constitutions make claims of order and claims to validity, but they do not produce these themselves;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r>
              <a:rPr sz="2912">
                <a:solidFill>
                  <a:srgbClr val="262626"/>
                </a:solidFill>
              </a:rPr>
              <a:t>- It is not the inherent normativity of constitutions that provides legitimacy and integration, but rather a ‘complex process of recognition and acceptance in a space of potentially competing- legal, political an social - interpretations and political-social practices’ </a:t>
            </a:r>
            <a:r>
              <a:rPr sz="2548" spc="-91">
                <a:solidFill>
                  <a:srgbClr val="262626"/>
                </a:solidFill>
              </a:rPr>
              <a:t>(</a:t>
            </a:r>
            <a:r>
              <a:rPr sz="2912">
                <a:solidFill>
                  <a:srgbClr val="262626"/>
                </a:solidFill>
              </a:rPr>
              <a:t>Vorländer 2017</a:t>
            </a:r>
            <a:r>
              <a:rPr sz="2548" spc="-91">
                <a:solidFill>
                  <a:srgbClr val="262626"/>
                </a:solidFill>
              </a:rPr>
              <a:t>);</a:t>
            </a:r>
          </a:p>
        </p:txBody>
      </p:sp>
      <p:pic>
        <p:nvPicPr>
          <p:cNvPr id="20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96111">
              <a:defRPr sz="4312" spc="-98"/>
            </a:pPr>
            <a:br/>
            <a:br/>
            <a:r>
              <a:rPr sz="3528" spc="-97">
                <a:solidFill>
                  <a:srgbClr val="808080"/>
                </a:solidFill>
              </a:rPr>
              <a:t>Constitutional Traditions and Identities</a:t>
            </a:r>
            <a:br>
              <a:rPr sz="3528" spc="-97">
                <a:solidFill>
                  <a:srgbClr val="808080"/>
                </a:solidFill>
              </a:rPr>
            </a:br>
            <a:br>
              <a:rPr sz="3528" spc="-97">
                <a:solidFill>
                  <a:srgbClr val="808080"/>
                </a:solidFill>
              </a:rPr>
            </a:br>
            <a:br>
              <a:rPr sz="3528" spc="-97">
                <a:solidFill>
                  <a:srgbClr val="808080"/>
                </a:solidFill>
              </a:rPr>
            </a:br>
            <a:r>
              <a:rPr sz="3136" spc="-98">
                <a:solidFill>
                  <a:srgbClr val="262626"/>
                </a:solidFill>
              </a:rPr>
              <a:t>- There is increasing discussion of ‘constitutional identity’, ‘constitutional culture’, and ‘living constitutions’;</a:t>
            </a:r>
            <a:br>
              <a:rPr sz="3136" spc="-98">
                <a:solidFill>
                  <a:srgbClr val="262626"/>
                </a:solidFill>
              </a:rPr>
            </a:br>
            <a:br>
              <a:rPr sz="3136" spc="-98">
                <a:solidFill>
                  <a:srgbClr val="262626"/>
                </a:solidFill>
              </a:rPr>
            </a:br>
            <a:r>
              <a:rPr sz="3136" spc="-98">
                <a:solidFill>
                  <a:srgbClr val="262626"/>
                </a:solidFill>
              </a:rPr>
              <a:t>- Culture in general might be likened to a jellyfish on the beach – to be observed with interest, but not to be touched (see Oomen 2016)</a:t>
            </a:r>
            <a:br>
              <a:rPr sz="3136" spc="-98">
                <a:solidFill>
                  <a:srgbClr val="262626"/>
                </a:solidFill>
              </a:rPr>
            </a:br>
            <a:br>
              <a:rPr sz="3136" spc="-98">
                <a:solidFill>
                  <a:srgbClr val="262626"/>
                </a:solidFill>
              </a:rPr>
            </a:br>
            <a:endParaRPr sz="3136" spc="-98">
              <a:solidFill>
                <a:srgbClr val="262626"/>
              </a:solidFill>
            </a:endParaRPr>
          </a:p>
        </p:txBody>
      </p:sp>
      <p:pic>
        <p:nvPicPr>
          <p:cNvPr id="20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3900" spc="-100"/>
            </a:pPr>
            <a:br>
              <a:rPr dirty="0"/>
            </a:br>
            <a:br>
              <a:rPr dirty="0"/>
            </a:br>
            <a:r>
              <a:rPr sz="3200" dirty="0">
                <a:solidFill>
                  <a:srgbClr val="808080"/>
                </a:solidFill>
              </a:rPr>
              <a:t>Constitutional Traditions and Identities</a:t>
            </a:r>
            <a:br>
              <a:rPr sz="3200" dirty="0">
                <a:solidFill>
                  <a:srgbClr val="808080"/>
                </a:solidFill>
              </a:rPr>
            </a:br>
            <a:r>
              <a:rPr sz="3200" dirty="0">
                <a:solidFill>
                  <a:srgbClr val="808080"/>
                </a:solidFill>
              </a:rPr>
              <a:t> </a:t>
            </a:r>
            <a:r>
              <a:rPr sz="2100" dirty="0">
                <a:solidFill>
                  <a:srgbClr val="808080"/>
                </a:solidFill>
              </a:rPr>
              <a:t> </a:t>
            </a:r>
            <a:br>
              <a:rPr sz="2100" dirty="0">
                <a:solidFill>
                  <a:srgbClr val="808080"/>
                </a:solidFill>
              </a:rPr>
            </a:br>
            <a:r>
              <a:rPr sz="2800" dirty="0">
                <a:solidFill>
                  <a:srgbClr val="262626"/>
                </a:solidFill>
              </a:rPr>
              <a:t>- We can distinguish between:</a:t>
            </a:r>
            <a:br>
              <a:rPr sz="2800" dirty="0">
                <a:solidFill>
                  <a:srgbClr val="262626"/>
                </a:solidFill>
              </a:rPr>
            </a:br>
            <a:r>
              <a:rPr sz="2100" dirty="0">
                <a:solidFill>
                  <a:srgbClr val="262626"/>
                </a:solidFill>
              </a:rPr>
              <a:t>1. </a:t>
            </a:r>
            <a:r>
              <a:rPr sz="2100" b="1" dirty="0">
                <a:solidFill>
                  <a:srgbClr val="262626"/>
                </a:solidFill>
              </a:rPr>
              <a:t>Constitutional identity </a:t>
            </a:r>
            <a:r>
              <a:rPr sz="2100" dirty="0">
                <a:solidFill>
                  <a:srgbClr val="262626"/>
                </a:solidFill>
              </a:rPr>
              <a:t>(the identity a constitution reflects, articulates, in terms of political system, rights, who is a member of the community, collective identity ) (Rosenfeld);</a:t>
            </a:r>
            <a:br>
              <a:rPr sz="2100" dirty="0">
                <a:solidFill>
                  <a:srgbClr val="262626"/>
                </a:solidFill>
              </a:rPr>
            </a:br>
            <a:r>
              <a:rPr sz="2100" dirty="0">
                <a:solidFill>
                  <a:srgbClr val="262626"/>
                </a:solidFill>
              </a:rPr>
              <a:t>2. </a:t>
            </a:r>
            <a:r>
              <a:rPr sz="2100" b="1" dirty="0">
                <a:solidFill>
                  <a:srgbClr val="262626"/>
                </a:solidFill>
              </a:rPr>
              <a:t>Constitutional culture </a:t>
            </a:r>
            <a:r>
              <a:rPr sz="2100" dirty="0">
                <a:solidFill>
                  <a:srgbClr val="262626"/>
                </a:solidFill>
              </a:rPr>
              <a:t>(the network of values and attitudes relating to the constitution, which determines when and why people invoke constitutions) (Habermas);</a:t>
            </a:r>
            <a:br>
              <a:rPr sz="2100" dirty="0">
                <a:solidFill>
                  <a:srgbClr val="262626"/>
                </a:solidFill>
              </a:rPr>
            </a:br>
            <a:r>
              <a:rPr sz="2100" dirty="0">
                <a:solidFill>
                  <a:srgbClr val="262626"/>
                </a:solidFill>
              </a:rPr>
              <a:t>3. </a:t>
            </a:r>
            <a:r>
              <a:rPr sz="2100" b="1" dirty="0">
                <a:solidFill>
                  <a:srgbClr val="262626"/>
                </a:solidFill>
              </a:rPr>
              <a:t>Interplay of constitutional and national identity </a:t>
            </a:r>
            <a:r>
              <a:rPr sz="2100" dirty="0">
                <a:solidFill>
                  <a:srgbClr val="262626"/>
                </a:solidFill>
              </a:rPr>
              <a:t>(how are collective dreams 	and aspirations expressed in constitutions) (Anderson, Imagined Communities) </a:t>
            </a:r>
            <a:br>
              <a:rPr sz="2100" dirty="0">
                <a:solidFill>
                  <a:srgbClr val="262626"/>
                </a:solidFill>
              </a:rPr>
            </a:br>
            <a:br>
              <a:rPr sz="2100" dirty="0">
                <a:solidFill>
                  <a:srgbClr val="262626"/>
                </a:solidFill>
              </a:rPr>
            </a:br>
            <a:r>
              <a:rPr sz="2100" dirty="0">
                <a:solidFill>
                  <a:srgbClr val="262626"/>
                </a:solidFill>
              </a:rPr>
              <a:t>	(</a:t>
            </a:r>
            <a:r>
              <a:rPr sz="2100" dirty="0" err="1">
                <a:solidFill>
                  <a:srgbClr val="262626"/>
                </a:solidFill>
              </a:rPr>
              <a:t>Oomen</a:t>
            </a:r>
            <a:r>
              <a:rPr sz="2100" dirty="0">
                <a:solidFill>
                  <a:srgbClr val="262626"/>
                </a:solidFill>
              </a:rPr>
              <a:t> 2016)</a:t>
            </a:r>
            <a:br>
              <a:rPr sz="2100" dirty="0">
                <a:solidFill>
                  <a:srgbClr val="262626"/>
                </a:solidFill>
              </a:rPr>
            </a:br>
            <a:br>
              <a:rPr sz="2100" dirty="0">
                <a:solidFill>
                  <a:srgbClr val="262626"/>
                </a:solidFill>
              </a:rPr>
            </a:br>
            <a:endParaRPr sz="2100" dirty="0">
              <a:solidFill>
                <a:srgbClr val="262626"/>
              </a:solidFill>
            </a:endParaRPr>
          </a:p>
        </p:txBody>
      </p:sp>
      <p:pic>
        <p:nvPicPr>
          <p:cNvPr id="21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68680">
              <a:defRPr sz="4180" spc="-95"/>
            </a:pPr>
            <a:br/>
            <a:br/>
            <a:r>
              <a:rPr sz="3420" spc="-95">
                <a:solidFill>
                  <a:srgbClr val="808080"/>
                </a:solidFill>
              </a:rPr>
              <a:t>Constitutional Traditions and Identities</a:t>
            </a:r>
            <a:br>
              <a:rPr sz="3420" spc="-95">
                <a:solidFill>
                  <a:srgbClr val="808080"/>
                </a:solidFill>
              </a:rPr>
            </a:br>
            <a:br>
              <a:rPr sz="3420" spc="-95">
                <a:solidFill>
                  <a:srgbClr val="808080"/>
                </a:solidFill>
              </a:rPr>
            </a:br>
            <a:br>
              <a:rPr sz="3420" spc="-95">
                <a:solidFill>
                  <a:srgbClr val="808080"/>
                </a:solidFill>
              </a:rPr>
            </a:br>
            <a:r>
              <a:rPr sz="3040">
                <a:solidFill>
                  <a:srgbClr val="262626"/>
                </a:solidFill>
              </a:rPr>
              <a:t>- While constitutionalism is understood as a singular form of legally integrating a society, different constitutional models exist: the German, French, American, British,and  Spanish models (Rosenfeld 2010);</a:t>
            </a:r>
            <a:br>
              <a:rPr sz="3040">
                <a:solidFill>
                  <a:srgbClr val="262626"/>
                </a:solidFill>
              </a:rPr>
            </a:br>
            <a:br>
              <a:rPr sz="3040">
                <a:solidFill>
                  <a:srgbClr val="262626"/>
                </a:solidFill>
              </a:rPr>
            </a:br>
            <a:r>
              <a:rPr sz="3040">
                <a:solidFill>
                  <a:srgbClr val="262626"/>
                </a:solidFill>
              </a:rPr>
              <a:t>- Every constitution is unique, and so is the structuring of every constitution and its relationship to its socio-political environment (Rosenfeld 2010: 149);</a:t>
            </a:r>
          </a:p>
        </p:txBody>
      </p:sp>
      <p:pic>
        <p:nvPicPr>
          <p:cNvPr id="21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3549" spc="-91"/>
            </a:pPr>
            <a:br/>
            <a:br/>
            <a:r>
              <a:rPr sz="2912">
                <a:solidFill>
                  <a:srgbClr val="808080"/>
                </a:solidFill>
              </a:rPr>
              <a:t>Constitutional Traditions and Identities</a:t>
            </a:r>
            <a:br>
              <a:rPr sz="2912">
                <a:solidFill>
                  <a:srgbClr val="808080"/>
                </a:solidFill>
              </a:rPr>
            </a:br>
            <a:br>
              <a:rPr sz="2912">
                <a:solidFill>
                  <a:srgbClr val="808080"/>
                </a:solidFill>
              </a:rPr>
            </a:br>
            <a:br>
              <a:rPr sz="2912">
                <a:solidFill>
                  <a:srgbClr val="808080"/>
                </a:solidFill>
              </a:rPr>
            </a:br>
            <a:r>
              <a:rPr sz="2912">
                <a:solidFill>
                  <a:srgbClr val="262626"/>
                </a:solidFill>
              </a:rPr>
              <a:t>- Constitutional identities consists of specific views of the Self and the Other;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r>
              <a:rPr sz="2912">
                <a:solidFill>
                  <a:srgbClr val="262626"/>
                </a:solidFill>
              </a:rPr>
              <a:t>- Some emphasize an </a:t>
            </a:r>
            <a:r>
              <a:rPr sz="2912" i="1">
                <a:solidFill>
                  <a:srgbClr val="262626"/>
                </a:solidFill>
              </a:rPr>
              <a:t>ethno-centric model</a:t>
            </a:r>
            <a:r>
              <a:rPr sz="2912">
                <a:solidFill>
                  <a:srgbClr val="262626"/>
                </a:solidFill>
              </a:rPr>
              <a:t>, others a </a:t>
            </a:r>
            <a:r>
              <a:rPr sz="2912" i="1">
                <a:solidFill>
                  <a:srgbClr val="262626"/>
                </a:solidFill>
              </a:rPr>
              <a:t>civic model</a:t>
            </a:r>
            <a:r>
              <a:rPr sz="2912">
                <a:solidFill>
                  <a:srgbClr val="262626"/>
                </a:solidFill>
              </a:rPr>
              <a:t>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r>
              <a:rPr sz="2912">
                <a:solidFill>
                  <a:srgbClr val="262626"/>
                </a:solidFill>
              </a:rPr>
              <a:t>- A key difference is between constitutions based on </a:t>
            </a:r>
            <a:r>
              <a:rPr sz="2912" i="1">
                <a:solidFill>
                  <a:srgbClr val="262626"/>
                </a:solidFill>
              </a:rPr>
              <a:t>ethnos</a:t>
            </a:r>
            <a:r>
              <a:rPr sz="2912">
                <a:solidFill>
                  <a:srgbClr val="262626"/>
                </a:solidFill>
              </a:rPr>
              <a:t> or on </a:t>
            </a:r>
            <a:r>
              <a:rPr sz="2912" i="1">
                <a:solidFill>
                  <a:srgbClr val="262626"/>
                </a:solidFill>
              </a:rPr>
              <a:t>demos</a:t>
            </a:r>
            <a:r>
              <a:rPr sz="2912">
                <a:solidFill>
                  <a:srgbClr val="262626"/>
                </a:solidFill>
              </a:rPr>
              <a:t>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endParaRPr sz="2912">
              <a:solidFill>
                <a:srgbClr val="262626"/>
              </a:solidFill>
            </a:endParaRPr>
          </a:p>
        </p:txBody>
      </p:sp>
      <p:pic>
        <p:nvPicPr>
          <p:cNvPr id="223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3549" spc="-91"/>
            </a:pPr>
            <a:br/>
            <a:br/>
            <a:r>
              <a:rPr sz="2912">
                <a:solidFill>
                  <a:srgbClr val="808080"/>
                </a:solidFill>
              </a:rPr>
              <a:t>The German Constitutional Model</a:t>
            </a:r>
            <a:br>
              <a:rPr sz="2912">
                <a:solidFill>
                  <a:srgbClr val="808080"/>
                </a:solidFill>
              </a:rPr>
            </a:br>
            <a:br>
              <a:rPr sz="2912">
                <a:solidFill>
                  <a:srgbClr val="808080"/>
                </a:solidFill>
              </a:rPr>
            </a:br>
            <a:br>
              <a:rPr sz="2912">
                <a:solidFill>
                  <a:srgbClr val="808080"/>
                </a:solidFill>
              </a:rPr>
            </a:br>
            <a:r>
              <a:rPr sz="2912">
                <a:solidFill>
                  <a:srgbClr val="262626"/>
                </a:solidFill>
              </a:rPr>
              <a:t>- The central defining feature of the German Constitution or Basic Law is the </a:t>
            </a:r>
            <a:r>
              <a:rPr sz="2912" i="1">
                <a:solidFill>
                  <a:srgbClr val="262626"/>
                </a:solidFill>
              </a:rPr>
              <a:t>ethnos</a:t>
            </a:r>
            <a:r>
              <a:rPr sz="2912">
                <a:solidFill>
                  <a:srgbClr val="262626"/>
                </a:solidFill>
              </a:rPr>
              <a:t> which stands in sharp contrast to the </a:t>
            </a:r>
            <a:r>
              <a:rPr sz="2912" i="1">
                <a:solidFill>
                  <a:srgbClr val="262626"/>
                </a:solidFill>
              </a:rPr>
              <a:t>demos </a:t>
            </a:r>
            <a:r>
              <a:rPr sz="2912">
                <a:solidFill>
                  <a:srgbClr val="262626"/>
                </a:solidFill>
              </a:rPr>
              <a:t>(Rosenfeld 2010: 152);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r>
              <a:rPr sz="2912">
                <a:solidFill>
                  <a:srgbClr val="262626"/>
                </a:solidFill>
              </a:rPr>
              <a:t>- The German model imagines the existence of indissoluble pre-political bonds cemented in common language, culture, ethnicity, religion, and which have an absolute primacy;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endParaRPr sz="2912">
              <a:solidFill>
                <a:srgbClr val="262626"/>
              </a:solidFill>
            </a:endParaRPr>
          </a:p>
        </p:txBody>
      </p:sp>
      <p:pic>
        <p:nvPicPr>
          <p:cNvPr id="22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31" name="image8.png" descr="Risultati immagini per german fla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9782" y="355488"/>
            <a:ext cx="2284978" cy="1522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9751108" y="6248400"/>
            <a:ext cx="231092" cy="37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t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524000" y="4191000"/>
            <a:ext cx="20574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>
            <a:lvl1pPr marL="333375" indent="-323850">
              <a:spcBef>
                <a:spcPts val="500"/>
              </a:spcBef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5100" algn="l"/>
                <a:tab pos="10769600" algn="l"/>
                <a:tab pos="10769600" algn="l"/>
                <a:tab pos="10769600" algn="l"/>
                <a:tab pos="10769600" algn="l"/>
                <a:tab pos="10769600" algn="l"/>
              </a:tabLst>
              <a:defRPr sz="2000">
                <a:solidFill>
                  <a:srgbClr val="CBD7F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	</a:t>
            </a:r>
          </a:p>
        </p:txBody>
      </p:sp>
      <p:pic>
        <p:nvPicPr>
          <p:cNvPr id="13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sp>
        <p:nvSpPr>
          <p:cNvPr id="137" name="Shape 137"/>
          <p:cNvSpPr/>
          <p:nvPr/>
        </p:nvSpPr>
        <p:spPr>
          <a:xfrm>
            <a:off x="2218944" y="536958"/>
            <a:ext cx="9314688" cy="51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defTabSz="914400">
              <a:lnSpc>
                <a:spcPct val="85000"/>
              </a:lnSpc>
              <a:defRPr sz="44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br>
              <a:rPr dirty="0"/>
            </a:br>
            <a:br>
              <a:rPr dirty="0"/>
            </a:br>
            <a:r>
              <a:rPr lang="it-IT" sz="3600" dirty="0" err="1">
                <a:solidFill>
                  <a:srgbClr val="808080"/>
                </a:solidFill>
              </a:rPr>
              <a:t>Objectives</a:t>
            </a:r>
            <a:r>
              <a:rPr lang="it-IT" sz="3600" dirty="0">
                <a:solidFill>
                  <a:srgbClr val="808080"/>
                </a:solidFill>
              </a:rPr>
              <a:t> </a:t>
            </a:r>
            <a:r>
              <a:rPr lang="it-IT" sz="3600" dirty="0" err="1">
                <a:solidFill>
                  <a:srgbClr val="808080"/>
                </a:solidFill>
              </a:rPr>
              <a:t>today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/>
              <a:t>-   </a:t>
            </a:r>
            <a:r>
              <a:rPr lang="it-IT" sz="3200" dirty="0" err="1"/>
              <a:t>Explore</a:t>
            </a:r>
            <a:r>
              <a:rPr lang="it-IT" sz="3200" dirty="0"/>
              <a:t> relations </a:t>
            </a:r>
            <a:r>
              <a:rPr lang="it-IT" sz="3200" dirty="0" err="1"/>
              <a:t>between</a:t>
            </a:r>
            <a:r>
              <a:rPr lang="it-IT" sz="3200" dirty="0"/>
              <a:t> </a:t>
            </a:r>
            <a:r>
              <a:rPr lang="it-IT" sz="3200" dirty="0" err="1"/>
              <a:t>national</a:t>
            </a:r>
            <a:r>
              <a:rPr lang="it-IT" sz="3200" dirty="0"/>
              <a:t> </a:t>
            </a:r>
            <a:r>
              <a:rPr lang="it-IT" sz="3200" dirty="0" err="1"/>
              <a:t>identity</a:t>
            </a:r>
            <a:r>
              <a:rPr lang="it-IT" sz="3200" dirty="0"/>
              <a:t>, </a:t>
            </a:r>
            <a:r>
              <a:rPr lang="it-IT" sz="3200" dirty="0" err="1"/>
              <a:t>constitutional</a:t>
            </a:r>
            <a:r>
              <a:rPr lang="it-IT" sz="3200" dirty="0"/>
              <a:t> </a:t>
            </a:r>
            <a:r>
              <a:rPr lang="it-IT" sz="3200" dirty="0" err="1"/>
              <a:t>identity</a:t>
            </a:r>
            <a:r>
              <a:rPr lang="it-IT" sz="3200" dirty="0"/>
              <a:t>, and </a:t>
            </a:r>
            <a:r>
              <a:rPr lang="it-IT" sz="3200" dirty="0" err="1"/>
              <a:t>symbolism</a:t>
            </a:r>
            <a:r>
              <a:rPr lang="it-IT" sz="3200" dirty="0"/>
              <a:t> of </a:t>
            </a:r>
            <a:r>
              <a:rPr lang="it-IT" sz="3200" dirty="0" err="1"/>
              <a:t>constitutional</a:t>
            </a:r>
            <a:r>
              <a:rPr lang="it-IT" sz="3200" dirty="0"/>
              <a:t> </a:t>
            </a:r>
            <a:r>
              <a:rPr lang="it-IT" sz="3200" dirty="0" err="1"/>
              <a:t>orders</a:t>
            </a:r>
            <a:r>
              <a:rPr sz="3200" dirty="0"/>
              <a:t>;</a:t>
            </a:r>
            <a:endParaRPr sz="4800" spc="-50" dirty="0"/>
          </a:p>
          <a:p>
            <a:pPr defTabSz="914400">
              <a:lnSpc>
                <a:spcPct val="85000"/>
              </a:lnSpc>
              <a:defRPr sz="3200" spc="-5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4800" spc="-50" dirty="0"/>
          </a:p>
          <a:p>
            <a:pPr marL="457200" indent="-457200" defTabSz="914400">
              <a:lnSpc>
                <a:spcPct val="85000"/>
              </a:lnSpc>
              <a:buSzPct val="100000"/>
              <a:buChar char="-"/>
              <a:defRPr sz="32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it-IT" dirty="0" err="1"/>
              <a:t>Explore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constitutional</a:t>
            </a:r>
            <a:r>
              <a:rPr lang="it-IT" dirty="0"/>
              <a:t> </a:t>
            </a:r>
            <a:r>
              <a:rPr lang="it-IT" dirty="0" err="1"/>
              <a:t>traditions</a:t>
            </a:r>
            <a:r>
              <a:rPr dirty="0"/>
              <a:t>;</a:t>
            </a:r>
            <a:endParaRPr sz="4800" spc="-50" dirty="0"/>
          </a:p>
          <a:p>
            <a:pPr marL="457200" indent="-457200" defTabSz="914400">
              <a:lnSpc>
                <a:spcPct val="85000"/>
              </a:lnSpc>
              <a:buSzPct val="100000"/>
              <a:buChar char="-"/>
              <a:defRPr sz="3200" spc="-5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4800" spc="-50" dirty="0"/>
          </a:p>
          <a:p>
            <a:pPr marL="457200" indent="-457200" defTabSz="914400">
              <a:lnSpc>
                <a:spcPct val="85000"/>
              </a:lnSpc>
              <a:buSzPct val="100000"/>
              <a:buChar char="-"/>
              <a:defRPr sz="3200" spc="-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it-IT" dirty="0" err="1"/>
              <a:t>Explore</a:t>
            </a:r>
            <a:r>
              <a:rPr lang="it-IT" dirty="0"/>
              <a:t> the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constitutional</a:t>
            </a:r>
            <a:r>
              <a:rPr lang="it-IT" dirty="0"/>
              <a:t> </a:t>
            </a:r>
            <a:r>
              <a:rPr lang="it-IT" dirty="0" err="1"/>
              <a:t>order</a:t>
            </a:r>
            <a:r>
              <a:rPr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9517821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905255">
              <a:defRPr sz="3861" spc="-99"/>
            </a:pPr>
            <a:br>
              <a:rPr dirty="0"/>
            </a:br>
            <a:br>
              <a:rPr dirty="0"/>
            </a:br>
            <a:r>
              <a:rPr sz="3168" dirty="0">
                <a:solidFill>
                  <a:srgbClr val="808080"/>
                </a:solidFill>
              </a:rPr>
              <a:t>The German Constitutional Model</a:t>
            </a:r>
            <a:br>
              <a:rPr sz="3168" dirty="0">
                <a:solidFill>
                  <a:srgbClr val="808080"/>
                </a:solidFill>
              </a:rPr>
            </a:br>
            <a:br>
              <a:rPr sz="3168" dirty="0">
                <a:solidFill>
                  <a:srgbClr val="808080"/>
                </a:solidFill>
              </a:rPr>
            </a:br>
            <a:br>
              <a:rPr sz="3168" dirty="0">
                <a:solidFill>
                  <a:srgbClr val="808080"/>
                </a:solidFill>
              </a:rPr>
            </a:br>
            <a:r>
              <a:rPr sz="3168" dirty="0">
                <a:solidFill>
                  <a:srgbClr val="262626"/>
                </a:solidFill>
              </a:rPr>
              <a:t>- The state is in the </a:t>
            </a:r>
            <a:r>
              <a:rPr lang="it-IT" sz="3168" dirty="0">
                <a:solidFill>
                  <a:srgbClr val="262626"/>
                </a:solidFill>
              </a:rPr>
              <a:t>G</a:t>
            </a:r>
            <a:r>
              <a:rPr sz="3168" dirty="0" err="1">
                <a:solidFill>
                  <a:srgbClr val="262626"/>
                </a:solidFill>
              </a:rPr>
              <a:t>erman</a:t>
            </a:r>
            <a:r>
              <a:rPr sz="3168" dirty="0">
                <a:solidFill>
                  <a:srgbClr val="262626"/>
                </a:solidFill>
              </a:rPr>
              <a:t> model at the disposal of an already well-defined nation, rather than being an instrument for state-building;</a:t>
            </a:r>
            <a:br>
              <a:rPr sz="3168" dirty="0">
                <a:solidFill>
                  <a:srgbClr val="262626"/>
                </a:solidFill>
              </a:rPr>
            </a:br>
            <a:br>
              <a:rPr sz="3168" dirty="0">
                <a:solidFill>
                  <a:srgbClr val="262626"/>
                </a:solidFill>
              </a:rPr>
            </a:br>
            <a:r>
              <a:rPr sz="3168" dirty="0">
                <a:solidFill>
                  <a:srgbClr val="262626"/>
                </a:solidFill>
              </a:rPr>
              <a:t>- The German constitutional tradition, not least exemplified by Carl Schmitt’s thinking, understands constitutionalism and democracy in </a:t>
            </a:r>
            <a:r>
              <a:rPr sz="3168" dirty="0" err="1">
                <a:solidFill>
                  <a:srgbClr val="262626"/>
                </a:solidFill>
              </a:rPr>
              <a:t>ethnicist</a:t>
            </a:r>
            <a:r>
              <a:rPr sz="3168" dirty="0">
                <a:solidFill>
                  <a:srgbClr val="262626"/>
                </a:solidFill>
              </a:rPr>
              <a:t> terms; </a:t>
            </a:r>
            <a:br>
              <a:rPr sz="3168" dirty="0">
                <a:solidFill>
                  <a:srgbClr val="262626"/>
                </a:solidFill>
              </a:rPr>
            </a:br>
            <a:br>
              <a:rPr sz="3168" dirty="0">
                <a:solidFill>
                  <a:srgbClr val="262626"/>
                </a:solidFill>
              </a:rPr>
            </a:br>
            <a:endParaRPr sz="3168" dirty="0">
              <a:solidFill>
                <a:srgbClr val="262626"/>
              </a:solidFill>
            </a:endParaRPr>
          </a:p>
        </p:txBody>
      </p:sp>
      <p:pic>
        <p:nvPicPr>
          <p:cNvPr id="23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37" name="image8.png" descr="Risultati immagini per german fla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9782" y="355488"/>
            <a:ext cx="2284978" cy="1522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The German Constitutional Model</a:t>
            </a: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r>
              <a:rPr sz="3600">
                <a:solidFill>
                  <a:srgbClr val="262626"/>
                </a:solidFill>
              </a:rPr>
              <a:t>- The constitution is therefore a framework for expression politically the nation’s unique culture and character, as opposed to those of other ethnic groups and as different from liberal-universalist aspirations; </a:t>
            </a:r>
            <a:br>
              <a:rPr sz="3600">
                <a:solidFill>
                  <a:srgbClr val="262626"/>
                </a:solidFill>
              </a:rPr>
            </a:br>
            <a:br>
              <a:rPr sz="3600">
                <a:solidFill>
                  <a:srgbClr val="262626"/>
                </a:solidFill>
              </a:rPr>
            </a:br>
            <a:endParaRPr sz="3600">
              <a:solidFill>
                <a:srgbClr val="262626"/>
              </a:solidFill>
            </a:endParaRPr>
          </a:p>
        </p:txBody>
      </p:sp>
      <p:pic>
        <p:nvPicPr>
          <p:cNvPr id="240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43" name="image8.png" descr="Risultati immagini per german fla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9782" y="355488"/>
            <a:ext cx="2284978" cy="1522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795527">
              <a:defRPr sz="3393" spc="-87"/>
            </a:pPr>
            <a:br/>
            <a:br/>
            <a:r>
              <a:rPr sz="2784">
                <a:solidFill>
                  <a:srgbClr val="808080"/>
                </a:solidFill>
              </a:rPr>
              <a:t>The German Constitutional Model</a:t>
            </a:r>
            <a:br>
              <a:rPr sz="2784">
                <a:solidFill>
                  <a:srgbClr val="808080"/>
                </a:solidFill>
              </a:rPr>
            </a:br>
            <a:br>
              <a:rPr sz="2784">
                <a:solidFill>
                  <a:srgbClr val="808080"/>
                </a:solidFill>
              </a:rPr>
            </a:br>
            <a:br>
              <a:rPr sz="2784">
                <a:solidFill>
                  <a:srgbClr val="808080"/>
                </a:solidFill>
              </a:rPr>
            </a:br>
            <a:r>
              <a:rPr sz="2784">
                <a:solidFill>
                  <a:srgbClr val="262626"/>
                </a:solidFill>
              </a:rPr>
              <a:t>- In many ways, German constitutional democracy is understood as the authentic expression of a unified pre-political identity of the ethnically identified people;</a:t>
            </a:r>
            <a:br>
              <a:rPr sz="2784">
                <a:solidFill>
                  <a:srgbClr val="262626"/>
                </a:solidFill>
              </a:rPr>
            </a:br>
            <a:br>
              <a:rPr sz="2784">
                <a:solidFill>
                  <a:srgbClr val="262626"/>
                </a:solidFill>
              </a:rPr>
            </a:br>
            <a:r>
              <a:rPr sz="2784">
                <a:solidFill>
                  <a:srgbClr val="262626"/>
                </a:solidFill>
              </a:rPr>
              <a:t>- This does not mean that the German model promotes authoritarianism or discrimination; in the post-WWII years a strong constitutional tradition has been built up, which strongly emphasizes fundamental rights and the essential nature of democracy and the rule of law; </a:t>
            </a:r>
            <a:br>
              <a:rPr sz="2784">
                <a:solidFill>
                  <a:srgbClr val="262626"/>
                </a:solidFill>
              </a:rPr>
            </a:br>
            <a:br>
              <a:rPr sz="2784">
                <a:solidFill>
                  <a:srgbClr val="262626"/>
                </a:solidFill>
              </a:rPr>
            </a:br>
            <a:endParaRPr sz="2784">
              <a:solidFill>
                <a:srgbClr val="262626"/>
              </a:solidFill>
            </a:endParaRPr>
          </a:p>
        </p:txBody>
      </p:sp>
      <p:pic>
        <p:nvPicPr>
          <p:cNvPr id="24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49" name="image8.png" descr="Risultati immagini per german fla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9782" y="355488"/>
            <a:ext cx="2284978" cy="1522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795527">
              <a:defRPr sz="3393" spc="-87"/>
            </a:pPr>
            <a:br>
              <a:rPr dirty="0"/>
            </a:br>
            <a:br>
              <a:rPr dirty="0"/>
            </a:br>
            <a:r>
              <a:rPr sz="2784" dirty="0">
                <a:solidFill>
                  <a:srgbClr val="808080"/>
                </a:solidFill>
              </a:rPr>
              <a:t>The German Constitutional Model</a:t>
            </a:r>
            <a:br>
              <a:rPr sz="2784" dirty="0">
                <a:solidFill>
                  <a:srgbClr val="808080"/>
                </a:solidFill>
              </a:rPr>
            </a:br>
            <a:br>
              <a:rPr sz="2784" dirty="0">
                <a:solidFill>
                  <a:srgbClr val="808080"/>
                </a:solidFill>
              </a:rPr>
            </a:br>
            <a:br>
              <a:rPr sz="2784" dirty="0">
                <a:solidFill>
                  <a:srgbClr val="808080"/>
                </a:solidFill>
              </a:rPr>
            </a:br>
            <a:br>
              <a:rPr sz="2784" dirty="0">
                <a:solidFill>
                  <a:srgbClr val="262626"/>
                </a:solidFill>
              </a:rPr>
            </a:br>
            <a:br>
              <a:rPr sz="2784" dirty="0">
                <a:solidFill>
                  <a:srgbClr val="262626"/>
                </a:solidFill>
              </a:rPr>
            </a:br>
            <a:endParaRPr sz="2784" dirty="0">
              <a:solidFill>
                <a:srgbClr val="262626"/>
              </a:solidFill>
            </a:endParaRPr>
          </a:p>
        </p:txBody>
      </p:sp>
      <p:pic>
        <p:nvPicPr>
          <p:cNvPr id="24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49" name="image8.png" descr="Risultati immagini per german fla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9782" y="355488"/>
            <a:ext cx="2284978" cy="152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592EA7-DC18-4918-A828-777C4C87D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63" y="2830603"/>
            <a:ext cx="3324225" cy="2400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8E314E-AD7E-4885-A302-485E1465E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056" y="2527300"/>
            <a:ext cx="7659527" cy="37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835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795527">
              <a:defRPr sz="3393" spc="-87"/>
            </a:pPr>
            <a:br>
              <a:rPr dirty="0"/>
            </a:br>
            <a:br>
              <a:rPr dirty="0"/>
            </a:br>
            <a:r>
              <a:rPr sz="2784" dirty="0">
                <a:solidFill>
                  <a:srgbClr val="808080"/>
                </a:solidFill>
              </a:rPr>
              <a:t>The German Constitutional Model</a:t>
            </a:r>
            <a:br>
              <a:rPr sz="2784" dirty="0">
                <a:solidFill>
                  <a:srgbClr val="808080"/>
                </a:solidFill>
              </a:rPr>
            </a:br>
            <a:br>
              <a:rPr sz="2784" dirty="0">
                <a:solidFill>
                  <a:srgbClr val="808080"/>
                </a:solidFill>
              </a:rPr>
            </a:br>
            <a:br>
              <a:rPr sz="2784" dirty="0">
                <a:solidFill>
                  <a:srgbClr val="808080"/>
                </a:solidFill>
              </a:rPr>
            </a:br>
            <a:br>
              <a:rPr sz="2784" dirty="0">
                <a:solidFill>
                  <a:srgbClr val="262626"/>
                </a:solidFill>
              </a:rPr>
            </a:br>
            <a:br>
              <a:rPr sz="2784" dirty="0">
                <a:solidFill>
                  <a:srgbClr val="262626"/>
                </a:solidFill>
              </a:rPr>
            </a:br>
            <a:endParaRPr sz="2784" dirty="0">
              <a:solidFill>
                <a:srgbClr val="262626"/>
              </a:solidFill>
            </a:endParaRPr>
          </a:p>
        </p:txBody>
      </p:sp>
      <p:pic>
        <p:nvPicPr>
          <p:cNvPr id="24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49" name="image8.png" descr="Risultati immagini per german fla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9782" y="355488"/>
            <a:ext cx="2284978" cy="152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592EA7-DC18-4918-A828-777C4C87D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63" y="2830603"/>
            <a:ext cx="3324225" cy="240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87774-16CE-464A-A4D4-7B5D91168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513" y="2557486"/>
            <a:ext cx="7652618" cy="3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00562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758951">
              <a:defRPr sz="3237" spc="-83"/>
            </a:pPr>
            <a:br/>
            <a:br/>
            <a:r>
              <a:rPr sz="2656">
                <a:solidFill>
                  <a:srgbClr val="808080"/>
                </a:solidFill>
              </a:rPr>
              <a:t>The French Constitutional Model</a:t>
            </a:r>
            <a:br>
              <a:rPr sz="2656">
                <a:solidFill>
                  <a:srgbClr val="808080"/>
                </a:solidFill>
              </a:rPr>
            </a:br>
            <a:br>
              <a:rPr sz="2656">
                <a:solidFill>
                  <a:srgbClr val="808080"/>
                </a:solidFill>
              </a:rPr>
            </a:br>
            <a:br>
              <a:rPr sz="2656">
                <a:solidFill>
                  <a:srgbClr val="808080"/>
                </a:solidFill>
              </a:rPr>
            </a:br>
            <a:r>
              <a:rPr sz="2656">
                <a:solidFill>
                  <a:srgbClr val="262626"/>
                </a:solidFill>
              </a:rPr>
              <a:t>- The French constitutional model is based on the idea of the citizen – ‘citoyen’ – and the </a:t>
            </a:r>
            <a:r>
              <a:rPr sz="2656" i="1">
                <a:solidFill>
                  <a:srgbClr val="262626"/>
                </a:solidFill>
              </a:rPr>
              <a:t>demos</a:t>
            </a:r>
            <a:r>
              <a:rPr sz="2656">
                <a:solidFill>
                  <a:srgbClr val="262626"/>
                </a:solidFill>
              </a:rPr>
              <a:t>; </a:t>
            </a: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r>
              <a:rPr sz="2656">
                <a:solidFill>
                  <a:srgbClr val="262626"/>
                </a:solidFill>
              </a:rPr>
              <a:t>- The French model is grounded on democratic self-government for a polity of equal citizens;</a:t>
            </a: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r>
              <a:rPr sz="2656">
                <a:solidFill>
                  <a:srgbClr val="262626"/>
                </a:solidFill>
              </a:rPr>
              <a:t>- Each citizen regardless of his or her ethnic origin, enjoys rights conceived as </a:t>
            </a:r>
            <a:r>
              <a:rPr sz="2656" i="1">
                <a:solidFill>
                  <a:srgbClr val="262626"/>
                </a:solidFill>
              </a:rPr>
              <a:t>universal </a:t>
            </a:r>
            <a:r>
              <a:rPr sz="2656">
                <a:solidFill>
                  <a:srgbClr val="262626"/>
                </a:solidFill>
              </a:rPr>
              <a:t>(Rosenfeld 2010: 155);</a:t>
            </a: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endParaRPr sz="2656">
              <a:solidFill>
                <a:srgbClr val="262626"/>
              </a:solidFill>
            </a:endParaRPr>
          </a:p>
        </p:txBody>
      </p:sp>
      <p:pic>
        <p:nvPicPr>
          <p:cNvPr id="252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55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4729" y="411927"/>
            <a:ext cx="2324361" cy="1546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795527">
              <a:defRPr sz="3393" spc="-87"/>
            </a:pPr>
            <a:br/>
            <a:br/>
            <a:r>
              <a:rPr sz="2784">
                <a:solidFill>
                  <a:srgbClr val="808080"/>
                </a:solidFill>
              </a:rPr>
              <a:t>The French Constitutional Model</a:t>
            </a:r>
            <a:br>
              <a:rPr sz="2784">
                <a:solidFill>
                  <a:srgbClr val="808080"/>
                </a:solidFill>
              </a:rPr>
            </a:br>
            <a:br>
              <a:rPr sz="2784">
                <a:solidFill>
                  <a:srgbClr val="808080"/>
                </a:solidFill>
              </a:rPr>
            </a:br>
            <a:br>
              <a:rPr sz="2784">
                <a:solidFill>
                  <a:srgbClr val="808080"/>
                </a:solidFill>
              </a:rPr>
            </a:br>
            <a:r>
              <a:rPr sz="2784">
                <a:solidFill>
                  <a:srgbClr val="262626"/>
                </a:solidFill>
              </a:rPr>
              <a:t>- The famous  1789 declaration of the Rights of Man and of the Citizen mentioned the rights of ‘man, and ‘citizen’, and not of the ‘Frenchmen’;</a:t>
            </a:r>
            <a:br>
              <a:rPr sz="2784">
                <a:solidFill>
                  <a:srgbClr val="262626"/>
                </a:solidFill>
              </a:rPr>
            </a:br>
            <a:br>
              <a:rPr sz="2784">
                <a:solidFill>
                  <a:srgbClr val="262626"/>
                </a:solidFill>
              </a:rPr>
            </a:br>
            <a:r>
              <a:rPr sz="2784">
                <a:solidFill>
                  <a:srgbClr val="262626"/>
                </a:solidFill>
              </a:rPr>
              <a:t>	</a:t>
            </a:r>
            <a:r>
              <a:rPr sz="2088" spc="-87">
                <a:solidFill>
                  <a:srgbClr val="262626"/>
                </a:solidFill>
              </a:rPr>
              <a:t>Article I – Men are born and remain free and equal in rights. Social 	distinctions can be founded only on the common good.</a:t>
            </a:r>
            <a:br>
              <a:rPr sz="2088" spc="-87">
                <a:solidFill>
                  <a:srgbClr val="262626"/>
                </a:solidFill>
              </a:rPr>
            </a:br>
            <a:br>
              <a:rPr sz="2088" spc="-87">
                <a:solidFill>
                  <a:srgbClr val="262626"/>
                </a:solidFill>
              </a:rPr>
            </a:br>
            <a:r>
              <a:rPr sz="2088" spc="-87">
                <a:solidFill>
                  <a:srgbClr val="262626"/>
                </a:solidFill>
              </a:rPr>
              <a:t>	- Article XVI – Any society in which the guarantee of rights is not 	assured, nor the separation of powers 	determined, has no 	Constitution.</a:t>
            </a:r>
            <a:br>
              <a:rPr sz="2088" spc="-87">
                <a:solidFill>
                  <a:srgbClr val="262626"/>
                </a:solidFill>
              </a:rPr>
            </a:br>
            <a:br>
              <a:rPr sz="2088" spc="-87">
                <a:solidFill>
                  <a:srgbClr val="262626"/>
                </a:solidFill>
              </a:rPr>
            </a:br>
            <a:br>
              <a:rPr sz="2088" spc="-87">
                <a:solidFill>
                  <a:srgbClr val="262626"/>
                </a:solidFill>
              </a:rPr>
            </a:br>
            <a:br>
              <a:rPr sz="2088" spc="-87">
                <a:solidFill>
                  <a:srgbClr val="262626"/>
                </a:solidFill>
              </a:rPr>
            </a:br>
            <a:endParaRPr sz="2088" spc="-87">
              <a:solidFill>
                <a:srgbClr val="262626"/>
              </a:solidFill>
            </a:endParaRPr>
          </a:p>
        </p:txBody>
      </p:sp>
      <p:pic>
        <p:nvPicPr>
          <p:cNvPr id="25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61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4729" y="411927"/>
            <a:ext cx="2324361" cy="1546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777240">
              <a:defRPr sz="3315" spc="-85"/>
            </a:pPr>
            <a:br/>
            <a:br/>
            <a:r>
              <a:rPr sz="2720">
                <a:solidFill>
                  <a:srgbClr val="808080"/>
                </a:solidFill>
              </a:rPr>
              <a:t>The French Constitutional Model</a:t>
            </a:r>
            <a:br>
              <a:rPr sz="2720">
                <a:solidFill>
                  <a:srgbClr val="808080"/>
                </a:solidFill>
              </a:rPr>
            </a:br>
            <a:br>
              <a:rPr sz="2720">
                <a:solidFill>
                  <a:srgbClr val="808080"/>
                </a:solidFill>
              </a:rPr>
            </a:br>
            <a:br>
              <a:rPr sz="2720">
                <a:solidFill>
                  <a:srgbClr val="808080"/>
                </a:solidFill>
              </a:rPr>
            </a:br>
            <a:r>
              <a:rPr sz="2720">
                <a:solidFill>
                  <a:srgbClr val="262626"/>
                </a:solidFill>
              </a:rPr>
              <a:t>- The French model can be related to Rousseaun ideas of the polity’s general will; </a:t>
            </a:r>
            <a:br>
              <a:rPr sz="2720">
                <a:solidFill>
                  <a:srgbClr val="262626"/>
                </a:solidFill>
              </a:rPr>
            </a:br>
            <a:br>
              <a:rPr sz="2720">
                <a:solidFill>
                  <a:srgbClr val="262626"/>
                </a:solidFill>
              </a:rPr>
            </a:br>
            <a:r>
              <a:rPr sz="2720">
                <a:solidFill>
                  <a:srgbClr val="262626"/>
                </a:solidFill>
              </a:rPr>
              <a:t>- In this, the French model is highly individualistic, and leaves no room for the recognition of specific group or national identities;</a:t>
            </a:r>
            <a:br>
              <a:rPr sz="2720">
                <a:solidFill>
                  <a:srgbClr val="262626"/>
                </a:solidFill>
              </a:rPr>
            </a:br>
            <a:br>
              <a:rPr sz="2720">
                <a:solidFill>
                  <a:srgbClr val="262626"/>
                </a:solidFill>
              </a:rPr>
            </a:br>
            <a:r>
              <a:rPr sz="2720">
                <a:solidFill>
                  <a:srgbClr val="262626"/>
                </a:solidFill>
              </a:rPr>
              <a:t>- The idea is that the foreigner/newcomer sheds his/her identity and embraces the ideal of reason and equality;</a:t>
            </a:r>
            <a:br>
              <a:rPr sz="2720">
                <a:solidFill>
                  <a:srgbClr val="262626"/>
                </a:solidFill>
              </a:rPr>
            </a:br>
            <a:br>
              <a:rPr sz="2720">
                <a:solidFill>
                  <a:srgbClr val="262626"/>
                </a:solidFill>
              </a:rPr>
            </a:br>
            <a:br>
              <a:rPr sz="2720">
                <a:solidFill>
                  <a:srgbClr val="262626"/>
                </a:solidFill>
              </a:rPr>
            </a:br>
            <a:endParaRPr sz="2720">
              <a:solidFill>
                <a:srgbClr val="262626"/>
              </a:solidFill>
            </a:endParaRPr>
          </a:p>
        </p:txBody>
      </p:sp>
      <p:pic>
        <p:nvPicPr>
          <p:cNvPr id="26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67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4729" y="411927"/>
            <a:ext cx="2324361" cy="1546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758951">
              <a:defRPr sz="3237" spc="-83"/>
            </a:pPr>
            <a:br/>
            <a:br/>
            <a:r>
              <a:rPr sz="2656">
                <a:solidFill>
                  <a:srgbClr val="808080"/>
                </a:solidFill>
              </a:rPr>
              <a:t>The French Constitutional Model</a:t>
            </a:r>
            <a:br>
              <a:rPr sz="2656">
                <a:solidFill>
                  <a:srgbClr val="808080"/>
                </a:solidFill>
              </a:rPr>
            </a:br>
            <a:br>
              <a:rPr sz="2656">
                <a:solidFill>
                  <a:srgbClr val="808080"/>
                </a:solidFill>
              </a:rPr>
            </a:br>
            <a:br>
              <a:rPr sz="2656">
                <a:solidFill>
                  <a:srgbClr val="808080"/>
                </a:solidFill>
              </a:rPr>
            </a:br>
            <a:r>
              <a:rPr sz="2656">
                <a:solidFill>
                  <a:srgbClr val="262626"/>
                </a:solidFill>
              </a:rPr>
              <a:t>- The twin pillars of the French model are </a:t>
            </a:r>
            <a:r>
              <a:rPr sz="2656" i="1">
                <a:solidFill>
                  <a:srgbClr val="262626"/>
                </a:solidFill>
              </a:rPr>
              <a:t>equal citizenship</a:t>
            </a:r>
            <a:r>
              <a:rPr sz="2656">
                <a:solidFill>
                  <a:srgbClr val="262626"/>
                </a:solidFill>
              </a:rPr>
              <a:t> and </a:t>
            </a:r>
            <a:r>
              <a:rPr sz="2656" i="1">
                <a:solidFill>
                  <a:srgbClr val="262626"/>
                </a:solidFill>
              </a:rPr>
              <a:t>democratic self-rule</a:t>
            </a:r>
            <a:r>
              <a:rPr sz="2656">
                <a:solidFill>
                  <a:srgbClr val="262626"/>
                </a:solidFill>
              </a:rPr>
              <a:t>;</a:t>
            </a: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r>
              <a:rPr sz="2656">
                <a:solidFill>
                  <a:srgbClr val="262626"/>
                </a:solidFill>
              </a:rPr>
              <a:t>- Historically, the abstract French model was obviously realized in the context of the French nation-state (highly centralized and unified);</a:t>
            </a: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r>
              <a:rPr sz="2656">
                <a:solidFill>
                  <a:srgbClr val="262626"/>
                </a:solidFill>
              </a:rPr>
              <a:t>- The constitution in French terms is a political one and realizes democratic self-rule;</a:t>
            </a: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br>
              <a:rPr sz="2656">
                <a:solidFill>
                  <a:srgbClr val="262626"/>
                </a:solidFill>
              </a:rPr>
            </a:br>
            <a:endParaRPr sz="2656">
              <a:solidFill>
                <a:srgbClr val="262626"/>
              </a:solidFill>
            </a:endParaRPr>
          </a:p>
        </p:txBody>
      </p:sp>
      <p:pic>
        <p:nvPicPr>
          <p:cNvPr id="270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73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4729" y="411927"/>
            <a:ext cx="2324361" cy="1546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3549" spc="-91"/>
            </a:pPr>
            <a:br/>
            <a:br/>
            <a:r>
              <a:rPr sz="2912">
                <a:solidFill>
                  <a:srgbClr val="808080"/>
                </a:solidFill>
              </a:rPr>
              <a:t>The American Constitutional Model</a:t>
            </a:r>
            <a:br>
              <a:rPr sz="2912">
                <a:solidFill>
                  <a:srgbClr val="808080"/>
                </a:solidFill>
              </a:rPr>
            </a:br>
            <a:br>
              <a:rPr sz="2912">
                <a:solidFill>
                  <a:srgbClr val="808080"/>
                </a:solidFill>
              </a:rPr>
            </a:br>
            <a:br>
              <a:rPr sz="2912">
                <a:solidFill>
                  <a:srgbClr val="808080"/>
                </a:solidFill>
              </a:rPr>
            </a:br>
            <a:r>
              <a:rPr sz="2912">
                <a:solidFill>
                  <a:srgbClr val="262626"/>
                </a:solidFill>
              </a:rPr>
              <a:t>- The 1787 American Constitution is based on the idea of ‘We, The People’, which was an American people in formation (stemming from migrant waves);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r>
              <a:rPr sz="2912">
                <a:solidFill>
                  <a:srgbClr val="262626"/>
                </a:solidFill>
              </a:rPr>
              <a:t>- The American political credo is ‘E Pluribus Unum’, indicating a ‘melting pot’ of diverse ethnic populations that together form an American people;</a:t>
            </a: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br>
              <a:rPr sz="2912">
                <a:solidFill>
                  <a:srgbClr val="262626"/>
                </a:solidFill>
              </a:rPr>
            </a:br>
            <a:endParaRPr sz="2912">
              <a:solidFill>
                <a:srgbClr val="262626"/>
              </a:solidFill>
            </a:endParaRPr>
          </a:p>
        </p:txBody>
      </p:sp>
      <p:pic>
        <p:nvPicPr>
          <p:cNvPr id="27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79" name="image10.gif" descr="Image result for flag us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7489" y="402846"/>
            <a:ext cx="2459212" cy="1387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4294967295"/>
          </p:nvPr>
        </p:nvSpPr>
        <p:spPr>
          <a:xfrm>
            <a:off x="9751108" y="6248400"/>
            <a:ext cx="231092" cy="37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t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524000" y="4191000"/>
            <a:ext cx="20574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>
            <a:lvl1pPr marL="336550" indent="-330200">
              <a:spcBef>
                <a:spcPts val="500"/>
              </a:spcBef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5100" algn="l"/>
                <a:tab pos="10769600" algn="l"/>
                <a:tab pos="10769600" algn="l"/>
                <a:tab pos="10769600" algn="l"/>
              </a:tabLst>
              <a:defRPr sz="2000">
                <a:solidFill>
                  <a:srgbClr val="CBD7F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	</a:t>
            </a:r>
          </a:p>
        </p:txBody>
      </p:sp>
      <p:sp>
        <p:nvSpPr>
          <p:cNvPr id="141" name="Shape 141"/>
          <p:cNvSpPr/>
          <p:nvPr/>
        </p:nvSpPr>
        <p:spPr>
          <a:xfrm>
            <a:off x="3733800" y="1905000"/>
            <a:ext cx="6629400" cy="39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Final Exam</a:t>
            </a:r>
            <a:endParaRPr sz="2000" dirty="0">
              <a:solidFill>
                <a:srgbClr val="FFFFFF"/>
              </a:solidFill>
            </a:endParaRP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-</a:t>
            </a:r>
            <a:r>
              <a:rPr lang="en-GB" dirty="0">
                <a:solidFill>
                  <a:srgbClr val="808080"/>
                </a:solidFill>
              </a:rPr>
              <a:t>The student will be evaluated at the end of the course by means of a written essay, to be handed in at the end of the semester (exact date will be stipulated);</a:t>
            </a: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GB" dirty="0">
                <a:solidFill>
                  <a:srgbClr val="808080"/>
                </a:solidFill>
              </a:rPr>
              <a:t>The written essay will be of a minimum of 2.000 words, and needs to contain a bibliography with at least 5 academic resources (MA: 3.000 words/10 resources).</a:t>
            </a:r>
          </a:p>
        </p:txBody>
      </p:sp>
      <p:pic>
        <p:nvPicPr>
          <p:cNvPr id="14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191000"/>
            <a:ext cx="2209800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96111">
              <a:defRPr sz="3822" spc="-98"/>
            </a:pPr>
            <a:br/>
            <a:br/>
            <a:r>
              <a:rPr sz="3136">
                <a:solidFill>
                  <a:srgbClr val="808080"/>
                </a:solidFill>
              </a:rPr>
              <a:t>The American Constitutional Model</a:t>
            </a:r>
            <a:br>
              <a:rPr sz="3136">
                <a:solidFill>
                  <a:srgbClr val="808080"/>
                </a:solidFill>
              </a:rPr>
            </a:br>
            <a:br>
              <a:rPr sz="3136">
                <a:solidFill>
                  <a:srgbClr val="808080"/>
                </a:solidFill>
              </a:rPr>
            </a:br>
            <a:br>
              <a:rPr sz="3136">
                <a:solidFill>
                  <a:srgbClr val="808080"/>
                </a:solidFill>
              </a:rPr>
            </a:br>
            <a:r>
              <a:rPr sz="3136">
                <a:solidFill>
                  <a:srgbClr val="262626"/>
                </a:solidFill>
              </a:rPr>
              <a:t>- The American people at the basis of the Constitution was a construct projected into the future:</a:t>
            </a:r>
            <a:br>
              <a:rPr sz="3136">
                <a:solidFill>
                  <a:srgbClr val="262626"/>
                </a:solidFill>
              </a:rPr>
            </a:br>
            <a:br>
              <a:rPr sz="3136">
                <a:solidFill>
                  <a:srgbClr val="262626"/>
                </a:solidFill>
              </a:rPr>
            </a:br>
            <a:r>
              <a:rPr sz="3136">
                <a:solidFill>
                  <a:srgbClr val="262626"/>
                </a:solidFill>
              </a:rPr>
              <a:t>		</a:t>
            </a:r>
            <a:r>
              <a:rPr sz="2646">
                <a:solidFill>
                  <a:srgbClr val="262626"/>
                </a:solidFill>
              </a:rPr>
              <a:t>1. no people existed yet in the late 18</a:t>
            </a:r>
            <a:r>
              <a:rPr sz="2646" baseline="29959">
                <a:solidFill>
                  <a:srgbClr val="262626"/>
                </a:solidFill>
              </a:rPr>
              <a:t>th</a:t>
            </a:r>
            <a:r>
              <a:rPr sz="2646">
                <a:solidFill>
                  <a:srgbClr val="262626"/>
                </a:solidFill>
              </a:rPr>
              <a:t> 				century (rather, different states);</a:t>
            </a:r>
            <a:br>
              <a:rPr sz="2646">
                <a:solidFill>
                  <a:srgbClr val="262626"/>
                </a:solidFill>
              </a:rPr>
            </a:br>
            <a:r>
              <a:rPr sz="2646">
                <a:solidFill>
                  <a:srgbClr val="262626"/>
                </a:solidFill>
              </a:rPr>
              <a:t>		2. the multi-ethnic composition of the people is to be 		held together by constitutional allegiance and the 		idea of liberty;</a:t>
            </a:r>
            <a:br>
              <a:rPr sz="2646">
                <a:solidFill>
                  <a:srgbClr val="262626"/>
                </a:solidFill>
              </a:rPr>
            </a:br>
            <a:br>
              <a:rPr sz="2646">
                <a:solidFill>
                  <a:srgbClr val="262626"/>
                </a:solidFill>
              </a:rPr>
            </a:br>
            <a:endParaRPr sz="2646">
              <a:solidFill>
                <a:srgbClr val="262626"/>
              </a:solidFill>
            </a:endParaRPr>
          </a:p>
        </p:txBody>
      </p:sp>
      <p:pic>
        <p:nvPicPr>
          <p:cNvPr id="282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85" name="image10.gif" descr="Image result for flag us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7489" y="402846"/>
            <a:ext cx="2459212" cy="1387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41247">
              <a:defRPr sz="3588" spc="-92"/>
            </a:pPr>
            <a:br/>
            <a:br/>
            <a:r>
              <a:rPr sz="2944">
                <a:solidFill>
                  <a:srgbClr val="808080"/>
                </a:solidFill>
              </a:rPr>
              <a:t>The American Constitutional Model</a:t>
            </a:r>
            <a:br>
              <a:rPr sz="2944">
                <a:solidFill>
                  <a:srgbClr val="808080"/>
                </a:solidFill>
              </a:rPr>
            </a:br>
            <a:br>
              <a:rPr sz="2944">
                <a:solidFill>
                  <a:srgbClr val="808080"/>
                </a:solidFill>
              </a:rPr>
            </a:br>
            <a:br>
              <a:rPr sz="2944">
                <a:solidFill>
                  <a:srgbClr val="808080"/>
                </a:solidFill>
              </a:rPr>
            </a:br>
            <a:r>
              <a:rPr sz="2944">
                <a:solidFill>
                  <a:srgbClr val="262626"/>
                </a:solidFill>
              </a:rPr>
              <a:t>- The Constitution and American constitutional identity have thus been very importing in weaving together different groups into a constitutional unity (Rosenfeld 2010: 159);</a:t>
            </a:r>
            <a:br>
              <a:rPr sz="2944">
                <a:solidFill>
                  <a:srgbClr val="262626"/>
                </a:solidFill>
              </a:rPr>
            </a:br>
            <a:br>
              <a:rPr sz="2944">
                <a:solidFill>
                  <a:srgbClr val="262626"/>
                </a:solidFill>
              </a:rPr>
            </a:br>
            <a:r>
              <a:rPr sz="2944">
                <a:solidFill>
                  <a:srgbClr val="262626"/>
                </a:solidFill>
              </a:rPr>
              <a:t>- The Constitution transformed different groups of newcomers into ‘insiders’ and a group of people forming the distinct American nation;</a:t>
            </a:r>
            <a:br>
              <a:rPr sz="2944">
                <a:solidFill>
                  <a:srgbClr val="262626"/>
                </a:solidFill>
              </a:rPr>
            </a:br>
            <a:br>
              <a:rPr sz="2944">
                <a:solidFill>
                  <a:srgbClr val="262626"/>
                </a:solidFill>
              </a:rPr>
            </a:br>
            <a:endParaRPr sz="2944">
              <a:solidFill>
                <a:srgbClr val="262626"/>
              </a:solidFill>
            </a:endParaRPr>
          </a:p>
        </p:txBody>
      </p:sp>
      <p:pic>
        <p:nvPicPr>
          <p:cNvPr id="28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91" name="image10.gif" descr="Image result for flag us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7489" y="402846"/>
            <a:ext cx="2459212" cy="1387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795527">
              <a:defRPr sz="3393" spc="-87"/>
            </a:pPr>
            <a:br/>
            <a:br/>
            <a:r>
              <a:rPr sz="2784">
                <a:solidFill>
                  <a:srgbClr val="808080"/>
                </a:solidFill>
              </a:rPr>
              <a:t>The British Constitutional Model</a:t>
            </a:r>
            <a:br>
              <a:rPr sz="2784">
                <a:solidFill>
                  <a:srgbClr val="808080"/>
                </a:solidFill>
              </a:rPr>
            </a:br>
            <a:br>
              <a:rPr sz="2784">
                <a:solidFill>
                  <a:srgbClr val="808080"/>
                </a:solidFill>
              </a:rPr>
            </a:br>
            <a:br>
              <a:rPr sz="2784">
                <a:solidFill>
                  <a:srgbClr val="808080"/>
                </a:solidFill>
              </a:rPr>
            </a:br>
            <a:r>
              <a:rPr sz="2784">
                <a:solidFill>
                  <a:srgbClr val="262626"/>
                </a:solidFill>
              </a:rPr>
              <a:t>- Britain has its own peculiar constitutional history, dating all the way back to the Magna Charta (1215);</a:t>
            </a:r>
            <a:br>
              <a:rPr sz="2784">
                <a:solidFill>
                  <a:srgbClr val="262626"/>
                </a:solidFill>
              </a:rPr>
            </a:br>
            <a:br>
              <a:rPr sz="2784">
                <a:solidFill>
                  <a:srgbClr val="262626"/>
                </a:solidFill>
              </a:rPr>
            </a:br>
            <a:r>
              <a:rPr sz="2784">
                <a:solidFill>
                  <a:srgbClr val="262626"/>
                </a:solidFill>
              </a:rPr>
              <a:t>- Britain (as the US) is based on a so-called common law system, in which rather than written rules, </a:t>
            </a:r>
            <a:r>
              <a:rPr sz="2784" i="1">
                <a:solidFill>
                  <a:srgbClr val="262626"/>
                </a:solidFill>
              </a:rPr>
              <a:t>constitutional conventions</a:t>
            </a:r>
            <a:r>
              <a:rPr sz="2784">
                <a:solidFill>
                  <a:srgbClr val="262626"/>
                </a:solidFill>
              </a:rPr>
              <a:t> play a strong role;</a:t>
            </a:r>
            <a:br>
              <a:rPr sz="2784">
                <a:solidFill>
                  <a:srgbClr val="262626"/>
                </a:solidFill>
              </a:rPr>
            </a:br>
            <a:br>
              <a:rPr sz="2784">
                <a:solidFill>
                  <a:srgbClr val="262626"/>
                </a:solidFill>
              </a:rPr>
            </a:br>
            <a:r>
              <a:rPr sz="2784">
                <a:solidFill>
                  <a:srgbClr val="262626"/>
                </a:solidFill>
              </a:rPr>
              <a:t>- In Britain, parliamentary sovereignty has been a key component of its constitutional system;</a:t>
            </a:r>
            <a:br>
              <a:rPr sz="2784">
                <a:solidFill>
                  <a:srgbClr val="262626"/>
                </a:solidFill>
              </a:rPr>
            </a:br>
            <a:br>
              <a:rPr sz="2784">
                <a:solidFill>
                  <a:srgbClr val="262626"/>
                </a:solidFill>
              </a:rPr>
            </a:br>
            <a:endParaRPr sz="2784">
              <a:solidFill>
                <a:srgbClr val="262626"/>
              </a:solidFill>
            </a:endParaRPr>
          </a:p>
        </p:txBody>
      </p:sp>
      <p:pic>
        <p:nvPicPr>
          <p:cNvPr id="29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297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1" y="536958"/>
            <a:ext cx="2552700" cy="1524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50391">
              <a:defRPr sz="3627" spc="-93"/>
            </a:pPr>
            <a:br/>
            <a:br/>
            <a:r>
              <a:rPr sz="2976">
                <a:solidFill>
                  <a:srgbClr val="808080"/>
                </a:solidFill>
              </a:rPr>
              <a:t>The British Constitutional Model</a:t>
            </a:r>
            <a:br>
              <a:rPr sz="2976">
                <a:solidFill>
                  <a:srgbClr val="808080"/>
                </a:solidFill>
              </a:rPr>
            </a:br>
            <a:br>
              <a:rPr sz="2976">
                <a:solidFill>
                  <a:srgbClr val="808080"/>
                </a:solidFill>
              </a:rPr>
            </a:br>
            <a:br>
              <a:rPr sz="2976">
                <a:solidFill>
                  <a:srgbClr val="808080"/>
                </a:solidFill>
              </a:rPr>
            </a:br>
            <a:r>
              <a:rPr sz="2976">
                <a:solidFill>
                  <a:srgbClr val="262626"/>
                </a:solidFill>
              </a:rPr>
              <a:t>- An important role in this system is then </a:t>
            </a:r>
            <a:r>
              <a:rPr sz="2976" i="1">
                <a:solidFill>
                  <a:srgbClr val="262626"/>
                </a:solidFill>
              </a:rPr>
              <a:t>parliamentary self-restraint </a:t>
            </a:r>
            <a:r>
              <a:rPr sz="2976">
                <a:solidFill>
                  <a:srgbClr val="262626"/>
                </a:solidFill>
              </a:rPr>
              <a:t>(‘informal’ or non-written adherence to the rule of law, fundamental rights, and governmental customs);</a:t>
            </a:r>
            <a:br>
              <a:rPr sz="2976">
                <a:solidFill>
                  <a:srgbClr val="262626"/>
                </a:solidFill>
              </a:rPr>
            </a:br>
            <a:br>
              <a:rPr sz="2976">
                <a:solidFill>
                  <a:srgbClr val="262626"/>
                </a:solidFill>
              </a:rPr>
            </a:br>
            <a:r>
              <a:rPr sz="2976">
                <a:solidFill>
                  <a:srgbClr val="262626"/>
                </a:solidFill>
              </a:rPr>
              <a:t>- Britain is sociologically most interesting in its emphasis on constitutional conventions being part of the political culture;</a:t>
            </a:r>
            <a:br>
              <a:rPr sz="2976">
                <a:solidFill>
                  <a:srgbClr val="262626"/>
                </a:solidFill>
              </a:rPr>
            </a:br>
            <a:br>
              <a:rPr sz="2976">
                <a:solidFill>
                  <a:srgbClr val="262626"/>
                </a:solidFill>
              </a:rPr>
            </a:br>
            <a:endParaRPr sz="2976">
              <a:solidFill>
                <a:srgbClr val="262626"/>
              </a:solidFill>
            </a:endParaRPr>
          </a:p>
        </p:txBody>
      </p:sp>
      <p:pic>
        <p:nvPicPr>
          <p:cNvPr id="300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03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1" y="536958"/>
            <a:ext cx="2552700" cy="1524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905255">
              <a:defRPr sz="3861" spc="-99"/>
            </a:pPr>
            <a:br/>
            <a:br/>
            <a:r>
              <a:rPr sz="3168">
                <a:solidFill>
                  <a:srgbClr val="808080"/>
                </a:solidFill>
              </a:rPr>
              <a:t>The British Constitutional Model</a:t>
            </a:r>
            <a:br>
              <a:rPr sz="3168">
                <a:solidFill>
                  <a:srgbClr val="808080"/>
                </a:solidFill>
              </a:rPr>
            </a:br>
            <a:br>
              <a:rPr sz="3168">
                <a:solidFill>
                  <a:srgbClr val="808080"/>
                </a:solidFill>
              </a:rPr>
            </a:br>
            <a:br>
              <a:rPr sz="3168">
                <a:solidFill>
                  <a:srgbClr val="808080"/>
                </a:solidFill>
              </a:rPr>
            </a:br>
            <a:r>
              <a:rPr sz="3168">
                <a:solidFill>
                  <a:srgbClr val="262626"/>
                </a:solidFill>
              </a:rPr>
              <a:t>- Rather than a ‘made’ constitution, the British constitution is a ‘grown’ one (Rosenfeld 2010: 163);</a:t>
            </a:r>
            <a:br>
              <a:rPr sz="3168">
                <a:solidFill>
                  <a:srgbClr val="262626"/>
                </a:solidFill>
              </a:rPr>
            </a:br>
            <a:br>
              <a:rPr sz="3168">
                <a:solidFill>
                  <a:srgbClr val="262626"/>
                </a:solidFill>
              </a:rPr>
            </a:br>
            <a:r>
              <a:rPr sz="3168">
                <a:solidFill>
                  <a:srgbClr val="262626"/>
                </a:solidFill>
              </a:rPr>
              <a:t>- The British constitution in this sense is closer to a ‘living constitution’; other systems see a more marked distinction between the ‘living constitution’ and the written one;</a:t>
            </a:r>
            <a:br>
              <a:rPr sz="3168">
                <a:solidFill>
                  <a:srgbClr val="262626"/>
                </a:solidFill>
              </a:rPr>
            </a:br>
            <a:br>
              <a:rPr sz="3168">
                <a:solidFill>
                  <a:srgbClr val="262626"/>
                </a:solidFill>
              </a:rPr>
            </a:br>
            <a:endParaRPr sz="3168">
              <a:solidFill>
                <a:srgbClr val="262626"/>
              </a:solidFill>
            </a:endParaRPr>
          </a:p>
        </p:txBody>
      </p:sp>
      <p:pic>
        <p:nvPicPr>
          <p:cNvPr id="30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09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1" y="536958"/>
            <a:ext cx="2552700" cy="1524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The Spanish Constitutional Model</a:t>
            </a: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r>
              <a:rPr sz="3600">
                <a:solidFill>
                  <a:srgbClr val="262626"/>
                </a:solidFill>
              </a:rPr>
              <a:t>- The Spanish model is distinct:</a:t>
            </a:r>
            <a:br>
              <a:rPr sz="3600">
                <a:solidFill>
                  <a:srgbClr val="262626"/>
                </a:solidFill>
              </a:rPr>
            </a:br>
            <a:r>
              <a:rPr sz="3200">
                <a:solidFill>
                  <a:srgbClr val="262626"/>
                </a:solidFill>
              </a:rPr>
              <a:t>	1. It provides a framework for a multi-ethnic 	polity;</a:t>
            </a:r>
            <a:br>
              <a:rPr sz="3200">
                <a:solidFill>
                  <a:srgbClr val="262626"/>
                </a:solidFill>
              </a:rPr>
            </a:br>
            <a:r>
              <a:rPr sz="3200">
                <a:solidFill>
                  <a:srgbClr val="262626"/>
                </a:solidFill>
              </a:rPr>
              <a:t>	2. It directly relates to and imports 	transnational 	norms;</a:t>
            </a:r>
            <a:br>
              <a:rPr sz="3200">
                <a:solidFill>
                  <a:srgbClr val="262626"/>
                </a:solidFill>
              </a:rPr>
            </a:br>
            <a:br>
              <a:rPr sz="3200">
                <a:solidFill>
                  <a:srgbClr val="262626"/>
                </a:solidFill>
              </a:rPr>
            </a:br>
            <a:endParaRPr sz="3200">
              <a:solidFill>
                <a:srgbClr val="262626"/>
              </a:solidFill>
            </a:endParaRPr>
          </a:p>
        </p:txBody>
      </p:sp>
      <p:pic>
        <p:nvPicPr>
          <p:cNvPr id="312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15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4937" y="402847"/>
            <a:ext cx="2190560" cy="1453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 idx="4294967295"/>
          </p:nvPr>
        </p:nvSpPr>
        <p:spPr>
          <a:xfrm>
            <a:off x="1942005" y="423883"/>
            <a:ext cx="9314689" cy="6010233"/>
          </a:xfrm>
          <a:prstGeom prst="rect">
            <a:avLst/>
          </a:prstGeom>
        </p:spPr>
        <p:txBody>
          <a:bodyPr anchor="t"/>
          <a:lstStyle/>
          <a:p>
            <a:pPr defTabSz="841247">
              <a:defRPr sz="3588" spc="-92"/>
            </a:pPr>
            <a:br/>
            <a:br/>
            <a:r>
              <a:rPr sz="2944">
                <a:solidFill>
                  <a:srgbClr val="808080"/>
                </a:solidFill>
              </a:rPr>
              <a:t>The Spanish Constitutional Model</a:t>
            </a:r>
            <a:br>
              <a:rPr sz="2944">
                <a:solidFill>
                  <a:srgbClr val="808080"/>
                </a:solidFill>
              </a:rPr>
            </a:br>
            <a:br>
              <a:rPr sz="2944">
                <a:solidFill>
                  <a:srgbClr val="808080"/>
                </a:solidFill>
              </a:rPr>
            </a:br>
            <a:br>
              <a:rPr sz="2944">
                <a:solidFill>
                  <a:srgbClr val="808080"/>
                </a:solidFill>
              </a:rPr>
            </a:br>
            <a:r>
              <a:rPr sz="2944">
                <a:solidFill>
                  <a:srgbClr val="262626"/>
                </a:solidFill>
              </a:rPr>
              <a:t>- In 1978, Spain faced the difficult task of finding a balance between national unity and meaningful autonomy for ethnic communities (in particular the Basques and the Catalans);</a:t>
            </a:r>
            <a:br>
              <a:rPr sz="2944">
                <a:solidFill>
                  <a:srgbClr val="262626"/>
                </a:solidFill>
              </a:rPr>
            </a:br>
            <a:r>
              <a:rPr sz="2944">
                <a:solidFill>
                  <a:srgbClr val="262626"/>
                </a:solidFill>
              </a:rPr>
              <a:t>- The solution was an open-ended and ambiguous formulation of Spanish unity;</a:t>
            </a:r>
            <a:br>
              <a:rPr sz="2944">
                <a:solidFill>
                  <a:srgbClr val="262626"/>
                </a:solidFill>
              </a:rPr>
            </a:br>
            <a:r>
              <a:rPr sz="2944">
                <a:solidFill>
                  <a:srgbClr val="262626"/>
                </a:solidFill>
              </a:rPr>
              <a:t>- The Constitution refers to ‘</a:t>
            </a:r>
            <a:r>
              <a:rPr sz="2944" i="1">
                <a:solidFill>
                  <a:srgbClr val="262626"/>
                </a:solidFill>
              </a:rPr>
              <a:t>communidades autonomas’,</a:t>
            </a:r>
            <a:br>
              <a:rPr sz="2944" i="1">
                <a:solidFill>
                  <a:srgbClr val="262626"/>
                </a:solidFill>
              </a:rPr>
            </a:br>
            <a:r>
              <a:rPr sz="2944">
                <a:solidFill>
                  <a:srgbClr val="262626"/>
                </a:solidFill>
              </a:rPr>
              <a:t> providing significant, but not fully detailed regional self-government powers;</a:t>
            </a:r>
            <a:br>
              <a:rPr sz="2944">
                <a:solidFill>
                  <a:srgbClr val="262626"/>
                </a:solidFill>
              </a:rPr>
            </a:br>
            <a:endParaRPr sz="2944">
              <a:solidFill>
                <a:srgbClr val="262626"/>
              </a:solidFill>
            </a:endParaRPr>
          </a:p>
        </p:txBody>
      </p:sp>
      <p:pic>
        <p:nvPicPr>
          <p:cNvPr id="31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21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4937" y="402847"/>
            <a:ext cx="2190560" cy="1453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04" spc="-91"/>
            </a:pPr>
            <a:br/>
            <a:br/>
            <a:r>
              <a:rPr sz="3276" spc="-91">
                <a:solidFill>
                  <a:srgbClr val="808080"/>
                </a:solidFill>
              </a:rPr>
              <a:t>The Spanish Constitutional Model</a:t>
            </a: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In contrast to a federal system such as the US, the Spanish model explicitly accommodates regional autonomy and regional identities;</a:t>
            </a:r>
            <a:br>
              <a:rPr sz="3276" spc="-91">
                <a:solidFill>
                  <a:srgbClr val="262626"/>
                </a:solidFill>
              </a:rPr>
            </a:b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A key manner in which the different groups were bound together was by reference to the EU and to EU law;</a:t>
            </a:r>
            <a:br>
              <a:rPr sz="3276" spc="-91">
                <a:solidFill>
                  <a:srgbClr val="262626"/>
                </a:solidFill>
              </a:rPr>
            </a:br>
            <a:endParaRPr sz="3276" spc="-91">
              <a:solidFill>
                <a:srgbClr val="262626"/>
              </a:solidFill>
            </a:endParaRPr>
          </a:p>
        </p:txBody>
      </p:sp>
      <p:pic>
        <p:nvPicPr>
          <p:cNvPr id="32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27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4937" y="402847"/>
            <a:ext cx="2190560" cy="1453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68680">
              <a:defRPr sz="4180" spc="-95"/>
            </a:pPr>
            <a:br/>
            <a:br/>
            <a:r>
              <a:rPr sz="3420" spc="-95">
                <a:solidFill>
                  <a:srgbClr val="808080"/>
                </a:solidFill>
              </a:rPr>
              <a:t>The Romanian Constitutional Model</a:t>
            </a:r>
            <a:br>
              <a:rPr sz="3420" spc="-95">
                <a:solidFill>
                  <a:srgbClr val="808080"/>
                </a:solidFill>
              </a:rPr>
            </a:br>
            <a:br>
              <a:rPr sz="3420" spc="-95">
                <a:solidFill>
                  <a:srgbClr val="808080"/>
                </a:solidFill>
              </a:rPr>
            </a:br>
            <a:br>
              <a:rPr sz="3420" spc="-95">
                <a:solidFill>
                  <a:srgbClr val="808080"/>
                </a:solidFill>
              </a:rPr>
            </a:br>
            <a:r>
              <a:rPr sz="3420" spc="-95">
                <a:solidFill>
                  <a:srgbClr val="262626"/>
                </a:solidFill>
              </a:rPr>
              <a:t>- The Romanian Constitution was adopted in 1991, </a:t>
            </a:r>
            <a:br>
              <a:rPr sz="3420" spc="-95">
                <a:solidFill>
                  <a:srgbClr val="262626"/>
                </a:solidFill>
              </a:rPr>
            </a:br>
            <a:r>
              <a:rPr sz="3420" spc="-95">
                <a:solidFill>
                  <a:srgbClr val="262626"/>
                </a:solidFill>
              </a:rPr>
              <a:t>and could be understood as the product of ‘constitutional nationalism’;</a:t>
            </a:r>
            <a:br>
              <a:rPr sz="3420" spc="-95">
                <a:solidFill>
                  <a:srgbClr val="262626"/>
                </a:solidFill>
              </a:rPr>
            </a:br>
            <a:br>
              <a:rPr sz="3420" spc="-95">
                <a:solidFill>
                  <a:srgbClr val="262626"/>
                </a:solidFill>
              </a:rPr>
            </a:br>
            <a:r>
              <a:rPr sz="3420" spc="-95">
                <a:solidFill>
                  <a:srgbClr val="262626"/>
                </a:solidFill>
              </a:rPr>
              <a:t>	(1) Romania is a sovereign, independent, 	unitary and indivisible National State.</a:t>
            </a:r>
            <a:br>
              <a:rPr sz="3420" spc="-95">
                <a:solidFill>
                  <a:srgbClr val="262626"/>
                </a:solidFill>
              </a:rPr>
            </a:br>
            <a:endParaRPr sz="3420" spc="-95">
              <a:solidFill>
                <a:srgbClr val="262626"/>
              </a:solidFill>
            </a:endParaRPr>
          </a:p>
        </p:txBody>
      </p:sp>
      <p:pic>
        <p:nvPicPr>
          <p:cNvPr id="330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33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9700" y="312738"/>
            <a:ext cx="2667000" cy="178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The Romanian Constitutional Model</a:t>
            </a: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r>
              <a:rPr sz="3600">
                <a:solidFill>
                  <a:srgbClr val="262626"/>
                </a:solidFill>
              </a:rPr>
              <a:t>- The 1991 Constitution as adopted by the Social Democratic Party, whose members stemmed from the communist nomenklatura;</a:t>
            </a:r>
            <a:br>
              <a:rPr sz="3600">
                <a:solidFill>
                  <a:srgbClr val="262626"/>
                </a:solidFill>
              </a:rPr>
            </a:br>
            <a:br>
              <a:rPr sz="3600">
                <a:solidFill>
                  <a:srgbClr val="262626"/>
                </a:solidFill>
              </a:rPr>
            </a:br>
            <a:r>
              <a:rPr sz="3600">
                <a:solidFill>
                  <a:srgbClr val="262626"/>
                </a:solidFill>
              </a:rPr>
              <a:t>- The PSD followed a nationalist-democratic policy until the end of 1996;</a:t>
            </a:r>
            <a:br>
              <a:rPr sz="3600">
                <a:solidFill>
                  <a:srgbClr val="262626"/>
                </a:solidFill>
              </a:rPr>
            </a:br>
            <a:endParaRPr sz="3600">
              <a:solidFill>
                <a:srgbClr val="262626"/>
              </a:solidFill>
            </a:endParaRPr>
          </a:p>
        </p:txBody>
      </p:sp>
      <p:pic>
        <p:nvPicPr>
          <p:cNvPr id="33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39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9700" y="312738"/>
            <a:ext cx="2667000" cy="178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ldNum" sz="quarter" idx="4294967295"/>
          </p:nvPr>
        </p:nvSpPr>
        <p:spPr>
          <a:xfrm>
            <a:off x="9751108" y="6248400"/>
            <a:ext cx="231092" cy="37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t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524000" y="4191000"/>
            <a:ext cx="20574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>
            <a:lvl1pPr marL="336550" indent="-330200">
              <a:spcBef>
                <a:spcPts val="500"/>
              </a:spcBef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5100" algn="l"/>
                <a:tab pos="10769600" algn="l"/>
                <a:tab pos="10769600" algn="l"/>
                <a:tab pos="10769600" algn="l"/>
              </a:tabLst>
              <a:defRPr sz="2000">
                <a:solidFill>
                  <a:srgbClr val="CBD7F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	</a:t>
            </a:r>
          </a:p>
        </p:txBody>
      </p:sp>
      <p:sp>
        <p:nvSpPr>
          <p:cNvPr id="148" name="Shape 148"/>
          <p:cNvSpPr/>
          <p:nvPr/>
        </p:nvSpPr>
        <p:spPr>
          <a:xfrm>
            <a:off x="3733800" y="1905000"/>
            <a:ext cx="6629400" cy="603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Final Exam</a:t>
            </a:r>
            <a:endParaRPr sz="2000">
              <a:solidFill>
                <a:srgbClr val="FFFFFF"/>
              </a:solidFill>
            </a:endParaRP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-</a:t>
            </a:r>
            <a:r>
              <a:rPr>
                <a:solidFill>
                  <a:srgbClr val="808080"/>
                </a:solidFill>
              </a:rPr>
              <a:t>Possible topics:</a:t>
            </a:r>
            <a:endParaRPr sz="2000"/>
          </a:p>
          <a:p>
            <a:pPr marL="349250" indent="-342900">
              <a:spcBef>
                <a:spcPts val="15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Social movements and constitutions;</a:t>
            </a:r>
            <a:endParaRPr sz="2000">
              <a:solidFill>
                <a:srgbClr val="FFFFFF"/>
              </a:solidFill>
            </a:endParaRPr>
          </a:p>
          <a:p>
            <a:pPr marL="349250" indent="-342900">
              <a:spcBef>
                <a:spcPts val="15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Constitutional illiberalism in Central and Eastern Europe/National identity and constitutions;</a:t>
            </a:r>
            <a:endParaRPr sz="2000">
              <a:solidFill>
                <a:srgbClr val="FFFFFF"/>
              </a:solidFill>
            </a:endParaRPr>
          </a:p>
          <a:p>
            <a:pPr marL="349250" indent="-342900">
              <a:spcBef>
                <a:spcPts val="15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Constitutionalism and populism;</a:t>
            </a:r>
            <a:endParaRPr sz="2000">
              <a:solidFill>
                <a:srgbClr val="FFFFFF"/>
              </a:solidFill>
            </a:endParaRPr>
          </a:p>
          <a:p>
            <a:pPr marL="349250" indent="-342900">
              <a:spcBef>
                <a:spcPts val="15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 relation between national constitutions and the EU;</a:t>
            </a:r>
            <a:endParaRPr sz="2000">
              <a:solidFill>
                <a:srgbClr val="FFFFFF"/>
              </a:solidFill>
            </a:endParaRPr>
          </a:p>
          <a:p>
            <a:pPr marL="349250" indent="-342900">
              <a:spcBef>
                <a:spcPts val="15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>
              <a:solidFill>
                <a:srgbClr val="FFFFFF"/>
              </a:solidFill>
            </a:endParaRPr>
          </a:p>
          <a:p>
            <a:pPr marL="349250" indent="-342900">
              <a:spcBef>
                <a:spcPts val="15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14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191000"/>
            <a:ext cx="2209800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The Romanian Constitutional Model</a:t>
            </a: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r>
              <a:rPr sz="3600">
                <a:solidFill>
                  <a:srgbClr val="262626"/>
                </a:solidFill>
              </a:rPr>
              <a:t>- In particular from the early 200s onwards, the Romanian approach became increasingly pro-EU;</a:t>
            </a:r>
            <a:br>
              <a:rPr sz="3600">
                <a:solidFill>
                  <a:srgbClr val="262626"/>
                </a:solidFill>
              </a:rPr>
            </a:br>
            <a:br>
              <a:rPr sz="3600">
                <a:solidFill>
                  <a:srgbClr val="262626"/>
                </a:solidFill>
              </a:rPr>
            </a:br>
            <a:r>
              <a:rPr sz="3600">
                <a:solidFill>
                  <a:srgbClr val="262626"/>
                </a:solidFill>
              </a:rPr>
              <a:t>- The constitutional amendment of 2003 was importantly about EU membership;</a:t>
            </a:r>
            <a:br>
              <a:rPr sz="3600">
                <a:solidFill>
                  <a:srgbClr val="262626"/>
                </a:solidFill>
              </a:rPr>
            </a:br>
            <a:endParaRPr sz="3600">
              <a:solidFill>
                <a:srgbClr val="262626"/>
              </a:solidFill>
            </a:endParaRPr>
          </a:p>
        </p:txBody>
      </p:sp>
      <p:pic>
        <p:nvPicPr>
          <p:cNvPr id="342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45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9700" y="312738"/>
            <a:ext cx="2667000" cy="178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04" spc="-91"/>
            </a:pPr>
            <a:br/>
            <a:br/>
            <a:r>
              <a:rPr sz="3276" spc="-91">
                <a:solidFill>
                  <a:srgbClr val="808080"/>
                </a:solidFill>
              </a:rPr>
              <a:t>The Romanian Constitutional Model</a:t>
            </a: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It can be argued that the Romanian constitutionalization process was for an important part influenced by:</a:t>
            </a:r>
            <a:br>
              <a:rPr sz="3276" spc="-91">
                <a:solidFill>
                  <a:srgbClr val="262626"/>
                </a:solidFill>
              </a:rPr>
            </a:b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	- EU membership and EU conditionality;</a:t>
            </a: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	- membership of the CoE and the ECHR;</a:t>
            </a: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	- the EU Charter of Fundamental Rights;</a:t>
            </a:r>
            <a:br>
              <a:rPr sz="3276" spc="-91">
                <a:solidFill>
                  <a:srgbClr val="262626"/>
                </a:solidFill>
              </a:rPr>
            </a:br>
            <a:endParaRPr sz="3276" spc="-91">
              <a:solidFill>
                <a:srgbClr val="262626"/>
              </a:solidFill>
            </a:endParaRPr>
          </a:p>
        </p:txBody>
      </p:sp>
      <p:pic>
        <p:nvPicPr>
          <p:cNvPr id="34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51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9700" y="312738"/>
            <a:ext cx="2667000" cy="178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04" spc="-91"/>
            </a:pPr>
            <a:br/>
            <a:br/>
            <a:r>
              <a:rPr sz="3276" spc="-91">
                <a:solidFill>
                  <a:srgbClr val="808080"/>
                </a:solidFill>
              </a:rPr>
              <a:t>The EU’s Constitutional Model</a:t>
            </a: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Whereas a formal European Constitution was rejected in two referendums in 2005, the EU can be said to have a </a:t>
            </a:r>
            <a:r>
              <a:rPr sz="3276" i="1" spc="-91">
                <a:solidFill>
                  <a:srgbClr val="262626"/>
                </a:solidFill>
              </a:rPr>
              <a:t>de facto </a:t>
            </a:r>
            <a:r>
              <a:rPr sz="3276" spc="-91">
                <a:solidFill>
                  <a:srgbClr val="262626"/>
                </a:solidFill>
              </a:rPr>
              <a:t>constitution based on EU law;</a:t>
            </a:r>
            <a:br>
              <a:rPr sz="3276" spc="-91">
                <a:solidFill>
                  <a:srgbClr val="262626"/>
                </a:solidFill>
              </a:rPr>
            </a:b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The EU process is often referred to as ‘integration-through-law’;</a:t>
            </a:r>
            <a:br>
              <a:rPr sz="3276" spc="-91">
                <a:solidFill>
                  <a:srgbClr val="262626"/>
                </a:solidFill>
              </a:rPr>
            </a:br>
            <a:endParaRPr sz="3276" spc="-91">
              <a:solidFill>
                <a:srgbClr val="262626"/>
              </a:solidFill>
            </a:endParaRPr>
          </a:p>
        </p:txBody>
      </p:sp>
      <p:pic>
        <p:nvPicPr>
          <p:cNvPr id="35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57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54340" y="312736"/>
            <a:ext cx="2348048" cy="156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04" spc="-91"/>
            </a:pPr>
            <a:br/>
            <a:br/>
            <a:r>
              <a:rPr sz="3276" spc="-91">
                <a:solidFill>
                  <a:srgbClr val="808080"/>
                </a:solidFill>
              </a:rPr>
              <a:t>The EU’s Constitutional Model</a:t>
            </a: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EU law has acquired a constitutional nature due to important cases ruled by the CJEU, which have led to EU law having primacy and direct effect in the European system;</a:t>
            </a:r>
            <a:br>
              <a:rPr sz="3276" spc="-91">
                <a:solidFill>
                  <a:srgbClr val="262626"/>
                </a:solidFill>
              </a:rPr>
            </a:b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In this regard, the EU constitution is an incremental or a ‘grown’ constitution.</a:t>
            </a:r>
            <a:br>
              <a:rPr sz="3276" spc="-91">
                <a:solidFill>
                  <a:srgbClr val="262626"/>
                </a:solidFill>
              </a:rPr>
            </a:br>
            <a:endParaRPr sz="3276" spc="-91">
              <a:solidFill>
                <a:srgbClr val="262626"/>
              </a:solidFill>
            </a:endParaRPr>
          </a:p>
        </p:txBody>
      </p:sp>
      <p:pic>
        <p:nvPicPr>
          <p:cNvPr id="360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63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54340" y="312736"/>
            <a:ext cx="2348048" cy="156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04" spc="-91"/>
            </a:pPr>
            <a:br/>
            <a:br/>
            <a:r>
              <a:rPr sz="3276" spc="-91">
                <a:solidFill>
                  <a:srgbClr val="808080"/>
                </a:solidFill>
              </a:rPr>
              <a:t>The EU’s Constitutional Model</a:t>
            </a: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One major attempt to ‘make’ a constitution was the attempt in the early 2000s, in the form of the </a:t>
            </a:r>
            <a:r>
              <a:rPr sz="3276" i="1" spc="-91">
                <a:solidFill>
                  <a:srgbClr val="262626"/>
                </a:solidFill>
              </a:rPr>
              <a:t>Convention on the Future of Europe </a:t>
            </a:r>
            <a:r>
              <a:rPr sz="3276" spc="-91">
                <a:solidFill>
                  <a:srgbClr val="262626"/>
                </a:solidFill>
              </a:rPr>
              <a:t>(Scholl 2006);</a:t>
            </a:r>
            <a:br>
              <a:rPr sz="3276" spc="-91">
                <a:solidFill>
                  <a:srgbClr val="262626"/>
                </a:solidFill>
              </a:rPr>
            </a:b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The draft produced by the Convention was however rejected by two referenda in France and the Netherlands in 2005;</a:t>
            </a:r>
            <a:br>
              <a:rPr sz="3276" spc="-91">
                <a:solidFill>
                  <a:srgbClr val="262626"/>
                </a:solidFill>
              </a:rPr>
            </a:br>
            <a:endParaRPr sz="3276" spc="-91">
              <a:solidFill>
                <a:srgbClr val="262626"/>
              </a:solidFill>
            </a:endParaRPr>
          </a:p>
        </p:txBody>
      </p:sp>
      <p:pic>
        <p:nvPicPr>
          <p:cNvPr id="36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69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54340" y="312736"/>
            <a:ext cx="2348048" cy="156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The EU’s Constitutional Model</a:t>
            </a: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br>
              <a:rPr sz="3600">
                <a:solidFill>
                  <a:srgbClr val="808080"/>
                </a:solidFill>
              </a:rPr>
            </a:br>
            <a:r>
              <a:rPr sz="3600">
                <a:solidFill>
                  <a:srgbClr val="262626"/>
                </a:solidFill>
              </a:rPr>
              <a:t>- The European attempt to create a constitution is fraught with complexity, not least due to the impossibility of a European </a:t>
            </a:r>
            <a:r>
              <a:rPr sz="3600" i="1">
                <a:solidFill>
                  <a:srgbClr val="262626"/>
                </a:solidFill>
              </a:rPr>
              <a:t>ethnos</a:t>
            </a:r>
            <a:r>
              <a:rPr sz="3600">
                <a:solidFill>
                  <a:srgbClr val="262626"/>
                </a:solidFill>
              </a:rPr>
              <a:t>, but, as some have argued, equally due to the difficulty of creating a European </a:t>
            </a:r>
            <a:r>
              <a:rPr sz="3600" i="1">
                <a:solidFill>
                  <a:srgbClr val="262626"/>
                </a:solidFill>
              </a:rPr>
              <a:t>demos</a:t>
            </a:r>
            <a:r>
              <a:rPr sz="3600">
                <a:solidFill>
                  <a:srgbClr val="262626"/>
                </a:solidFill>
              </a:rPr>
              <a:t> (the </a:t>
            </a:r>
            <a:r>
              <a:rPr sz="3600" i="1">
                <a:solidFill>
                  <a:srgbClr val="262626"/>
                </a:solidFill>
              </a:rPr>
              <a:t>no-demos thesis</a:t>
            </a:r>
            <a:r>
              <a:rPr sz="3600">
                <a:solidFill>
                  <a:srgbClr val="262626"/>
                </a:solidFill>
              </a:rPr>
              <a:t>, Grimm 1995);</a:t>
            </a:r>
            <a:br>
              <a:rPr sz="3600">
                <a:solidFill>
                  <a:srgbClr val="262626"/>
                </a:solidFill>
              </a:rPr>
            </a:br>
            <a:endParaRPr sz="3600">
              <a:solidFill>
                <a:srgbClr val="262626"/>
              </a:solidFill>
            </a:endParaRPr>
          </a:p>
        </p:txBody>
      </p:sp>
      <p:pic>
        <p:nvPicPr>
          <p:cNvPr id="372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75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54340" y="312736"/>
            <a:ext cx="2348048" cy="156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title" idx="4294967295"/>
          </p:nvPr>
        </p:nvSpPr>
        <p:spPr>
          <a:xfrm>
            <a:off x="2168840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04" spc="-91"/>
            </a:pPr>
            <a:br/>
            <a:br/>
            <a:r>
              <a:rPr sz="3276" spc="-91">
                <a:solidFill>
                  <a:srgbClr val="808080"/>
                </a:solidFill>
              </a:rPr>
              <a:t>The EU’s Constitutional Model</a:t>
            </a: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br>
              <a:rPr sz="3276" spc="-91">
                <a:solidFill>
                  <a:srgbClr val="808080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But it could be equally argued that the European project of a constitution ought to be one of projecting a united ‘people’ into the future;</a:t>
            </a:r>
            <a:br>
              <a:rPr sz="3276" spc="-91">
                <a:solidFill>
                  <a:srgbClr val="262626"/>
                </a:solidFill>
              </a:rPr>
            </a:br>
            <a:br>
              <a:rPr sz="3276" spc="-91">
                <a:solidFill>
                  <a:srgbClr val="262626"/>
                </a:solidFill>
              </a:rPr>
            </a:br>
            <a:r>
              <a:rPr sz="3276" spc="-91">
                <a:solidFill>
                  <a:srgbClr val="262626"/>
                </a:solidFill>
              </a:rPr>
              <a:t>- This is for instance the argument of Juergen Habermas, in his notion of ‘post-nationalism’ and ‘constitutional patriotism’ (Habermas 1998);</a:t>
            </a:r>
            <a:br>
              <a:rPr sz="3276" spc="-91">
                <a:solidFill>
                  <a:srgbClr val="262626"/>
                </a:solidFill>
              </a:rPr>
            </a:br>
            <a:endParaRPr sz="3276" spc="-91">
              <a:solidFill>
                <a:srgbClr val="262626"/>
              </a:solidFill>
            </a:endParaRPr>
          </a:p>
        </p:txBody>
      </p:sp>
      <p:pic>
        <p:nvPicPr>
          <p:cNvPr id="378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381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54340" y="312736"/>
            <a:ext cx="2348048" cy="156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ldNum" sz="quarter" idx="4294967295"/>
          </p:nvPr>
        </p:nvSpPr>
        <p:spPr>
          <a:xfrm>
            <a:off x="9751108" y="6248400"/>
            <a:ext cx="231092" cy="37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t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524000" y="4191000"/>
            <a:ext cx="20574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>
            <a:lvl1pPr marL="336550" indent="-330200">
              <a:spcBef>
                <a:spcPts val="500"/>
              </a:spcBef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5100" algn="l"/>
                <a:tab pos="10769600" algn="l"/>
                <a:tab pos="10769600" algn="l"/>
                <a:tab pos="10769600" algn="l"/>
              </a:tabLst>
              <a:defRPr sz="2000">
                <a:solidFill>
                  <a:srgbClr val="CBD7F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	</a:t>
            </a:r>
          </a:p>
        </p:txBody>
      </p:sp>
      <p:sp>
        <p:nvSpPr>
          <p:cNvPr id="148" name="Shape 148"/>
          <p:cNvSpPr/>
          <p:nvPr/>
        </p:nvSpPr>
        <p:spPr>
          <a:xfrm>
            <a:off x="3733800" y="1457002"/>
            <a:ext cx="8153400" cy="6934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titles</a:t>
            </a:r>
            <a:r>
              <a:rPr lang="it-IT" dirty="0"/>
              <a:t> (of </a:t>
            </a:r>
            <a:r>
              <a:rPr lang="it-IT" dirty="0" err="1"/>
              <a:t>papers</a:t>
            </a:r>
            <a:r>
              <a:rPr lang="it-IT" dirty="0"/>
              <a:t> </a:t>
            </a:r>
            <a:r>
              <a:rPr lang="it-IT" dirty="0" err="1"/>
              <a:t>submitted</a:t>
            </a:r>
            <a:r>
              <a:rPr lang="it-IT" dirty="0"/>
              <a:t> last </a:t>
            </a:r>
            <a:r>
              <a:rPr lang="it-IT" dirty="0" err="1"/>
              <a:t>year</a:t>
            </a:r>
            <a:r>
              <a:rPr lang="it-IT" dirty="0"/>
              <a:t>)</a:t>
            </a:r>
            <a:endParaRPr sz="2000" dirty="0">
              <a:solidFill>
                <a:srgbClr val="FFFFFF"/>
              </a:solidFill>
            </a:endParaRP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-</a:t>
            </a:r>
            <a:r>
              <a:rPr lang="it-IT" dirty="0">
                <a:solidFill>
                  <a:srgbClr val="808080"/>
                </a:solidFill>
              </a:rPr>
              <a:t>"</a:t>
            </a:r>
            <a:r>
              <a:rPr lang="en-GB" dirty="0">
                <a:solidFill>
                  <a:srgbClr val="808080"/>
                </a:solidFill>
              </a:rPr>
              <a:t>Gender, Constitutionalism and populist nationalism: the example of French National Front”</a:t>
            </a: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GB" dirty="0">
                <a:solidFill>
                  <a:srgbClr val="808080"/>
                </a:solidFill>
              </a:rPr>
              <a:t>“Women’s socio-economic development, democratic rights, and constitutionalism”</a:t>
            </a: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GB" dirty="0">
                <a:solidFill>
                  <a:srgbClr val="808080"/>
                </a:solidFill>
              </a:rPr>
              <a:t>“The Public Sphere and Democracy: Constitutional de-legitimation through improper conduct”</a:t>
            </a: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GB" dirty="0">
                <a:solidFill>
                  <a:srgbClr val="808080"/>
                </a:solidFill>
              </a:rPr>
              <a:t>“Social movements and the </a:t>
            </a:r>
            <a:r>
              <a:rPr lang="en-GB" dirty="0" err="1">
                <a:solidFill>
                  <a:srgbClr val="808080"/>
                </a:solidFill>
              </a:rPr>
              <a:t>constitutionalization</a:t>
            </a:r>
            <a:r>
              <a:rPr lang="en-GB" dirty="0">
                <a:solidFill>
                  <a:srgbClr val="808080"/>
                </a:solidFill>
              </a:rPr>
              <a:t> of the commons”</a:t>
            </a: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GB" dirty="0">
                <a:solidFill>
                  <a:srgbClr val="808080"/>
                </a:solidFill>
              </a:rPr>
              <a:t>“The Constitutional Reform in Italy”</a:t>
            </a: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en-GB" dirty="0">
              <a:solidFill>
                <a:srgbClr val="808080"/>
              </a:solidFill>
            </a:endParaRP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en-GB" dirty="0">
              <a:solidFill>
                <a:srgbClr val="808080"/>
              </a:solidFill>
            </a:endParaRP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en-GB" dirty="0">
              <a:solidFill>
                <a:srgbClr val="808080"/>
              </a:solidFill>
            </a:endParaRPr>
          </a:p>
          <a:p>
            <a:pPr marL="336550" indent="-330200">
              <a:spcBef>
                <a:spcPts val="15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</a:tabLst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14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191000"/>
            <a:ext cx="2209800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  <p:extLst>
      <p:ext uri="{BB962C8B-B14F-4D97-AF65-F5344CB8AC3E}">
        <p14:creationId xmlns:p14="http://schemas.microsoft.com/office/powerpoint/2010/main" val="30792881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 idx="4294967295"/>
          </p:nvPr>
        </p:nvSpPr>
        <p:spPr>
          <a:xfrm>
            <a:off x="2377439" y="459553"/>
            <a:ext cx="9119617" cy="6010232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Readings</a:t>
            </a:r>
            <a:br>
              <a:rPr sz="3600">
                <a:solidFill>
                  <a:srgbClr val="808080"/>
                </a:solidFill>
              </a:rPr>
            </a:br>
            <a:endParaRPr sz="3600">
              <a:solidFill>
                <a:srgbClr val="808080"/>
              </a:solidFill>
            </a:endParaRPr>
          </a:p>
        </p:txBody>
      </p:sp>
      <p:pic>
        <p:nvPicPr>
          <p:cNvPr id="15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157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7439" y="1998278"/>
            <a:ext cx="9051285" cy="418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 idx="4294967295"/>
          </p:nvPr>
        </p:nvSpPr>
        <p:spPr>
          <a:xfrm>
            <a:off x="2377439" y="459553"/>
            <a:ext cx="9119617" cy="6010232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/>
            <a:br/>
            <a:r>
              <a:rPr sz="3600">
                <a:solidFill>
                  <a:srgbClr val="808080"/>
                </a:solidFill>
              </a:rPr>
              <a:t>Readings</a:t>
            </a:r>
            <a:br>
              <a:rPr sz="3600">
                <a:solidFill>
                  <a:srgbClr val="808080"/>
                </a:solidFill>
              </a:rPr>
            </a:br>
            <a:endParaRPr sz="3600">
              <a:solidFill>
                <a:srgbClr val="808080"/>
              </a:solidFill>
            </a:endParaRPr>
          </a:p>
        </p:txBody>
      </p:sp>
      <p:pic>
        <p:nvPicPr>
          <p:cNvPr id="160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  <p:pic>
        <p:nvPicPr>
          <p:cNvPr id="16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5329" y="2002255"/>
            <a:ext cx="9361549" cy="4320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 idx="4294967295"/>
          </p:nvPr>
        </p:nvSpPr>
        <p:spPr>
          <a:xfrm>
            <a:off x="2218944" y="536958"/>
            <a:ext cx="9314688" cy="6010233"/>
          </a:xfrm>
          <a:prstGeom prst="rect">
            <a:avLst/>
          </a:prstGeom>
        </p:spPr>
        <p:txBody>
          <a:bodyPr anchor="t"/>
          <a:lstStyle/>
          <a:p>
            <a:pPr>
              <a:defRPr sz="4400" spc="-100"/>
            </a:pPr>
            <a:br>
              <a:rPr dirty="0"/>
            </a:br>
            <a:br>
              <a:rPr dirty="0"/>
            </a:br>
            <a:r>
              <a:rPr lang="it-IT" sz="3600" dirty="0" err="1">
                <a:solidFill>
                  <a:srgbClr val="808080"/>
                </a:solidFill>
              </a:rPr>
              <a:t>Overview</a:t>
            </a: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br>
              <a:rPr sz="3600" dirty="0">
                <a:solidFill>
                  <a:srgbClr val="808080"/>
                </a:solidFill>
              </a:rPr>
            </a:br>
            <a:r>
              <a:rPr sz="3200" dirty="0"/>
              <a:t>1. Constitutional Traditions and Identities in Europe</a:t>
            </a:r>
            <a:br>
              <a:rPr sz="3200" dirty="0"/>
            </a:br>
            <a:br>
              <a:rPr sz="3200" dirty="0"/>
            </a:br>
            <a:r>
              <a:rPr sz="3200" dirty="0"/>
              <a:t>2. Integration-through-law of the European Union</a:t>
            </a:r>
          </a:p>
        </p:txBody>
      </p:sp>
      <p:pic>
        <p:nvPicPr>
          <p:cNvPr id="16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6700" y="5560970"/>
            <a:ext cx="4953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5545" y="1438089"/>
            <a:ext cx="346678" cy="53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552207" y="402847"/>
            <a:ext cx="4782504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Constitutional Sociology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328</Words>
  <Application>Microsoft Office PowerPoint</Application>
  <PresentationFormat>Widescreen</PresentationFormat>
  <Paragraphs>153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Corbel</vt:lpstr>
      <vt:lpstr>Lucida Handwriting</vt:lpstr>
      <vt:lpstr>Tahoma</vt:lpstr>
      <vt:lpstr>Trebuchet MS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Readings </vt:lpstr>
      <vt:lpstr>  Readings </vt:lpstr>
      <vt:lpstr>  Overview   1. Constitutional Traditions and Identities in Europe  2. Integration-through-law of the European Union</vt:lpstr>
      <vt:lpstr>  Introduction  </vt:lpstr>
      <vt:lpstr>  Introduction  </vt:lpstr>
      <vt:lpstr>  Constitutional Sociology   - Constitutions are hermaphrodites: they are both politics and law (Vorländer 2017);  - Key questions are:  • how do politics and society relate to each other,  • how does power influence both the process of legislation and the implementation of law, and  • which empirical factors ensure the real validity of a constitution? • what is the status of constitutions in different societies?</vt:lpstr>
      <vt:lpstr>  Constitutional Sociology  - The debate on constitutions has for a long time been dominated by:     • legal positivism: stressing the normativity of law   itself; law as a separate sphere   • political science: stressing the constitution as an  expression of the political balance of power; the constitution  as the outcome of political negotiations/pacts, etc.  - Both approaches have difficulty analysing and explaining empirical validity of constitutions over time;</vt:lpstr>
      <vt:lpstr>  Constitutional Sociology  - A more societally-attuned sociological approach explores the normativity and actual legitimacy of the constitution as an empirical problem or an ‘on-going validity problem’ (Vorländer 2017);  - This requires a more institutionalist sensibility, which stresses processes, interactions, and dynamics of constitutional orders over time; </vt:lpstr>
      <vt:lpstr>  Constitutional Sociology  - Constitutional sociology avoids a purely functionalist and structuralist explanations of constitutions (as spontaneously emerging from societal evolution and modernization) (Vorländer 2017);  - Constitutions can be understood as social and political order arrangements, in which the guiding principles are symbolically represented;</vt:lpstr>
      <vt:lpstr>  Constitutional Sociology  - Institutions can be understood as meaningful interfaces between guiding principles and structures of action and communication (Vorländer 2017);  - Institutions have an implicit meaning and value structure, and need to make this explicit to make the institution permanent, in forms of medial, emblematic, ritual, mythical, narrative expression;</vt:lpstr>
      <vt:lpstr>  </vt:lpstr>
      <vt:lpstr>  </vt:lpstr>
      <vt:lpstr>  </vt:lpstr>
      <vt:lpstr>  </vt:lpstr>
      <vt:lpstr>  Constitutional Sociology  - Institutional stability therefore stems from the interplay of interpretations, practices and symbolic representations;  - Also constitutional arrangements are grounded in interpretation, practice, and symbols, and have a historicity;</vt:lpstr>
      <vt:lpstr>  Constitutional Sociology   - In this regard, there is an affinity with institutionalism in sociology, in particular ‘ideational or constructivist institutionalism’ (Colin Hay);  - What needs attention is informal, intersubjective, and communicative processes that ‘uphold’ constitutional structures;</vt:lpstr>
      <vt:lpstr>  Constitutional Sociology   - A ‘hermeneutics of constitutions’ entails:   1. the dimension of meaning, the guiding principles and normative ideas which connect a political  community with its constitution; 2. the praxeology of conduct guided by rules, including rule-following and the interpretation thereof (Vorländer 2017);</vt:lpstr>
      <vt:lpstr>  Constitutional Sociology   - Constitutions make claims of order and claims to validity, but they do not produce these themselves;  - It is not the inherent normativity of constitutions that provides legitimacy and integration, but rather a ‘complex process of recognition and acceptance in a space of potentially competing- legal, political an social - interpretations and political-social practices’ (Vorländer 2017);</vt:lpstr>
      <vt:lpstr>  Constitutional Traditions and Identities   - There is increasing discussion of ‘constitutional identity’, ‘constitutional culture’, and ‘living constitutions’;  - Culture in general might be likened to a jellyfish on the beach – to be observed with interest, but not to be touched (see Oomen 2016)  </vt:lpstr>
      <vt:lpstr>  Constitutional Traditions and Identities    - We can distinguish between: 1. Constitutional identity (the identity a constitution reflects, articulates, in terms of political system, rights, who is a member of the community, collective identity ) (Rosenfeld); 2. Constitutional culture (the network of values and attitudes relating to the constitution, which determines when and why people invoke constitutions) (Habermas); 3. Interplay of constitutional and national identity (how are collective dreams  and aspirations expressed in constitutions) (Anderson, Imagined Communities)    (Oomen 2016)  </vt:lpstr>
      <vt:lpstr>  Constitutional Traditions and Identities   - While constitutionalism is understood as a singular form of legally integrating a society, different constitutional models exist: the German, French, American, British,and  Spanish models (Rosenfeld 2010);  - Every constitution is unique, and so is the structuring of every constitution and its relationship to its socio-political environment (Rosenfeld 2010: 149);</vt:lpstr>
      <vt:lpstr>  Constitutional Traditions and Identities   - Constitutional identities consists of specific views of the Self and the Other;  - Some emphasize an ethno-centric model, others a civic model;  - A key difference is between constitutions based on ethnos or on demos;  </vt:lpstr>
      <vt:lpstr>  The German Constitutional Model   - The central defining feature of the German Constitution or Basic Law is the ethnos which stands in sharp contrast to the demos (Rosenfeld 2010: 152);  - The German model imagines the existence of indissoluble pre-political bonds cemented in common language, culture, ethnicity, religion, and which have an absolute primacy;  </vt:lpstr>
      <vt:lpstr>  The German Constitutional Model   - The state is in the German model at the disposal of an already well-defined nation, rather than being an instrument for state-building;  - The German constitutional tradition, not least exemplified by Carl Schmitt’s thinking, understands constitutionalism and democracy in ethnicist terms;   </vt:lpstr>
      <vt:lpstr>  The German Constitutional Model   - The constitution is therefore a framework for expression politically the nation’s unique culture and character, as opposed to those of other ethnic groups and as different from liberal-universalist aspirations;   </vt:lpstr>
      <vt:lpstr>  The German Constitutional Model   - In many ways, German constitutional democracy is understood as the authentic expression of a unified pre-political identity of the ethnically identified people;  - This does not mean that the German model promotes authoritarianism or discrimination; in the post-WWII years a strong constitutional tradition has been built up, which strongly emphasizes fundamental rights and the essential nature of democracy and the rule of law;   </vt:lpstr>
      <vt:lpstr>  The German Constitutional Model     </vt:lpstr>
      <vt:lpstr>  The German Constitutional Model     </vt:lpstr>
      <vt:lpstr>  The French Constitutional Model   - The French constitutional model is based on the idea of the citizen – ‘citoyen’ – and the demos;   - The French model is grounded on democratic self-government for a polity of equal citizens;  - Each citizen regardless of his or her ethnic origin, enjoys rights conceived as universal (Rosenfeld 2010: 155);    </vt:lpstr>
      <vt:lpstr>  The French Constitutional Model   - The famous  1789 declaration of the Rights of Man and of the Citizen mentioned the rights of ‘man, and ‘citizen’, and not of the ‘Frenchmen’;   Article I – Men are born and remain free and equal in rights. Social  distinctions can be founded only on the common good.   - Article XVI – Any society in which the guarantee of rights is not  assured, nor the separation of powers  determined, has no  Constitution.    </vt:lpstr>
      <vt:lpstr>  The French Constitutional Model   - The French model can be related to Rousseaun ideas of the polity’s general will;   - In this, the French model is highly individualistic, and leaves no room for the recognition of specific group or national identities;  - The idea is that the foreigner/newcomer sheds his/her identity and embraces the ideal of reason and equality;   </vt:lpstr>
      <vt:lpstr>  The French Constitutional Model   - The twin pillars of the French model are equal citizenship and democratic self-rule;  - Historically, the abstract French model was obviously realized in the context of the French nation-state (highly centralized and unified);  - The constitution in French terms is a political one and realizes democratic self-rule;   </vt:lpstr>
      <vt:lpstr>  The American Constitutional Model   - The 1787 American Constitution is based on the idea of ‘We, The People’, which was an American people in formation (stemming from migrant waves);  - The American political credo is ‘E Pluribus Unum’, indicating a ‘melting pot’ of diverse ethnic populations that together form an American people;   </vt:lpstr>
      <vt:lpstr>  The American Constitutional Model   - The American people at the basis of the Constitution was a construct projected into the future:    1. no people existed yet in the late 18th     century (rather, different states);   2. the multi-ethnic composition of the people is to be   held together by constitutional allegiance and the   idea of liberty;  </vt:lpstr>
      <vt:lpstr>  The American Constitutional Model   - The Constitution and American constitutional identity have thus been very importing in weaving together different groups into a constitutional unity (Rosenfeld 2010: 159);  - The Constitution transformed different groups of newcomers into ‘insiders’ and a group of people forming the distinct American nation;  </vt:lpstr>
      <vt:lpstr>  The British Constitutional Model   - Britain has its own peculiar constitutional history, dating all the way back to the Magna Charta (1215);  - Britain (as the US) is based on a so-called common law system, in which rather than written rules, constitutional conventions play a strong role;  - In Britain, parliamentary sovereignty has been a key component of its constitutional system;  </vt:lpstr>
      <vt:lpstr>  The British Constitutional Model   - An important role in this system is then parliamentary self-restraint (‘informal’ or non-written adherence to the rule of law, fundamental rights, and governmental customs);  - Britain is sociologically most interesting in its emphasis on constitutional conventions being part of the political culture;  </vt:lpstr>
      <vt:lpstr>  The British Constitutional Model   - Rather than a ‘made’ constitution, the British constitution is a ‘grown’ one (Rosenfeld 2010: 163);  - The British constitution in this sense is closer to a ‘living constitution’; other systems see a more marked distinction between the ‘living constitution’ and the written one;  </vt:lpstr>
      <vt:lpstr>  The Spanish Constitutional Model   - The Spanish model is distinct:  1. It provides a framework for a multi-ethnic  polity;  2. It directly relates to and imports  transnational  norms;  </vt:lpstr>
      <vt:lpstr>  The Spanish Constitutional Model   - In 1978, Spain faced the difficult task of finding a balance between national unity and meaningful autonomy for ethnic communities (in particular the Basques and the Catalans); - The solution was an open-ended and ambiguous formulation of Spanish unity; - The Constitution refers to ‘communidades autonomas’,  providing significant, but not fully detailed regional self-government powers; </vt:lpstr>
      <vt:lpstr>  The Spanish Constitutional Model   - In contrast to a federal system such as the US, the Spanish model explicitly accommodates regional autonomy and regional identities;  - A key manner in which the different groups were bound together was by reference to the EU and to EU law; </vt:lpstr>
      <vt:lpstr>  The Romanian Constitutional Model   - The Romanian Constitution was adopted in 1991,  and could be understood as the product of ‘constitutional nationalism’;   (1) Romania is a sovereign, independent,  unitary and indivisible National State. </vt:lpstr>
      <vt:lpstr>  The Romanian Constitutional Model   - The 1991 Constitution as adopted by the Social Democratic Party, whose members stemmed from the communist nomenklatura;  - The PSD followed a nationalist-democratic policy until the end of 1996; </vt:lpstr>
      <vt:lpstr>  The Romanian Constitutional Model   - In particular from the early 200s onwards, the Romanian approach became increasingly pro-EU;  - The constitutional amendment of 2003 was importantly about EU membership; </vt:lpstr>
      <vt:lpstr>  The Romanian Constitutional Model   - It can be argued that the Romanian constitutionalization process was for an important part influenced by:   - EU membership and EU conditionality;  - membership of the CoE and the ECHR;  - the EU Charter of Fundamental Rights; </vt:lpstr>
      <vt:lpstr>  The EU’s Constitutional Model   - Whereas a formal European Constitution was rejected in two referendums in 2005, the EU can be said to have a de facto constitution based on EU law;  - The EU process is often referred to as ‘integration-through-law’; </vt:lpstr>
      <vt:lpstr>  The EU’s Constitutional Model   - EU law has acquired a constitutional nature due to important cases ruled by the CJEU, which have led to EU law having primacy and direct effect in the European system;  - In this regard, the EU constitution is an incremental or a ‘grown’ constitution. </vt:lpstr>
      <vt:lpstr>  The EU’s Constitutional Model   - One major attempt to ‘make’ a constitution was the attempt in the early 2000s, in the form of the Convention on the Future of Europe (Scholl 2006);  - The draft produced by the Convention was however rejected by two referenda in France and the Netherlands in 2005; </vt:lpstr>
      <vt:lpstr>  The EU’s Constitutional Model   - The European attempt to create a constitution is fraught with complexity, not least due to the impossibility of a European ethnos, but, as some have argued, equally due to the difficulty of creating a European demos (the no-demos thesis, Grimm 1995); </vt:lpstr>
      <vt:lpstr>  The EU’s Constitutional Model   - But it could be equally argued that the European project of a constitution ought to be one of projecting a united ‘people’ into the future;  - This is for instance the argument of Juergen Habermas, in his notion of ‘post-nationalism’ and ‘constitutional patriotism’ (Habermas 1998);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PB</cp:lastModifiedBy>
  <cp:revision>19</cp:revision>
  <dcterms:modified xsi:type="dcterms:W3CDTF">2018-03-13T15:56:31Z</dcterms:modified>
</cp:coreProperties>
</file>