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5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A0158-246E-4456-AB00-3A5152744774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020D9-288D-4DDB-89DC-36E09749D41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&lt;field&gt;&lt;classify&gt;1&lt;/classify&gt;&lt;mode type='3'&gt;1&lt;/mode&gt;&lt;options&gt;2&lt;/options&gt;&lt;answer choice='0100000000'&gt;&lt;/answer&gt;&lt;points&gt;10&lt;/points&gt;&lt;time&gt;60&lt;/time&gt;&lt;difficulty&gt;1&lt;/difficulty&gt;&lt;hint&gt;&lt;/hint&gt;&lt;remark&gt;&lt;/remark&gt;&lt;/field&gt;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type='3'&gt;1&lt;/mode&gt;&lt;options&gt;2&lt;/options&gt;&lt;answer choice='0100000000'&gt;&lt;/answer&gt;&lt;points&gt;10&lt;/points&gt;&lt;time&gt;60&lt;/time&gt;&lt;difficulty&gt;1&lt;/difficulty&gt;&lt;hint&gt;&lt;/hint&gt;&lt;remark&gt;&lt;/remark&gt;&lt;/field&gt;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&lt;field&gt;&lt;classify&gt;1&lt;/classify&gt;&lt;mode type='3'&gt;1&lt;/mode&gt;&lt;options&gt;2&lt;/options&gt;&lt;answer choice='0100000000'&gt;&lt;/answer&gt;&lt;points&gt;10&lt;/points&gt;&lt;time&gt;60&lt;/time&gt;&lt;difficulty&gt;1&lt;/difficulty&gt;&lt;hint&gt;&lt;/hint&gt;&lt;remark&gt;&lt;/remark&gt;&lt;/field&gt;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type='3'&gt;1&lt;/mode&gt;&lt;options&gt;2&lt;/options&gt;&lt;answer choice='0100000000'&gt;&lt;/answer&gt;&lt;points&gt;10&lt;/points&gt;&lt;time&gt;60&lt;/time&gt;&lt;difficulty&gt;1&lt;/difficulty&gt;&lt;hint&gt;&lt;/hint&gt;&lt;remark&gt;&lt;/remark&gt;&lt;/field&gt;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&lt;field&gt;&lt;classify&gt;1&lt;/classify&gt;&lt;mode type='3'&gt;1&lt;/mode&gt;&lt;options&gt;2&lt;/options&gt;&lt;answer choice='1000000000'&gt;&lt;/answer&gt;&lt;points&gt;10&lt;/points&gt;&lt;time&gt;60&lt;/time&gt;&lt;difficulty&gt;1&lt;/difficulty&gt;&lt;hint&gt;&lt;/hint&gt;&lt;remark&gt;&lt;/remark&gt;&lt;/field&gt;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type='3'&gt;1&lt;/mode&gt;&lt;options&gt;2&lt;/options&gt;&lt;answer choice='1000000000'&gt;&lt;/answer&gt;&lt;points&gt;10&lt;/points&gt;&lt;time&gt;60&lt;/time&gt;&lt;difficulty&gt;1&lt;/difficulty&gt;&lt;hint&gt;&lt;/hint&gt;&lt;remark&gt;&lt;/remark&gt;&lt;/field&gt;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&lt;field&gt;&lt;classify&gt;1&lt;/classify&gt;&lt;mode type='3'&gt;1&lt;/mode&gt;&lt;options&gt;2&lt;/options&gt;&lt;answer choice='0100000000'&gt;&lt;/answer&gt;&lt;points&gt;10&lt;/points&gt;&lt;time&gt;60&lt;/time&gt;&lt;difficulty&gt;1&lt;/difficulty&gt;&lt;hint&gt;&lt;/hint&gt;&lt;remark&gt;&lt;/remark&gt;&lt;/field&gt;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type='3'&gt;1&lt;/mode&gt;&lt;options&gt;2&lt;/options&gt;&lt;answer choice='0100000000'&gt;&lt;/answer&gt;&lt;points&gt;10&lt;/points&gt;&lt;time&gt;60&lt;/time&gt;&lt;difficulty&gt;1&lt;/difficulty&gt;&lt;hint&gt;&lt;/hint&gt;&lt;remark&gt;&lt;/remark&gt;&lt;/field&gt;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&lt;field&gt;&lt;classify&gt;1&lt;/classify&gt;&lt;mode type='1'&gt;1&lt;/mode&gt;&lt;options&gt;3&lt;/options&gt;&lt;answer choice='0100000000'&gt;&lt;/answer&gt;&lt;points&gt;10&lt;/points&gt;&lt;time&gt;60&lt;/time&gt;&lt;difficulty&gt;1&lt;/difficulty&gt;&lt;hint&gt;&lt;/hint&gt;&lt;remark&gt;&lt;/remark&gt;&lt;/field&gt;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type='1'&gt;1&lt;/mode&gt;&lt;options&gt;3&lt;/options&gt;&lt;answer choice='0100000000'&gt;&lt;/answer&gt;&lt;points&gt;10&lt;/points&gt;&lt;time&gt;60&lt;/time&gt;&lt;difficulty&gt;1&lt;/difficulty&gt;&lt;hint&gt;&lt;/hint&gt;&lt;remark&gt;&lt;/remark&gt;&lt;/field&gt;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&lt;field&gt;&lt;classify&gt;1&lt;/classify&gt;&lt;mode type='1'&gt;1&lt;/mode&gt;&lt;options&gt;3&lt;/options&gt;&lt;answer choice='0100000000'&gt;&lt;/answer&gt;&lt;points&gt;10&lt;/points&gt;&lt;time&gt;60&lt;/time&gt;&lt;difficulty&gt;1&lt;/difficulty&gt;&lt;hint&gt;&lt;/hint&gt;&lt;remark&gt;&lt;/remark&gt;&lt;/field&gt;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type='1'&gt;1&lt;/mode&gt;&lt;options&gt;3&lt;/options&gt;&lt;answer choice='0100000000'&gt;&lt;/answer&gt;&lt;points&gt;10&lt;/points&gt;&lt;time&gt;60&lt;/time&gt;&lt;difficulty&gt;1&lt;/difficulty&gt;&lt;hint&gt;&lt;/hint&gt;&lt;remark&gt;&lt;/remark&gt;&lt;/field&gt;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&lt;field&gt;&lt;classify&gt;1&lt;/classify&gt;&lt;mode type='3'&gt;1&lt;/mode&gt;&lt;options&gt;2&lt;/options&gt;&lt;answer choice='1000000000'&gt;&lt;/answer&gt;&lt;points&gt;10&lt;/points&gt;&lt;time&gt;60&lt;/time&gt;&lt;difficulty&gt;1&lt;/difficulty&gt;&lt;hint&gt;&lt;/hint&gt;&lt;remark&gt;&lt;/remark&gt;&lt;/field&gt;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type='3'&gt;1&lt;/mode&gt;&lt;options&gt;2&lt;/options&gt;&lt;answer choice='1000000000'&gt;&lt;/answer&gt;&lt;points&gt;10&lt;/points&gt;&lt;time&gt;60&lt;/time&gt;&lt;difficulty&gt;1&lt;/difficulty&gt;&lt;hint&gt;&lt;/hint&gt;&lt;remark&gt;&lt;/remark&gt;&lt;/field&gt;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&lt;field&gt;&lt;classify&gt;1&lt;/classify&gt;&lt;mode type='1'&gt;1&lt;/mode&gt;&lt;options&gt;4&lt;/options&gt;&lt;answer choice='0001000000'&gt;&lt;/answer&gt;&lt;points&gt;10&lt;/points&gt;&lt;time&gt;60&lt;/time&gt;&lt;difficulty&gt;1&lt;/difficulty&gt;&lt;hint&gt;&lt;/hint&gt;&lt;remark&gt;&lt;/remark&gt;&lt;/field&gt;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type='1'&gt;1&lt;/mode&gt;&lt;options&gt;4&lt;/options&gt;&lt;answer choice='0001000000'&gt;&lt;/answer&gt;&lt;points&gt;10&lt;/points&gt;&lt;time&gt;60&lt;/time&gt;&lt;difficulty&gt;1&lt;/difficulty&gt;&lt;hint&gt;&lt;/hint&gt;&lt;remark&gt;&lt;/remark&gt;&lt;/field&gt;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&lt;field&gt;&lt;classify&gt;1&lt;/classify&gt;&lt;mode type='1'&gt;1&lt;/mode&gt;&lt;options&gt;4&lt;/options&gt;&lt;answer choice='0010000000'&gt;&lt;/answer&gt;&lt;points&gt;10&lt;/points&gt;&lt;time&gt;60&lt;/time&gt;&lt;difficulty&gt;1&lt;/difficulty&gt;&lt;hint&gt;&lt;/hint&gt;&lt;remark&gt;&lt;/remark&gt;&lt;/field&gt;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type='1'&gt;1&lt;/mode&gt;&lt;options&gt;4&lt;/options&gt;&lt;answer choice='0010000000'&gt;&lt;/answer&gt;&lt;points&gt;10&lt;/points&gt;&lt;time&gt;60&lt;/time&gt;&lt;difficulty&gt;1&lt;/difficulty&gt;&lt;hint&gt;&lt;/hint&gt;&lt;remark&gt;&lt;/remark&gt;&lt;/field&gt;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B96CBD-68EC-43AA-947D-306FCEE7847A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9D19FE1-940B-4F4A-9C1A-F9109E0436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Závislé a nezávislé náhodné jevy, Střední hodnota jevu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Murphyho</a:t>
            </a:r>
            <a:r>
              <a:rPr lang="cs-CZ" dirty="0" smtClean="0"/>
              <a:t> ponožky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šuplíku je rozházených 8 párů ponožek (16 kusů, </a:t>
            </a:r>
            <a:r>
              <a:rPr lang="cs-CZ" dirty="0" smtClean="0"/>
              <a:t>nerozlišujeme levou </a:t>
            </a:r>
            <a:r>
              <a:rPr lang="cs-CZ" dirty="0" smtClean="0"/>
              <a:t>a pravou) a víme, že dva páry jsou v modré, dva ve žluté, dva v hnědé a </a:t>
            </a:r>
            <a:r>
              <a:rPr lang="cs-CZ" dirty="0" smtClean="0"/>
              <a:t>dva v </a:t>
            </a:r>
            <a:r>
              <a:rPr lang="cs-CZ" dirty="0" smtClean="0"/>
              <a:t>šedé barvě. Podivín </a:t>
            </a:r>
            <a:r>
              <a:rPr lang="cs-CZ" dirty="0" err="1" smtClean="0"/>
              <a:t>Murphy</a:t>
            </a:r>
            <a:r>
              <a:rPr lang="cs-CZ" dirty="0" smtClean="0"/>
              <a:t> je hluboce zamyšlen a vytahuje náhodně ponožky </a:t>
            </a:r>
            <a:r>
              <a:rPr lang="cs-CZ" dirty="0" smtClean="0"/>
              <a:t>kus po </a:t>
            </a:r>
            <a:r>
              <a:rPr lang="cs-CZ" dirty="0" smtClean="0"/>
              <a:t>kusu. Jaký je průměrný počet tahů, pokud víme, že </a:t>
            </a:r>
            <a:r>
              <a:rPr lang="cs-CZ" dirty="0" err="1" smtClean="0"/>
              <a:t>Murphy</a:t>
            </a:r>
            <a:r>
              <a:rPr lang="cs-CZ" dirty="0" smtClean="0"/>
              <a:t> skončí až bude </a:t>
            </a:r>
            <a:r>
              <a:rPr lang="cs-CZ" dirty="0" smtClean="0"/>
              <a:t>mít vytaženy </a:t>
            </a:r>
            <a:r>
              <a:rPr lang="cs-CZ" dirty="0" smtClean="0"/>
              <a:t>přesně dvě ponožky ve stejné barvě.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osudí je 10 míčků na nichž jsou natištěna čísla. Na pěti je číslo 7, na </a:t>
            </a:r>
            <a:r>
              <a:rPr lang="cs-CZ" dirty="0" smtClean="0"/>
              <a:t>třech číslo </a:t>
            </a:r>
            <a:r>
              <a:rPr lang="cs-CZ" dirty="0" smtClean="0"/>
              <a:t>3 a na dvou číslo 1. Vždy náhodně vytáhneme dva míčky. Jaká je </a:t>
            </a:r>
            <a:r>
              <a:rPr lang="cs-CZ" dirty="0" smtClean="0"/>
              <a:t>průměrná hodnota </a:t>
            </a:r>
            <a:r>
              <a:rPr lang="cs-CZ" dirty="0" smtClean="0"/>
              <a:t>součinu čísel na tažených míčcích.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podivná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Mějme osudí ve kterém je 5 černých a 3 bílé kuličky. Kuličky z osudí taháme po jedné a nevracíme je zpět</a:t>
            </a:r>
            <a:r>
              <a:rPr lang="cs-CZ" dirty="0" smtClean="0"/>
              <a:t>.</a:t>
            </a:r>
          </a:p>
          <a:p>
            <a:r>
              <a:rPr lang="cs-CZ" dirty="0" smtClean="0"/>
              <a:t>Jaká je pravděpodobnost, že v šestém tahu vytáhneme bílou kuličku?</a:t>
            </a:r>
          </a:p>
          <a:p>
            <a:pPr lvl="1"/>
            <a:r>
              <a:rPr lang="cs-CZ" dirty="0" smtClean="0"/>
              <a:t>A – Větší než v prvním tahu</a:t>
            </a:r>
          </a:p>
          <a:p>
            <a:pPr lvl="1"/>
            <a:r>
              <a:rPr lang="cs-CZ" dirty="0" smtClean="0"/>
              <a:t>B – Stejná jako v prvním tahu</a:t>
            </a:r>
          </a:p>
          <a:p>
            <a:pPr lvl="1"/>
            <a:r>
              <a:rPr lang="cs-CZ" dirty="0" smtClean="0"/>
              <a:t>C – Menší než v prvním tahu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podivná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Mějme osudí ve kterém je 5 černých a 3 bílé kuličky. Kuličky z osudí taháme po jedné a </a:t>
            </a:r>
            <a:r>
              <a:rPr lang="cs-CZ" dirty="0" smtClean="0"/>
              <a:t>po vytažení vložíme do osudí dvě kuličky vytažené barvy.</a:t>
            </a:r>
          </a:p>
          <a:p>
            <a:r>
              <a:rPr lang="cs-CZ" dirty="0" smtClean="0"/>
              <a:t>Jaká je pravděpodobnost, že v šestém tahu vytáhneme bílou kuličku?</a:t>
            </a:r>
          </a:p>
          <a:p>
            <a:pPr lvl="1"/>
            <a:r>
              <a:rPr lang="cs-CZ" dirty="0" smtClean="0"/>
              <a:t>A – Větší než v prvním tahu</a:t>
            </a:r>
          </a:p>
          <a:p>
            <a:pPr lvl="1"/>
            <a:r>
              <a:rPr lang="cs-CZ" dirty="0" smtClean="0"/>
              <a:t>B – Stejná jako v prvním tahu</a:t>
            </a:r>
          </a:p>
          <a:p>
            <a:pPr lvl="1"/>
            <a:r>
              <a:rPr lang="cs-CZ" dirty="0" smtClean="0"/>
              <a:t>C – Menší než v prvním tahu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Problém </a:t>
            </a:r>
            <a:r>
              <a:rPr lang="cs-CZ" dirty="0" err="1" smtClean="0"/>
              <a:t>Monty</a:t>
            </a:r>
            <a:r>
              <a:rPr lang="cs-CZ" dirty="0" smtClean="0"/>
              <a:t> </a:t>
            </a:r>
            <a:r>
              <a:rPr lang="cs-CZ" dirty="0" err="1" smtClean="0"/>
              <a:t>Halla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soutěži je za jedněmi </a:t>
            </a:r>
            <a:r>
              <a:rPr lang="cs-CZ" dirty="0" err="1" smtClean="0"/>
              <a:t>dvěřmi</a:t>
            </a:r>
            <a:r>
              <a:rPr lang="cs-CZ" dirty="0" smtClean="0"/>
              <a:t> ukryto auto, za druhými nic a za třetími cena útěchy – koza.</a:t>
            </a:r>
          </a:p>
          <a:p>
            <a:r>
              <a:rPr lang="cs-CZ" dirty="0" smtClean="0"/>
              <a:t>Po té, co si vyberete jedny dveře, moderátor otevře jedny ze zbývajících, za kterými není auto.</a:t>
            </a:r>
          </a:p>
          <a:p>
            <a:r>
              <a:rPr lang="cs-CZ" dirty="0" smtClean="0"/>
              <a:t>Pak vám dá možnost změnit volbu, je dobré to udělat?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0"/>
            <a:ext cx="17621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podivná 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Jaká je pravděpodobnost, že ve velkém náhodném souboru bude vybrané číslo začínat jedničkou?</a:t>
            </a:r>
          </a:p>
          <a:p>
            <a:r>
              <a:rPr lang="cs-CZ" dirty="0" smtClean="0"/>
              <a:t>A – 1/9</a:t>
            </a:r>
          </a:p>
          <a:p>
            <a:r>
              <a:rPr lang="cs-CZ" dirty="0" smtClean="0"/>
              <a:t>B – Méně než 1/9</a:t>
            </a:r>
          </a:p>
          <a:p>
            <a:r>
              <a:rPr lang="cs-CZ" dirty="0" smtClean="0"/>
              <a:t>C – Více než 1/9, ale méně než 3/10</a:t>
            </a:r>
          </a:p>
          <a:p>
            <a:r>
              <a:rPr lang="cs-CZ" dirty="0" smtClean="0"/>
              <a:t>D – Více než 3/10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Benfordův</a:t>
            </a:r>
            <a:r>
              <a:rPr lang="cs-CZ" dirty="0" smtClean="0"/>
              <a:t> zákon</a:t>
            </a:r>
            <a:endParaRPr lang="cs-CZ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761" y="1632250"/>
            <a:ext cx="6790477" cy="4809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Problém </a:t>
            </a:r>
            <a:r>
              <a:rPr lang="cs-CZ" dirty="0" err="1" smtClean="0"/>
              <a:t>narozenín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Jaká je pravděpodobnost, že dva hráči na fotbalovém hřišti (22 hráčů), budou mít narozeniny ve stejný den?</a:t>
            </a:r>
          </a:p>
          <a:p>
            <a:r>
              <a:rPr lang="cs-CZ" dirty="0" smtClean="0"/>
              <a:t>A – 0 – 1/4</a:t>
            </a:r>
          </a:p>
          <a:p>
            <a:r>
              <a:rPr lang="cs-CZ" dirty="0" smtClean="0"/>
              <a:t>B – ¼ –1/2</a:t>
            </a:r>
          </a:p>
          <a:p>
            <a:r>
              <a:rPr lang="cs-CZ" dirty="0" smtClean="0"/>
              <a:t>C – ½ – 3/4</a:t>
            </a:r>
          </a:p>
          <a:p>
            <a:r>
              <a:rPr lang="cs-CZ" dirty="0" smtClean="0"/>
              <a:t>D – ¾ – 1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Společné narozeniny</a:t>
            </a:r>
            <a:endParaRPr lang="cs-CZ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7666" y="2103679"/>
            <a:ext cx="4866667" cy="386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Závislé jevy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16832"/>
            <a:ext cx="7467600" cy="1951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149080"/>
            <a:ext cx="7488832" cy="563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941168"/>
            <a:ext cx="7560840" cy="1332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– Hlasování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Házíme spravedlivou šestistěnnou kostkou, přičemž jev 𝐴 je </a:t>
            </a:r>
            <a:r>
              <a:rPr lang="cs-CZ" dirty="0" smtClean="0"/>
              <a:t>padlo číslo </a:t>
            </a:r>
            <a:r>
              <a:rPr lang="cs-CZ" dirty="0" smtClean="0"/>
              <a:t>větší než 2 a jev 𝐵 padlo číslo liché. Jsou jevy 𝐴 a 𝐵 závislé?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– Hlasování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Házíme třikrát spravedlivou šestistěnnou kostkou, přičemž jev</a:t>
            </a:r>
            <a:r>
              <a:rPr lang="cs-CZ" i="1" dirty="0" smtClean="0"/>
              <a:t> </a:t>
            </a:r>
            <a:r>
              <a:rPr lang="cs-CZ" dirty="0" smtClean="0"/>
              <a:t>𝐴</a:t>
            </a:r>
            <a:r>
              <a:rPr lang="cs-CZ" i="1" dirty="0" smtClean="0"/>
              <a:t> </a:t>
            </a:r>
            <a:r>
              <a:rPr lang="cs-CZ" dirty="0" smtClean="0"/>
              <a:t>je ve </a:t>
            </a:r>
            <a:r>
              <a:rPr lang="cs-CZ" dirty="0" smtClean="0"/>
              <a:t>všech hodech padlo číslo větší než 2 a jev 𝐵 ve všech hodech padlo číslo liché. </a:t>
            </a:r>
            <a:r>
              <a:rPr lang="cs-CZ" dirty="0" smtClean="0"/>
              <a:t>Jsou jevy </a:t>
            </a:r>
            <a:r>
              <a:rPr lang="cs-CZ" dirty="0" smtClean="0"/>
              <a:t>𝐴 a 𝐵 závislé?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hlasování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Máme náhodně zamíchaný balíček 32 karet, přičemž jev 𝐴 </a:t>
            </a:r>
            <a:r>
              <a:rPr lang="cs-CZ" dirty="0" smtClean="0"/>
              <a:t>bude “</a:t>
            </a:r>
            <a:r>
              <a:rPr lang="cs-CZ" dirty="0" smtClean="0"/>
              <a:t>třetí karta v balíčku je král srdcový" a jev 𝐵 “pátá karta v balíčku je </a:t>
            </a:r>
            <a:r>
              <a:rPr lang="cs-CZ" dirty="0" smtClean="0"/>
              <a:t>sedmička křížová</a:t>
            </a:r>
            <a:r>
              <a:rPr lang="cs-CZ" dirty="0" smtClean="0"/>
              <a:t>". Jsou jevy 𝐴 a 𝐵 závislé?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– Hlasování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Mějme osudí ve kterém je 5 černých a 3 bílé kuličky. Kuličky z </a:t>
            </a:r>
            <a:r>
              <a:rPr lang="cs-CZ" dirty="0" smtClean="0"/>
              <a:t>osudí taháme </a:t>
            </a:r>
            <a:r>
              <a:rPr lang="cs-CZ" dirty="0" smtClean="0"/>
              <a:t>po jedné a nevracíme je zpět. Nechť jev 𝐴 znamená po prvních třech </a:t>
            </a:r>
            <a:r>
              <a:rPr lang="cs-CZ" dirty="0" smtClean="0"/>
              <a:t>tazích máme </a:t>
            </a:r>
            <a:r>
              <a:rPr lang="cs-CZ" dirty="0" smtClean="0"/>
              <a:t>vytažené alespoň dvě černé kuličky a 𝐵 znamená po prvních dvou tazích </a:t>
            </a:r>
            <a:r>
              <a:rPr lang="cs-CZ" dirty="0" smtClean="0"/>
              <a:t>máme vytaženou </a:t>
            </a:r>
            <a:r>
              <a:rPr lang="cs-CZ" dirty="0" smtClean="0"/>
              <a:t>alespoň jednu bílou kuličku. Jsou jevy 𝐴 a 𝐵 nezávislé?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Náhodná proměnná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 smtClean="0"/>
              <a:t>střední hodnota </a:t>
            </a:r>
            <a:r>
              <a:rPr lang="cs-CZ" dirty="0" smtClean="0"/>
              <a:t>náhodné proměnné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Pokud můžeme každý elementární náhodný jev vyjádřit reálným číslem, pak </a:t>
            </a:r>
            <a:r>
              <a:rPr lang="cs-CZ" dirty="0" smtClean="0"/>
              <a:t>budeme každému </a:t>
            </a:r>
            <a:r>
              <a:rPr lang="cs-CZ" dirty="0" smtClean="0"/>
              <a:t>takovému elementárnímu náhodnému jevu popsanému reálným </a:t>
            </a:r>
            <a:r>
              <a:rPr lang="cs-CZ" dirty="0" smtClean="0"/>
              <a:t>číslem,říkat </a:t>
            </a:r>
            <a:r>
              <a:rPr lang="cs-CZ" dirty="0" smtClean="0"/>
              <a:t>hodnota náhodné proměnné. Nechť ℎ1, ℎ2, . . . , ℎ𝑛 jsou hodnoty </a:t>
            </a:r>
            <a:r>
              <a:rPr lang="cs-CZ" dirty="0" smtClean="0"/>
              <a:t>náhodné proměnné</a:t>
            </a:r>
            <a:r>
              <a:rPr lang="cs-CZ" dirty="0" smtClean="0"/>
              <a:t>, pak proměnnou 𝑋 ∈ {ℎ1, ℎ2, . . . , ℎ𝑛} budeme nazývat náhodnou </a:t>
            </a:r>
            <a:r>
              <a:rPr lang="cs-CZ" dirty="0" smtClean="0"/>
              <a:t>proměnnou či </a:t>
            </a:r>
            <a:r>
              <a:rPr lang="cs-CZ" dirty="0" smtClean="0"/>
              <a:t>náhodnou veličinou.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Motivační úloha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osudí je 10 míčků na nichž jsou natištěna čísla. Na pěti je </a:t>
            </a:r>
            <a:r>
              <a:rPr lang="cs-CZ" dirty="0" smtClean="0"/>
              <a:t>číslo 7</a:t>
            </a:r>
            <a:r>
              <a:rPr lang="cs-CZ" dirty="0" smtClean="0"/>
              <a:t>, na třech číslo 3 a na dvou číslo 1. Vždy náhodně vytáhneme dva míčky. </a:t>
            </a:r>
            <a:endParaRPr lang="cs-CZ" dirty="0" smtClean="0"/>
          </a:p>
          <a:p>
            <a:r>
              <a:rPr lang="cs-CZ" dirty="0" smtClean="0"/>
              <a:t>Jaká je průměrná </a:t>
            </a:r>
            <a:r>
              <a:rPr lang="cs-CZ" dirty="0" smtClean="0"/>
              <a:t>hodnota součtu čísel na tažených </a:t>
            </a:r>
            <a:r>
              <a:rPr lang="cs-CZ" dirty="0" smtClean="0"/>
              <a:t>míčcích?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Střední hodnota náhodné proměnné</a:t>
            </a: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7467600" cy="850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924944"/>
            <a:ext cx="7488832" cy="207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</TotalTime>
  <Words>1585</Words>
  <Application>Microsoft Office PowerPoint</Application>
  <PresentationFormat>Předvádění na obrazovce (4:3)</PresentationFormat>
  <Paragraphs>68</Paragraphs>
  <Slides>18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Arkýř</vt:lpstr>
      <vt:lpstr>Závislé a nezávislé náhodné jevy, Střední hodnota jevu</vt:lpstr>
      <vt:lpstr>Závislé jevy</vt:lpstr>
      <vt:lpstr>Úloha – Hlasování</vt:lpstr>
      <vt:lpstr>Úloha – Hlasování</vt:lpstr>
      <vt:lpstr>Úloha hlasování</vt:lpstr>
      <vt:lpstr>Úloha – Hlasování</vt:lpstr>
      <vt:lpstr>Náhodná proměnná  a střední hodnota náhodné proměnné</vt:lpstr>
      <vt:lpstr>Motivační úloha</vt:lpstr>
      <vt:lpstr>Střední hodnota náhodné proměnné</vt:lpstr>
      <vt:lpstr>Murphyho ponožky</vt:lpstr>
      <vt:lpstr>Úloha</vt:lpstr>
      <vt:lpstr>Úloha podivná 1</vt:lpstr>
      <vt:lpstr>Úloha podivná 2</vt:lpstr>
      <vt:lpstr>Problém Monty Halla</vt:lpstr>
      <vt:lpstr>Úloha podivná 4</vt:lpstr>
      <vt:lpstr>Benfordův zákon</vt:lpstr>
      <vt:lpstr>Problém narozenín</vt:lpstr>
      <vt:lpstr>Společné narozeniny</vt:lpstr>
    </vt:vector>
  </TitlesOfParts>
  <Company>PedF UK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Závislé a nezávislé náhodné jevy, Střední hodnota jevu</dc:title>
  <dc:creator>Antonín Jančařík</dc:creator>
  <cp:lastModifiedBy>Antonín Jančařík</cp:lastModifiedBy>
  <cp:revision>4</cp:revision>
  <dcterms:created xsi:type="dcterms:W3CDTF">2014-10-27T15:51:13Z</dcterms:created>
  <dcterms:modified xsi:type="dcterms:W3CDTF">2014-10-27T16:22:25Z</dcterms:modified>
</cp:coreProperties>
</file>