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1" r:id="rId1"/>
  </p:sldMasterIdLst>
  <p:notesMasterIdLst>
    <p:notesMasterId r:id="rId30"/>
  </p:notesMasterIdLst>
  <p:sldIdLst>
    <p:sldId id="256" r:id="rId2"/>
    <p:sldId id="276" r:id="rId3"/>
    <p:sldId id="257" r:id="rId4"/>
    <p:sldId id="259" r:id="rId5"/>
    <p:sldId id="277" r:id="rId6"/>
    <p:sldId id="260" r:id="rId7"/>
    <p:sldId id="278" r:id="rId8"/>
    <p:sldId id="262" r:id="rId9"/>
    <p:sldId id="279" r:id="rId10"/>
    <p:sldId id="264" r:id="rId11"/>
    <p:sldId id="280" r:id="rId12"/>
    <p:sldId id="266" r:id="rId13"/>
    <p:sldId id="281" r:id="rId14"/>
    <p:sldId id="284" r:id="rId15"/>
    <p:sldId id="283" r:id="rId16"/>
    <p:sldId id="272" r:id="rId17"/>
    <p:sldId id="263" r:id="rId18"/>
    <p:sldId id="285" r:id="rId19"/>
    <p:sldId id="275" r:id="rId20"/>
    <p:sldId id="286" r:id="rId21"/>
    <p:sldId id="269" r:id="rId22"/>
    <p:sldId id="287" r:id="rId23"/>
    <p:sldId id="270" r:id="rId24"/>
    <p:sldId id="288" r:id="rId25"/>
    <p:sldId id="271" r:id="rId26"/>
    <p:sldId id="289" r:id="rId27"/>
    <p:sldId id="274" r:id="rId28"/>
    <p:sldId id="290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1177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27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6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90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61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82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43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093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97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5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3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70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684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96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65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08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F9488-7D46-44EF-B3D1-37AEDC823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E1C1C7-A0DB-4F6A-A854-D5730325B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22E11-717E-41F4-993C-6EC335D6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31F4E6-6FBF-4BAA-8987-4C2B51D0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045A0-929B-4A8E-AEF8-41418B9C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95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9E725-010F-4949-A26F-235F4906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180487-AAA8-4AA0-9794-8FE969951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B3EAE5-5E5B-4BD6-823D-7E4FB419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07B4B8-D1C7-4890-A589-39296C36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185ECF-004C-4923-A9EE-9EE7C645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89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53827-C5A7-4EFF-96EC-13B1B61C2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B51905-A909-4015-B48B-5AC162AAE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7FC262-04C5-41F8-9663-04F18044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39C9AD-A072-4D6D-A685-FA1A1230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44DD52-BBE5-42F4-BD96-DA9D6582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9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7FDD8-B341-4F10-BE58-B4F7D686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F3A22-C59C-4A6A-8363-755FB5368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4FED4A-8386-44AB-B71F-90977399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DD61A0-1565-4BBF-BCB7-BE2C17B6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99B88-B1D7-40DE-AB48-102AC2D7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3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97405-4AE8-4DF0-9326-B650C67A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B76D41-29EA-452F-8996-825DCD68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5702E5-F2C2-4527-9AE9-058CC084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89407B-D291-4F5A-95D9-2E0CA931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4ADB97-2997-4856-B7EA-8A0D830F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3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E13E0-CD0D-47FD-965E-08BD50B7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457279-C9E0-4C0A-8075-F97B3A13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A1F60E-AFE5-4856-A71A-5C2AD453F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432D8D-5E9B-4356-A2EF-7D9E24B2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5FE29-08B1-41BE-8A5F-72C1555B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D5DB03-8F9B-4DD2-B98C-F90A3B0C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71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8C905-F8BB-42F5-8B58-F4D23AD8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C68F60-C91D-4C9A-9835-93C52FBA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33C9B2-691B-476D-B8FD-677C5818F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F45AE6-159E-4C8A-91A2-C81BB1574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BD504C-9739-41F2-9B5F-E2BA6418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7F30CF-DCF7-4595-9375-5A3E10D8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89C5CE-228C-4028-B6C7-028FE0C4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F63306-DF7F-4085-A1D6-8325A723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24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BF301-95F4-476F-AFC9-0320E7B9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74B7D6-7727-4144-84E1-BA5B7A90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A512F9-4430-4AFD-B12D-AA190809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10F3F3-50DC-4825-928B-1DC01C99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62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0A0D41-7B6A-4E92-A625-AA7D8761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4ED373-9AF9-4C12-8442-CA75F7B2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AAF735-6B0F-4B75-8ECB-36184B73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FD284-B8A9-41F6-800F-6EC5AEBC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8966B-A44D-45A6-8647-974D1D22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4C934C-4FAC-4EE8-A3BF-3303D71C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2E093C-821A-4C8C-B18F-8A1C2B63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18FCE8-9897-4B80-A733-776ECEB8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044709-623C-45F3-81E4-57A3B6B0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25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792F5-0F17-4F97-80A0-47BF8602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9DA566-CC3A-472B-895E-2E614E75D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427413-C3B4-4761-AF6C-4B5EFF3C1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52E774-74A5-408C-AC64-C2601CEB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C76746-8A1F-42CC-A2AF-ACF2C38B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D2C983-7048-4CDE-83EB-9C8D4930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612A27-820E-4BAD-9F2E-AE70ED83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194B3A-7B5B-47CE-B218-1D9AF8611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AD652C-700F-4512-AE5A-108A4FEE9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362BA3-C07E-4A9D-9B06-EE43BCB45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148907-736C-49C3-BC68-86F7C7EC9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8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TLvMocFdJI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lcation.com/humanities/red_riding_hood" TargetMode="External"/><Relationship Id="rId5" Type="http://schemas.openxmlformats.org/officeDocument/2006/relationships/hyperlink" Target="https://www.slideshare.net/cbcarey/little-red-riding-hood-49350217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76300" y="530672"/>
            <a:ext cx="8001000" cy="963400"/>
          </a:xfrm>
          <a:prstGeom prst="rect">
            <a:avLst/>
          </a:prstGeom>
        </p:spPr>
        <p:txBody>
          <a:bodyPr lIns="91425" tIns="91425" rIns="91425" bIns="91425" anchorCtr="0">
            <a:noAutofit/>
          </a:bodyPr>
          <a:lstStyle/>
          <a:p>
            <a:pPr algn="l">
              <a:buNone/>
            </a:pPr>
            <a:r>
              <a:rPr lang="cs-CZ" sz="3600" b="1" dirty="0" err="1">
                <a:solidFill>
                  <a:srgbClr val="C00000"/>
                </a:solidFill>
              </a:rPr>
              <a:t>Theme</a:t>
            </a:r>
            <a:r>
              <a:rPr lang="cs-CZ" sz="3600" b="1" dirty="0">
                <a:solidFill>
                  <a:srgbClr val="C00000"/>
                </a:solidFill>
              </a:rPr>
              <a:t>: </a:t>
            </a:r>
            <a:r>
              <a:rPr lang="cs-CZ" sz="3600" b="1" dirty="0" err="1">
                <a:solidFill>
                  <a:srgbClr val="C00000"/>
                </a:solidFill>
              </a:rPr>
              <a:t>Dreams</a:t>
            </a:r>
            <a:r>
              <a:rPr lang="cs-CZ" sz="3600" b="1" dirty="0">
                <a:solidFill>
                  <a:srgbClr val="C00000"/>
                </a:solidFill>
              </a:rPr>
              <a:t>, </a:t>
            </a:r>
            <a:r>
              <a:rPr lang="cs-CZ" sz="3600" b="1" dirty="0" err="1">
                <a:solidFill>
                  <a:srgbClr val="C00000"/>
                </a:solidFill>
              </a:rPr>
              <a:t>Drives</a:t>
            </a:r>
            <a:r>
              <a:rPr lang="cs-CZ" sz="3600" b="1" dirty="0">
                <a:solidFill>
                  <a:srgbClr val="C00000"/>
                </a:solidFill>
              </a:rPr>
              <a:t> and </a:t>
            </a:r>
            <a:r>
              <a:rPr lang="cs-CZ" sz="3600" b="1" dirty="0" err="1">
                <a:solidFill>
                  <a:srgbClr val="C00000"/>
                </a:solidFill>
              </a:rPr>
              <a:t>Desires</a:t>
            </a:r>
            <a:r>
              <a:rPr lang="cs-CZ" sz="3600" b="1" dirty="0">
                <a:solidFill>
                  <a:srgbClr val="C00000"/>
                </a:solidFill>
              </a:rPr>
              <a:t>. 				 </a:t>
            </a:r>
            <a:r>
              <a:rPr lang="en" sz="3600" b="1" dirty="0">
                <a:solidFill>
                  <a:srgbClr val="C00000"/>
                </a:solidFill>
              </a:rPr>
              <a:t>Freud</a:t>
            </a:r>
            <a:r>
              <a:rPr lang="cs-CZ" sz="3600" b="1" dirty="0" err="1">
                <a:solidFill>
                  <a:srgbClr val="C00000"/>
                </a:solidFill>
              </a:rPr>
              <a:t>ian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Look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at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Fairytales</a:t>
            </a:r>
            <a:endParaRPr lang="en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899" y="1962150"/>
            <a:ext cx="7696200" cy="1981200"/>
          </a:xfrm>
        </p:spPr>
        <p:txBody>
          <a:bodyPr>
            <a:normAutofit/>
          </a:bodyPr>
          <a:lstStyle/>
          <a:p>
            <a:r>
              <a:rPr lang="cs-CZ" sz="2800" i="1" dirty="0" err="1">
                <a:solidFill>
                  <a:srgbClr val="C00000"/>
                </a:solidFill>
              </a:rPr>
              <a:t>Hansel</a:t>
            </a:r>
            <a:r>
              <a:rPr lang="cs-CZ" sz="2800" i="1" dirty="0">
                <a:solidFill>
                  <a:srgbClr val="C00000"/>
                </a:solidFill>
              </a:rPr>
              <a:t> and </a:t>
            </a:r>
            <a:r>
              <a:rPr lang="cs-CZ" sz="2800" i="1" dirty="0" err="1">
                <a:solidFill>
                  <a:srgbClr val="C00000"/>
                </a:solidFill>
              </a:rPr>
              <a:t>Grethel</a:t>
            </a:r>
            <a:endParaRPr lang="cs-CZ" sz="2800" i="1" dirty="0">
              <a:solidFill>
                <a:srgbClr val="C00000"/>
              </a:solidFill>
            </a:endParaRPr>
          </a:p>
          <a:p>
            <a:r>
              <a:rPr lang="cs-CZ" sz="2800" i="1" dirty="0" err="1">
                <a:solidFill>
                  <a:srgbClr val="C00000"/>
                </a:solidFill>
              </a:rPr>
              <a:t>Little</a:t>
            </a:r>
            <a:r>
              <a:rPr lang="cs-CZ" sz="2800" i="1" dirty="0">
                <a:solidFill>
                  <a:srgbClr val="C00000"/>
                </a:solidFill>
              </a:rPr>
              <a:t> </a:t>
            </a:r>
            <a:r>
              <a:rPr lang="cs-CZ" sz="2800" i="1" dirty="0" err="1">
                <a:solidFill>
                  <a:srgbClr val="C00000"/>
                </a:solidFill>
              </a:rPr>
              <a:t>Red</a:t>
            </a:r>
            <a:r>
              <a:rPr lang="cs-CZ" sz="2800" i="1" dirty="0">
                <a:solidFill>
                  <a:srgbClr val="C00000"/>
                </a:solidFill>
              </a:rPr>
              <a:t> Cap</a:t>
            </a:r>
          </a:p>
        </p:txBody>
      </p:sp>
      <p:pic>
        <p:nvPicPr>
          <p:cNvPr id="22" name="Obrázek 21" descr="Obsah obrázku text, kniha&#10;&#10;Popis byl vytvořen automaticky">
            <a:extLst>
              <a:ext uri="{FF2B5EF4-FFF2-40B4-BE49-F238E27FC236}">
                <a16:creationId xmlns:a16="http://schemas.microsoft.com/office/drawing/2014/main" id="{A9236972-C4CA-4C19-B7D8-1C6FE293F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5" r="23197" b="-1"/>
          <a:stretch/>
        </p:blipFill>
        <p:spPr>
          <a:xfrm>
            <a:off x="283369" y="1587224"/>
            <a:ext cx="1452562" cy="2148960"/>
          </a:xfrm>
          <a:prstGeom prst="rect">
            <a:avLst/>
          </a:prstGeom>
          <a:effectLst/>
        </p:spPr>
      </p:pic>
      <p:pic>
        <p:nvPicPr>
          <p:cNvPr id="25" name="Zástupný obsah 5" descr="Obsah obrázku pes&#10;&#10;Popis byl vytvořen automaticky">
            <a:extLst>
              <a:ext uri="{FF2B5EF4-FFF2-40B4-BE49-F238E27FC236}">
                <a16:creationId xmlns:a16="http://schemas.microsoft.com/office/drawing/2014/main" id="{ABB3F304-AD37-4715-8F5D-9D8F887C9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82" y="1494072"/>
            <a:ext cx="1576759" cy="22421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F7B33-0F2A-4944-8BE8-F804E43B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562" y="273844"/>
            <a:ext cx="3190875" cy="994172"/>
          </a:xfrm>
        </p:spPr>
        <p:txBody>
          <a:bodyPr/>
          <a:lstStyle/>
          <a:p>
            <a:r>
              <a:rPr lang="cs-CZ" b="1" dirty="0" err="1"/>
              <a:t>Children´s</a:t>
            </a:r>
            <a:r>
              <a:rPr lang="cs-CZ" b="1" dirty="0"/>
              <a:t> </a:t>
            </a:r>
            <a:r>
              <a:rPr lang="cs-CZ" b="1" dirty="0" err="1"/>
              <a:t>escape</a:t>
            </a:r>
            <a:endParaRPr lang="cs-CZ" b="1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FC47482-830C-44BD-806B-CCF5C378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1" y="431995"/>
            <a:ext cx="2623864" cy="3262312"/>
          </a:xfrm>
        </p:spPr>
      </p:pic>
      <p:pic>
        <p:nvPicPr>
          <p:cNvPr id="9" name="Obrázek 8" descr="Obsah obrázku malování, místnost, kočka, muž&#10;&#10;Popis byl vytvořen automaticky">
            <a:extLst>
              <a:ext uri="{FF2B5EF4-FFF2-40B4-BE49-F238E27FC236}">
                <a16:creationId xmlns:a16="http://schemas.microsoft.com/office/drawing/2014/main" id="{632E5450-7D49-46C9-B29A-272E8D45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08" y="431995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F7B33-0F2A-4944-8BE8-F804E43B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562" y="273844"/>
            <a:ext cx="3190875" cy="994172"/>
          </a:xfrm>
        </p:spPr>
        <p:txBody>
          <a:bodyPr/>
          <a:lstStyle/>
          <a:p>
            <a:r>
              <a:rPr lang="cs-CZ" b="1" dirty="0" err="1"/>
              <a:t>Children´s</a:t>
            </a:r>
            <a:r>
              <a:rPr lang="cs-CZ" b="1" dirty="0"/>
              <a:t> </a:t>
            </a:r>
            <a:r>
              <a:rPr lang="cs-CZ" b="1" dirty="0" err="1"/>
              <a:t>escape</a:t>
            </a:r>
            <a:endParaRPr lang="cs-CZ" b="1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FC47482-830C-44BD-806B-CCF5C378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1" y="431995"/>
            <a:ext cx="2623864" cy="3262312"/>
          </a:xfrm>
        </p:spPr>
      </p:pic>
      <p:pic>
        <p:nvPicPr>
          <p:cNvPr id="9" name="Obrázek 8" descr="Obsah obrázku malování, místnost, kočka, muž&#10;&#10;Popis byl vytvořen automaticky">
            <a:extLst>
              <a:ext uri="{FF2B5EF4-FFF2-40B4-BE49-F238E27FC236}">
                <a16:creationId xmlns:a16="http://schemas.microsoft.com/office/drawing/2014/main" id="{632E5450-7D49-46C9-B29A-272E8D45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08" y="431995"/>
            <a:ext cx="3124200" cy="3124200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376F6896-2055-462A-AB42-5221CB72EABF}"/>
              </a:ext>
            </a:extLst>
          </p:cNvPr>
          <p:cNvSpPr txBox="1">
            <a:spLocks/>
          </p:cNvSpPr>
          <p:nvPr/>
        </p:nvSpPr>
        <p:spPr>
          <a:xfrm>
            <a:off x="2893344" y="1268016"/>
            <a:ext cx="3357310" cy="2675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recognizing</a:t>
            </a:r>
            <a:r>
              <a:rPr lang="cs-CZ" sz="8000" dirty="0"/>
              <a:t>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witch</a:t>
            </a:r>
            <a:r>
              <a:rPr lang="cs-CZ" sz="8000" dirty="0"/>
              <a:t> as </a:t>
            </a:r>
            <a:r>
              <a:rPr lang="cs-CZ" sz="8000" dirty="0" err="1"/>
              <a:t>evil</a:t>
            </a:r>
            <a:r>
              <a:rPr lang="cs-CZ" sz="8000" dirty="0"/>
              <a:t> </a:t>
            </a:r>
          </a:p>
          <a:p>
            <a:pPr marL="0" indent="0" defTabSz="914400">
              <a:buNone/>
            </a:pPr>
            <a:r>
              <a:rPr lang="cs-CZ" sz="8000" dirty="0"/>
              <a:t>    +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decision</a:t>
            </a:r>
            <a:r>
              <a:rPr lang="cs-CZ" sz="8000" dirty="0"/>
              <a:t> to </a:t>
            </a:r>
            <a:r>
              <a:rPr lang="cs-CZ" sz="8000" dirty="0" err="1"/>
              <a:t>defeat</a:t>
            </a:r>
            <a:r>
              <a:rPr lang="cs-CZ" sz="8000" dirty="0"/>
              <a:t> her </a:t>
            </a:r>
          </a:p>
          <a:p>
            <a:pPr marL="0" indent="0" defTabSz="914400">
              <a:buNone/>
            </a:pPr>
            <a:r>
              <a:rPr lang="cs-CZ" sz="8000" dirty="0"/>
              <a:t>  </a:t>
            </a:r>
          </a:p>
          <a:p>
            <a:pPr marL="0" indent="0" defTabSz="914400">
              <a:buNone/>
            </a:pPr>
            <a:r>
              <a:rPr lang="cs-CZ" sz="8000" dirty="0"/>
              <a:t>     = </a:t>
            </a:r>
            <a:r>
              <a:rPr lang="cs-CZ" sz="8000" dirty="0" err="1"/>
              <a:t>overcoming</a:t>
            </a:r>
            <a:r>
              <a:rPr lang="cs-CZ" sz="8000" dirty="0"/>
              <a:t> </a:t>
            </a:r>
            <a:r>
              <a:rPr lang="cs-CZ" sz="8000" dirty="0" err="1"/>
              <a:t>orality</a:t>
            </a:r>
            <a:r>
              <a:rPr lang="cs-CZ" sz="8000" dirty="0"/>
              <a:t>,</a:t>
            </a:r>
          </a:p>
          <a:p>
            <a:pPr marL="0" indent="0" defTabSz="914400">
              <a:buNone/>
            </a:pPr>
            <a:r>
              <a:rPr lang="cs-CZ" sz="8000" dirty="0"/>
              <a:t>           stop to </a:t>
            </a:r>
            <a:r>
              <a:rPr lang="cs-CZ" sz="8000" dirty="0" err="1"/>
              <a:t>regression</a:t>
            </a:r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9552F32-72D1-4204-B99E-9FF214390980}"/>
              </a:ext>
            </a:extLst>
          </p:cNvPr>
          <p:cNvSpPr/>
          <p:nvPr/>
        </p:nvSpPr>
        <p:spPr>
          <a:xfrm>
            <a:off x="228600" y="4171950"/>
            <a:ext cx="6620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witch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destroyed</a:t>
            </a:r>
            <a:r>
              <a:rPr lang="cs-CZ" dirty="0"/>
              <a:t> </a:t>
            </a:r>
          </a:p>
          <a:p>
            <a:r>
              <a:rPr lang="cs-CZ" dirty="0"/>
              <a:t>  = oral </a:t>
            </a:r>
            <a:r>
              <a:rPr lang="cs-CZ" dirty="0" err="1"/>
              <a:t>greediness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deplorable</a:t>
            </a:r>
            <a:r>
              <a:rPr lang="cs-CZ" dirty="0"/>
              <a:t> and </a:t>
            </a:r>
            <a:r>
              <a:rPr lang="cs-CZ" dirty="0" err="1"/>
              <a:t>destructive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D83C23-6561-499B-B118-1F4837C76A5F}"/>
              </a:ext>
            </a:extLst>
          </p:cNvPr>
          <p:cNvSpPr txBox="1"/>
          <p:nvPr/>
        </p:nvSpPr>
        <p:spPr>
          <a:xfrm>
            <a:off x="6211336" y="3930551"/>
            <a:ext cx="270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overcame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witch</a:t>
            </a:r>
            <a:r>
              <a:rPr lang="cs-CZ" dirty="0"/>
              <a:t>/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destructive</a:t>
            </a:r>
            <a:r>
              <a:rPr lang="cs-CZ" dirty="0"/>
              <a:t> </a:t>
            </a:r>
            <a:r>
              <a:rPr lang="cs-CZ" dirty="0" err="1"/>
              <a:t>orality</a:t>
            </a:r>
            <a:r>
              <a:rPr lang="cs-CZ" dirty="0"/>
              <a:t> and go on</a:t>
            </a:r>
          </a:p>
        </p:txBody>
      </p:sp>
    </p:spTree>
    <p:extLst>
      <p:ext uri="{BB962C8B-B14F-4D97-AF65-F5344CB8AC3E}">
        <p14:creationId xmlns:p14="http://schemas.microsoft.com/office/powerpoint/2010/main" val="267674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634D-8AEB-4CCB-AFB0-8C40521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71018"/>
            <a:ext cx="4038600" cy="613172"/>
          </a:xfrm>
        </p:spPr>
        <p:txBody>
          <a:bodyPr/>
          <a:lstStyle/>
          <a:p>
            <a:r>
              <a:rPr lang="cs-CZ" b="1"/>
              <a:t>Children´s return home </a:t>
            </a:r>
            <a:endParaRPr lang="cs-CZ" b="1" dirty="0"/>
          </a:p>
        </p:txBody>
      </p:sp>
      <p:pic>
        <p:nvPicPr>
          <p:cNvPr id="5" name="Zástupný obsah 4" descr="Obsah obrázku osoba, budova, muž, stojící&#10;&#10;Popis byl vytvořen automaticky">
            <a:extLst>
              <a:ext uri="{FF2B5EF4-FFF2-40B4-BE49-F238E27FC236}">
                <a16:creationId xmlns:a16="http://schemas.microsoft.com/office/drawing/2014/main" id="{A0460F58-46DA-4728-AEEE-936337AAE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044" y="558671"/>
            <a:ext cx="3046389" cy="3262312"/>
          </a:xfrm>
        </p:spPr>
      </p:pic>
    </p:spTree>
    <p:extLst>
      <p:ext uri="{BB962C8B-B14F-4D97-AF65-F5344CB8AC3E}">
        <p14:creationId xmlns:p14="http://schemas.microsoft.com/office/powerpoint/2010/main" val="202159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634D-8AEB-4CCB-AFB0-8C40521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71018"/>
            <a:ext cx="4038600" cy="613172"/>
          </a:xfrm>
        </p:spPr>
        <p:txBody>
          <a:bodyPr/>
          <a:lstStyle/>
          <a:p>
            <a:r>
              <a:rPr lang="cs-CZ" b="1"/>
              <a:t>Children´s return home </a:t>
            </a:r>
            <a:endParaRPr lang="cs-CZ" b="1" dirty="0"/>
          </a:p>
        </p:txBody>
      </p:sp>
      <p:pic>
        <p:nvPicPr>
          <p:cNvPr id="5" name="Zástupný obsah 4" descr="Obsah obrázku osoba, budova, muž, stojící&#10;&#10;Popis byl vytvořen automaticky">
            <a:extLst>
              <a:ext uri="{FF2B5EF4-FFF2-40B4-BE49-F238E27FC236}">
                <a16:creationId xmlns:a16="http://schemas.microsoft.com/office/drawing/2014/main" id="{A0460F58-46DA-4728-AEEE-936337AAE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044" y="558671"/>
            <a:ext cx="3046389" cy="326231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58E8E9-E33C-474B-8353-3EE6D69B41D4}"/>
              </a:ext>
            </a:extLst>
          </p:cNvPr>
          <p:cNvSpPr txBox="1"/>
          <p:nvPr/>
        </p:nvSpPr>
        <p:spPr>
          <a:xfrm>
            <a:off x="3687726" y="1145649"/>
            <a:ext cx="443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Children coming back home =</a:t>
            </a:r>
          </a:p>
          <a:p>
            <a:r>
              <a:rPr lang="cs-CZ"/>
              <a:t> </a:t>
            </a:r>
          </a:p>
          <a:p>
            <a:r>
              <a:rPr lang="cs-CZ"/>
              <a:t>	</a:t>
            </a:r>
          </a:p>
          <a:p>
            <a:r>
              <a:rPr lang="cs-CZ"/>
              <a:t>	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D975A34-CAE0-4604-8644-639457908FE5}"/>
              </a:ext>
            </a:extLst>
          </p:cNvPr>
          <p:cNvSpPr txBox="1">
            <a:spLocks/>
          </p:cNvSpPr>
          <p:nvPr/>
        </p:nvSpPr>
        <p:spPr>
          <a:xfrm>
            <a:off x="3810000" y="1745813"/>
            <a:ext cx="4940756" cy="1200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rediscovery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good</a:t>
            </a:r>
            <a:r>
              <a:rPr lang="cs-CZ" sz="8000" dirty="0"/>
              <a:t> </a:t>
            </a:r>
            <a:r>
              <a:rPr lang="cs-CZ" sz="8000" dirty="0" err="1"/>
              <a:t>mother</a:t>
            </a:r>
            <a:endParaRPr lang="cs-CZ" sz="8000" dirty="0"/>
          </a:p>
          <a:p>
            <a:r>
              <a:rPr lang="cs-CZ" sz="8000" dirty="0"/>
              <a:t> </a:t>
            </a:r>
            <a:r>
              <a:rPr lang="cs-CZ" sz="8000" dirty="0" err="1"/>
              <a:t>finding</a:t>
            </a:r>
            <a:r>
              <a:rPr lang="cs-CZ" sz="8000" dirty="0"/>
              <a:t> more </a:t>
            </a:r>
            <a:r>
              <a:rPr lang="cs-CZ" sz="8000" dirty="0" err="1"/>
              <a:t>mature</a:t>
            </a:r>
            <a:r>
              <a:rPr lang="cs-CZ" sz="8000" dirty="0"/>
              <a:t>/ more independent </a:t>
            </a:r>
            <a:r>
              <a:rPr lang="cs-CZ" sz="8000" dirty="0" err="1"/>
              <a:t>relation</a:t>
            </a:r>
            <a:r>
              <a:rPr lang="cs-CZ" sz="8000" dirty="0"/>
              <a:t> to her</a:t>
            </a:r>
          </a:p>
          <a:p>
            <a:pPr marL="0" indent="0">
              <a:buNone/>
            </a:pPr>
            <a:endParaRPr lang="cs-CZ" sz="8000" dirty="0"/>
          </a:p>
          <a:p>
            <a:r>
              <a:rPr lang="cs-CZ" sz="8000" dirty="0" err="1"/>
              <a:t>newfound</a:t>
            </a:r>
            <a:r>
              <a:rPr lang="cs-CZ" sz="8000" dirty="0"/>
              <a:t> </a:t>
            </a:r>
            <a:r>
              <a:rPr lang="cs-CZ" sz="8000" dirty="0" err="1"/>
              <a:t>independence</a:t>
            </a:r>
            <a:r>
              <a:rPr lang="cs-CZ" sz="8000" dirty="0"/>
              <a:t> and </a:t>
            </a:r>
            <a:r>
              <a:rPr lang="cs-CZ" sz="8000" dirty="0" err="1"/>
              <a:t>intellect</a:t>
            </a:r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marL="0" indent="0" defTabSz="914400">
              <a:buNone/>
            </a:pPr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9716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634D-8AEB-4CCB-AFB0-8C40521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71018"/>
            <a:ext cx="4038600" cy="613172"/>
          </a:xfrm>
        </p:spPr>
        <p:txBody>
          <a:bodyPr/>
          <a:lstStyle/>
          <a:p>
            <a:r>
              <a:rPr lang="cs-CZ" b="1"/>
              <a:t>Children´s return home </a:t>
            </a:r>
            <a:endParaRPr lang="cs-CZ" b="1" dirty="0"/>
          </a:p>
        </p:txBody>
      </p:sp>
      <p:pic>
        <p:nvPicPr>
          <p:cNvPr id="5" name="Zástupný obsah 4" descr="Obsah obrázku osoba, budova, muž, stojící&#10;&#10;Popis byl vytvořen automaticky">
            <a:extLst>
              <a:ext uri="{FF2B5EF4-FFF2-40B4-BE49-F238E27FC236}">
                <a16:creationId xmlns:a16="http://schemas.microsoft.com/office/drawing/2014/main" id="{A0460F58-46DA-4728-AEEE-936337AAE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044" y="558671"/>
            <a:ext cx="3046389" cy="326231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58E8E9-E33C-474B-8353-3EE6D69B41D4}"/>
              </a:ext>
            </a:extLst>
          </p:cNvPr>
          <p:cNvSpPr txBox="1"/>
          <p:nvPr/>
        </p:nvSpPr>
        <p:spPr>
          <a:xfrm>
            <a:off x="3687726" y="1145649"/>
            <a:ext cx="443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Children coming back home =</a:t>
            </a:r>
          </a:p>
          <a:p>
            <a:r>
              <a:rPr lang="cs-CZ"/>
              <a:t> </a:t>
            </a:r>
          </a:p>
          <a:p>
            <a:r>
              <a:rPr lang="cs-CZ"/>
              <a:t>	</a:t>
            </a:r>
          </a:p>
          <a:p>
            <a:r>
              <a:rPr lang="cs-CZ"/>
              <a:t>	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4E8A45-6027-4755-8622-1963A2D5DE81}"/>
              </a:ext>
            </a:extLst>
          </p:cNvPr>
          <p:cNvSpPr txBox="1"/>
          <p:nvPr/>
        </p:nvSpPr>
        <p:spPr>
          <a:xfrm>
            <a:off x="228600" y="4261663"/>
            <a:ext cx="443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Resume</a:t>
            </a:r>
            <a:r>
              <a:rPr lang="cs-CZ" dirty="0"/>
              <a:t>:  </a:t>
            </a:r>
            <a:r>
              <a:rPr lang="cs-CZ" dirty="0" err="1"/>
              <a:t>Hansel</a:t>
            </a:r>
            <a:r>
              <a:rPr lang="cs-CZ" dirty="0"/>
              <a:t> and </a:t>
            </a:r>
            <a:r>
              <a:rPr lang="cs-CZ" dirty="0" err="1"/>
              <a:t>Grethel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story </a:t>
            </a:r>
            <a:r>
              <a:rPr lang="cs-CZ" dirty="0" err="1"/>
              <a:t>about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D975A34-CAE0-4604-8644-639457908FE5}"/>
              </a:ext>
            </a:extLst>
          </p:cNvPr>
          <p:cNvSpPr txBox="1">
            <a:spLocks/>
          </p:cNvSpPr>
          <p:nvPr/>
        </p:nvSpPr>
        <p:spPr>
          <a:xfrm>
            <a:off x="3810000" y="1745813"/>
            <a:ext cx="4940756" cy="1200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rediscovery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good</a:t>
            </a:r>
            <a:r>
              <a:rPr lang="cs-CZ" sz="8000" dirty="0"/>
              <a:t> </a:t>
            </a:r>
            <a:r>
              <a:rPr lang="cs-CZ" sz="8000" dirty="0" err="1"/>
              <a:t>mother</a:t>
            </a:r>
            <a:endParaRPr lang="cs-CZ" sz="8000" dirty="0"/>
          </a:p>
          <a:p>
            <a:r>
              <a:rPr lang="cs-CZ" sz="8000" dirty="0"/>
              <a:t> </a:t>
            </a:r>
            <a:r>
              <a:rPr lang="cs-CZ" sz="8000" dirty="0" err="1"/>
              <a:t>finding</a:t>
            </a:r>
            <a:r>
              <a:rPr lang="cs-CZ" sz="8000" dirty="0"/>
              <a:t> more </a:t>
            </a:r>
            <a:r>
              <a:rPr lang="cs-CZ" sz="8000" dirty="0" err="1"/>
              <a:t>mature</a:t>
            </a:r>
            <a:r>
              <a:rPr lang="cs-CZ" sz="8000" dirty="0"/>
              <a:t>/ more independent </a:t>
            </a:r>
            <a:r>
              <a:rPr lang="cs-CZ" sz="8000" dirty="0" err="1"/>
              <a:t>relation</a:t>
            </a:r>
            <a:r>
              <a:rPr lang="cs-CZ" sz="8000" dirty="0"/>
              <a:t> to her</a:t>
            </a:r>
          </a:p>
          <a:p>
            <a:pPr marL="0" indent="0">
              <a:buNone/>
            </a:pPr>
            <a:endParaRPr lang="cs-CZ" sz="8000" dirty="0"/>
          </a:p>
          <a:p>
            <a:r>
              <a:rPr lang="cs-CZ" sz="8000" dirty="0" err="1"/>
              <a:t>newfound</a:t>
            </a:r>
            <a:r>
              <a:rPr lang="cs-CZ" sz="8000" dirty="0"/>
              <a:t> </a:t>
            </a:r>
            <a:r>
              <a:rPr lang="cs-CZ" sz="8000" dirty="0" err="1"/>
              <a:t>independence</a:t>
            </a:r>
            <a:r>
              <a:rPr lang="cs-CZ" sz="8000" dirty="0"/>
              <a:t> and </a:t>
            </a:r>
            <a:r>
              <a:rPr lang="cs-CZ" sz="8000" dirty="0" err="1"/>
              <a:t>intellect</a:t>
            </a:r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marL="0" indent="0" defTabSz="914400">
              <a:buNone/>
            </a:pPr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616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634D-8AEB-4CCB-AFB0-8C40521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71018"/>
            <a:ext cx="4038600" cy="613172"/>
          </a:xfrm>
        </p:spPr>
        <p:txBody>
          <a:bodyPr/>
          <a:lstStyle/>
          <a:p>
            <a:r>
              <a:rPr lang="cs-CZ" b="1"/>
              <a:t>Children´s return home </a:t>
            </a:r>
            <a:endParaRPr lang="cs-CZ" b="1" dirty="0"/>
          </a:p>
        </p:txBody>
      </p:sp>
      <p:pic>
        <p:nvPicPr>
          <p:cNvPr id="5" name="Zástupný obsah 4" descr="Obsah obrázku osoba, budova, muž, stojící&#10;&#10;Popis byl vytvořen automaticky">
            <a:extLst>
              <a:ext uri="{FF2B5EF4-FFF2-40B4-BE49-F238E27FC236}">
                <a16:creationId xmlns:a16="http://schemas.microsoft.com/office/drawing/2014/main" id="{A0460F58-46DA-4728-AEEE-936337AAE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044" y="558671"/>
            <a:ext cx="3046389" cy="326231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58E8E9-E33C-474B-8353-3EE6D69B41D4}"/>
              </a:ext>
            </a:extLst>
          </p:cNvPr>
          <p:cNvSpPr txBox="1"/>
          <p:nvPr/>
        </p:nvSpPr>
        <p:spPr>
          <a:xfrm>
            <a:off x="3687726" y="1145649"/>
            <a:ext cx="443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Children coming back home =</a:t>
            </a:r>
          </a:p>
          <a:p>
            <a:r>
              <a:rPr lang="cs-CZ"/>
              <a:t> </a:t>
            </a:r>
          </a:p>
          <a:p>
            <a:r>
              <a:rPr lang="cs-CZ"/>
              <a:t>	</a:t>
            </a:r>
          </a:p>
          <a:p>
            <a:r>
              <a:rPr lang="cs-CZ"/>
              <a:t>	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4E8A45-6027-4755-8622-1963A2D5DE81}"/>
              </a:ext>
            </a:extLst>
          </p:cNvPr>
          <p:cNvSpPr txBox="1"/>
          <p:nvPr/>
        </p:nvSpPr>
        <p:spPr>
          <a:xfrm>
            <a:off x="228600" y="4261663"/>
            <a:ext cx="443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Resume</a:t>
            </a:r>
            <a:r>
              <a:rPr lang="cs-CZ" dirty="0"/>
              <a:t>:  </a:t>
            </a:r>
            <a:r>
              <a:rPr lang="cs-CZ" dirty="0" err="1"/>
              <a:t>Hansel</a:t>
            </a:r>
            <a:r>
              <a:rPr lang="cs-CZ" dirty="0"/>
              <a:t> and </a:t>
            </a:r>
            <a:r>
              <a:rPr lang="cs-CZ" dirty="0" err="1"/>
              <a:t>Grethel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story </a:t>
            </a:r>
            <a:r>
              <a:rPr lang="cs-CZ" dirty="0" err="1"/>
              <a:t>about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45F9FD-AFCF-49C6-B6E0-7E6A164A33C9}"/>
              </a:ext>
            </a:extLst>
          </p:cNvPr>
          <p:cNvSpPr txBox="1"/>
          <p:nvPr/>
        </p:nvSpPr>
        <p:spPr>
          <a:xfrm>
            <a:off x="5029200" y="386715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-    transcending orality</a:t>
            </a:r>
          </a:p>
          <a:p>
            <a:pPr marL="285750" indent="-285750">
              <a:buFontTx/>
              <a:buChar char="-"/>
            </a:pPr>
            <a:r>
              <a:rPr lang="cs-CZ"/>
              <a:t>separation from parents</a:t>
            </a:r>
          </a:p>
          <a:p>
            <a:pPr marL="285750" indent="-285750">
              <a:buFontTx/>
              <a:buChar char="-"/>
            </a:pPr>
            <a:r>
              <a:rPr lang="cs-CZ"/>
              <a:t>maturation</a:t>
            </a:r>
          </a:p>
          <a:p>
            <a:pPr marL="285750" indent="-285750">
              <a:buFontTx/>
              <a:buChar char="-"/>
            </a:pPr>
            <a:r>
              <a:rPr lang="cs-CZ"/>
              <a:t>getting independence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D975A34-CAE0-4604-8644-639457908FE5}"/>
              </a:ext>
            </a:extLst>
          </p:cNvPr>
          <p:cNvSpPr txBox="1">
            <a:spLocks/>
          </p:cNvSpPr>
          <p:nvPr/>
        </p:nvSpPr>
        <p:spPr>
          <a:xfrm>
            <a:off x="3810000" y="1745813"/>
            <a:ext cx="4940756" cy="1200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rediscovery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good</a:t>
            </a:r>
            <a:r>
              <a:rPr lang="cs-CZ" sz="8000" dirty="0"/>
              <a:t> </a:t>
            </a:r>
            <a:r>
              <a:rPr lang="cs-CZ" sz="8000" dirty="0" err="1"/>
              <a:t>mother</a:t>
            </a:r>
            <a:endParaRPr lang="cs-CZ" sz="8000" dirty="0"/>
          </a:p>
          <a:p>
            <a:r>
              <a:rPr lang="cs-CZ" sz="8000" dirty="0"/>
              <a:t> </a:t>
            </a:r>
            <a:r>
              <a:rPr lang="cs-CZ" sz="8000" dirty="0" err="1"/>
              <a:t>finding</a:t>
            </a:r>
            <a:r>
              <a:rPr lang="cs-CZ" sz="8000" dirty="0"/>
              <a:t> more </a:t>
            </a:r>
            <a:r>
              <a:rPr lang="cs-CZ" sz="8000" dirty="0" err="1"/>
              <a:t>mature</a:t>
            </a:r>
            <a:r>
              <a:rPr lang="cs-CZ" sz="8000" dirty="0"/>
              <a:t>/ more independent </a:t>
            </a:r>
            <a:r>
              <a:rPr lang="cs-CZ" sz="8000" dirty="0" err="1"/>
              <a:t>relation</a:t>
            </a:r>
            <a:r>
              <a:rPr lang="cs-CZ" sz="8000" dirty="0"/>
              <a:t> to her</a:t>
            </a:r>
          </a:p>
          <a:p>
            <a:pPr marL="0" indent="0">
              <a:buNone/>
            </a:pPr>
            <a:endParaRPr lang="cs-CZ" sz="8000" dirty="0"/>
          </a:p>
          <a:p>
            <a:r>
              <a:rPr lang="cs-CZ" sz="8000" dirty="0" err="1"/>
              <a:t>newfound</a:t>
            </a:r>
            <a:r>
              <a:rPr lang="cs-CZ" sz="8000" dirty="0"/>
              <a:t> </a:t>
            </a:r>
            <a:r>
              <a:rPr lang="cs-CZ" sz="8000" dirty="0" err="1"/>
              <a:t>independence</a:t>
            </a:r>
            <a:r>
              <a:rPr lang="cs-CZ" sz="8000" dirty="0"/>
              <a:t> and </a:t>
            </a:r>
            <a:r>
              <a:rPr lang="cs-CZ" sz="8000" dirty="0" err="1"/>
              <a:t>intellect</a:t>
            </a:r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marL="0" indent="0" defTabSz="914400">
              <a:buNone/>
            </a:pPr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0675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pes&#10;&#10;Popis byl vytvořen automaticky">
            <a:extLst>
              <a:ext uri="{FF2B5EF4-FFF2-40B4-BE49-F238E27FC236}">
                <a16:creationId xmlns:a16="http://schemas.microsoft.com/office/drawing/2014/main" id="{C1629802-A324-4FA6-97CF-CBE535DD9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24" b="3796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1708209"/>
            <a:ext cx="3527535" cy="343529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016515" y="2423948"/>
            <a:ext cx="2889031" cy="1375542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defTabSz="914400"/>
            <a:r>
              <a:rPr lang="cs-CZ" sz="3000" b="1" dirty="0" err="1"/>
              <a:t>Little</a:t>
            </a:r>
            <a:r>
              <a:rPr lang="cs-CZ" sz="3000" b="1" dirty="0"/>
              <a:t> </a:t>
            </a:r>
            <a:r>
              <a:rPr lang="cs-CZ" sz="3000" b="1" dirty="0" err="1"/>
              <a:t>Red</a:t>
            </a:r>
            <a:r>
              <a:rPr lang="cs-CZ" sz="3000" b="1" dirty="0"/>
              <a:t> Cap</a:t>
            </a:r>
            <a:endParaRPr lang="en-US" sz="3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7182" y="3932006"/>
            <a:ext cx="3247697" cy="5124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cs-CZ" sz="1500"/>
              <a:t>Freudian analysis</a:t>
            </a:r>
            <a:endParaRPr lang="en-US" sz="15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384284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5025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634D-8AEB-4CCB-AFB0-8C40521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b="1"/>
              <a:t>Little Red sets out </a:t>
            </a:r>
            <a:endParaRPr lang="en-US" sz="4000" b="1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246B0B7F-DAEA-48D6-A000-D4734AAC1CBE}"/>
              </a:ext>
            </a:extLst>
          </p:cNvPr>
          <p:cNvSpPr txBox="1">
            <a:spLocks/>
          </p:cNvSpPr>
          <p:nvPr/>
        </p:nvSpPr>
        <p:spPr>
          <a:xfrm>
            <a:off x="3724073" y="1828800"/>
            <a:ext cx="4939867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sz="1500" dirty="0" err="1"/>
              <a:t>Which</a:t>
            </a:r>
            <a:r>
              <a:rPr lang="cs-CZ" sz="1500" dirty="0"/>
              <a:t> </a:t>
            </a:r>
            <a:r>
              <a:rPr lang="en-US" sz="1500" i="1" dirty="0"/>
              <a:t>stage</a:t>
            </a:r>
            <a:r>
              <a:rPr lang="cs-CZ" sz="1500" i="1" dirty="0"/>
              <a:t>? </a:t>
            </a:r>
            <a:r>
              <a:rPr lang="cs-CZ" sz="1500" dirty="0" err="1"/>
              <a:t>Why</a:t>
            </a:r>
            <a:r>
              <a:rPr lang="cs-CZ" sz="1500" dirty="0"/>
              <a:t>?</a:t>
            </a:r>
          </a:p>
          <a:p>
            <a:pPr marL="0" indent="0" defTabSz="914400">
              <a:buNone/>
            </a:pPr>
            <a:endParaRPr lang="en-US" sz="1500" dirty="0"/>
          </a:p>
          <a:p>
            <a:pPr marL="0" indent="0" defTabSz="914400">
              <a:buNone/>
            </a:pPr>
            <a:endParaRPr lang="en-US" sz="1500" dirty="0"/>
          </a:p>
        </p:txBody>
      </p:sp>
      <p:pic>
        <p:nvPicPr>
          <p:cNvPr id="14" name="Zástupný obsah 13" descr="Obsah obrázku muž&#10;&#10;Popis byl vytvořen automaticky">
            <a:extLst>
              <a:ext uri="{FF2B5EF4-FFF2-40B4-BE49-F238E27FC236}">
                <a16:creationId xmlns:a16="http://schemas.microsoft.com/office/drawing/2014/main" id="{3B9DBE6D-7F2F-48DB-8407-A8D61CE6C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77" r="14095" b="2"/>
          <a:stretch/>
        </p:blipFill>
        <p:spPr>
          <a:xfrm>
            <a:off x="228601" y="361950"/>
            <a:ext cx="3124200" cy="4622031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D7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2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3634D-8AEB-4CCB-AFB0-8C405218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b="1"/>
              <a:t>Little Red sets out </a:t>
            </a:r>
            <a:endParaRPr lang="en-US" sz="4000" b="1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246B0B7F-DAEA-48D6-A000-D4734AAC1CBE}"/>
              </a:ext>
            </a:extLst>
          </p:cNvPr>
          <p:cNvSpPr txBox="1">
            <a:spLocks/>
          </p:cNvSpPr>
          <p:nvPr/>
        </p:nvSpPr>
        <p:spPr>
          <a:xfrm>
            <a:off x="3724073" y="1828800"/>
            <a:ext cx="4939867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sz="1500"/>
              <a:t>She is in her </a:t>
            </a:r>
            <a:r>
              <a:rPr lang="cs-CZ" sz="1500" i="1"/>
              <a:t>p</a:t>
            </a:r>
            <a:r>
              <a:rPr lang="en-US" sz="1500" i="1"/>
              <a:t>hallic stage</a:t>
            </a:r>
            <a:r>
              <a:rPr lang="en-US" sz="1500"/>
              <a:t>:</a:t>
            </a:r>
            <a:endParaRPr lang="cs-CZ" sz="1500"/>
          </a:p>
          <a:p>
            <a:pPr marL="0" indent="0" defTabSz="914400">
              <a:buNone/>
            </a:pPr>
            <a:endParaRPr lang="en-US" sz="1500"/>
          </a:p>
          <a:p>
            <a:pPr marL="0" indent="-228600" defTabSz="914400"/>
            <a:r>
              <a:rPr lang="en-US" sz="1500"/>
              <a:t> not stuck on to mother or food </a:t>
            </a:r>
            <a:endParaRPr lang="cs-CZ" sz="1500"/>
          </a:p>
          <a:p>
            <a:pPr marL="0" indent="-228600" defTabSz="914400"/>
            <a:r>
              <a:rPr lang="en-US" sz="1500"/>
              <a:t> not afraid of the world</a:t>
            </a:r>
          </a:p>
          <a:p>
            <a:pPr marL="0" indent="-228600" defTabSz="914400"/>
            <a:r>
              <a:rPr lang="en-US" sz="1500"/>
              <a:t> ready to explore it</a:t>
            </a:r>
          </a:p>
          <a:p>
            <a:pPr marL="0" indent="-228600" defTabSz="914400"/>
            <a:r>
              <a:rPr lang="en-US" sz="1500"/>
              <a:t> attracted by it</a:t>
            </a:r>
          </a:p>
          <a:p>
            <a:pPr marL="0" indent="0" defTabSz="914400">
              <a:buNone/>
            </a:pPr>
            <a:endParaRPr lang="en-US" sz="1500" dirty="0"/>
          </a:p>
        </p:txBody>
      </p:sp>
      <p:pic>
        <p:nvPicPr>
          <p:cNvPr id="14" name="Zástupný obsah 13" descr="Obsah obrázku muž&#10;&#10;Popis byl vytvořen automaticky">
            <a:extLst>
              <a:ext uri="{FF2B5EF4-FFF2-40B4-BE49-F238E27FC236}">
                <a16:creationId xmlns:a16="http://schemas.microsoft.com/office/drawing/2014/main" id="{3B9DBE6D-7F2F-48DB-8407-A8D61CE6C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77" r="14095" b="2"/>
          <a:stretch/>
        </p:blipFill>
        <p:spPr>
          <a:xfrm>
            <a:off x="228601" y="361950"/>
            <a:ext cx="3124200" cy="4622031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D7B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4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CAF18-CAD7-4CD4-A7AB-C6FE8632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53578"/>
            <a:ext cx="7886700" cy="994172"/>
          </a:xfrm>
        </p:spPr>
        <p:txBody>
          <a:bodyPr/>
          <a:lstStyle/>
          <a:p>
            <a:r>
              <a:rPr lang="en-US" sz="3600" b="1" dirty="0"/>
              <a:t>Little Red </a:t>
            </a:r>
            <a:r>
              <a:rPr lang="cs-CZ" sz="3600" b="1" dirty="0" err="1"/>
              <a:t>meets</a:t>
            </a:r>
            <a:r>
              <a:rPr lang="cs-CZ" sz="3600" b="1" dirty="0"/>
              <a:t> </a:t>
            </a:r>
            <a:r>
              <a:rPr lang="cs-CZ" sz="3600" b="1" dirty="0" err="1"/>
              <a:t>the</a:t>
            </a:r>
            <a:r>
              <a:rPr lang="cs-CZ" sz="3600" b="1" dirty="0"/>
              <a:t> </a:t>
            </a:r>
            <a:r>
              <a:rPr lang="cs-CZ" sz="3600" b="1" dirty="0" err="1"/>
              <a:t>wolf</a:t>
            </a:r>
            <a:r>
              <a:rPr lang="en-US" sz="3600" b="1" dirty="0"/>
              <a:t> </a:t>
            </a:r>
            <a:endParaRPr lang="cs-CZ" dirty="0"/>
          </a:p>
        </p:txBody>
      </p:sp>
      <p:pic>
        <p:nvPicPr>
          <p:cNvPr id="4" name="Zástupný obsah 5" descr="Obsah obrázku pes&#10;&#10;Popis byl vytvořen automaticky">
            <a:extLst>
              <a:ext uri="{FF2B5EF4-FFF2-40B4-BE49-F238E27FC236}">
                <a16:creationId xmlns:a16="http://schemas.microsoft.com/office/drawing/2014/main" id="{56B36A8D-85C3-4427-A290-5348AB79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1462"/>
            <a:ext cx="3064532" cy="4357688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84748C51-B205-4902-B9D5-F4352CDF11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81400" y="742950"/>
            <a:ext cx="492526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sz="1500" dirty="0"/>
          </a:p>
          <a:p>
            <a:pPr marL="0" indent="-228600" defTabSz="914400"/>
            <a:r>
              <a:rPr lang="en-US" sz="1500" dirty="0"/>
              <a:t> </a:t>
            </a:r>
            <a:r>
              <a:rPr lang="cs-CZ" sz="2200" i="1" dirty="0"/>
              <a:t>Id</a:t>
            </a:r>
            <a:r>
              <a:rPr lang="cs-CZ" sz="2200" dirty="0"/>
              <a:t> </a:t>
            </a:r>
          </a:p>
          <a:p>
            <a:pPr marL="0" indent="-228600" defTabSz="914400"/>
            <a:r>
              <a:rPr lang="cs-CZ" sz="2200" i="1" dirty="0"/>
              <a:t>Superego</a:t>
            </a:r>
            <a:endParaRPr lang="cs-CZ" sz="2000" i="1" dirty="0"/>
          </a:p>
          <a:p>
            <a:pPr marL="0" indent="-228600" defTabSz="914400"/>
            <a:r>
              <a:rPr lang="cs-CZ" sz="2000" i="1" dirty="0" err="1"/>
              <a:t>Oedipal</a:t>
            </a:r>
            <a:r>
              <a:rPr lang="cs-CZ" sz="2000" i="1" dirty="0"/>
              <a:t> </a:t>
            </a:r>
            <a:r>
              <a:rPr lang="cs-CZ" sz="2000" i="1" dirty="0" err="1"/>
              <a:t>complex</a:t>
            </a:r>
            <a:endParaRPr lang="cs-CZ" sz="2000" i="1" dirty="0"/>
          </a:p>
          <a:p>
            <a:pPr marL="0" indent="-228600" defTabSz="914400"/>
            <a:r>
              <a:rPr lang="cs-CZ" sz="2000" i="1" dirty="0" err="1"/>
              <a:t>projection</a:t>
            </a:r>
            <a:endParaRPr lang="cs-CZ" sz="2800" dirty="0"/>
          </a:p>
          <a:p>
            <a:pPr marL="0" indent="-228600" defTabSz="914400"/>
            <a:endParaRPr lang="en-US" sz="2000" dirty="0"/>
          </a:p>
          <a:p>
            <a:pPr marL="0" indent="0" defTabSz="914400">
              <a:buNone/>
            </a:pPr>
            <a:endParaRPr lang="cs-CZ" sz="1500" dirty="0"/>
          </a:p>
          <a:p>
            <a:pPr marL="0" indent="0" defTabSz="914400">
              <a:buNone/>
            </a:pPr>
            <a:endParaRPr lang="en-US" sz="1500" dirty="0"/>
          </a:p>
          <a:p>
            <a:pPr marL="0" indent="0" defTabSz="914400">
              <a:buNone/>
            </a:pPr>
            <a:endParaRPr lang="en-US" sz="1500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71C0A4F6-249A-4096-96C1-991E2791338B}"/>
              </a:ext>
            </a:extLst>
          </p:cNvPr>
          <p:cNvSpPr txBox="1">
            <a:spLocks/>
          </p:cNvSpPr>
          <p:nvPr/>
        </p:nvSpPr>
        <p:spPr>
          <a:xfrm>
            <a:off x="3505200" y="3867150"/>
            <a:ext cx="5975132" cy="8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sz="1500" dirty="0"/>
          </a:p>
          <a:p>
            <a:pPr marL="0" indent="0" defTabSz="91440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2130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76300" y="530672"/>
            <a:ext cx="8001000" cy="963400"/>
          </a:xfrm>
          <a:prstGeom prst="rect">
            <a:avLst/>
          </a:prstGeom>
        </p:spPr>
        <p:txBody>
          <a:bodyPr lIns="91425" tIns="91425" rIns="91425" bIns="91425" anchorCtr="0">
            <a:noAutofit/>
          </a:bodyPr>
          <a:lstStyle/>
          <a:p>
            <a:pPr algn="l">
              <a:buNone/>
            </a:pPr>
            <a:r>
              <a:rPr lang="cs-CZ" sz="3600" b="1" dirty="0" err="1">
                <a:solidFill>
                  <a:srgbClr val="C00000"/>
                </a:solidFill>
              </a:rPr>
              <a:t>Theme</a:t>
            </a:r>
            <a:r>
              <a:rPr lang="cs-CZ" sz="3600" b="1" dirty="0">
                <a:solidFill>
                  <a:srgbClr val="C00000"/>
                </a:solidFill>
              </a:rPr>
              <a:t>: </a:t>
            </a:r>
            <a:r>
              <a:rPr lang="cs-CZ" sz="3600" b="1" dirty="0" err="1">
                <a:solidFill>
                  <a:srgbClr val="C00000"/>
                </a:solidFill>
              </a:rPr>
              <a:t>Dreams</a:t>
            </a:r>
            <a:r>
              <a:rPr lang="cs-CZ" sz="3600" b="1" dirty="0">
                <a:solidFill>
                  <a:srgbClr val="C00000"/>
                </a:solidFill>
              </a:rPr>
              <a:t>, </a:t>
            </a:r>
            <a:r>
              <a:rPr lang="cs-CZ" sz="3600" b="1" dirty="0" err="1">
                <a:solidFill>
                  <a:srgbClr val="C00000"/>
                </a:solidFill>
              </a:rPr>
              <a:t>Drives</a:t>
            </a:r>
            <a:r>
              <a:rPr lang="cs-CZ" sz="3600" b="1" dirty="0">
                <a:solidFill>
                  <a:srgbClr val="C00000"/>
                </a:solidFill>
              </a:rPr>
              <a:t> and </a:t>
            </a:r>
            <a:r>
              <a:rPr lang="cs-CZ" sz="3600" b="1" dirty="0" err="1">
                <a:solidFill>
                  <a:srgbClr val="C00000"/>
                </a:solidFill>
              </a:rPr>
              <a:t>Desires</a:t>
            </a:r>
            <a:r>
              <a:rPr lang="cs-CZ" sz="3600" b="1" dirty="0">
                <a:solidFill>
                  <a:srgbClr val="C00000"/>
                </a:solidFill>
              </a:rPr>
              <a:t>. 				 </a:t>
            </a:r>
            <a:r>
              <a:rPr lang="en" sz="3600" b="1" dirty="0">
                <a:solidFill>
                  <a:srgbClr val="C00000"/>
                </a:solidFill>
              </a:rPr>
              <a:t>Freud</a:t>
            </a:r>
            <a:r>
              <a:rPr lang="cs-CZ" sz="3600" b="1" dirty="0" err="1">
                <a:solidFill>
                  <a:srgbClr val="C00000"/>
                </a:solidFill>
              </a:rPr>
              <a:t>ian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Look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at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Fairytales</a:t>
            </a:r>
            <a:endParaRPr lang="en" sz="3600" b="1" dirty="0">
              <a:solidFill>
                <a:srgbClr val="C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899" y="1962150"/>
            <a:ext cx="7696200" cy="1981200"/>
          </a:xfrm>
        </p:spPr>
        <p:txBody>
          <a:bodyPr>
            <a:normAutofit/>
          </a:bodyPr>
          <a:lstStyle/>
          <a:p>
            <a:r>
              <a:rPr lang="cs-CZ" sz="2800" i="1" dirty="0" err="1">
                <a:solidFill>
                  <a:srgbClr val="C00000"/>
                </a:solidFill>
              </a:rPr>
              <a:t>Hansel</a:t>
            </a:r>
            <a:r>
              <a:rPr lang="cs-CZ" sz="2800" i="1" dirty="0">
                <a:solidFill>
                  <a:srgbClr val="C00000"/>
                </a:solidFill>
              </a:rPr>
              <a:t> and </a:t>
            </a:r>
            <a:r>
              <a:rPr lang="cs-CZ" sz="2800" i="1" dirty="0" err="1">
                <a:solidFill>
                  <a:srgbClr val="C00000"/>
                </a:solidFill>
              </a:rPr>
              <a:t>Grethel</a:t>
            </a:r>
            <a:endParaRPr lang="cs-CZ" sz="2800" i="1" dirty="0">
              <a:solidFill>
                <a:srgbClr val="C00000"/>
              </a:solidFill>
            </a:endParaRPr>
          </a:p>
          <a:p>
            <a:r>
              <a:rPr lang="cs-CZ" sz="2800" i="1" dirty="0" err="1">
                <a:solidFill>
                  <a:srgbClr val="C00000"/>
                </a:solidFill>
              </a:rPr>
              <a:t>Little</a:t>
            </a:r>
            <a:r>
              <a:rPr lang="cs-CZ" sz="2800" i="1" dirty="0">
                <a:solidFill>
                  <a:srgbClr val="C00000"/>
                </a:solidFill>
              </a:rPr>
              <a:t> </a:t>
            </a:r>
            <a:r>
              <a:rPr lang="cs-CZ" sz="2800" i="1" dirty="0" err="1">
                <a:solidFill>
                  <a:srgbClr val="C00000"/>
                </a:solidFill>
              </a:rPr>
              <a:t>Red</a:t>
            </a:r>
            <a:r>
              <a:rPr lang="cs-CZ" sz="2800" i="1" dirty="0">
                <a:solidFill>
                  <a:srgbClr val="C00000"/>
                </a:solidFill>
              </a:rPr>
              <a:t> Cap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7EAA559-6DFC-47CE-8EAC-05F28154D2B2}"/>
              </a:ext>
            </a:extLst>
          </p:cNvPr>
          <p:cNvSpPr/>
          <p:nvPr/>
        </p:nvSpPr>
        <p:spPr>
          <a:xfrm>
            <a:off x="1295401" y="3714750"/>
            <a:ext cx="716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>
              <a:solidFill>
                <a:srgbClr val="C00000"/>
              </a:solidFill>
            </a:endParaRPr>
          </a:p>
          <a:p>
            <a:pPr algn="ctr"/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Bruno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Bettelheim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Enchantement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Meaning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Importance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Fairy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Tales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1976</a:t>
            </a:r>
          </a:p>
        </p:txBody>
      </p:sp>
      <p:pic>
        <p:nvPicPr>
          <p:cNvPr id="22" name="Obrázek 21" descr="Obsah obrázku text, kniha&#10;&#10;Popis byl vytvořen automaticky">
            <a:extLst>
              <a:ext uri="{FF2B5EF4-FFF2-40B4-BE49-F238E27FC236}">
                <a16:creationId xmlns:a16="http://schemas.microsoft.com/office/drawing/2014/main" id="{A9236972-C4CA-4C19-B7D8-1C6FE293F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5" r="23197" b="-1"/>
          <a:stretch/>
        </p:blipFill>
        <p:spPr>
          <a:xfrm>
            <a:off x="283369" y="1587224"/>
            <a:ext cx="1452562" cy="2148960"/>
          </a:xfrm>
          <a:prstGeom prst="rect">
            <a:avLst/>
          </a:prstGeom>
          <a:effectLst/>
        </p:spPr>
      </p:pic>
      <p:pic>
        <p:nvPicPr>
          <p:cNvPr id="25" name="Zástupný obsah 5" descr="Obsah obrázku pes&#10;&#10;Popis byl vytvořen automaticky">
            <a:extLst>
              <a:ext uri="{FF2B5EF4-FFF2-40B4-BE49-F238E27FC236}">
                <a16:creationId xmlns:a16="http://schemas.microsoft.com/office/drawing/2014/main" id="{ABB3F304-AD37-4715-8F5D-9D8F887C9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82" y="1494072"/>
            <a:ext cx="1576759" cy="2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8192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CAF18-CAD7-4CD4-A7AB-C6FE8632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53578"/>
            <a:ext cx="7886700" cy="994172"/>
          </a:xfrm>
        </p:spPr>
        <p:txBody>
          <a:bodyPr/>
          <a:lstStyle/>
          <a:p>
            <a:r>
              <a:rPr lang="en-US" sz="3600" b="1" dirty="0"/>
              <a:t>Little Red </a:t>
            </a:r>
            <a:r>
              <a:rPr lang="cs-CZ" sz="3600" b="1" dirty="0" err="1"/>
              <a:t>meets</a:t>
            </a:r>
            <a:r>
              <a:rPr lang="cs-CZ" sz="3600" b="1" dirty="0"/>
              <a:t> </a:t>
            </a:r>
            <a:r>
              <a:rPr lang="cs-CZ" sz="3600" b="1" dirty="0" err="1"/>
              <a:t>the</a:t>
            </a:r>
            <a:r>
              <a:rPr lang="cs-CZ" sz="3600" b="1" dirty="0"/>
              <a:t> </a:t>
            </a:r>
            <a:r>
              <a:rPr lang="cs-CZ" sz="3600" b="1" dirty="0" err="1"/>
              <a:t>wolf</a:t>
            </a:r>
            <a:r>
              <a:rPr lang="en-US" sz="3600" b="1" dirty="0"/>
              <a:t> </a:t>
            </a:r>
            <a:endParaRPr lang="cs-CZ" dirty="0"/>
          </a:p>
        </p:txBody>
      </p:sp>
      <p:pic>
        <p:nvPicPr>
          <p:cNvPr id="4" name="Zástupný obsah 5" descr="Obsah obrázku pes&#10;&#10;Popis byl vytvořen automaticky">
            <a:extLst>
              <a:ext uri="{FF2B5EF4-FFF2-40B4-BE49-F238E27FC236}">
                <a16:creationId xmlns:a16="http://schemas.microsoft.com/office/drawing/2014/main" id="{56B36A8D-85C3-4427-A290-5348AB79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1462"/>
            <a:ext cx="3064532" cy="4357688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84748C51-B205-4902-B9D5-F4352CDF11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81400" y="742950"/>
            <a:ext cx="4925267" cy="3262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sz="1500" dirty="0"/>
          </a:p>
          <a:p>
            <a:pPr marL="0" indent="-228600" defTabSz="914400"/>
            <a:r>
              <a:rPr lang="en-US" sz="1500" dirty="0"/>
              <a:t> </a:t>
            </a:r>
            <a:r>
              <a:rPr lang="cs-CZ" sz="2200" i="1" dirty="0"/>
              <a:t>Id</a:t>
            </a:r>
            <a:r>
              <a:rPr lang="cs-CZ" sz="2200" dirty="0"/>
              <a:t> vs. </a:t>
            </a:r>
            <a:r>
              <a:rPr lang="cs-CZ" sz="2200" i="1" dirty="0"/>
              <a:t>Superego</a:t>
            </a:r>
            <a:r>
              <a:rPr lang="cs-CZ" sz="2200" dirty="0"/>
              <a:t> </a:t>
            </a:r>
            <a:r>
              <a:rPr lang="cs-CZ" sz="2200" dirty="0" err="1"/>
              <a:t>conflict</a:t>
            </a:r>
            <a:endParaRPr lang="cs-CZ" sz="2200" dirty="0"/>
          </a:p>
          <a:p>
            <a:pPr marL="0" indent="-228600" defTabSz="914400"/>
            <a:r>
              <a:rPr lang="en-US" sz="2000" dirty="0"/>
              <a:t> </a:t>
            </a:r>
            <a:r>
              <a:rPr lang="cs-CZ" sz="2000" dirty="0" err="1"/>
              <a:t>wolf</a:t>
            </a:r>
            <a:r>
              <a:rPr lang="cs-CZ" sz="2000" dirty="0"/>
              <a:t> = male </a:t>
            </a:r>
            <a:r>
              <a:rPr lang="cs-CZ" sz="2000" dirty="0" err="1"/>
              <a:t>seducer</a:t>
            </a:r>
            <a:endParaRPr lang="cs-CZ" sz="2000" dirty="0"/>
          </a:p>
          <a:p>
            <a:pPr marL="0" indent="0" defTabSz="914400">
              <a:buNone/>
            </a:pPr>
            <a:endParaRPr lang="cs-CZ" sz="2000" i="1" dirty="0"/>
          </a:p>
          <a:p>
            <a:pPr marL="0" indent="0" defTabSz="914400">
              <a:buNone/>
            </a:pPr>
            <a:r>
              <a:rPr lang="cs-CZ" sz="2000" i="1" dirty="0" err="1"/>
              <a:t>Oedipal</a:t>
            </a:r>
            <a:r>
              <a:rPr lang="cs-CZ" sz="2000" i="1" dirty="0"/>
              <a:t> </a:t>
            </a:r>
            <a:r>
              <a:rPr lang="cs-CZ" sz="2000" i="1" dirty="0" err="1"/>
              <a:t>complex</a:t>
            </a:r>
            <a:r>
              <a:rPr lang="cs-CZ" sz="2000" i="1" dirty="0"/>
              <a:t> </a:t>
            </a:r>
            <a:r>
              <a:rPr lang="cs-CZ" sz="2000" dirty="0"/>
              <a:t>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stage</a:t>
            </a:r>
            <a:r>
              <a:rPr lang="cs-CZ" sz="2000" dirty="0"/>
              <a:t>:</a:t>
            </a:r>
          </a:p>
          <a:p>
            <a:pPr marL="0" indent="0" defTabSz="914400">
              <a:buNone/>
            </a:pPr>
            <a:endParaRPr lang="en-US" sz="2000" dirty="0"/>
          </a:p>
          <a:p>
            <a:pPr marL="0" indent="-228600" defTabSz="914400"/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wolf</a:t>
            </a:r>
            <a:r>
              <a:rPr lang="cs-CZ" sz="2000" dirty="0"/>
              <a:t> = her </a:t>
            </a:r>
            <a:r>
              <a:rPr lang="cs-CZ" sz="2000" dirty="0" err="1"/>
              <a:t>father</a:t>
            </a:r>
            <a:endParaRPr lang="cs-CZ" sz="2000" dirty="0"/>
          </a:p>
          <a:p>
            <a:pPr marL="0" indent="-228600" defTabSz="914400"/>
            <a:r>
              <a:rPr lang="cs-CZ" sz="2000" dirty="0" err="1"/>
              <a:t>she</a:t>
            </a:r>
            <a:r>
              <a:rPr lang="cs-CZ" sz="2000" dirty="0"/>
              <a:t> </a:t>
            </a:r>
            <a:r>
              <a:rPr lang="cs-CZ" sz="2000" dirty="0" err="1"/>
              <a:t>unconsciously</a:t>
            </a:r>
            <a:r>
              <a:rPr lang="cs-CZ" sz="2000" dirty="0"/>
              <a:t> </a:t>
            </a:r>
            <a:r>
              <a:rPr lang="cs-CZ" sz="2000" dirty="0" err="1"/>
              <a:t>wants</a:t>
            </a:r>
            <a:r>
              <a:rPr lang="cs-CZ" sz="2000" dirty="0"/>
              <a:t> to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seduced</a:t>
            </a:r>
            <a:r>
              <a:rPr lang="cs-CZ" sz="2000" dirty="0"/>
              <a:t> </a:t>
            </a:r>
          </a:p>
          <a:p>
            <a:pPr marL="0" indent="0" defTabSz="914400">
              <a:buNone/>
            </a:pPr>
            <a:r>
              <a:rPr lang="cs-CZ" sz="2000" dirty="0"/>
              <a:t>                (</a:t>
            </a:r>
            <a:r>
              <a:rPr lang="cs-CZ" sz="2000" dirty="0" err="1">
                <a:solidFill>
                  <a:srgbClr val="C00000"/>
                </a:solidFill>
              </a:rPr>
              <a:t>red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colour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/>
              <a:t>connotations</a:t>
            </a:r>
            <a:r>
              <a:rPr lang="cs-CZ" sz="2000" dirty="0"/>
              <a:t>)</a:t>
            </a:r>
          </a:p>
          <a:p>
            <a:pPr marL="0" indent="-228600" defTabSz="914400"/>
            <a:r>
              <a:rPr lang="cs-CZ" sz="2000" dirty="0" err="1"/>
              <a:t>she</a:t>
            </a:r>
            <a:r>
              <a:rPr lang="cs-CZ" sz="2000" dirty="0"/>
              <a:t> </a:t>
            </a:r>
            <a:r>
              <a:rPr lang="cs-CZ" sz="2000" dirty="0" err="1"/>
              <a:t>unconsciously</a:t>
            </a:r>
            <a:r>
              <a:rPr lang="cs-CZ" sz="2000" dirty="0"/>
              <a:t> </a:t>
            </a:r>
            <a:r>
              <a:rPr lang="cs-CZ" sz="2000" dirty="0" err="1"/>
              <a:t>wants</a:t>
            </a:r>
            <a:r>
              <a:rPr lang="cs-CZ" sz="2000" dirty="0"/>
              <a:t> to </a:t>
            </a:r>
            <a:r>
              <a:rPr lang="cs-CZ" sz="2000" dirty="0" err="1"/>
              <a:t>remove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grandmother</a:t>
            </a:r>
            <a:r>
              <a:rPr lang="cs-CZ" sz="2000" dirty="0"/>
              <a:t> = </a:t>
            </a:r>
            <a:r>
              <a:rPr lang="cs-CZ" sz="2000" dirty="0" err="1"/>
              <a:t>mother</a:t>
            </a:r>
            <a:r>
              <a:rPr lang="cs-CZ" sz="2000" dirty="0"/>
              <a:t> to </a:t>
            </a:r>
            <a:r>
              <a:rPr lang="cs-CZ" sz="2000" dirty="0" err="1"/>
              <a:t>get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father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herself</a:t>
            </a:r>
            <a:endParaRPr lang="cs-CZ" sz="2000" dirty="0"/>
          </a:p>
          <a:p>
            <a:pPr marL="0" indent="0" defTabSz="914400">
              <a:buNone/>
            </a:pPr>
            <a:endParaRPr lang="cs-CZ" sz="1500" dirty="0"/>
          </a:p>
          <a:p>
            <a:pPr marL="0" indent="0" defTabSz="914400">
              <a:buNone/>
            </a:pPr>
            <a:endParaRPr lang="en-US" sz="1500" dirty="0"/>
          </a:p>
          <a:p>
            <a:pPr marL="0" indent="0" defTabSz="914400">
              <a:buNone/>
            </a:pPr>
            <a:endParaRPr lang="en-US" sz="1500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71C0A4F6-249A-4096-96C1-991E2791338B}"/>
              </a:ext>
            </a:extLst>
          </p:cNvPr>
          <p:cNvSpPr txBox="1">
            <a:spLocks/>
          </p:cNvSpPr>
          <p:nvPr/>
        </p:nvSpPr>
        <p:spPr>
          <a:xfrm>
            <a:off x="3505200" y="3867150"/>
            <a:ext cx="5975132" cy="8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sz="1500" dirty="0"/>
          </a:p>
          <a:p>
            <a:pPr marL="0" indent="0" defTabSz="914400">
              <a:buNone/>
            </a:pPr>
            <a:r>
              <a:rPr lang="cs-CZ" sz="1600" i="1" dirty="0" err="1"/>
              <a:t>Projection</a:t>
            </a:r>
            <a:r>
              <a:rPr lang="cs-CZ" sz="1600" dirty="0"/>
              <a:t> – </a:t>
            </a:r>
            <a:r>
              <a:rPr lang="cs-CZ" sz="1600" dirty="0" err="1"/>
              <a:t>the</a:t>
            </a:r>
            <a:r>
              <a:rPr lang="cs-CZ" sz="1600" dirty="0"/>
              <a:t> girl </a:t>
            </a:r>
            <a:r>
              <a:rPr lang="cs-CZ" sz="1600" dirty="0" err="1"/>
              <a:t>project</a:t>
            </a:r>
            <a:r>
              <a:rPr lang="cs-CZ" sz="1600" dirty="0"/>
              <a:t> her </a:t>
            </a:r>
            <a:r>
              <a:rPr lang="cs-CZ" sz="1600" dirty="0" err="1"/>
              <a:t>desire</a:t>
            </a:r>
            <a:r>
              <a:rPr lang="cs-CZ" sz="1600" dirty="0"/>
              <a:t> </a:t>
            </a:r>
            <a:r>
              <a:rPr lang="cs-CZ" sz="1600" dirty="0" err="1"/>
              <a:t>into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father</a:t>
            </a:r>
            <a:r>
              <a:rPr lang="cs-CZ" sz="1600" dirty="0"/>
              <a:t> so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she</a:t>
            </a:r>
            <a:r>
              <a:rPr lang="cs-CZ" sz="1600" dirty="0"/>
              <a:t> </a:t>
            </a:r>
            <a:r>
              <a:rPr lang="cs-CZ" sz="1600" dirty="0" err="1"/>
              <a:t>believes</a:t>
            </a:r>
            <a:r>
              <a:rPr lang="cs-CZ" sz="1600" dirty="0"/>
              <a:t> </a:t>
            </a:r>
            <a:r>
              <a:rPr lang="cs-CZ" sz="1600" i="1" dirty="0"/>
              <a:t>he</a:t>
            </a:r>
            <a:r>
              <a:rPr lang="cs-CZ" sz="1600" dirty="0"/>
              <a:t> </a:t>
            </a:r>
            <a:r>
              <a:rPr lang="cs-CZ" sz="1600" dirty="0" err="1"/>
              <a:t>wants</a:t>
            </a:r>
            <a:r>
              <a:rPr lang="cs-CZ" sz="1600" dirty="0"/>
              <a:t> to </a:t>
            </a:r>
            <a:r>
              <a:rPr lang="cs-CZ" sz="1600" dirty="0" err="1"/>
              <a:t>get</a:t>
            </a:r>
            <a:r>
              <a:rPr lang="cs-CZ" sz="1600" dirty="0"/>
              <a:t> her</a:t>
            </a:r>
          </a:p>
          <a:p>
            <a:pPr marL="0" indent="0" defTabSz="914400">
              <a:buNone/>
            </a:pPr>
            <a:endParaRPr lang="cs-CZ" sz="2000" dirty="0"/>
          </a:p>
          <a:p>
            <a:pPr marL="0" indent="0" defTabSz="91440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2027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kočka, text, interiér, kniha&#10;&#10;Popis byl vytvořen automaticky">
            <a:extLst>
              <a:ext uri="{FF2B5EF4-FFF2-40B4-BE49-F238E27FC236}">
                <a16:creationId xmlns:a16="http://schemas.microsoft.com/office/drawing/2014/main" id="{B9C1DF3F-1238-437E-A7F8-2B4C69B95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026" y="1047750"/>
            <a:ext cx="2630565" cy="3284934"/>
          </a:xfrm>
          <a:prstGeom prst="rect">
            <a:avLst/>
          </a:prstGeom>
        </p:spPr>
      </p:pic>
      <p:pic>
        <p:nvPicPr>
          <p:cNvPr id="5" name="Obrázek 4" descr="Obsah obrázku interiér, kniha, text, ležící&#10;&#10;Popis byl vytvořen automaticky">
            <a:extLst>
              <a:ext uri="{FF2B5EF4-FFF2-40B4-BE49-F238E27FC236}">
                <a16:creationId xmlns:a16="http://schemas.microsoft.com/office/drawing/2014/main" id="{E1FDD799-6E00-4050-A206-B068D70FF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868" y="1068957"/>
            <a:ext cx="2953374" cy="230691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E728069-3377-4FE1-A3FD-79C3D7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3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b="1" dirty="0"/>
              <a:t>Little Red </a:t>
            </a:r>
            <a:r>
              <a:rPr lang="cs-CZ" sz="4000" b="1" dirty="0"/>
              <a:t>in </a:t>
            </a:r>
            <a:r>
              <a:rPr lang="cs-CZ" sz="4000" b="1" dirty="0" err="1"/>
              <a:t>Grandmother´s</a:t>
            </a:r>
            <a:r>
              <a:rPr lang="cs-CZ" sz="4000" b="1" dirty="0"/>
              <a:t> house</a:t>
            </a:r>
            <a:endParaRPr lang="en-US" sz="40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249D4F1F-23D4-48C0-AB81-931669D0BCD0}"/>
              </a:ext>
            </a:extLst>
          </p:cNvPr>
          <p:cNvSpPr txBox="1">
            <a:spLocks/>
          </p:cNvSpPr>
          <p:nvPr/>
        </p:nvSpPr>
        <p:spPr>
          <a:xfrm>
            <a:off x="6934200" y="3066904"/>
            <a:ext cx="2694240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marL="0" indent="0" defTabSz="914400">
              <a:buNone/>
            </a:pPr>
            <a:endParaRPr lang="cs-CZ" sz="8000" dirty="0"/>
          </a:p>
          <a:p>
            <a:pPr defTabSz="914400"/>
            <a:r>
              <a:rPr lang="cs-CZ" sz="8000" i="1" dirty="0" err="1"/>
              <a:t>regression</a:t>
            </a:r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52ACBF59-51C5-4A21-9182-C1453E6B8271}"/>
              </a:ext>
            </a:extLst>
          </p:cNvPr>
          <p:cNvSpPr txBox="1">
            <a:spLocks/>
          </p:cNvSpPr>
          <p:nvPr/>
        </p:nvSpPr>
        <p:spPr>
          <a:xfrm>
            <a:off x="3340687" y="3413971"/>
            <a:ext cx="3357310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626315E-E55D-42BB-894A-FE69DE34094F}"/>
              </a:ext>
            </a:extLst>
          </p:cNvPr>
          <p:cNvSpPr txBox="1">
            <a:spLocks/>
          </p:cNvSpPr>
          <p:nvPr/>
        </p:nvSpPr>
        <p:spPr>
          <a:xfrm>
            <a:off x="3657600" y="4070557"/>
            <a:ext cx="3357310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cs-CZ" sz="8000" i="1" dirty="0" err="1"/>
              <a:t>Oedipal</a:t>
            </a:r>
            <a:r>
              <a:rPr lang="cs-CZ" sz="8000" dirty="0"/>
              <a:t> </a:t>
            </a:r>
            <a:r>
              <a:rPr lang="cs-CZ" sz="8000" dirty="0" err="1"/>
              <a:t>theme</a:t>
            </a:r>
            <a:endParaRPr lang="cs-CZ" sz="8000" dirty="0"/>
          </a:p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pic>
        <p:nvPicPr>
          <p:cNvPr id="12" name="Obrázek 11" descr="Obsah obrázku staré, stůl, zakryté&#10;&#10;Popis byl vytvořen automaticky">
            <a:extLst>
              <a:ext uri="{FF2B5EF4-FFF2-40B4-BE49-F238E27FC236}">
                <a16:creationId xmlns:a16="http://schemas.microsoft.com/office/drawing/2014/main" id="{F93DAC73-866C-4D22-AB5E-E53D20F20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997" y="1072943"/>
            <a:ext cx="2034099" cy="17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kočka, text, interiér, kniha&#10;&#10;Popis byl vytvořen automaticky">
            <a:extLst>
              <a:ext uri="{FF2B5EF4-FFF2-40B4-BE49-F238E27FC236}">
                <a16:creationId xmlns:a16="http://schemas.microsoft.com/office/drawing/2014/main" id="{B9C1DF3F-1238-437E-A7F8-2B4C69B95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6" y="1047750"/>
            <a:ext cx="2630565" cy="3284934"/>
          </a:xfrm>
          <a:prstGeom prst="rect">
            <a:avLst/>
          </a:prstGeom>
        </p:spPr>
      </p:pic>
      <p:pic>
        <p:nvPicPr>
          <p:cNvPr id="5" name="Obrázek 4" descr="Obsah obrázku interiér, kniha, text, ležící&#10;&#10;Popis byl vytvořen automaticky">
            <a:extLst>
              <a:ext uri="{FF2B5EF4-FFF2-40B4-BE49-F238E27FC236}">
                <a16:creationId xmlns:a16="http://schemas.microsoft.com/office/drawing/2014/main" id="{E1FDD799-6E00-4050-A206-B068D70F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68" y="1068957"/>
            <a:ext cx="2953374" cy="230691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E728069-3377-4FE1-A3FD-79C3D7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3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b="1" dirty="0"/>
              <a:t>Little Red </a:t>
            </a:r>
            <a:r>
              <a:rPr lang="cs-CZ" sz="4000" b="1" dirty="0"/>
              <a:t>in </a:t>
            </a:r>
            <a:r>
              <a:rPr lang="cs-CZ" sz="4000" b="1" dirty="0" err="1"/>
              <a:t>Grandmother´s</a:t>
            </a:r>
            <a:r>
              <a:rPr lang="cs-CZ" sz="4000" b="1" dirty="0"/>
              <a:t> house</a:t>
            </a:r>
            <a:endParaRPr lang="en-US" sz="40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249D4F1F-23D4-48C0-AB81-931669D0BCD0}"/>
              </a:ext>
            </a:extLst>
          </p:cNvPr>
          <p:cNvSpPr txBox="1">
            <a:spLocks/>
          </p:cNvSpPr>
          <p:nvPr/>
        </p:nvSpPr>
        <p:spPr>
          <a:xfrm>
            <a:off x="6449760" y="2756633"/>
            <a:ext cx="2694240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sexual</a:t>
            </a:r>
            <a:r>
              <a:rPr lang="cs-CZ" sz="8000" dirty="0"/>
              <a:t> </a:t>
            </a:r>
            <a:r>
              <a:rPr lang="cs-CZ" sz="8000" dirty="0" err="1"/>
              <a:t>connotation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violence</a:t>
            </a:r>
            <a:endParaRPr lang="cs-CZ" sz="8000" dirty="0"/>
          </a:p>
          <a:p>
            <a:pPr defTabSz="914400"/>
            <a:r>
              <a:rPr lang="cs-CZ" sz="8000" dirty="0" err="1"/>
              <a:t>violent</a:t>
            </a:r>
            <a:r>
              <a:rPr lang="cs-CZ" sz="8000" dirty="0"/>
              <a:t> </a:t>
            </a:r>
            <a:r>
              <a:rPr lang="cs-CZ" sz="8000" dirty="0" err="1"/>
              <a:t>connotation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sexuality</a:t>
            </a:r>
          </a:p>
          <a:p>
            <a:pPr marL="0" indent="0" defTabSz="914400">
              <a:buNone/>
            </a:pPr>
            <a:endParaRPr lang="cs-CZ" sz="8000" dirty="0"/>
          </a:p>
          <a:p>
            <a:pPr defTabSz="914400"/>
            <a:r>
              <a:rPr lang="cs-CZ" sz="8000" i="1" dirty="0" err="1"/>
              <a:t>regression</a:t>
            </a:r>
            <a:r>
              <a:rPr lang="cs-CZ" sz="8000" i="1" dirty="0"/>
              <a:t> </a:t>
            </a:r>
            <a:r>
              <a:rPr lang="cs-CZ" sz="8000" dirty="0"/>
              <a:t>(</a:t>
            </a:r>
            <a:r>
              <a:rPr lang="cs-CZ" sz="8000" dirty="0" err="1"/>
              <a:t>being</a:t>
            </a:r>
            <a:r>
              <a:rPr lang="cs-CZ" sz="8000" dirty="0"/>
              <a:t> </a:t>
            </a:r>
            <a:r>
              <a:rPr lang="cs-CZ" sz="8000" dirty="0" err="1"/>
              <a:t>devoured</a:t>
            </a:r>
            <a:r>
              <a:rPr lang="cs-CZ" sz="8000" dirty="0"/>
              <a:t> = </a:t>
            </a:r>
            <a:r>
              <a:rPr lang="cs-CZ" sz="8000" dirty="0" err="1"/>
              <a:t>being</a:t>
            </a:r>
            <a:r>
              <a:rPr lang="cs-CZ" sz="8000" dirty="0"/>
              <a:t> </a:t>
            </a:r>
            <a:r>
              <a:rPr lang="cs-CZ" sz="8000" dirty="0" err="1"/>
              <a:t>back</a:t>
            </a:r>
            <a:r>
              <a:rPr lang="cs-CZ" sz="8000" dirty="0"/>
              <a:t> in </a:t>
            </a:r>
            <a:r>
              <a:rPr lang="cs-CZ" sz="8000" dirty="0" err="1"/>
              <a:t>mother´s</a:t>
            </a:r>
            <a:r>
              <a:rPr lang="cs-CZ" sz="8000" dirty="0"/>
              <a:t> belly)</a:t>
            </a:r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52ACBF59-51C5-4A21-9182-C1453E6B8271}"/>
              </a:ext>
            </a:extLst>
          </p:cNvPr>
          <p:cNvSpPr txBox="1">
            <a:spLocks/>
          </p:cNvSpPr>
          <p:nvPr/>
        </p:nvSpPr>
        <p:spPr>
          <a:xfrm>
            <a:off x="3340687" y="3413971"/>
            <a:ext cx="3357310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seduction</a:t>
            </a:r>
            <a:r>
              <a:rPr lang="cs-CZ" sz="8000" dirty="0"/>
              <a:t> </a:t>
            </a:r>
            <a:r>
              <a:rPr lang="cs-CZ" sz="8000" dirty="0" err="1"/>
              <a:t>is</a:t>
            </a:r>
            <a:r>
              <a:rPr lang="cs-CZ" sz="8000" dirty="0"/>
              <a:t> </a:t>
            </a:r>
            <a:r>
              <a:rPr lang="cs-CZ" sz="8000" dirty="0" err="1"/>
              <a:t>completed</a:t>
            </a:r>
            <a:endParaRPr lang="cs-CZ" sz="8000" dirty="0"/>
          </a:p>
          <a:p>
            <a:pPr defTabSz="914400"/>
            <a:r>
              <a:rPr lang="cs-CZ" sz="8000" dirty="0" err="1"/>
              <a:t>the</a:t>
            </a:r>
            <a:r>
              <a:rPr lang="cs-CZ" sz="8000" dirty="0"/>
              <a:t> girl </a:t>
            </a:r>
            <a:r>
              <a:rPr lang="cs-CZ" sz="8000" dirty="0" err="1"/>
              <a:t>is</a:t>
            </a:r>
            <a:r>
              <a:rPr lang="cs-CZ" sz="8000" dirty="0"/>
              <a:t> </a:t>
            </a:r>
            <a:r>
              <a:rPr lang="cs-CZ" sz="8000" dirty="0" err="1"/>
              <a:t>initiated</a:t>
            </a:r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626315E-E55D-42BB-894A-FE69DE34094F}"/>
              </a:ext>
            </a:extLst>
          </p:cNvPr>
          <p:cNvSpPr txBox="1">
            <a:spLocks/>
          </p:cNvSpPr>
          <p:nvPr/>
        </p:nvSpPr>
        <p:spPr>
          <a:xfrm>
            <a:off x="231211" y="4353891"/>
            <a:ext cx="3357310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sz="8000" dirty="0" err="1"/>
              <a:t>mother</a:t>
            </a:r>
            <a:r>
              <a:rPr lang="cs-CZ" sz="8000" dirty="0"/>
              <a:t> </a:t>
            </a:r>
            <a:r>
              <a:rPr lang="cs-CZ" sz="8000" dirty="0" err="1"/>
              <a:t>is</a:t>
            </a:r>
            <a:r>
              <a:rPr lang="cs-CZ" sz="8000" dirty="0"/>
              <a:t> </a:t>
            </a:r>
            <a:r>
              <a:rPr lang="cs-CZ" sz="8000" dirty="0" err="1"/>
              <a:t>removed</a:t>
            </a:r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8000" dirty="0"/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pic>
        <p:nvPicPr>
          <p:cNvPr id="12" name="Obrázek 11" descr="Obsah obrázku staré, stůl, zakryté&#10;&#10;Popis byl vytvořen automaticky">
            <a:extLst>
              <a:ext uri="{FF2B5EF4-FFF2-40B4-BE49-F238E27FC236}">
                <a16:creationId xmlns:a16="http://schemas.microsoft.com/office/drawing/2014/main" id="{F93DAC73-866C-4D22-AB5E-E53D20F20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997" y="1072943"/>
            <a:ext cx="2034099" cy="17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2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E728069-3377-4FE1-A3FD-79C3D7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3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cs-CZ" sz="4000" b="1"/>
              <a:t>The hunter is coming</a:t>
            </a:r>
            <a:endParaRPr lang="en-US" sz="4000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52ACBF59-51C5-4A21-9182-C1453E6B8271}"/>
              </a:ext>
            </a:extLst>
          </p:cNvPr>
          <p:cNvSpPr txBox="1">
            <a:spLocks/>
          </p:cNvSpPr>
          <p:nvPr/>
        </p:nvSpPr>
        <p:spPr>
          <a:xfrm>
            <a:off x="1369044" y="2093221"/>
            <a:ext cx="3962400" cy="69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defTabSz="914400"/>
            <a:r>
              <a:rPr lang="cs-CZ" sz="2000" i="1" dirty="0" err="1"/>
              <a:t>splitting</a:t>
            </a:r>
            <a:endParaRPr lang="cs-CZ" sz="2000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626315E-E55D-42BB-894A-FE69DE34094F}"/>
              </a:ext>
            </a:extLst>
          </p:cNvPr>
          <p:cNvSpPr txBox="1">
            <a:spLocks/>
          </p:cNvSpPr>
          <p:nvPr/>
        </p:nvSpPr>
        <p:spPr>
          <a:xfrm>
            <a:off x="90046" y="4117087"/>
            <a:ext cx="2557997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endParaRPr lang="cs-CZ" sz="5000" dirty="0"/>
          </a:p>
          <a:p>
            <a:pPr defTabSz="914400"/>
            <a:endParaRPr lang="cs-CZ" sz="3800" dirty="0"/>
          </a:p>
          <a:p>
            <a:pPr marL="0" indent="0" defTabSz="914400">
              <a:buNone/>
            </a:pPr>
            <a:endParaRPr lang="cs-CZ" sz="3800" dirty="0"/>
          </a:p>
          <a:p>
            <a:pPr marL="0" indent="0" defTabSz="914400">
              <a:buNone/>
            </a:pPr>
            <a:r>
              <a:rPr lang="cs-CZ" dirty="0"/>
              <a:t>	</a:t>
            </a:r>
          </a:p>
          <a:p>
            <a:pPr defTabSz="914400"/>
            <a:endParaRPr lang="en-US" sz="1500" dirty="0"/>
          </a:p>
        </p:txBody>
      </p:sp>
      <p:pic>
        <p:nvPicPr>
          <p:cNvPr id="11" name="Zástupný obsah 10" descr="Obsah obrázku pes, zvíře, savci, hledání&#10;&#10;Popis byl vytvořen automaticky">
            <a:extLst>
              <a:ext uri="{FF2B5EF4-FFF2-40B4-BE49-F238E27FC236}">
                <a16:creationId xmlns:a16="http://schemas.microsoft.com/office/drawing/2014/main" id="{3B8C1380-A750-4904-8143-ABC45C8DE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5" y="903626"/>
            <a:ext cx="2184813" cy="3082412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3B333FE-C45C-4698-9A2C-4EB80AFF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93" y="285750"/>
            <a:ext cx="3810000" cy="3810000"/>
          </a:xfrm>
          <a:prstGeom prst="rect">
            <a:avLst/>
          </a:prstGeom>
        </p:spPr>
      </p:pic>
      <p:sp>
        <p:nvSpPr>
          <p:cNvPr id="15" name="Podnadpis 2">
            <a:extLst>
              <a:ext uri="{FF2B5EF4-FFF2-40B4-BE49-F238E27FC236}">
                <a16:creationId xmlns:a16="http://schemas.microsoft.com/office/drawing/2014/main" id="{0EF6499C-68F1-4C76-BCD4-2DDC6F73F51A}"/>
              </a:ext>
            </a:extLst>
          </p:cNvPr>
          <p:cNvSpPr txBox="1">
            <a:spLocks/>
          </p:cNvSpPr>
          <p:nvPr/>
        </p:nvSpPr>
        <p:spPr>
          <a:xfrm>
            <a:off x="4724400" y="3986038"/>
            <a:ext cx="4493191" cy="69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7362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E728069-3377-4FE1-A3FD-79C3D7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5250"/>
            <a:ext cx="7886700" cy="993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cs-CZ" sz="4000" b="1"/>
              <a:t>The hunter is coming</a:t>
            </a:r>
            <a:endParaRPr lang="en-US" sz="4000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52ACBF59-51C5-4A21-9182-C1453E6B8271}"/>
              </a:ext>
            </a:extLst>
          </p:cNvPr>
          <p:cNvSpPr txBox="1">
            <a:spLocks/>
          </p:cNvSpPr>
          <p:nvPr/>
        </p:nvSpPr>
        <p:spPr>
          <a:xfrm>
            <a:off x="1369044" y="2093221"/>
            <a:ext cx="3962400" cy="69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defTabSz="914400"/>
            <a:r>
              <a:rPr lang="cs-CZ" sz="2000" i="1" dirty="0" err="1"/>
              <a:t>splitting</a:t>
            </a:r>
            <a:endParaRPr lang="cs-CZ" sz="2000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626315E-E55D-42BB-894A-FE69DE34094F}"/>
              </a:ext>
            </a:extLst>
          </p:cNvPr>
          <p:cNvSpPr txBox="1">
            <a:spLocks/>
          </p:cNvSpPr>
          <p:nvPr/>
        </p:nvSpPr>
        <p:spPr>
          <a:xfrm>
            <a:off x="90046" y="4117087"/>
            <a:ext cx="2557997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/>
              <a:t>			</a:t>
            </a:r>
          </a:p>
          <a:p>
            <a:pPr defTabSz="914400"/>
            <a:r>
              <a:rPr lang="cs-CZ" sz="8000"/>
              <a:t>wild, violent, animal aspect of men</a:t>
            </a:r>
          </a:p>
          <a:p>
            <a:pPr defTabSz="914400"/>
            <a:endParaRPr lang="cs-CZ" sz="5000"/>
          </a:p>
          <a:p>
            <a:pPr defTabSz="914400"/>
            <a:endParaRPr lang="cs-CZ" sz="3800"/>
          </a:p>
          <a:p>
            <a:pPr marL="0" indent="0" defTabSz="914400">
              <a:buNone/>
            </a:pPr>
            <a:endParaRPr lang="cs-CZ" sz="3800"/>
          </a:p>
          <a:p>
            <a:pPr marL="0" indent="0" defTabSz="914400">
              <a:buNone/>
            </a:pPr>
            <a:r>
              <a:rPr lang="cs-CZ"/>
              <a:t>	</a:t>
            </a:r>
          </a:p>
          <a:p>
            <a:pPr defTabSz="914400"/>
            <a:endParaRPr lang="en-US" sz="1500" dirty="0"/>
          </a:p>
        </p:txBody>
      </p:sp>
      <p:pic>
        <p:nvPicPr>
          <p:cNvPr id="11" name="Zástupný obsah 10" descr="Obsah obrázku pes, zvíře, savci, hledání&#10;&#10;Popis byl vytvořen automaticky">
            <a:extLst>
              <a:ext uri="{FF2B5EF4-FFF2-40B4-BE49-F238E27FC236}">
                <a16:creationId xmlns:a16="http://schemas.microsoft.com/office/drawing/2014/main" id="{3B8C1380-A750-4904-8143-ABC45C8DE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5" y="903626"/>
            <a:ext cx="2184813" cy="3082412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3B333FE-C45C-4698-9A2C-4EB80AFF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93" y="285750"/>
            <a:ext cx="3810000" cy="38100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F9E582B-3235-448C-8AEA-9196D82B3DB2}"/>
              </a:ext>
            </a:extLst>
          </p:cNvPr>
          <p:cNvSpPr txBox="1"/>
          <p:nvPr/>
        </p:nvSpPr>
        <p:spPr>
          <a:xfrm>
            <a:off x="2743200" y="1231851"/>
            <a:ext cx="284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The hunter vs. the wolf: </a:t>
            </a:r>
          </a:p>
          <a:p>
            <a:r>
              <a:rPr lang="cs-CZ"/>
              <a:t>two sides of masculinity – </a:t>
            </a:r>
            <a:endParaRPr lang="cs-CZ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EF6499C-68F1-4C76-BCD4-2DDC6F73F51A}"/>
              </a:ext>
            </a:extLst>
          </p:cNvPr>
          <p:cNvSpPr txBox="1">
            <a:spLocks/>
          </p:cNvSpPr>
          <p:nvPr/>
        </p:nvSpPr>
        <p:spPr>
          <a:xfrm>
            <a:off x="4724400" y="3986038"/>
            <a:ext cx="4493191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/>
              <a:t>			</a:t>
            </a:r>
          </a:p>
          <a:p>
            <a:pPr defTabSz="914400"/>
            <a:r>
              <a:rPr lang="cs-CZ" sz="8000"/>
              <a:t>protective, rescuing, comforting aspect of men</a:t>
            </a:r>
          </a:p>
          <a:p>
            <a:pPr defTabSz="914400"/>
            <a:r>
              <a:rPr lang="cs-CZ" sz="8000"/>
              <a:t>mastering wild animals = mastering  animality within ourselves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0075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E728069-3377-4FE1-A3FD-79C3D7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02" y="-35717"/>
            <a:ext cx="7886700" cy="993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cs-CZ" sz="3600" b="1"/>
              <a:t>The hunter is rescuing</a:t>
            </a:r>
            <a:endParaRPr lang="en-US" sz="3600" b="1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626315E-E55D-42BB-894A-FE69DE34094F}"/>
              </a:ext>
            </a:extLst>
          </p:cNvPr>
          <p:cNvSpPr txBox="1">
            <a:spLocks/>
          </p:cNvSpPr>
          <p:nvPr/>
        </p:nvSpPr>
        <p:spPr>
          <a:xfrm>
            <a:off x="4926107" y="1657350"/>
            <a:ext cx="3240598" cy="69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endParaRPr lang="en-US" sz="1500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EF6499C-68F1-4C76-BCD4-2DDC6F73F51A}"/>
              </a:ext>
            </a:extLst>
          </p:cNvPr>
          <p:cNvSpPr txBox="1">
            <a:spLocks/>
          </p:cNvSpPr>
          <p:nvPr/>
        </p:nvSpPr>
        <p:spPr>
          <a:xfrm>
            <a:off x="4926107" y="2495550"/>
            <a:ext cx="3240598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cs-CZ" sz="8000" dirty="0"/>
          </a:p>
          <a:p>
            <a:pPr marL="0" indent="0" defTabSz="914400">
              <a:buNone/>
            </a:pPr>
            <a:r>
              <a:rPr lang="cs-CZ" dirty="0"/>
              <a:t>			</a:t>
            </a:r>
          </a:p>
        </p:txBody>
      </p:sp>
      <p:pic>
        <p:nvPicPr>
          <p:cNvPr id="5" name="Obrázek 4" descr="Obsah obrázku box, místnost&#10;&#10;Popis byl vytvořen automaticky">
            <a:extLst>
              <a:ext uri="{FF2B5EF4-FFF2-40B4-BE49-F238E27FC236}">
                <a16:creationId xmlns:a16="http://schemas.microsoft.com/office/drawing/2014/main" id="{1D41F35F-C72E-4CD3-AE78-56AC6934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7" y="1276350"/>
            <a:ext cx="4433963" cy="33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1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E728069-3377-4FE1-A3FD-79C3D7C3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02" y="-35717"/>
            <a:ext cx="7886700" cy="993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cs-CZ" sz="3600" b="1"/>
              <a:t>The hunter is rescuing</a:t>
            </a:r>
            <a:endParaRPr lang="en-US" sz="3600" b="1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626315E-E55D-42BB-894A-FE69DE34094F}"/>
              </a:ext>
            </a:extLst>
          </p:cNvPr>
          <p:cNvSpPr txBox="1">
            <a:spLocks/>
          </p:cNvSpPr>
          <p:nvPr/>
        </p:nvSpPr>
        <p:spPr>
          <a:xfrm>
            <a:off x="4926107" y="1657350"/>
            <a:ext cx="3240598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/>
              <a:t>			</a:t>
            </a:r>
          </a:p>
          <a:p>
            <a:pPr defTabSz="914400"/>
            <a:r>
              <a:rPr lang="cs-CZ" sz="8000"/>
              <a:t>ressurection = rebirth on new stage of existence</a:t>
            </a:r>
          </a:p>
          <a:p>
            <a:pPr defTabSz="914400"/>
            <a:endParaRPr lang="cs-CZ" sz="5000"/>
          </a:p>
          <a:p>
            <a:pPr defTabSz="914400"/>
            <a:endParaRPr lang="cs-CZ" sz="3800"/>
          </a:p>
          <a:p>
            <a:pPr marL="0" indent="0" defTabSz="914400">
              <a:buNone/>
            </a:pPr>
            <a:endParaRPr lang="cs-CZ" sz="3800"/>
          </a:p>
          <a:p>
            <a:pPr marL="0" indent="0" defTabSz="914400">
              <a:buNone/>
            </a:pPr>
            <a:r>
              <a:rPr lang="cs-CZ"/>
              <a:t>	</a:t>
            </a:r>
          </a:p>
          <a:p>
            <a:pPr defTabSz="914400"/>
            <a:endParaRPr lang="en-US" sz="1500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EF6499C-68F1-4C76-BCD4-2DDC6F73F51A}"/>
              </a:ext>
            </a:extLst>
          </p:cNvPr>
          <p:cNvSpPr txBox="1">
            <a:spLocks/>
          </p:cNvSpPr>
          <p:nvPr/>
        </p:nvSpPr>
        <p:spPr>
          <a:xfrm>
            <a:off x="4926107" y="2495550"/>
            <a:ext cx="3240598" cy="69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cs-CZ" sz="8000" dirty="0" err="1"/>
              <a:t>old</a:t>
            </a:r>
            <a:r>
              <a:rPr lang="cs-CZ" sz="8000" dirty="0"/>
              <a:t> </a:t>
            </a:r>
            <a:r>
              <a:rPr lang="cs-CZ" sz="8000" dirty="0" err="1"/>
              <a:t>Little</a:t>
            </a:r>
            <a:r>
              <a:rPr lang="cs-CZ" sz="8000" dirty="0"/>
              <a:t> </a:t>
            </a:r>
            <a:r>
              <a:rPr lang="cs-CZ" sz="8000" dirty="0" err="1"/>
              <a:t>Red</a:t>
            </a:r>
            <a:r>
              <a:rPr lang="cs-CZ" sz="8000" dirty="0"/>
              <a:t> has </a:t>
            </a:r>
            <a:r>
              <a:rPr lang="cs-CZ" sz="8000" dirty="0" err="1"/>
              <a:t>died</a:t>
            </a:r>
            <a:r>
              <a:rPr lang="cs-CZ" sz="8000" dirty="0"/>
              <a:t> , </a:t>
            </a:r>
            <a:r>
              <a:rPr lang="cs-CZ" sz="8000" dirty="0" err="1"/>
              <a:t>new</a:t>
            </a:r>
            <a:r>
              <a:rPr lang="cs-CZ" sz="8000" dirty="0"/>
              <a:t>, more </a:t>
            </a:r>
            <a:r>
              <a:rPr lang="cs-CZ" sz="8000" dirty="0" err="1"/>
              <a:t>mature</a:t>
            </a:r>
            <a:r>
              <a:rPr lang="cs-CZ" sz="8000" dirty="0"/>
              <a:t> personality </a:t>
            </a:r>
            <a:r>
              <a:rPr lang="cs-CZ" sz="8000" dirty="0" err="1"/>
              <a:t>is</a:t>
            </a:r>
            <a:r>
              <a:rPr lang="cs-CZ" sz="8000" dirty="0"/>
              <a:t> </a:t>
            </a:r>
            <a:r>
              <a:rPr lang="cs-CZ" sz="8000" dirty="0" err="1"/>
              <a:t>born</a:t>
            </a:r>
            <a:endParaRPr lang="cs-CZ" sz="8000" dirty="0"/>
          </a:p>
          <a:p>
            <a:pPr marL="0" indent="0" defTabSz="914400">
              <a:buNone/>
            </a:pPr>
            <a:endParaRPr lang="cs-CZ" sz="8000" dirty="0"/>
          </a:p>
          <a:p>
            <a:pPr defTabSz="914400"/>
            <a:r>
              <a:rPr lang="cs-CZ" sz="8000" dirty="0" err="1"/>
              <a:t>after</a:t>
            </a:r>
            <a:r>
              <a:rPr lang="cs-CZ" sz="8000" dirty="0"/>
              <a:t> </a:t>
            </a:r>
            <a:r>
              <a:rPr lang="cs-CZ" sz="8000" dirty="0" err="1"/>
              <a:t>having</a:t>
            </a:r>
            <a:r>
              <a:rPr lang="cs-CZ" sz="8000" dirty="0"/>
              <a:t> </a:t>
            </a:r>
            <a:r>
              <a:rPr lang="cs-CZ" sz="8000" dirty="0" err="1"/>
              <a:t>faced</a:t>
            </a:r>
            <a:r>
              <a:rPr lang="cs-CZ" sz="8000" dirty="0"/>
              <a:t> her Id, </a:t>
            </a:r>
            <a:r>
              <a:rPr lang="cs-CZ" sz="8000" dirty="0" err="1"/>
              <a:t>she</a:t>
            </a:r>
            <a:r>
              <a:rPr lang="cs-CZ" sz="8000" dirty="0"/>
              <a:t> </a:t>
            </a:r>
            <a:r>
              <a:rPr lang="cs-CZ" sz="8000" dirty="0" err="1"/>
              <a:t>is</a:t>
            </a:r>
            <a:r>
              <a:rPr lang="cs-CZ" sz="8000" dirty="0"/>
              <a:t> more </a:t>
            </a:r>
            <a:r>
              <a:rPr lang="cs-CZ" sz="8000" dirty="0" err="1"/>
              <a:t>aware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dark</a:t>
            </a:r>
            <a:r>
              <a:rPr lang="cs-CZ" sz="8000" dirty="0"/>
              <a:t> </a:t>
            </a:r>
            <a:r>
              <a:rPr lang="cs-CZ" sz="8000" dirty="0" err="1"/>
              <a:t>side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world</a:t>
            </a:r>
            <a:r>
              <a:rPr lang="cs-CZ" sz="8000" dirty="0"/>
              <a:t> and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ourselves</a:t>
            </a:r>
            <a:r>
              <a:rPr lang="cs-CZ" sz="8000" dirty="0"/>
              <a:t> </a:t>
            </a:r>
            <a:endParaRPr lang="en-US" sz="1500" dirty="0"/>
          </a:p>
          <a:p>
            <a:pPr marL="0" indent="0" defTabSz="914400">
              <a:buNone/>
            </a:pPr>
            <a:r>
              <a:rPr lang="cs-CZ" dirty="0"/>
              <a:t>			</a:t>
            </a:r>
          </a:p>
        </p:txBody>
      </p:sp>
      <p:pic>
        <p:nvPicPr>
          <p:cNvPr id="5" name="Obrázek 4" descr="Obsah obrázku box, místnost&#10;&#10;Popis byl vytvořen automaticky">
            <a:extLst>
              <a:ext uri="{FF2B5EF4-FFF2-40B4-BE49-F238E27FC236}">
                <a16:creationId xmlns:a16="http://schemas.microsoft.com/office/drawing/2014/main" id="{1D41F35F-C72E-4CD3-AE78-56AC6934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7" y="1276350"/>
            <a:ext cx="4433963" cy="33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7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4BEB5-5F2A-4173-A216-65CCC12CF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974" b="7288"/>
          <a:stretch/>
        </p:blipFill>
        <p:spPr>
          <a:xfrm>
            <a:off x="4823601" y="-95250"/>
            <a:ext cx="4695998" cy="294923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Zástupný obsah 5" descr="Obsah obrázku pes&#10;&#10;Popis byl vytvořen automaticky">
            <a:extLst>
              <a:ext uri="{FF2B5EF4-FFF2-40B4-BE49-F238E27FC236}">
                <a16:creationId xmlns:a16="http://schemas.microsoft.com/office/drawing/2014/main" id="{CE31ACF8-A85A-4823-8559-28733000B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43" r="1" b="34080"/>
          <a:stretch/>
        </p:blipFill>
        <p:spPr>
          <a:xfrm>
            <a:off x="4362570" y="2083361"/>
            <a:ext cx="4697730" cy="316153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FACF5D-9933-46AF-ABE8-801549BD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8935"/>
            <a:ext cx="3602727" cy="983748"/>
          </a:xfrm>
        </p:spPr>
        <p:txBody>
          <a:bodyPr>
            <a:normAutofit/>
          </a:bodyPr>
          <a:lstStyle/>
          <a:p>
            <a:r>
              <a:rPr lang="cs-CZ" sz="3000" b="1" dirty="0" err="1">
                <a:solidFill>
                  <a:srgbClr val="000000"/>
                </a:solidFill>
              </a:rPr>
              <a:t>Messages</a:t>
            </a:r>
            <a:r>
              <a:rPr lang="cs-CZ" sz="3000" b="1" dirty="0">
                <a:solidFill>
                  <a:srgbClr val="000000"/>
                </a:solidFill>
              </a:rPr>
              <a:t> ?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endParaRPr lang="cs-CZ" sz="3000" dirty="0">
              <a:solidFill>
                <a:srgbClr val="000000"/>
              </a:solidFill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4CDF22B-DB0F-43FA-9446-7B0E01C965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52550"/>
            <a:ext cx="4480327" cy="3001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2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4BEB5-5F2A-4173-A216-65CCC12CF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974" b="7288"/>
          <a:stretch/>
        </p:blipFill>
        <p:spPr>
          <a:xfrm>
            <a:off x="4823601" y="-95250"/>
            <a:ext cx="4695998" cy="294923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Zástupný obsah 5" descr="Obsah obrázku pes&#10;&#10;Popis byl vytvořen automaticky">
            <a:extLst>
              <a:ext uri="{FF2B5EF4-FFF2-40B4-BE49-F238E27FC236}">
                <a16:creationId xmlns:a16="http://schemas.microsoft.com/office/drawing/2014/main" id="{CE31ACF8-A85A-4823-8559-28733000B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43" r="1" b="34080"/>
          <a:stretch/>
        </p:blipFill>
        <p:spPr>
          <a:xfrm>
            <a:off x="4362570" y="2083361"/>
            <a:ext cx="4697730" cy="316153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FACF5D-9933-46AF-ABE8-801549BD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8935"/>
            <a:ext cx="3602727" cy="983748"/>
          </a:xfrm>
        </p:spPr>
        <p:txBody>
          <a:bodyPr>
            <a:normAutofit/>
          </a:bodyPr>
          <a:lstStyle/>
          <a:p>
            <a:r>
              <a:rPr lang="cs-CZ" sz="3000" b="1" dirty="0" err="1">
                <a:solidFill>
                  <a:srgbClr val="000000"/>
                </a:solidFill>
              </a:rPr>
              <a:t>Messages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endParaRPr lang="cs-CZ" sz="3000" dirty="0">
              <a:solidFill>
                <a:srgbClr val="000000"/>
              </a:solidFill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4CDF22B-DB0F-43FA-9446-7B0E01C965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52550"/>
            <a:ext cx="4480327" cy="3001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0" indent="-228600" defTabSz="914400"/>
            <a:r>
              <a:rPr lang="cs-CZ" sz="1300" dirty="0" err="1">
                <a:solidFill>
                  <a:srgbClr val="000000"/>
                </a:solidFill>
              </a:rPr>
              <a:t>Traditional</a:t>
            </a:r>
            <a:r>
              <a:rPr lang="cs-CZ" sz="1300" dirty="0">
                <a:solidFill>
                  <a:srgbClr val="000000"/>
                </a:solidFill>
              </a:rPr>
              <a:t>: </a:t>
            </a:r>
          </a:p>
          <a:p>
            <a:pPr marL="0" indent="0" defTabSz="914400">
              <a:buNone/>
            </a:pPr>
            <a:r>
              <a:rPr lang="cs-CZ" sz="1300" dirty="0">
                <a:solidFill>
                  <a:srgbClr val="000000"/>
                </a:solidFill>
              </a:rPr>
              <a:t>„Listen to </a:t>
            </a:r>
            <a:r>
              <a:rPr lang="cs-CZ" sz="1300" dirty="0" err="1">
                <a:solidFill>
                  <a:srgbClr val="000000"/>
                </a:solidFill>
              </a:rPr>
              <a:t>your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mother</a:t>
            </a:r>
            <a:r>
              <a:rPr lang="cs-CZ" sz="1300" dirty="0">
                <a:solidFill>
                  <a:srgbClr val="000000"/>
                </a:solidFill>
              </a:rPr>
              <a:t>/ </a:t>
            </a:r>
            <a:r>
              <a:rPr lang="cs-CZ" sz="1300" dirty="0" err="1">
                <a:solidFill>
                  <a:srgbClr val="000000"/>
                </a:solidFill>
              </a:rPr>
              <a:t>don´t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leave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path</a:t>
            </a:r>
            <a:r>
              <a:rPr lang="cs-CZ" sz="1300" dirty="0">
                <a:solidFill>
                  <a:srgbClr val="000000"/>
                </a:solidFill>
              </a:rPr>
              <a:t>/ </a:t>
            </a:r>
            <a:r>
              <a:rPr lang="cs-CZ" sz="1300" dirty="0" err="1">
                <a:solidFill>
                  <a:srgbClr val="000000"/>
                </a:solidFill>
              </a:rPr>
              <a:t>don´t</a:t>
            </a:r>
            <a:r>
              <a:rPr lang="cs-CZ" sz="1300" dirty="0">
                <a:solidFill>
                  <a:srgbClr val="000000"/>
                </a:solidFill>
              </a:rPr>
              <a:t> do </a:t>
            </a:r>
            <a:r>
              <a:rPr lang="cs-CZ" sz="1300" dirty="0" err="1">
                <a:solidFill>
                  <a:srgbClr val="000000"/>
                </a:solidFill>
              </a:rPr>
              <a:t>it</a:t>
            </a:r>
            <a:r>
              <a:rPr lang="cs-CZ" sz="1300" dirty="0">
                <a:solidFill>
                  <a:srgbClr val="000000"/>
                </a:solidFill>
              </a:rPr>
              <a:t>.“</a:t>
            </a:r>
          </a:p>
          <a:p>
            <a:pPr marL="0" indent="0" defTabSz="91440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0" indent="-228600" defTabSz="914400"/>
            <a:r>
              <a:rPr lang="cs-CZ" sz="1300" dirty="0" err="1">
                <a:solidFill>
                  <a:srgbClr val="000000"/>
                </a:solidFill>
              </a:rPr>
              <a:t>Freudian</a:t>
            </a:r>
            <a:r>
              <a:rPr lang="cs-CZ" sz="1300" dirty="0">
                <a:solidFill>
                  <a:srgbClr val="000000"/>
                </a:solidFill>
              </a:rPr>
              <a:t>: </a:t>
            </a:r>
          </a:p>
          <a:p>
            <a:pPr marL="0" indent="0" defTabSz="914400">
              <a:buNone/>
            </a:pPr>
            <a:r>
              <a:rPr lang="cs-CZ" sz="1300" dirty="0">
                <a:solidFill>
                  <a:srgbClr val="000000"/>
                </a:solidFill>
              </a:rPr>
              <a:t>„</a:t>
            </a:r>
            <a:r>
              <a:rPr lang="cs-CZ" sz="1300" dirty="0" err="1">
                <a:solidFill>
                  <a:srgbClr val="000000"/>
                </a:solidFill>
              </a:rPr>
              <a:t>Things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like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that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happen</a:t>
            </a:r>
            <a:r>
              <a:rPr lang="cs-CZ" sz="1300" dirty="0">
                <a:solidFill>
                  <a:srgbClr val="000000"/>
                </a:solidFill>
              </a:rPr>
              <a:t>, </a:t>
            </a:r>
            <a:r>
              <a:rPr lang="cs-CZ" sz="1300" dirty="0" err="1">
                <a:solidFill>
                  <a:srgbClr val="000000"/>
                </a:solidFill>
              </a:rPr>
              <a:t>you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can</a:t>
            </a:r>
            <a:r>
              <a:rPr lang="cs-CZ" sz="1300" dirty="0">
                <a:solidFill>
                  <a:srgbClr val="000000"/>
                </a:solidFill>
              </a:rPr>
              <a:t> not </a:t>
            </a:r>
            <a:r>
              <a:rPr lang="cs-CZ" sz="1300" dirty="0" err="1">
                <a:solidFill>
                  <a:srgbClr val="000000"/>
                </a:solidFill>
              </a:rPr>
              <a:t>avoid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that</a:t>
            </a:r>
            <a:r>
              <a:rPr lang="cs-CZ" sz="1300" dirty="0">
                <a:solidFill>
                  <a:srgbClr val="000000"/>
                </a:solidFill>
              </a:rPr>
              <a:t>.“ </a:t>
            </a:r>
          </a:p>
          <a:p>
            <a:pPr marL="0" indent="0" defTabSz="914400">
              <a:buNone/>
            </a:pPr>
            <a:endParaRPr lang="cs-CZ" sz="1300" dirty="0">
              <a:solidFill>
                <a:srgbClr val="000000"/>
              </a:solidFill>
            </a:endParaRPr>
          </a:p>
          <a:p>
            <a:pPr marL="0" indent="-228600" defTabSz="914400"/>
            <a:r>
              <a:rPr lang="cs-CZ" sz="1300" dirty="0">
                <a:solidFill>
                  <a:srgbClr val="000000"/>
                </a:solidFill>
              </a:rPr>
              <a:t>General:</a:t>
            </a:r>
          </a:p>
          <a:p>
            <a:pPr marL="0" indent="0" defTabSz="914400">
              <a:buNone/>
            </a:pPr>
            <a:r>
              <a:rPr lang="cs-CZ" sz="1300" dirty="0">
                <a:solidFill>
                  <a:srgbClr val="000000"/>
                </a:solidFill>
              </a:rPr>
              <a:t>„</a:t>
            </a:r>
            <a:r>
              <a:rPr lang="cs-CZ" sz="1300" dirty="0" err="1">
                <a:solidFill>
                  <a:srgbClr val="000000"/>
                </a:solidFill>
              </a:rPr>
              <a:t>One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day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you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must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disobey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your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mother</a:t>
            </a:r>
            <a:r>
              <a:rPr lang="cs-CZ" sz="1300" dirty="0">
                <a:solidFill>
                  <a:srgbClr val="000000"/>
                </a:solidFill>
              </a:rPr>
              <a:t>…“ OR MAYBE</a:t>
            </a:r>
          </a:p>
          <a:p>
            <a:pPr marL="0" indent="0" defTabSz="914400">
              <a:buNone/>
            </a:pPr>
            <a:r>
              <a:rPr lang="cs-CZ" sz="1300" dirty="0">
                <a:solidFill>
                  <a:srgbClr val="000000"/>
                </a:solidFill>
              </a:rPr>
              <a:t>„ I </a:t>
            </a:r>
            <a:r>
              <a:rPr lang="cs-CZ" sz="1300" dirty="0" err="1">
                <a:solidFill>
                  <a:srgbClr val="000000"/>
                </a:solidFill>
              </a:rPr>
              <a:t>know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that</a:t>
            </a:r>
            <a:r>
              <a:rPr lang="cs-CZ" sz="1300" dirty="0">
                <a:solidFill>
                  <a:srgbClr val="000000"/>
                </a:solidFill>
              </a:rPr>
              <a:t> I </a:t>
            </a:r>
            <a:r>
              <a:rPr lang="cs-CZ" sz="1300" dirty="0" err="1">
                <a:solidFill>
                  <a:srgbClr val="000000"/>
                </a:solidFill>
              </a:rPr>
              <a:t>shouldn´t</a:t>
            </a:r>
            <a:r>
              <a:rPr lang="cs-CZ" sz="1300" dirty="0">
                <a:solidFill>
                  <a:srgbClr val="000000"/>
                </a:solidFill>
              </a:rPr>
              <a:t> but </a:t>
            </a:r>
            <a:r>
              <a:rPr lang="cs-CZ" sz="1300" dirty="0" err="1">
                <a:solidFill>
                  <a:srgbClr val="000000"/>
                </a:solidFill>
              </a:rPr>
              <a:t>it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is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stronger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than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me</a:t>
            </a:r>
            <a:r>
              <a:rPr lang="cs-CZ" sz="1300" dirty="0">
                <a:solidFill>
                  <a:srgbClr val="000000"/>
                </a:solidFill>
              </a:rPr>
              <a:t>…“ </a:t>
            </a:r>
          </a:p>
          <a:p>
            <a:pPr marL="0" indent="-228600" defTabSz="914400"/>
            <a:r>
              <a:rPr lang="cs-CZ" sz="1300" dirty="0">
                <a:solidFill>
                  <a:srgbClr val="000000"/>
                </a:solidFill>
              </a:rPr>
              <a:t>„</a:t>
            </a:r>
            <a:r>
              <a:rPr lang="cs-CZ" sz="1300" dirty="0" err="1">
                <a:solidFill>
                  <a:srgbClr val="000000"/>
                </a:solidFill>
              </a:rPr>
              <a:t>Some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things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must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be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tried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even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if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they</a:t>
            </a:r>
            <a:r>
              <a:rPr lang="cs-CZ" sz="1300" dirty="0">
                <a:solidFill>
                  <a:srgbClr val="000000"/>
                </a:solidFill>
              </a:rPr>
              <a:t> are </a:t>
            </a:r>
            <a:r>
              <a:rPr lang="cs-CZ" sz="1300" dirty="0" err="1">
                <a:solidFill>
                  <a:srgbClr val="000000"/>
                </a:solidFill>
              </a:rPr>
              <a:t>forbidden</a:t>
            </a:r>
            <a:r>
              <a:rPr lang="cs-CZ" sz="1300" dirty="0">
                <a:solidFill>
                  <a:srgbClr val="000000"/>
                </a:solidFill>
              </a:rPr>
              <a:t>. </a:t>
            </a:r>
            <a:r>
              <a:rPr lang="cs-CZ" sz="1300" dirty="0" err="1">
                <a:solidFill>
                  <a:srgbClr val="000000"/>
                </a:solidFill>
              </a:rPr>
              <a:t>Some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things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must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be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tried</a:t>
            </a:r>
            <a:r>
              <a:rPr lang="cs-CZ" sz="1300" dirty="0">
                <a:solidFill>
                  <a:srgbClr val="000000"/>
                </a:solidFill>
              </a:rPr>
              <a:t> BECAUSE </a:t>
            </a:r>
            <a:r>
              <a:rPr lang="cs-CZ" sz="1300" dirty="0" err="1">
                <a:solidFill>
                  <a:srgbClr val="000000"/>
                </a:solidFill>
              </a:rPr>
              <a:t>they</a:t>
            </a:r>
            <a:r>
              <a:rPr lang="cs-CZ" sz="1300" dirty="0">
                <a:solidFill>
                  <a:srgbClr val="000000"/>
                </a:solidFill>
              </a:rPr>
              <a:t> are </a:t>
            </a:r>
            <a:r>
              <a:rPr lang="cs-CZ" sz="1300" dirty="0" err="1">
                <a:solidFill>
                  <a:srgbClr val="000000"/>
                </a:solidFill>
              </a:rPr>
              <a:t>forbidden</a:t>
            </a:r>
            <a:r>
              <a:rPr lang="cs-CZ" sz="1300" dirty="0">
                <a:solidFill>
                  <a:srgbClr val="000000"/>
                </a:solidFill>
              </a:rPr>
              <a:t>. </a:t>
            </a:r>
            <a:r>
              <a:rPr lang="cs-CZ" sz="1300" dirty="0" err="1">
                <a:solidFill>
                  <a:srgbClr val="000000"/>
                </a:solidFill>
              </a:rPr>
              <a:t>Otherwise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we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don´t</a:t>
            </a:r>
            <a:r>
              <a:rPr lang="cs-CZ" sz="1300" dirty="0">
                <a:solidFill>
                  <a:srgbClr val="000000"/>
                </a:solidFill>
              </a:rPr>
              <a:t> </a:t>
            </a:r>
            <a:r>
              <a:rPr lang="cs-CZ" sz="1300" dirty="0" err="1">
                <a:solidFill>
                  <a:srgbClr val="000000"/>
                </a:solidFill>
              </a:rPr>
              <a:t>grow</a:t>
            </a:r>
            <a:r>
              <a:rPr lang="cs-CZ" sz="1300" dirty="0">
                <a:solidFill>
                  <a:srgbClr val="000000"/>
                </a:solidFill>
              </a:rPr>
              <a:t> up </a:t>
            </a:r>
            <a:r>
              <a:rPr lang="cs-CZ" sz="1300" dirty="0" err="1">
                <a:solidFill>
                  <a:srgbClr val="000000"/>
                </a:solidFill>
              </a:rPr>
              <a:t>properly</a:t>
            </a:r>
            <a:r>
              <a:rPr lang="cs-CZ" sz="1300" dirty="0">
                <a:solidFill>
                  <a:srgbClr val="000000"/>
                </a:solidFill>
              </a:rPr>
              <a:t>…“</a:t>
            </a:r>
          </a:p>
          <a:p>
            <a:pPr marL="0" indent="0" defTabSz="914400">
              <a:buNone/>
            </a:pPr>
            <a:endParaRPr lang="cs-CZ" sz="13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endParaRPr lang="cs-CZ" sz="9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1AABB75-4FF0-46B6-A61E-F9A479896EAB}"/>
              </a:ext>
            </a:extLst>
          </p:cNvPr>
          <p:cNvSpPr txBox="1"/>
          <p:nvPr/>
        </p:nvSpPr>
        <p:spPr>
          <a:xfrm>
            <a:off x="152400" y="4474275"/>
            <a:ext cx="998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900" dirty="0"/>
              <a:t>Just </a:t>
            </a:r>
            <a:r>
              <a:rPr lang="cs-CZ" sz="900" dirty="0" err="1"/>
              <a:t>if</a:t>
            </a:r>
            <a:r>
              <a:rPr lang="cs-CZ" sz="900" dirty="0"/>
              <a:t> </a:t>
            </a:r>
            <a:r>
              <a:rPr lang="cs-CZ" sz="900" dirty="0" err="1"/>
              <a:t>you</a:t>
            </a:r>
            <a:r>
              <a:rPr lang="cs-CZ" sz="900" dirty="0"/>
              <a:t> are </a:t>
            </a:r>
            <a:r>
              <a:rPr lang="cs-CZ" sz="900" dirty="0" err="1"/>
              <a:t>interested</a:t>
            </a:r>
            <a:r>
              <a:rPr lang="cs-CZ" sz="900" dirty="0"/>
              <a:t>: </a:t>
            </a:r>
          </a:p>
          <a:p>
            <a:pPr>
              <a:spcAft>
                <a:spcPts val="600"/>
              </a:spcAft>
            </a:pPr>
            <a:r>
              <a:rPr lang="cs-CZ" sz="900" dirty="0" err="1"/>
              <a:t>other</a:t>
            </a:r>
            <a:r>
              <a:rPr lang="cs-CZ" sz="900" dirty="0"/>
              <a:t> </a:t>
            </a:r>
            <a:r>
              <a:rPr lang="cs-CZ" sz="900" dirty="0" err="1"/>
              <a:t>sources</a:t>
            </a:r>
            <a:r>
              <a:rPr lang="cs-CZ" sz="900" dirty="0"/>
              <a:t> </a:t>
            </a:r>
            <a:r>
              <a:rPr lang="cs-CZ" sz="900" dirty="0" err="1"/>
              <a:t>about</a:t>
            </a:r>
            <a:r>
              <a:rPr lang="cs-CZ" sz="900" dirty="0"/>
              <a:t> LR: </a:t>
            </a:r>
            <a:r>
              <a:rPr lang="cs-CZ" sz="900" dirty="0">
                <a:hlinkClick r:id="rId5"/>
              </a:rPr>
              <a:t>https://www.slideshare.net/</a:t>
            </a:r>
            <a:r>
              <a:rPr lang="cs-CZ" sz="900" dirty="0" err="1">
                <a:hlinkClick r:id="rId5"/>
              </a:rPr>
              <a:t>cbcarey</a:t>
            </a:r>
            <a:r>
              <a:rPr lang="cs-CZ" sz="900" dirty="0">
                <a:hlinkClick r:id="rId5"/>
              </a:rPr>
              <a:t>/little-red-riding-hood-49350217</a:t>
            </a:r>
            <a:r>
              <a:rPr lang="cs-CZ" sz="900" dirty="0"/>
              <a:t>, </a:t>
            </a:r>
            <a:r>
              <a:rPr lang="cs-CZ" sz="900" dirty="0">
                <a:hlinkClick r:id="rId6"/>
              </a:rPr>
              <a:t>https://owlcation.com/humanities/red_riding_hood</a:t>
            </a:r>
            <a:endParaRPr lang="cs-CZ" sz="900" dirty="0"/>
          </a:p>
          <a:p>
            <a:pPr>
              <a:spcAft>
                <a:spcPts val="600"/>
              </a:spcAft>
            </a:pPr>
            <a:r>
              <a:rPr lang="cs-CZ" sz="900" dirty="0" err="1"/>
              <a:t>about</a:t>
            </a:r>
            <a:r>
              <a:rPr lang="cs-CZ" sz="900" dirty="0"/>
              <a:t> </a:t>
            </a:r>
            <a:r>
              <a:rPr lang="cs-CZ" sz="900" dirty="0" err="1"/>
              <a:t>animals</a:t>
            </a:r>
            <a:r>
              <a:rPr lang="cs-CZ" sz="900" dirty="0"/>
              <a:t> in </a:t>
            </a:r>
            <a:r>
              <a:rPr lang="cs-CZ" sz="900" dirty="0" err="1"/>
              <a:t>fairytales:</a:t>
            </a:r>
            <a:r>
              <a:rPr lang="cs-CZ" sz="900" dirty="0" err="1">
                <a:hlinkClick r:id="rId7"/>
              </a:rPr>
              <a:t>https</a:t>
            </a:r>
            <a:r>
              <a:rPr lang="cs-CZ" sz="900" dirty="0">
                <a:hlinkClick r:id="rId7"/>
              </a:rPr>
              <a:t>://www.youtube.com/watch?v=TLvMocFdJIc</a:t>
            </a:r>
            <a:endParaRPr lang="cs-CZ" sz="900" dirty="0"/>
          </a:p>
          <a:p>
            <a:pPr>
              <a:spcAft>
                <a:spcPts val="600"/>
              </a:spcAft>
            </a:pPr>
            <a:endParaRPr lang="cs-CZ" sz="900" dirty="0">
              <a:hlinkClick r:id="rId7"/>
            </a:endParaRPr>
          </a:p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5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E880C69-EC49-48E0-B6AF-6010FD058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3" r="7636" b="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1708209"/>
            <a:ext cx="3527535" cy="343529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016515" y="2423948"/>
            <a:ext cx="2889031" cy="1375542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defTabSz="914400"/>
            <a:r>
              <a:rPr lang="en-US" sz="3000" b="1"/>
              <a:t>Hansel and Grethel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7182" y="3932006"/>
            <a:ext cx="3247697" cy="5124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cs-CZ" sz="1500"/>
              <a:t>Freudian analysis</a:t>
            </a:r>
            <a:endParaRPr lang="en-US" sz="15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384284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9290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724072" y="471951"/>
            <a:ext cx="4939868" cy="964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l" defTabSz="914400"/>
            <a:r>
              <a:rPr lang="en-US" sz="3100" b="1" dirty="0"/>
              <a:t>Children expelled/abandoned in the forest</a:t>
            </a:r>
            <a:r>
              <a:rPr lang="cs-CZ" sz="3100" b="1" dirty="0"/>
              <a:t> </a:t>
            </a:r>
            <a:r>
              <a:rPr lang="cs-CZ" sz="2000" b="1" dirty="0"/>
              <a:t>and </a:t>
            </a:r>
            <a:r>
              <a:rPr lang="cs-CZ" sz="2000" b="1" dirty="0" err="1"/>
              <a:t>trying</a:t>
            </a:r>
            <a:r>
              <a:rPr lang="cs-CZ" sz="2000" b="1" dirty="0"/>
              <a:t> to </a:t>
            </a:r>
            <a:r>
              <a:rPr lang="cs-CZ" sz="2000" b="1" dirty="0" err="1"/>
              <a:t>get</a:t>
            </a:r>
            <a:r>
              <a:rPr lang="cs-CZ" sz="2000" b="1" dirty="0"/>
              <a:t> </a:t>
            </a:r>
            <a:r>
              <a:rPr lang="cs-CZ" sz="2000" b="1" dirty="0" err="1"/>
              <a:t>back</a:t>
            </a:r>
            <a:r>
              <a:rPr lang="cs-CZ" sz="2000" b="1" dirty="0"/>
              <a:t> </a:t>
            </a:r>
            <a:r>
              <a:rPr lang="cs-CZ" sz="2000" b="1" dirty="0" err="1"/>
              <a:t>home</a:t>
            </a:r>
            <a:endParaRPr lang="en-US" sz="2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oral anxiety</a:t>
            </a:r>
            <a:r>
              <a:rPr lang="cs-CZ" sz="2000" i="1" dirty="0"/>
              <a:t>, oral </a:t>
            </a:r>
            <a:r>
              <a:rPr lang="cs-CZ" sz="2000" i="1" dirty="0" err="1"/>
              <a:t>stage</a:t>
            </a:r>
            <a:endParaRPr lang="en-US" sz="2000" i="1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splitting</a:t>
            </a: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cs-CZ" sz="2000" i="1" dirty="0"/>
              <a:t>d</a:t>
            </a:r>
            <a:r>
              <a:rPr lang="en-US" sz="2000" i="1" dirty="0" err="1"/>
              <a:t>enial</a:t>
            </a:r>
            <a:r>
              <a:rPr lang="cs-CZ" sz="2000" i="1" dirty="0"/>
              <a:t> </a:t>
            </a:r>
          </a:p>
          <a:p>
            <a:pPr algn="l" defTabSz="914400"/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cs-CZ" sz="2000" i="1" dirty="0"/>
              <a:t>r</a:t>
            </a:r>
            <a:r>
              <a:rPr lang="en-US" sz="2000" i="1" dirty="0"/>
              <a:t>egression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68FF26D8-65DF-4C8B-A535-499B2BAF0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5" r="23197" b="-1"/>
          <a:stretch/>
        </p:blipFill>
        <p:spPr>
          <a:xfrm>
            <a:off x="228600" y="361950"/>
            <a:ext cx="3077505" cy="4552949"/>
          </a:xfrm>
          <a:prstGeom prst="rect">
            <a:avLst/>
          </a:prstGeom>
          <a:effectLst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B1A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0711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724072" y="471951"/>
            <a:ext cx="4939868" cy="964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l" defTabSz="914400"/>
            <a:r>
              <a:rPr lang="en-US" sz="3100" b="1" dirty="0"/>
              <a:t>Children expelled/abandoned in the forest</a:t>
            </a:r>
            <a:r>
              <a:rPr lang="cs-CZ" sz="3100" b="1" dirty="0"/>
              <a:t> </a:t>
            </a:r>
            <a:r>
              <a:rPr lang="cs-CZ" sz="2000" b="1" dirty="0"/>
              <a:t>and </a:t>
            </a:r>
            <a:r>
              <a:rPr lang="cs-CZ" sz="2000" b="1" dirty="0" err="1"/>
              <a:t>trying</a:t>
            </a:r>
            <a:r>
              <a:rPr lang="cs-CZ" sz="2000" b="1" dirty="0"/>
              <a:t> to </a:t>
            </a:r>
            <a:r>
              <a:rPr lang="cs-CZ" sz="2000" b="1" dirty="0" err="1"/>
              <a:t>get</a:t>
            </a:r>
            <a:r>
              <a:rPr lang="cs-CZ" sz="2000" b="1" dirty="0"/>
              <a:t> </a:t>
            </a:r>
            <a:r>
              <a:rPr lang="cs-CZ" sz="2000" b="1" dirty="0" err="1"/>
              <a:t>back</a:t>
            </a:r>
            <a:r>
              <a:rPr lang="cs-CZ" sz="2000" b="1" dirty="0"/>
              <a:t> </a:t>
            </a:r>
            <a:r>
              <a:rPr lang="cs-CZ" sz="2000" b="1" dirty="0" err="1"/>
              <a:t>home</a:t>
            </a:r>
            <a:endParaRPr lang="en-US" sz="2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oral anxiety</a:t>
            </a:r>
            <a:r>
              <a:rPr lang="cs-CZ" sz="2000" i="1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every</a:t>
            </a:r>
            <a:r>
              <a:rPr lang="cs-CZ" sz="2000" dirty="0"/>
              <a:t> </a:t>
            </a:r>
            <a:r>
              <a:rPr lang="cs-CZ" sz="2000" dirty="0" err="1"/>
              <a:t>child</a:t>
            </a:r>
            <a:r>
              <a:rPr lang="cs-CZ" sz="2000" dirty="0"/>
              <a:t> </a:t>
            </a:r>
            <a:r>
              <a:rPr lang="cs-CZ" sz="2000" dirty="0" err="1"/>
              <a:t>sometimes</a:t>
            </a:r>
            <a:r>
              <a:rPr lang="cs-CZ" sz="2000" dirty="0"/>
              <a:t> </a:t>
            </a:r>
            <a:r>
              <a:rPr lang="cs-CZ" sz="2000" dirty="0" err="1"/>
              <a:t>feels</a:t>
            </a:r>
            <a:r>
              <a:rPr lang="cs-CZ" sz="2000" dirty="0"/>
              <a:t>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going</a:t>
            </a:r>
            <a:r>
              <a:rPr lang="cs-CZ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i="1" dirty="0"/>
              <a:t>oral </a:t>
            </a:r>
            <a:r>
              <a:rPr lang="cs-CZ" sz="2000" i="1" dirty="0" err="1"/>
              <a:t>stage</a:t>
            </a:r>
            <a:endParaRPr lang="en-US" sz="2000" i="1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2000" i="1" dirty="0"/>
              <a:t>splitting</a:t>
            </a:r>
            <a:r>
              <a:rPr lang="en-US" sz="2000" dirty="0"/>
              <a:t>  (good</a:t>
            </a:r>
            <a:r>
              <a:rPr lang="cs-CZ" sz="2000" dirty="0"/>
              <a:t> vs. </a:t>
            </a:r>
            <a:r>
              <a:rPr lang="en-US" sz="2000" dirty="0"/>
              <a:t>evil mother)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a </a:t>
            </a:r>
            <a:r>
              <a:rPr lang="cs-CZ" sz="2000" dirty="0" err="1"/>
              <a:t>child</a:t>
            </a:r>
            <a:r>
              <a:rPr lang="cs-CZ" sz="2000" dirty="0"/>
              <a:t> </a:t>
            </a:r>
            <a:r>
              <a:rPr lang="cs-CZ" sz="2000" dirty="0" err="1"/>
              <a:t>uses</a:t>
            </a:r>
            <a:r>
              <a:rPr lang="cs-CZ" sz="2000" dirty="0"/>
              <a:t> to </a:t>
            </a:r>
            <a:r>
              <a:rPr lang="cs-CZ" sz="2000" dirty="0" err="1"/>
              <a:t>defend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fact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his/her </a:t>
            </a:r>
            <a:r>
              <a:rPr lang="cs-CZ" sz="2000" dirty="0" err="1"/>
              <a:t>mother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not </a:t>
            </a:r>
            <a:r>
              <a:rPr lang="cs-CZ" sz="2000" dirty="0" err="1"/>
              <a:t>always</a:t>
            </a:r>
            <a:r>
              <a:rPr lang="cs-CZ" sz="2000" dirty="0"/>
              <a:t> </a:t>
            </a:r>
            <a:r>
              <a:rPr lang="cs-CZ" sz="2000" dirty="0" err="1"/>
              <a:t>good</a:t>
            </a:r>
            <a:r>
              <a:rPr lang="cs-CZ" sz="2000" dirty="0"/>
              <a:t> to </a:t>
            </a:r>
            <a:r>
              <a:rPr lang="cs-CZ" sz="2000" dirty="0" err="1"/>
              <a:t>him</a:t>
            </a:r>
            <a:r>
              <a:rPr lang="cs-CZ" sz="2000" dirty="0"/>
              <a:t>/her</a:t>
            </a: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cs-CZ" sz="2000" i="1" dirty="0"/>
              <a:t>d</a:t>
            </a:r>
            <a:r>
              <a:rPr lang="en-US" sz="2000" i="1" dirty="0" err="1"/>
              <a:t>enial</a:t>
            </a:r>
            <a:r>
              <a:rPr lang="cs-CZ" sz="2000" i="1" dirty="0"/>
              <a:t> </a:t>
            </a:r>
            <a:endParaRPr lang="en-US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cs-CZ" sz="2000" i="1" dirty="0"/>
              <a:t>r</a:t>
            </a:r>
            <a:r>
              <a:rPr lang="en-US" sz="2000" i="1" dirty="0"/>
              <a:t>egression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68FF26D8-65DF-4C8B-A535-499B2BAF0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5" r="23197" b="-1"/>
          <a:stretch/>
        </p:blipFill>
        <p:spPr>
          <a:xfrm>
            <a:off x="228600" y="361950"/>
            <a:ext cx="3077505" cy="4552949"/>
          </a:xfrm>
          <a:prstGeom prst="rect">
            <a:avLst/>
          </a:prstGeom>
          <a:effectLst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B1A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E5654E-E9BE-4124-855A-6DCB9C62CE82}"/>
              </a:ext>
            </a:extLst>
          </p:cNvPr>
          <p:cNvSpPr txBox="1"/>
          <p:nvPr/>
        </p:nvSpPr>
        <p:spPr>
          <a:xfrm>
            <a:off x="5791200" y="3790950"/>
            <a:ext cx="302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by a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facing</a:t>
            </a:r>
            <a:r>
              <a:rPr lang="cs-CZ" dirty="0"/>
              <a:t> </a:t>
            </a:r>
            <a:r>
              <a:rPr lang="cs-CZ" dirty="0" err="1"/>
              <a:t>unpleasant</a:t>
            </a:r>
            <a:r>
              <a:rPr lang="cs-CZ" dirty="0"/>
              <a:t> reality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E7662D6C-23CB-4E6B-AB23-9F0FDB6FD60F}"/>
              </a:ext>
            </a:extLst>
          </p:cNvPr>
          <p:cNvSpPr/>
          <p:nvPr/>
        </p:nvSpPr>
        <p:spPr>
          <a:xfrm>
            <a:off x="5410200" y="3790950"/>
            <a:ext cx="231648" cy="64633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8661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724072" y="471951"/>
            <a:ext cx="4939868" cy="964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l" defTabSz="914400"/>
            <a:r>
              <a:rPr lang="en-US" sz="3100" b="1" dirty="0"/>
              <a:t>Children finding the gingerbread house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1828800"/>
            <a:ext cx="5562599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l" defTabSz="914400"/>
            <a:endParaRPr lang="en-US" sz="15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87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 descr="Obsah obrázku text, kniha&#10;&#10;Popis byl vytvořen automaticky">
            <a:extLst>
              <a:ext uri="{FF2B5EF4-FFF2-40B4-BE49-F238E27FC236}">
                <a16:creationId xmlns:a16="http://schemas.microsoft.com/office/drawing/2014/main" id="{461BCD51-3617-4202-8210-7ED81E1F4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8532"/>
            <a:ext cx="2971800" cy="45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2273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724072" y="471951"/>
            <a:ext cx="4939868" cy="9646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l" defTabSz="914400"/>
            <a:r>
              <a:rPr lang="en-US" sz="3100" b="1" dirty="0"/>
              <a:t>Children finding the gingerbread house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8469C6-CBC3-4C09-B203-AE12336E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1828800"/>
            <a:ext cx="5562599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gingerbread</a:t>
            </a:r>
            <a:r>
              <a:rPr lang="cs-CZ" sz="2000" dirty="0"/>
              <a:t> house </a:t>
            </a:r>
          </a:p>
          <a:p>
            <a:pPr algn="l" defTabSz="914400"/>
            <a:r>
              <a:rPr lang="cs-CZ" sz="2000" dirty="0"/>
              <a:t> 	=  oral </a:t>
            </a:r>
            <a:r>
              <a:rPr lang="cs-CZ" sz="2000" dirty="0" err="1"/>
              <a:t>satisfaction</a:t>
            </a:r>
            <a:r>
              <a:rPr lang="cs-CZ" sz="2000" dirty="0"/>
              <a:t> + </a:t>
            </a:r>
            <a:r>
              <a:rPr lang="cs-CZ" sz="2000" dirty="0" err="1"/>
              <a:t>shelter</a:t>
            </a:r>
            <a:r>
              <a:rPr lang="cs-CZ" sz="2000" dirty="0"/>
              <a:t> and </a:t>
            </a:r>
            <a:r>
              <a:rPr lang="cs-CZ" sz="2000" dirty="0" err="1"/>
              <a:t>comfort</a:t>
            </a:r>
            <a:r>
              <a:rPr lang="cs-CZ" sz="2000" dirty="0"/>
              <a:t>  								= </a:t>
            </a:r>
            <a:r>
              <a:rPr lang="cs-CZ" sz="2000" dirty="0" err="1"/>
              <a:t>mother</a:t>
            </a:r>
            <a:r>
              <a:rPr lang="cs-CZ" sz="2000" dirty="0"/>
              <a:t> </a:t>
            </a:r>
          </a:p>
          <a:p>
            <a:pPr algn="l" defTabSz="914400"/>
            <a:endParaRPr lang="cs-CZ" sz="2000" dirty="0"/>
          </a:p>
          <a:p>
            <a:pPr algn="l" defTabSz="914400"/>
            <a:endParaRPr lang="cs-CZ" sz="20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cs-CZ" sz="2000" dirty="0" err="1"/>
              <a:t>eating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= </a:t>
            </a:r>
            <a:r>
              <a:rPr lang="cs-CZ" sz="2000" i="1" dirty="0" err="1"/>
              <a:t>regression</a:t>
            </a:r>
            <a:r>
              <a:rPr lang="cs-CZ" sz="2000" dirty="0"/>
              <a:t> to </a:t>
            </a:r>
            <a:r>
              <a:rPr lang="cs-CZ" sz="2000" i="1" dirty="0"/>
              <a:t>oral </a:t>
            </a:r>
            <a:r>
              <a:rPr lang="cs-CZ" sz="2000" i="1" dirty="0" err="1"/>
              <a:t>stage</a:t>
            </a:r>
            <a:endParaRPr lang="en-US" sz="2000" i="1" dirty="0"/>
          </a:p>
          <a:p>
            <a:pPr algn="l" defTabSz="914400"/>
            <a:endParaRPr lang="en-US" sz="15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87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 descr="Obsah obrázku text, kniha&#10;&#10;Popis byl vytvořen automaticky">
            <a:extLst>
              <a:ext uri="{FF2B5EF4-FFF2-40B4-BE49-F238E27FC236}">
                <a16:creationId xmlns:a16="http://schemas.microsoft.com/office/drawing/2014/main" id="{461BCD51-3617-4202-8210-7ED81E1F4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8532"/>
            <a:ext cx="2971800" cy="45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9042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exteriér, vsedě, kočka, jídlo&#10;&#10;Popis byl vytvořen automaticky">
            <a:extLst>
              <a:ext uri="{FF2B5EF4-FFF2-40B4-BE49-F238E27FC236}">
                <a16:creationId xmlns:a16="http://schemas.microsoft.com/office/drawing/2014/main" id="{C0847581-F6D1-42FE-9C40-B0AD3E97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27" y="411782"/>
            <a:ext cx="2522929" cy="3571865"/>
          </a:xfrm>
          <a:prstGeom prst="rect">
            <a:avLst/>
          </a:prstGeom>
        </p:spPr>
      </p:pic>
      <p:pic>
        <p:nvPicPr>
          <p:cNvPr id="5" name="Obrázek 4" descr="Obsah obrázku budova, staré, vsedě, dřevěné&#10;&#10;Popis byl vytvořen automaticky">
            <a:extLst>
              <a:ext uri="{FF2B5EF4-FFF2-40B4-BE49-F238E27FC236}">
                <a16:creationId xmlns:a16="http://schemas.microsoft.com/office/drawing/2014/main" id="{4B4F9FE1-7954-4739-8FF4-E3CDCE40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15" y="411782"/>
            <a:ext cx="2375833" cy="3729660"/>
          </a:xfrm>
          <a:prstGeom prst="rect">
            <a:avLst/>
          </a:prstGeom>
        </p:spPr>
      </p:pic>
      <p:sp>
        <p:nvSpPr>
          <p:cNvPr id="6" name="Shape 23">
            <a:extLst>
              <a:ext uri="{FF2B5EF4-FFF2-40B4-BE49-F238E27FC236}">
                <a16:creationId xmlns:a16="http://schemas.microsoft.com/office/drawing/2014/main" id="{DA6CF12E-41C7-4CFD-9AD5-524EF225A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0358" y="-165090"/>
            <a:ext cx="3103284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l" defTabSz="914400"/>
            <a:r>
              <a:rPr lang="cs-CZ" sz="3100" b="1"/>
              <a:t>Meeting the witch</a:t>
            </a:r>
            <a:endParaRPr lang="en-US" sz="31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FD73F20D-4DD4-4F61-BB59-60BB02446BE0}"/>
              </a:ext>
            </a:extLst>
          </p:cNvPr>
          <p:cNvSpPr txBox="1">
            <a:spLocks/>
          </p:cNvSpPr>
          <p:nvPr/>
        </p:nvSpPr>
        <p:spPr>
          <a:xfrm>
            <a:off x="3080483" y="857080"/>
            <a:ext cx="3357310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endParaRPr lang="cs-CZ" dirty="0"/>
          </a:p>
          <a:p>
            <a:pPr marL="0" indent="0" defTabSz="914400">
              <a:buNone/>
            </a:pPr>
            <a:r>
              <a:rPr lang="cs-CZ" i="1" dirty="0"/>
              <a:t>- </a:t>
            </a:r>
            <a:r>
              <a:rPr lang="cs-CZ" i="1" dirty="0" err="1"/>
              <a:t>splitting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  	</a:t>
            </a:r>
          </a:p>
          <a:p>
            <a:pPr marL="0" indent="0" defTabSz="914400">
              <a:buNone/>
            </a:pPr>
            <a:endParaRPr lang="cs-CZ" dirty="0"/>
          </a:p>
          <a:p>
            <a:pPr marL="0" indent="0" defTabSz="914400">
              <a:buNone/>
            </a:pPr>
            <a:r>
              <a:rPr lang="cs-CZ" sz="2000" i="1" dirty="0"/>
              <a:t>- </a:t>
            </a:r>
            <a:r>
              <a:rPr lang="cs-CZ" sz="2000" i="1" dirty="0" err="1"/>
              <a:t>regression</a:t>
            </a:r>
            <a:r>
              <a:rPr lang="cs-CZ" sz="2000" dirty="0"/>
              <a:t> </a:t>
            </a:r>
          </a:p>
          <a:p>
            <a:pPr marL="0" indent="0" defTabSz="914400">
              <a:buNone/>
            </a:pPr>
            <a:endParaRPr lang="cs-CZ" dirty="0"/>
          </a:p>
          <a:p>
            <a:pPr defTabSz="914400"/>
            <a:endParaRPr lang="en-US" sz="15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5B7D59-88AC-4470-B03E-E3EE3B089A43}"/>
              </a:ext>
            </a:extLst>
          </p:cNvPr>
          <p:cNvSpPr txBox="1"/>
          <p:nvPr/>
        </p:nvSpPr>
        <p:spPr>
          <a:xfrm>
            <a:off x="2819400" y="435590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021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exteriér, vsedě, kočka, jídlo&#10;&#10;Popis byl vytvořen automaticky">
            <a:extLst>
              <a:ext uri="{FF2B5EF4-FFF2-40B4-BE49-F238E27FC236}">
                <a16:creationId xmlns:a16="http://schemas.microsoft.com/office/drawing/2014/main" id="{C0847581-F6D1-42FE-9C40-B0AD3E97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27" y="411782"/>
            <a:ext cx="2522929" cy="3571865"/>
          </a:xfrm>
          <a:prstGeom prst="rect">
            <a:avLst/>
          </a:prstGeom>
        </p:spPr>
      </p:pic>
      <p:pic>
        <p:nvPicPr>
          <p:cNvPr id="5" name="Obrázek 4" descr="Obsah obrázku budova, staré, vsedě, dřevěné&#10;&#10;Popis byl vytvořen automaticky">
            <a:extLst>
              <a:ext uri="{FF2B5EF4-FFF2-40B4-BE49-F238E27FC236}">
                <a16:creationId xmlns:a16="http://schemas.microsoft.com/office/drawing/2014/main" id="{4B4F9FE1-7954-4739-8FF4-E3CDCE40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15" y="411782"/>
            <a:ext cx="2375833" cy="3729660"/>
          </a:xfrm>
          <a:prstGeom prst="rect">
            <a:avLst/>
          </a:prstGeom>
        </p:spPr>
      </p:pic>
      <p:sp>
        <p:nvSpPr>
          <p:cNvPr id="6" name="Shape 23">
            <a:extLst>
              <a:ext uri="{FF2B5EF4-FFF2-40B4-BE49-F238E27FC236}">
                <a16:creationId xmlns:a16="http://schemas.microsoft.com/office/drawing/2014/main" id="{DA6CF12E-41C7-4CFD-9AD5-524EF225A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0358" y="-165090"/>
            <a:ext cx="3103284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l" defTabSz="914400"/>
            <a:r>
              <a:rPr lang="cs-CZ" sz="3100" b="1"/>
              <a:t>Meeting the witch</a:t>
            </a:r>
            <a:endParaRPr lang="en-US" sz="3100" b="1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FD73F20D-4DD4-4F61-BB59-60BB02446BE0}"/>
              </a:ext>
            </a:extLst>
          </p:cNvPr>
          <p:cNvSpPr txBox="1">
            <a:spLocks/>
          </p:cNvSpPr>
          <p:nvPr/>
        </p:nvSpPr>
        <p:spPr>
          <a:xfrm>
            <a:off x="3080483" y="857080"/>
            <a:ext cx="3357310" cy="283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cs-CZ" dirty="0"/>
              <a:t>			</a:t>
            </a:r>
          </a:p>
          <a:p>
            <a:pPr defTabSz="91440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seemed</a:t>
            </a:r>
            <a:r>
              <a:rPr lang="cs-CZ" dirty="0"/>
              <a:t> as </a:t>
            </a:r>
            <a:r>
              <a:rPr lang="cs-CZ" dirty="0" err="1"/>
              <a:t>welcoming</a:t>
            </a:r>
            <a:r>
              <a:rPr lang="cs-CZ" dirty="0"/>
              <a:t>/</a:t>
            </a:r>
            <a:r>
              <a:rPr lang="cs-CZ" dirty="0" err="1"/>
              <a:t>inviting</a:t>
            </a:r>
            <a:r>
              <a:rPr lang="cs-CZ" dirty="0"/>
              <a:t>/ </a:t>
            </a:r>
            <a:r>
              <a:rPr lang="cs-CZ" dirty="0" err="1"/>
              <a:t>comforting</a:t>
            </a:r>
            <a:r>
              <a:rPr lang="cs-CZ" dirty="0"/>
              <a:t>,</a:t>
            </a:r>
          </a:p>
          <a:p>
            <a:pPr marL="0" indent="0" defTabSz="914400">
              <a:buNone/>
            </a:pPr>
            <a:r>
              <a:rPr lang="cs-CZ" dirty="0" err="1"/>
              <a:t>turned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evil</a:t>
            </a:r>
            <a:endParaRPr lang="cs-CZ" dirty="0"/>
          </a:p>
          <a:p>
            <a:pPr marL="0" indent="0" defTabSz="914400">
              <a:buNone/>
            </a:pPr>
            <a:r>
              <a:rPr lang="cs-CZ" dirty="0"/>
              <a:t>    (</a:t>
            </a:r>
            <a:r>
              <a:rPr lang="cs-CZ" i="1" dirty="0" err="1"/>
              <a:t>splitting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)   	</a:t>
            </a:r>
          </a:p>
          <a:p>
            <a:pPr defTabSz="914400"/>
            <a:endParaRPr lang="en-US" sz="15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5B7D59-88AC-4470-B03E-E3EE3B089A43}"/>
              </a:ext>
            </a:extLst>
          </p:cNvPr>
          <p:cNvSpPr txBox="1"/>
          <p:nvPr/>
        </p:nvSpPr>
        <p:spPr>
          <a:xfrm>
            <a:off x="2819400" y="435590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</a:t>
            </a:r>
            <a:r>
              <a:rPr lang="cs-CZ" sz="2400" i="1" dirty="0" err="1"/>
              <a:t>regression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wrong</a:t>
            </a:r>
            <a:r>
              <a:rPr lang="cs-CZ" sz="2400" dirty="0"/>
              <a:t> </a:t>
            </a:r>
            <a:r>
              <a:rPr lang="cs-CZ" sz="2400" dirty="0" err="1"/>
              <a:t>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695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925</Words>
  <Application>Microsoft Office PowerPoint</Application>
  <PresentationFormat>Předvádění na obrazovce (16:9)</PresentationFormat>
  <Paragraphs>256</Paragraphs>
  <Slides>28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Theme: Dreams, Drives and Desires.      Freudian Look at Fairytales</vt:lpstr>
      <vt:lpstr>Theme: Dreams, Drives and Desires.      Freudian Look at Fairytales</vt:lpstr>
      <vt:lpstr>Hansel and Grethel</vt:lpstr>
      <vt:lpstr>Children expelled/abandoned in the forest and trying to get back home</vt:lpstr>
      <vt:lpstr>Children expelled/abandoned in the forest and trying to get back home</vt:lpstr>
      <vt:lpstr>Children finding the gingerbread house</vt:lpstr>
      <vt:lpstr>Children finding the gingerbread house</vt:lpstr>
      <vt:lpstr>Meeting the witch</vt:lpstr>
      <vt:lpstr>Meeting the witch</vt:lpstr>
      <vt:lpstr>Children´s escape</vt:lpstr>
      <vt:lpstr>Children´s escape</vt:lpstr>
      <vt:lpstr>Children´s return home </vt:lpstr>
      <vt:lpstr>Children´s return home </vt:lpstr>
      <vt:lpstr>Children´s return home </vt:lpstr>
      <vt:lpstr>Children´s return home </vt:lpstr>
      <vt:lpstr>Little Red Cap</vt:lpstr>
      <vt:lpstr>Little Red sets out </vt:lpstr>
      <vt:lpstr>Little Red sets out </vt:lpstr>
      <vt:lpstr>Little Red meets the wolf </vt:lpstr>
      <vt:lpstr>Little Red meets the wolf </vt:lpstr>
      <vt:lpstr>Little Red in Grandmother´s house</vt:lpstr>
      <vt:lpstr>Little Red in Grandmother´s house</vt:lpstr>
      <vt:lpstr>The hunter is coming</vt:lpstr>
      <vt:lpstr>The hunter is coming</vt:lpstr>
      <vt:lpstr>The hunter is rescuing</vt:lpstr>
      <vt:lpstr>The hunter is rescuing</vt:lpstr>
      <vt:lpstr>Messages ? </vt:lpstr>
      <vt:lpstr>Messages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Dreams, Drives and Desires.      Freudian Look at Fairytales</dc:title>
  <dc:creator>Barbara Storchova</dc:creator>
  <cp:lastModifiedBy>Barbara Storchova</cp:lastModifiedBy>
  <cp:revision>22</cp:revision>
  <dcterms:created xsi:type="dcterms:W3CDTF">2020-03-21T11:29:27Z</dcterms:created>
  <dcterms:modified xsi:type="dcterms:W3CDTF">2021-04-21T19:36:09Z</dcterms:modified>
</cp:coreProperties>
</file>