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737" r:id="rId1"/>
  </p:sldMasterIdLst>
  <p:notesMasterIdLst>
    <p:notesMasterId r:id="rId30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56" r:id="rId9"/>
    <p:sldId id="259" r:id="rId10"/>
    <p:sldId id="264" r:id="rId11"/>
    <p:sldId id="257" r:id="rId12"/>
    <p:sldId id="260" r:id="rId13"/>
    <p:sldId id="269" r:id="rId14"/>
    <p:sldId id="267" r:id="rId15"/>
    <p:sldId id="265" r:id="rId16"/>
    <p:sldId id="262" r:id="rId17"/>
    <p:sldId id="268" r:id="rId18"/>
    <p:sldId id="272" r:id="rId19"/>
    <p:sldId id="273" r:id="rId20"/>
    <p:sldId id="274" r:id="rId21"/>
    <p:sldId id="271" r:id="rId22"/>
    <p:sldId id="275" r:id="rId23"/>
    <p:sldId id="270" r:id="rId24"/>
    <p:sldId id="276" r:id="rId25"/>
    <p:sldId id="266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A95"/>
    <a:srgbClr val="215F9A"/>
    <a:srgbClr val="043879"/>
    <a:srgbClr val="2138DA"/>
    <a:srgbClr val="003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3827"/>
  </p:normalViewPr>
  <p:slideViewPr>
    <p:cSldViewPr snapToGrid="0">
      <p:cViewPr varScale="1">
        <p:scale>
          <a:sx n="119" d="100"/>
          <a:sy n="119" d="100"/>
        </p:scale>
        <p:origin x="952" y="184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23:23:58.5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84 1,'0'38,"0"-6,0-25,0 5,0 8,0-2,-2 3,0-7,0 3,0-3,2 7,0-9,0 6,0 0,0-1,-2 0,0 1,0-5,-1 6,1-5,0 3,0-3,0 6,0-7,-1 3,1 2,-2-5,2 6,0-2,0-3,0 3,-1 1,1-5,0 5,2 0,0-4,-2 7,0-6,0 2,-2-1,2 1,-1 0,1 0,2 0,0-1,-2-1,0 7,0-5,-1 3,1-5,0-1,0 5,2-2,0 2,0-4,0 3,0-4,0 4,0-4,0 1,0 2,0 0,0 0,0-1,0 1,0 0,0 0,0 0,0 0,0-2,0 6,0-8,11 2,4-8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23:24:11.4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1130 0,'-35'29,"3"-2,15-8,0 0,-3-2,1 0,0 0,2 0,3 0,0-2,0-2,2-3,-1-2,-1 3,-1-1,-3 3,-1 0,-1-1,1 1,0-2,2 1,0-1,0 1,0 0,0 0,2-1,0-1,2 0,1 0,-3 5,3-4,-4 3,3-3,0 1,-1 1,1-1,-2 1,2-1,0 1,-1 0,1 0,-1-1,2 1,-2-2,1 2,-1-2,-1 0,2 2,-2-2,3 1,-1 0,1-1,1 0,-1 0,1 0,-2-1,0 0,0 2,-2-2,2 3,-2 1,1-1,-1 2,0-2,0-1,2 1,0-3,0 1,1 0,-1-1,2 1,-1-1,1-1,-2 0,0-1,1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83BF9-7C56-8248-8C75-86F7FD347FA3}" type="datetimeFigureOut">
              <a:rPr lang="de-DE" smtClean="0"/>
              <a:t>09.05.24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DFB2A-E58E-C444-A894-3C9266B6D3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72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7722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32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54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63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40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0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31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81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721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956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404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1769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DFB2A-E58E-C444-A894-3C9266B6D3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74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887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2C1B0-D1AB-F1AB-226A-73F8C5A05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10D0BB-434E-5384-CFE1-289EBFFC9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792577-1084-89EB-4096-DFCC7A82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526F-27F8-C847-87D7-D57D39291FA7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EA8263-B7E3-F9B1-3513-43DB825C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2533EE-9455-BB52-1662-318CA465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25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76EBD-00B0-F431-8ADB-7BA20409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D71A5D-C283-77BE-873F-0E1DCD258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BE0A6C-E58E-4F47-38C0-97FB16D1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32A0-9188-A345-8751-078FBAEA0B8A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E569AA-DE0F-B670-011D-F2BC1919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D55DDE-DE4A-9F77-6B12-E8249DAA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21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2AE9540-1D6B-3DB7-432E-95EF991B3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1DA4FC-AEF0-56ED-4A71-F1F5279A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3ED73B-0B52-F3A5-8BFD-936E17BA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FC61-364D-AD40-9377-CE15EA8D982B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B742DB-619C-9A1B-9354-33E8EF07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7DD219-D814-C2B7-0F1C-B88C1874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97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34285-BD53-010A-05F9-E5976908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D3757E-D7A6-FD11-8ED2-2584C8479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0E313C-442D-8CD7-DB26-E37542A34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29F-5134-5F4D-8844-C382A2DAAA9E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D7374A-FCF6-2F8E-861E-1E8DF9B8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318B1E-9232-B356-E3BF-269D42B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40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19071-AA3C-3BE9-7BA2-D6607DBE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8263A4-B33F-846F-6F2D-A02668028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B74BB8-A098-57DE-EF04-D984FF74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7E5A-21B3-054D-A1FE-8DCAD047F7A9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C4B87-DB27-F390-A043-1DF5B53F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EA16E8-1CC4-1C4B-5505-D9822059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74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85829-2AEC-15EC-0E3B-2DFB0038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6B9752-AB6B-B557-71C2-6893DE5FA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9917CE-F400-4611-AFA9-D08A0F36C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79D99B-2C78-52EA-C10B-B4567AC8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B7C1-D6C2-774B-9984-EE02FF95F56E}" type="datetime1">
              <a:rPr lang="de-DE" smtClean="0"/>
              <a:t>09.05.24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CF4830-EFA8-6C3F-24A0-D4BB70F2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C723A9-6509-7D0D-377F-9FB60F5A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05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0E447-B851-3B1D-8C2A-59CB759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0EEE5F-EB58-9174-47BB-645A706F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8CCA9F-D75D-EABC-24C4-E5CC36D5D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EE1CF0-CDFA-7BF1-5CB0-1CE8623D2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601DF0-2455-0A9F-B7AC-80AC2FE0D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B38F1C-3F86-34FB-0079-C07A21AF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5BFC-19F2-3F4C-9591-39BC43AE7284}" type="datetime1">
              <a:rPr lang="de-DE" smtClean="0"/>
              <a:t>09.05.24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88DB4E-D920-4529-60A4-533E95DC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0EA6EE-2915-2AC3-D8C8-C061070A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62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0FEE0-3A3A-B096-A381-7D150AF09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226AA8-DCA2-FB4B-0FD1-ECFD2FAD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CCB0-DADD-3F4E-828D-69AC05B22D1B}" type="datetime1">
              <a:rPr lang="de-DE" smtClean="0"/>
              <a:t>09.05.24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C6837E-6A10-C6CB-A436-A8057DC5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8D2F31-AEDF-72AD-F7AD-AE18D9AE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39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D6CD89-E60C-DC61-30CB-12C1AE91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48FE-37AF-D14D-97E4-432B1A8D6669}" type="datetime1">
              <a:rPr lang="de-DE" smtClean="0"/>
              <a:t>09.05.24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B9C5F9-8EF0-8431-9674-6D7A603D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4CEAA3-F355-486A-3AD0-313C89F9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07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6DFCD-1F9F-BEE9-B3A1-F47DB519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3F2C16-8BC2-5A9F-C1DD-166386CAD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FE4825-E2C7-29F1-2BCA-6FD45208B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B25C5A-C8AF-5FD1-F6B4-D434E36C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E86D-A5E4-EE4D-8682-E3C26B84442C}" type="datetime1">
              <a:rPr lang="de-DE" smtClean="0"/>
              <a:t>09.05.24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749275-6D9F-D89D-5476-4D03F258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F7106E-9B4F-2601-C8B4-B1619A09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4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766B7-A311-7D4E-EA0A-8F9B8F1D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760505B-0FF8-CC30-DE83-99FF50842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2B341E-2FCC-ABF3-8D55-0A0EF5DA9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13C8BC-2FA8-9584-466C-F7D85A260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48C6-853A-9D4C-B11E-B1D4E72AE6F2}" type="datetime1">
              <a:rPr lang="de-DE" smtClean="0"/>
              <a:t>09.05.24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6946C0-D26B-24E5-FF79-F780E0F3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301B-8E95-2CB7-3B27-CB33F64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34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5DE810E-3FAC-7693-2416-00DC022E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D2C03-1520-48B0-6182-763B4AC5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874B08-0274-E7EC-2EB3-D7A54E877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DC452D-5A4A-744C-BE5C-C0B824D398D9}" type="datetime1">
              <a:rPr lang="de-DE" smtClean="0"/>
              <a:t>09.05.24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DACBF5-667F-789E-7544-E105982EB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E1B9EC-350C-CC04-B531-BB47D41D5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4C0159-52CA-3549-B0C9-700E672FA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07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customXml" Target="../ink/ink2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Stern, Flagge enthält.&#10;&#10;Automatisch generierte Beschreibung">
            <a:extLst>
              <a:ext uri="{FF2B5EF4-FFF2-40B4-BE49-F238E27FC236}">
                <a16:creationId xmlns:a16="http://schemas.microsoft.com/office/drawing/2014/main" id="{BDB08602-9437-923C-B10F-2325BE0B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24" b="220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DDA00AE-4FFE-A5B6-3149-FE7EEFFD143C}"/>
              </a:ext>
            </a:extLst>
          </p:cNvPr>
          <p:cNvSpPr txBox="1"/>
          <p:nvPr/>
        </p:nvSpPr>
        <p:spPr>
          <a:xfrm>
            <a:off x="1249680" y="-145778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Blame it on Brussels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114080-005E-59F3-D417-7DC021DA89C2}"/>
              </a:ext>
            </a:extLst>
          </p:cNvPr>
          <p:cNvSpPr txBox="1"/>
          <p:nvPr/>
        </p:nvSpPr>
        <p:spPr>
          <a:xfrm>
            <a:off x="1063752" y="3758020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Heilmann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Finn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Güntzel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Zeno Burger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43A4B2-BFD1-9141-A21F-5492BBE4D546}"/>
              </a:ext>
            </a:extLst>
          </p:cNvPr>
          <p:cNvSpPr txBox="1"/>
          <p:nvPr/>
        </p:nvSpPr>
        <p:spPr>
          <a:xfrm>
            <a:off x="2604304" y="2222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81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B2F8E2-34ED-8873-CF45-3355041DD68E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Hungary‘s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Migration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de-DE" sz="3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8E374F-1A60-D848-0C06-AB53AF9E8D03}"/>
              </a:ext>
            </a:extLst>
          </p:cNvPr>
          <p:cNvSpPr txBox="1"/>
          <p:nvPr/>
        </p:nvSpPr>
        <p:spPr>
          <a:xfrm>
            <a:off x="316230" y="1988228"/>
            <a:ext cx="8812530" cy="235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harsh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right-wing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Apprehending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migrants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fences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half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A94180-02AB-2AF4-F217-B5CB64DF837E}"/>
              </a:ext>
            </a:extLst>
          </p:cNvPr>
          <p:cNvSpPr txBox="1"/>
          <p:nvPr/>
        </p:nvSpPr>
        <p:spPr>
          <a:xfrm>
            <a:off x="7056120" y="4762393"/>
            <a:ext cx="3368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taz.de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/Ungarischer-Grenzzaun/!5222696/</a:t>
            </a:r>
          </a:p>
        </p:txBody>
      </p:sp>
      <p:pic>
        <p:nvPicPr>
          <p:cNvPr id="1026" name="Picture 2" descr="Ungarischer Grenzzaun: Ab und zu geht das Tor auf - taz.de">
            <a:extLst>
              <a:ext uri="{FF2B5EF4-FFF2-40B4-BE49-F238E27FC236}">
                <a16:creationId xmlns:a16="http://schemas.microsoft.com/office/drawing/2014/main" id="{AF6347A6-2CF5-32A4-41A1-0C7ECEB3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0" y="2208560"/>
            <a:ext cx="4911090" cy="245036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1D6E4B69-2260-5592-A2BC-E2F5D60B98AA}"/>
              </a:ext>
            </a:extLst>
          </p:cNvPr>
          <p:cNvSpPr/>
          <p:nvPr/>
        </p:nvSpPr>
        <p:spPr>
          <a:xfrm>
            <a:off x="316230" y="3972294"/>
            <a:ext cx="771525" cy="3721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071272-64D4-F440-91FC-B21B6AEB5903}"/>
              </a:ext>
            </a:extLst>
          </p:cNvPr>
          <p:cNvSpPr txBox="1"/>
          <p:nvPr/>
        </p:nvSpPr>
        <p:spPr>
          <a:xfrm>
            <a:off x="316230" y="5008614"/>
            <a:ext cx="7098030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illegal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solidarity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CBAAFF-C1E2-86DA-9F6F-F8361DD2B75E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700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7AEDD8C-4B98-62B2-2889-FB8F39284325}"/>
              </a:ext>
            </a:extLst>
          </p:cNvPr>
          <p:cNvSpPr txBox="1"/>
          <p:nvPr/>
        </p:nvSpPr>
        <p:spPr>
          <a:xfrm>
            <a:off x="685800" y="1543050"/>
            <a:ext cx="622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44A45D-DFBA-1866-1601-60120B95EA78}"/>
              </a:ext>
            </a:extLst>
          </p:cNvPr>
          <p:cNvSpPr txBox="1"/>
          <p:nvPr/>
        </p:nvSpPr>
        <p:spPr>
          <a:xfrm>
            <a:off x="685800" y="1543050"/>
            <a:ext cx="8538210" cy="553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migrants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so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entered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United State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Swallow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Existential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The EU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46CB06D-81F9-3DF0-FDD4-F74B6BA87CAD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Blame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endParaRPr lang="de-DE" sz="3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C58F54EA-9FF8-2759-56D4-167D229F058D}"/>
              </a:ext>
            </a:extLst>
          </p:cNvPr>
          <p:cNvSpPr/>
          <p:nvPr/>
        </p:nvSpPr>
        <p:spPr>
          <a:xfrm>
            <a:off x="685800" y="5408939"/>
            <a:ext cx="651510" cy="27112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317FA253-8FC9-5152-2A77-C3F633F5EE07}"/>
              </a:ext>
            </a:extLst>
          </p:cNvPr>
          <p:cNvSpPr/>
          <p:nvPr/>
        </p:nvSpPr>
        <p:spPr>
          <a:xfrm>
            <a:off x="685800" y="5874014"/>
            <a:ext cx="651510" cy="27112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Kunst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2A67AEBE-1354-0092-F574-1646C461E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5625" r="92813">
                        <a14:foregroundMark x1="9453" y1="84141" x2="5391" y2="90703"/>
                        <a14:foregroundMark x1="5391" y1="90703" x2="12344" y2="94141"/>
                        <a14:foregroundMark x1="12344" y1="94141" x2="13750" y2="90313"/>
                        <a14:foregroundMark x1="8438" y1="88516" x2="5625" y2="93359"/>
                        <a14:foregroundMark x1="89141" y1="84844" x2="92422" y2="91328"/>
                        <a14:foregroundMark x1="92422" y1="91328" x2="85156" y2="94766"/>
                        <a14:foregroundMark x1="85156" y1="94766" x2="80938" y2="94531"/>
                        <a14:foregroundMark x1="91953" y1="89297" x2="92813" y2="92813"/>
                        <a14:foregroundMark x1="90313" y1="94531" x2="82656" y2="94844"/>
                        <a14:foregroundMark x1="82656" y1="94844" x2="80469" y2="94141"/>
                        <a14:foregroundMark x1="79297" y1="95000" x2="86250" y2="94766"/>
                        <a14:foregroundMark x1="86250" y1="94766" x2="88438" y2="93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399" y="1428750"/>
            <a:ext cx="4716386" cy="471638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5E4D40-839C-61D6-E0A8-688BBABAD8CF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309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1A2AC3B-DA07-A9C0-0E77-E176DCE7D0B8}"/>
              </a:ext>
            </a:extLst>
          </p:cNvPr>
          <p:cNvSpPr txBox="1"/>
          <p:nvPr/>
        </p:nvSpPr>
        <p:spPr>
          <a:xfrm>
            <a:off x="619601" y="1795540"/>
            <a:ext cx="7772400" cy="342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1,294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08BB0C2-BED2-6C71-4B93-CB8DA929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4009" r="390" b="6081"/>
          <a:stretch/>
        </p:blipFill>
        <p:spPr bwMode="auto">
          <a:xfrm>
            <a:off x="5357336" y="2007372"/>
            <a:ext cx="6834664" cy="442197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E35FBF-C172-0BF5-86C8-E0409B7163A9}"/>
              </a:ext>
            </a:extLst>
          </p:cNvPr>
          <p:cNvSpPr txBox="1"/>
          <p:nvPr/>
        </p:nvSpPr>
        <p:spPr>
          <a:xfrm>
            <a:off x="5357336" y="6429345"/>
            <a:ext cx="6834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upload.wikimedia.org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/2/27/Referendum_in_Hungary_2016.png/1920px-Referendum_in_Hungary_2016.png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009F5E-4281-58C6-D0B7-BCC5D7CB7191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Anti-Migration Referendum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013B7E25-C350-017C-14C4-1D9B6C39A608}"/>
              </a:ext>
            </a:extLst>
          </p:cNvPr>
          <p:cNvSpPr/>
          <p:nvPr/>
        </p:nvSpPr>
        <p:spPr>
          <a:xfrm>
            <a:off x="619601" y="4747454"/>
            <a:ext cx="771525" cy="3721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E740A1-1DA0-0AC2-0CC6-40FDFFFD3810}"/>
              </a:ext>
            </a:extLst>
          </p:cNvPr>
          <p:cNvSpPr/>
          <p:nvPr/>
        </p:nvSpPr>
        <p:spPr>
          <a:xfrm>
            <a:off x="10652760" y="5201439"/>
            <a:ext cx="1428750" cy="1309735"/>
          </a:xfrm>
          <a:prstGeom prst="rect">
            <a:avLst/>
          </a:prstGeom>
          <a:solidFill>
            <a:srgbClr val="0438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4AF9DF-546F-E232-4B2E-27BB545C94BB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93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1A2AC3B-DA07-A9C0-0E77-E176DCE7D0B8}"/>
              </a:ext>
            </a:extLst>
          </p:cNvPr>
          <p:cNvSpPr txBox="1"/>
          <p:nvPr/>
        </p:nvSpPr>
        <p:spPr>
          <a:xfrm>
            <a:off x="619601" y="1795540"/>
            <a:ext cx="7772400" cy="342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1,294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CARE?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009F5E-4281-58C6-D0B7-BCC5D7CB7191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Anti-Migration Referendum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013B7E25-C350-017C-14C4-1D9B6C39A608}"/>
              </a:ext>
            </a:extLst>
          </p:cNvPr>
          <p:cNvSpPr/>
          <p:nvPr/>
        </p:nvSpPr>
        <p:spPr>
          <a:xfrm>
            <a:off x="619601" y="4747454"/>
            <a:ext cx="771525" cy="3721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E740A1-1DA0-0AC2-0CC6-40FDFFFD3810}"/>
              </a:ext>
            </a:extLst>
          </p:cNvPr>
          <p:cNvSpPr/>
          <p:nvPr/>
        </p:nvSpPr>
        <p:spPr>
          <a:xfrm>
            <a:off x="10652760" y="5201439"/>
            <a:ext cx="1428750" cy="1309735"/>
          </a:xfrm>
          <a:prstGeom prst="rect">
            <a:avLst/>
          </a:prstGeom>
          <a:solidFill>
            <a:srgbClr val="0438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F85EF50B-2964-92B2-BA59-5BFFC71D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2137144"/>
            <a:ext cx="6652259" cy="433974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593584-B9DF-2402-2D26-3180A9450908}"/>
              </a:ext>
            </a:extLst>
          </p:cNvPr>
          <p:cNvSpPr txBox="1"/>
          <p:nvPr/>
        </p:nvSpPr>
        <p:spPr>
          <a:xfrm>
            <a:off x="5385910" y="6357295"/>
            <a:ext cx="6012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upload.wikimedia.org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/Referendum_in_Ungarn_2016_Wahlbeteiligung.svg/2560px-Referendum_in_Ungarn_2016_Wahlbeteiligung.svg.png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BDF309-EA98-5F41-CDFF-B685D1A767F2}"/>
              </a:ext>
            </a:extLst>
          </p:cNvPr>
          <p:cNvSpPr/>
          <p:nvPr/>
        </p:nvSpPr>
        <p:spPr>
          <a:xfrm>
            <a:off x="10609419" y="5119610"/>
            <a:ext cx="1428750" cy="1309735"/>
          </a:xfrm>
          <a:prstGeom prst="rect">
            <a:avLst/>
          </a:prstGeom>
          <a:solidFill>
            <a:srgbClr val="0438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3596EB-DDD7-A635-CE2D-73E6B7439BF4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139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1A2AC3B-DA07-A9C0-0E77-E176DCE7D0B8}"/>
              </a:ext>
            </a:extLst>
          </p:cNvPr>
          <p:cNvSpPr txBox="1"/>
          <p:nvPr/>
        </p:nvSpPr>
        <p:spPr>
          <a:xfrm>
            <a:off x="628650" y="2551837"/>
            <a:ext cx="10344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upon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Court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Justice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Defeated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2017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anti-migrant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an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European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6A9E10-1465-240D-A8E4-64699FF5E6C9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Anti-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Trial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20805492-582B-B2F5-D4DE-310E1C0B6F72}"/>
              </a:ext>
            </a:extLst>
          </p:cNvPr>
          <p:cNvSpPr/>
          <p:nvPr/>
        </p:nvSpPr>
        <p:spPr>
          <a:xfrm>
            <a:off x="628650" y="4957989"/>
            <a:ext cx="786289" cy="45617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Hammer, Werkzeug enthält.&#10;&#10;Automatisch generierte Beschreibung">
            <a:extLst>
              <a:ext uri="{FF2B5EF4-FFF2-40B4-BE49-F238E27FC236}">
                <a16:creationId xmlns:a16="http://schemas.microsoft.com/office/drawing/2014/main" id="{23CA07AA-0ECE-4FC8-8779-B0FD8201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78" l="5625" r="93750">
                        <a14:foregroundMark x1="9453" y1="52578" x2="5703" y2="86875"/>
                        <a14:foregroundMark x1="73583" y1="74177" x2="72344" y2="74063"/>
                        <a14:foregroundMark x1="85938" y1="75313" x2="75053" y2="74312"/>
                        <a14:foregroundMark x1="72344" y1="74063" x2="60859" y2="80859"/>
                        <a14:foregroundMark x1="60859" y1="80859" x2="65469" y2="93125"/>
                        <a14:foregroundMark x1="65469" y1="93125" x2="79063" y2="94063"/>
                        <a14:foregroundMark x1="79063" y1="94063" x2="92109" y2="92500"/>
                        <a14:foregroundMark x1="92109" y1="92500" x2="93828" y2="79453"/>
                        <a14:foregroundMark x1="93828" y1="79453" x2="87813" y2="75938"/>
                        <a14:foregroundMark x1="75625" y1="60703" x2="76563" y2="47031"/>
                        <a14:foregroundMark x1="76563" y1="47031" x2="68438" y2="57734"/>
                        <a14:foregroundMark x1="68438" y1="57734" x2="29766" y2="70000"/>
                        <a14:foregroundMark x1="75313" y1="50703" x2="81250" y2="53828"/>
                        <a14:foregroundMark x1="76875" y1="45391" x2="72500" y2="47266"/>
                        <a14:foregroundMark x1="95313" y1="89375" x2="82891" y2="93750"/>
                        <a14:foregroundMark x1="82891" y1="93750" x2="68828" y2="92578"/>
                        <a14:foregroundMark x1="68828" y1="92578" x2="64688" y2="90938"/>
                        <a14:backgroundMark x1="94063" y1="95625" x2="94063" y2="95625"/>
                        <a14:backgroundMark x1="95938" y1="94063" x2="93750" y2="94375"/>
                        <a14:backgroundMark x1="96250" y1="90625" x2="93750" y2="93750"/>
                        <a14:backgroundMark x1="74688" y1="72813" x2="73438" y2="7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888909"/>
            <a:ext cx="4069080" cy="40690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9271533-824D-D2D6-FDF3-EE4A6EA48BF9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522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F1AD018-FAC0-7A6C-C9BF-C6251BE07369}"/>
              </a:ext>
            </a:extLst>
          </p:cNvPr>
          <p:cNvSpPr txBox="1"/>
          <p:nvPr/>
        </p:nvSpPr>
        <p:spPr>
          <a:xfrm>
            <a:off x="638174" y="6464975"/>
            <a:ext cx="11235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commission.europa.eu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-and-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-budget/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-term-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-budget/2014-2020/spending-and-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revenue_en</a:t>
            </a:r>
            <a:endParaRPr lang="de-DE" sz="10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Diagramm, Reihe, Screenshot, Text enthält.&#10;&#10;Automatisch generierte Beschreibung">
            <a:extLst>
              <a:ext uri="{FF2B5EF4-FFF2-40B4-BE49-F238E27FC236}">
                <a16:creationId xmlns:a16="http://schemas.microsoft.com/office/drawing/2014/main" id="{ADB2C1EA-909B-A707-3543-0A39F991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" r="722" b="3490"/>
          <a:stretch/>
        </p:blipFill>
        <p:spPr>
          <a:xfrm>
            <a:off x="638174" y="555828"/>
            <a:ext cx="10915650" cy="562610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CB4DF56A-6C27-8438-8C82-F9C6321EB5EB}"/>
                  </a:ext>
                </a:extLst>
              </p14:cNvPr>
              <p14:cNvContentPartPr/>
              <p14:nvPr/>
            </p14:nvContentPartPr>
            <p14:xfrm>
              <a:off x="7696080" y="3075480"/>
              <a:ext cx="30240" cy="4492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CB4DF56A-6C27-8438-8C82-F9C6321EB5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2440" y="2967840"/>
                <a:ext cx="13788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DA4F5CD-5C6F-9059-D45A-21CBB89B7BA7}"/>
                  </a:ext>
                </a:extLst>
              </p14:cNvPr>
              <p14:cNvContentPartPr/>
              <p14:nvPr/>
            </p14:nvContentPartPr>
            <p14:xfrm>
              <a:off x="7370640" y="5461920"/>
              <a:ext cx="406800" cy="3445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DA4F5CD-5C6F-9059-D45A-21CBB89B7B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7000" y="5353920"/>
                <a:ext cx="514440" cy="5601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76BFB00E-CA2F-5677-11DE-5A79C436CF71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076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8C34F3-1582-FD6C-B46C-D6852A9A2B38}"/>
              </a:ext>
            </a:extLst>
          </p:cNvPr>
          <p:cNvSpPr txBox="1"/>
          <p:nvPr/>
        </p:nvSpPr>
        <p:spPr>
          <a:xfrm>
            <a:off x="450850" y="2137684"/>
            <a:ext cx="8561070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Nowadays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Right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2015/2016: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Conservative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 Minister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E0C3F0-63FB-2AC6-B6EF-18418DB0F8BD}"/>
              </a:ext>
            </a:extLst>
          </p:cNvPr>
          <p:cNvSpPr txBox="1"/>
          <p:nvPr/>
        </p:nvSpPr>
        <p:spPr>
          <a:xfrm>
            <a:off x="450850" y="4560699"/>
            <a:ext cx="752729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de-CH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like Europe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remain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continent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Europeans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de-CH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Hungarian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de-CH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de-DE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idesz – Maďarská občanská unie – Wikipedie">
            <a:extLst>
              <a:ext uri="{FF2B5EF4-FFF2-40B4-BE49-F238E27FC236}">
                <a16:creationId xmlns:a16="http://schemas.microsoft.com/office/drawing/2014/main" id="{A474985A-ACB0-7607-9699-6014EF90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8667" l="889" r="96889">
                        <a14:foregroundMark x1="29028" y1="9007" x2="15556" y2="18667"/>
                        <a14:foregroundMark x1="15556" y1="18667" x2="13998" y2="22463"/>
                        <a14:foregroundMark x1="8552" y1="36328" x2="18667" y2="67111"/>
                        <a14:foregroundMark x1="18667" y1="67111" x2="40889" y2="80444"/>
                        <a14:foregroundMark x1="40889" y1="80444" x2="57778" y2="83556"/>
                        <a14:foregroundMark x1="57778" y1="83556" x2="72000" y2="83556"/>
                        <a14:foregroundMark x1="72000" y1="83556" x2="81778" y2="74667"/>
                        <a14:foregroundMark x1="81778" y1="74667" x2="74667" y2="39111"/>
                        <a14:foregroundMark x1="74667" y1="39111" x2="50667" y2="7556"/>
                        <a14:foregroundMark x1="50667" y1="7556" x2="45778" y2="4889"/>
                        <a14:foregroundMark x1="58222" y1="1778" x2="40439" y2="1344"/>
                        <a14:foregroundMark x1="2304" y1="48994" x2="1778" y2="52444"/>
                        <a14:foregroundMark x1="3967" y1="38095" x2="2306" y2="48983"/>
                        <a14:foregroundMark x1="1778" y1="52444" x2="7111" y2="67111"/>
                        <a14:foregroundMark x1="7111" y1="67111" x2="10222" y2="70222"/>
                        <a14:foregroundMark x1="2495" y1="37318" x2="0" y2="43556"/>
                        <a14:foregroundMark x1="0" y1="43556" x2="889" y2="56000"/>
                        <a14:foregroundMark x1="889" y1="56000" x2="6667" y2="64889"/>
                        <a14:foregroundMark x1="41853" y1="97424" x2="48889" y2="99556"/>
                        <a14:foregroundMark x1="48889" y1="99556" x2="60444" y2="98222"/>
                        <a14:foregroundMark x1="60444" y1="98222" x2="92000" y2="76000"/>
                        <a14:foregroundMark x1="92970" y1="67111" x2="94667" y2="51556"/>
                        <a14:foregroundMark x1="92000" y1="76000" x2="92970" y2="67111"/>
                        <a14:foregroundMark x1="94667" y1="51556" x2="85333" y2="24444"/>
                        <a14:foregroundMark x1="95556" y1="40889" x2="77778" y2="41778"/>
                        <a14:foregroundMark x1="77778" y1="41778" x2="87556" y2="67111"/>
                        <a14:foregroundMark x1="87556" y1="67111" x2="93778" y2="68444"/>
                        <a14:foregroundMark x1="77778" y1="68889" x2="77333" y2="54667"/>
                        <a14:foregroundMark x1="77333" y1="54667" x2="69778" y2="42222"/>
                        <a14:foregroundMark x1="69778" y1="42222" x2="55111" y2="32889"/>
                        <a14:foregroundMark x1="55111" y1="32889" x2="35111" y2="32444"/>
                        <a14:foregroundMark x1="35111" y1="32444" x2="16889" y2="38222"/>
                        <a14:foregroundMark x1="16889" y1="38222" x2="8889" y2="47111"/>
                        <a14:foregroundMark x1="8889" y1="47111" x2="12444" y2="59556"/>
                        <a14:foregroundMark x1="12444" y1="59556" x2="24889" y2="68889"/>
                        <a14:foregroundMark x1="24889" y1="68889" x2="54222" y2="75111"/>
                        <a14:foregroundMark x1="93021" y1="67111" x2="97333" y2="66222"/>
                        <a14:foregroundMark x1="54222" y1="75111" x2="93021" y2="67111"/>
                        <a14:foregroundMark x1="64000" y1="66667" x2="69333" y2="52000"/>
                        <a14:foregroundMark x1="69333" y1="52000" x2="63556" y2="38667"/>
                        <a14:foregroundMark x1="63556" y1="38667" x2="45333" y2="29333"/>
                        <a14:foregroundMark x1="45333" y1="29333" x2="32889" y2="31556"/>
                        <a14:foregroundMark x1="32889" y1="31556" x2="22222" y2="45333"/>
                        <a14:foregroundMark x1="22222" y1="45333" x2="29333" y2="68889"/>
                        <a14:foregroundMark x1="29333" y1="68889" x2="49333" y2="75556"/>
                        <a14:foregroundMark x1="49333" y1="75556" x2="64000" y2="72444"/>
                        <a14:foregroundMark x1="64000" y1="72444" x2="64000" y2="72444"/>
                        <a14:foregroundMark x1="55111" y1="69778" x2="66222" y2="56444"/>
                        <a14:foregroundMark x1="66222" y1="56444" x2="61778" y2="39556"/>
                        <a14:foregroundMark x1="61778" y1="39556" x2="52889" y2="28000"/>
                        <a14:foregroundMark x1="52889" y1="28000" x2="15556" y2="45778"/>
                        <a14:foregroundMark x1="15556" y1="45778" x2="17333" y2="59556"/>
                        <a14:foregroundMark x1="17333" y1="59556" x2="51556" y2="75111"/>
                        <a14:foregroundMark x1="51556" y1="75111" x2="75556" y2="78222"/>
                        <a14:foregroundMark x1="60889" y1="67556" x2="48444" y2="67556"/>
                        <a14:foregroundMark x1="48444" y1="67556" x2="40889" y2="55111"/>
                        <a14:foregroundMark x1="40889" y1="55111" x2="47556" y2="32889"/>
                        <a14:foregroundMark x1="47556" y1="32889" x2="59556" y2="28000"/>
                        <a14:foregroundMark x1="57333" y1="36000" x2="57333" y2="50667"/>
                        <a14:foregroundMark x1="53778" y1="43111" x2="60444" y2="55556"/>
                        <a14:foregroundMark x1="60444" y1="55556" x2="40444" y2="60000"/>
                        <a14:foregroundMark x1="40444" y1="60000" x2="27111" y2="58222"/>
                        <a14:foregroundMark x1="27111" y1="58222" x2="31111" y2="46222"/>
                        <a14:foregroundMark x1="31111" y1="46222" x2="45778" y2="48000"/>
                        <a14:foregroundMark x1="45778" y1="48000" x2="31111" y2="50667"/>
                        <a14:foregroundMark x1="31111" y1="50667" x2="44444" y2="46222"/>
                        <a14:foregroundMark x1="44444" y1="46222" x2="57778" y2="46222"/>
                        <a14:foregroundMark x1="57778" y1="46222" x2="48889" y2="53778"/>
                        <a14:foregroundMark x1="48889" y1="53778" x2="57778" y2="59111"/>
                        <a14:foregroundMark x1="72000" y1="93778" x2="48444" y2="99556"/>
                        <a14:foregroundMark x1="48444" y1="99556" x2="42893" y2="99186"/>
                        <a14:foregroundMark x1="39556" y1="2222" x2="37293" y2="2976"/>
                        <a14:foregroundMark x1="38222" y1="1778" x2="40444" y2="2222"/>
                        <a14:backgroundMark x1="18667" y1="91111" x2="32444" y2="99556"/>
                        <a14:backgroundMark x1="43111" y1="99556" x2="32444" y2="98222"/>
                        <a14:backgroundMark x1="9333" y1="20000" x2="0" y2="36000"/>
                        <a14:backgroundMark x1="444" y1="69333" x2="0" y2="41778"/>
                        <a14:backgroundMark x1="444" y1="41778" x2="1778" y2="36000"/>
                        <a14:backgroundMark x1="31556" y1="2667" x2="38222" y2="1333"/>
                        <a14:backgroundMark x1="92889" y1="78667" x2="96889" y2="67111"/>
                        <a14:backgroundMark x1="96889" y1="67111" x2="96889" y2="6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961" y="1759223"/>
            <a:ext cx="3606075" cy="360607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DA4C1B0-F9B7-434F-B9EC-32134341EAD8}"/>
              </a:ext>
            </a:extLst>
          </p:cNvPr>
          <p:cNvSpPr txBox="1"/>
          <p:nvPr/>
        </p:nvSpPr>
        <p:spPr>
          <a:xfrm>
            <a:off x="7083743" y="5718621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upload.wikimedia.org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/c/cc/Fidesz_2015.svg/1920px-Fidesz_2015.svg.png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BB9EC20-A134-318D-14DA-E20ACCDDFDCC}"/>
              </a:ext>
            </a:extLst>
          </p:cNvPr>
          <p:cNvSpPr txBox="1"/>
          <p:nvPr/>
        </p:nvSpPr>
        <p:spPr>
          <a:xfrm>
            <a:off x="2651760" y="300650"/>
            <a:ext cx="730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  <a:endParaRPr lang="de-DE" sz="3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39CB7A-DE52-0AAF-34A7-F8ECC46ED1AF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308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8F38E963-9219-D1BC-D1D2-9DE50E5AE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3" r="2282" b="2521"/>
          <a:stretch/>
        </p:blipFill>
        <p:spPr>
          <a:xfrm>
            <a:off x="1275397" y="471135"/>
            <a:ext cx="9641205" cy="59157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4568967-55D4-9367-2D82-EE568FD592EF}"/>
              </a:ext>
            </a:extLst>
          </p:cNvPr>
          <p:cNvSpPr txBox="1"/>
          <p:nvPr/>
        </p:nvSpPr>
        <p:spPr>
          <a:xfrm>
            <a:off x="1275397" y="6494859"/>
            <a:ext cx="60979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www.statista.com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/895670/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-share/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D07735-90E2-6B56-EA04-A5098799397F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587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16211E-EB4D-DAFD-B92F-5300895D6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68" y="1980082"/>
            <a:ext cx="5135315" cy="288861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DCFAFE1-F483-ACD1-511E-65BDD915CA8F}"/>
              </a:ext>
            </a:extLst>
          </p:cNvPr>
          <p:cNvSpPr txBox="1"/>
          <p:nvPr/>
        </p:nvSpPr>
        <p:spPr>
          <a:xfrm>
            <a:off x="6644787" y="4957005"/>
            <a:ext cx="5365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https://www.worldpoliticsreview.com/wp-content/uploads/2023/04/netherlands-farmers-protest-agriculture-climate-change-politics-04202023-1.jpg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4B10C21-65C6-01F9-94EC-DDD1B4C8F8AB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France &amp; Farmers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2C46C-5837-A2DE-A998-8B60804D5E19}"/>
              </a:ext>
            </a:extLst>
          </p:cNvPr>
          <p:cNvSpPr txBox="1"/>
          <p:nvPr/>
        </p:nvSpPr>
        <p:spPr>
          <a:xfrm>
            <a:off x="275004" y="2577300"/>
            <a:ext cx="8561070" cy="270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substantial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Mercusor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Trade Deal</a:t>
            </a:r>
          </a:p>
          <a:p>
            <a:pPr>
              <a:lnSpc>
                <a:spcPct val="250000"/>
              </a:lnSpc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feil nach rechts 4">
            <a:extLst>
              <a:ext uri="{FF2B5EF4-FFF2-40B4-BE49-F238E27FC236}">
                <a16:creationId xmlns:a16="http://schemas.microsoft.com/office/drawing/2014/main" id="{62F8BA48-722A-6BD2-E945-AC6F160D9088}"/>
              </a:ext>
            </a:extLst>
          </p:cNvPr>
          <p:cNvSpPr/>
          <p:nvPr/>
        </p:nvSpPr>
        <p:spPr>
          <a:xfrm>
            <a:off x="413240" y="4868697"/>
            <a:ext cx="589083" cy="28836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675613-7A0A-F756-17CB-E1A656435405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021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4B10C21-65C6-01F9-94EC-DDD1B4C8F8AB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Blame?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2C46C-5837-A2DE-A998-8B60804D5E19}"/>
              </a:ext>
            </a:extLst>
          </p:cNvPr>
          <p:cNvSpPr txBox="1"/>
          <p:nvPr/>
        </p:nvSpPr>
        <p:spPr>
          <a:xfrm>
            <a:off x="344440" y="2060972"/>
            <a:ext cx="8561070" cy="251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EU-New Zealand Deal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Marked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hypocritical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Blaming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blaming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feil nach rechts 4">
            <a:extLst>
              <a:ext uri="{FF2B5EF4-FFF2-40B4-BE49-F238E27FC236}">
                <a16:creationId xmlns:a16="http://schemas.microsoft.com/office/drawing/2014/main" id="{62F8BA48-722A-6BD2-E945-AC6F160D9088}"/>
              </a:ext>
            </a:extLst>
          </p:cNvPr>
          <p:cNvSpPr/>
          <p:nvPr/>
        </p:nvSpPr>
        <p:spPr>
          <a:xfrm>
            <a:off x="344440" y="4164121"/>
            <a:ext cx="844060" cy="39789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3BAA15-44C1-6D2E-A012-C4BE133A8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000" r="91200">
                        <a14:foregroundMark x1="35700" y1="15000" x2="14600" y2="37949"/>
                        <a14:foregroundMark x1="14600" y1="37949" x2="14100" y2="50897"/>
                        <a14:foregroundMark x1="36100" y1="21538" x2="40100" y2="33462"/>
                        <a14:foregroundMark x1="40100" y1="33462" x2="33400" y2="43333"/>
                        <a14:foregroundMark x1="33400" y1="43333" x2="13600" y2="56923"/>
                        <a14:foregroundMark x1="13600" y1="56923" x2="14400" y2="52051"/>
                        <a14:foregroundMark x1="33000" y1="41538" x2="29000" y2="27308"/>
                        <a14:foregroundMark x1="29000" y1="27308" x2="22800" y2="28718"/>
                        <a14:foregroundMark x1="22800" y1="28718" x2="19200" y2="36538"/>
                        <a14:foregroundMark x1="19200" y1="36538" x2="18700" y2="44744"/>
                        <a14:foregroundMark x1="18700" y1="44744" x2="22700" y2="49872"/>
                        <a14:foregroundMark x1="22700" y1="49872" x2="33900" y2="44103"/>
                        <a14:foregroundMark x1="34000" y1="37821" x2="26000" y2="35128"/>
                        <a14:foregroundMark x1="26000" y1="35128" x2="26100" y2="36026"/>
                        <a14:foregroundMark x1="30400" y1="47051" x2="24100" y2="53333"/>
                        <a14:foregroundMark x1="35400" y1="10128" x2="45400" y2="45000"/>
                        <a14:foregroundMark x1="45700" y1="45128" x2="56200" y2="80000"/>
                        <a14:foregroundMark x1="64300" y1="10256" x2="44700" y2="77692"/>
                        <a14:foregroundMark x1="90400" y1="36282" x2="91200" y2="46026"/>
                        <a14:foregroundMark x1="91200" y1="46026" x2="90700" y2="47179"/>
                        <a14:foregroundMark x1="11400" y1="35641" x2="8000" y2="43077"/>
                        <a14:foregroundMark x1="8000" y1="43077" x2="8900" y2="47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6080" y="1297291"/>
            <a:ext cx="5465920" cy="426341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ED72B9E-51BA-54D2-B96C-3332267FD0A7}"/>
              </a:ext>
            </a:extLst>
          </p:cNvPr>
          <p:cNvSpPr txBox="1"/>
          <p:nvPr/>
        </p:nvSpPr>
        <p:spPr>
          <a:xfrm>
            <a:off x="4645490" y="6435184"/>
            <a:ext cx="4769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https://cdn2.vectorstock.com/i/1000x1000/28/51/france-and-european-union-waving-flags-vector-15202851.jpg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71945D-34F1-AB6F-0067-88653A452835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684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5CCFB9CF-38E9-7C22-887A-5484B02A2ED1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oes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lame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efer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to?</a:t>
            </a: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CA2D77C4-7B4A-77A3-A4CE-E34BB8EBC534}"/>
              </a:ext>
            </a:extLst>
          </p:cNvPr>
          <p:cNvSpPr txBox="1"/>
          <p:nvPr/>
        </p:nvSpPr>
        <p:spPr>
          <a:xfrm>
            <a:off x="421005" y="1600199"/>
            <a:ext cx="1071128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Basic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Idea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Blame the EU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actions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they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not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responsible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the MS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themselves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supported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possible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de-DE" sz="2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Two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400" b="1" kern="0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ogics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+mj-lt"/>
              <a:buAutoNum type="arabicPeriod"/>
            </a:pP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Policy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implementation</a:t>
            </a: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lies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within</a:t>
            </a: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member</a:t>
            </a: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states</a:t>
            </a: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blame</a:t>
            </a:r>
            <a:r>
              <a:rPr lang="de-DE" sz="20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-shifting </a:t>
            </a:r>
            <a:r>
              <a:rPr lang="de-DE" sz="200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logic</a:t>
            </a:r>
            <a:endParaRPr lang="de-DE" sz="20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+mj-lt"/>
              <a:buAutoNum type="arabicPeriod"/>
            </a:pP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EU-level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carry the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implemting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delegation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endParaRPr sz="20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24AE27-3B98-B4B3-8057-440B8C240B64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EC524DCE-B2BD-44A5-BB48-D5150123C93C}"/>
              </a:ext>
            </a:extLst>
          </p:cNvPr>
          <p:cNvSpPr/>
          <p:nvPr/>
        </p:nvSpPr>
        <p:spPr>
          <a:xfrm>
            <a:off x="6487886" y="4288971"/>
            <a:ext cx="465841" cy="1992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DA15B5A7-FCA6-9693-4419-C10800290AFA}"/>
              </a:ext>
            </a:extLst>
          </p:cNvPr>
          <p:cNvSpPr/>
          <p:nvPr/>
        </p:nvSpPr>
        <p:spPr>
          <a:xfrm>
            <a:off x="5630159" y="4757591"/>
            <a:ext cx="465841" cy="1992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1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378694" y="461367"/>
            <a:ext cx="114346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Case Study: Brexit Campaign</a:t>
            </a:r>
            <a:endParaRPr sz="3600" b="0" i="0" u="none" strike="noStrike" cap="none"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>
            <a:extLst>
              <a:ext uri="{FF2B5EF4-FFF2-40B4-BE49-F238E27FC236}">
                <a16:creationId xmlns:a16="http://schemas.microsoft.com/office/drawing/2014/main" id="{7D814DBA-B1A8-FFAD-BD68-AE59B2AF9B4B}"/>
              </a:ext>
            </a:extLst>
          </p:cNvPr>
          <p:cNvSpPr txBox="1"/>
          <p:nvPr/>
        </p:nvSpPr>
        <p:spPr>
          <a:xfrm>
            <a:off x="583680" y="1600200"/>
            <a:ext cx="4453015" cy="475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de-DE" sz="22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Blames</a:t>
            </a: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regulations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constrain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ability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address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domestic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challanges</a:t>
            </a:r>
            <a:endParaRPr lang="de-DE"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Conservatives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Defense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sovereignity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Labor Party: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rotection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working</a:t>
            </a:r>
            <a:r>
              <a:rPr lang="de-DE" sz="20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class</a:t>
            </a:r>
            <a:endParaRPr lang="de-DE"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endParaRPr lang="de-DE"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endParaRPr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44;p7">
            <a:extLst>
              <a:ext uri="{FF2B5EF4-FFF2-40B4-BE49-F238E27FC236}">
                <a16:creationId xmlns:a16="http://schemas.microsoft.com/office/drawing/2014/main" id="{9140263B-B1F9-9256-2074-1842CF8937FF}"/>
              </a:ext>
            </a:extLst>
          </p:cNvPr>
          <p:cNvSpPr/>
          <p:nvPr/>
        </p:nvSpPr>
        <p:spPr>
          <a:xfrm>
            <a:off x="717492" y="5690339"/>
            <a:ext cx="786289" cy="456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D7D0CF1-FBCB-5DC9-6D2D-B44F0149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59" y="1709595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F75A280-1EB1-5BA2-685A-C08BC578ECEF}"/>
              </a:ext>
            </a:extLst>
          </p:cNvPr>
          <p:cNvSpPr txBox="1"/>
          <p:nvPr/>
        </p:nvSpPr>
        <p:spPr>
          <a:xfrm>
            <a:off x="1649886" y="5385811"/>
            <a:ext cx="10022692" cy="135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lang="en-US" sz="19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onnection between immigration and identity politics </a:t>
            </a:r>
            <a:r>
              <a:rPr lang="en-US" sz="19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such that the EU becomes the “other” in allowing every Freedom of Movement and promoting economic inequalities </a:t>
            </a:r>
            <a:endParaRPr lang="de-DE" sz="19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91E987B-D0F1-C56A-A215-D88E65868DEA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54867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603057" y="482709"/>
            <a:ext cx="89858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Case Study: Brexit Campaign</a:t>
            </a:r>
          </a:p>
        </p:txBody>
      </p:sp>
      <p:sp>
        <p:nvSpPr>
          <p:cNvPr id="89" name="Google Shape;89;p1"/>
          <p:cNvSpPr txBox="1"/>
          <p:nvPr/>
        </p:nvSpPr>
        <p:spPr>
          <a:xfrm>
            <a:off x="421005" y="1600200"/>
            <a:ext cx="5448284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Neoliberal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Thatcher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endParaRPr lang="de-DE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Domestic liberal economy welcomed imports of commodities that could be produced cheaper elsewhere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Blair´s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“Third Way“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widening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inequalities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4184E0-201C-0755-924F-E89B9769E542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87EDD3-D5AB-3886-AE1B-9591985AF7C3}"/>
              </a:ext>
            </a:extLst>
          </p:cNvPr>
          <p:cNvSpPr txBox="1"/>
          <p:nvPr/>
        </p:nvSpPr>
        <p:spPr>
          <a:xfrm>
            <a:off x="7966266" y="4832570"/>
            <a:ext cx="38663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www.theguardian.com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politics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/2023/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jul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/19/margaret-thatcher-praised-tony-blair-for-supporting-us-after-911-files-reveal</a:t>
            </a:r>
          </a:p>
        </p:txBody>
      </p:sp>
      <p:pic>
        <p:nvPicPr>
          <p:cNvPr id="10" name="Grafik 9" descr="Ein Bild, das Person, Menschliches Gesicht, Modeaccessoire, Kleidung enthält.&#10;&#10;Automatisch generierte Beschreibung">
            <a:extLst>
              <a:ext uri="{FF2B5EF4-FFF2-40B4-BE49-F238E27FC236}">
                <a16:creationId xmlns:a16="http://schemas.microsoft.com/office/drawing/2014/main" id="{6C778AE8-D59D-733C-20E4-D921E7EA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591" y="1759212"/>
            <a:ext cx="4995239" cy="29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2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603057" y="482709"/>
            <a:ext cx="89858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Case Study: Brexit Campaign</a:t>
            </a:r>
          </a:p>
        </p:txBody>
      </p:sp>
      <p:sp>
        <p:nvSpPr>
          <p:cNvPr id="89" name="Google Shape;89;p1"/>
          <p:cNvSpPr txBox="1"/>
          <p:nvPr/>
        </p:nvSpPr>
        <p:spPr>
          <a:xfrm>
            <a:off x="446762" y="1532963"/>
            <a:ext cx="5851007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immediate entry to the 8 CEE accession states made by Tony Blair himself </a:t>
            </a: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Decision was made with incorrect estimates of migrants by the Home Office 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Could have taken advantage of the 7-year transitional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period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outlined in the 2003 Accession Treaty</a:t>
            </a: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Flow of migrants concentrated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countries that had chosen to open borders immediately </a:t>
            </a:r>
          </a:p>
        </p:txBody>
      </p:sp>
      <p:pic>
        <p:nvPicPr>
          <p:cNvPr id="3074" name="Picture 2" descr="Signing of the Treaty of Accession of Poland to the European Union (Athens,  16 April 2003) - CVCE Website">
            <a:extLst>
              <a:ext uri="{FF2B5EF4-FFF2-40B4-BE49-F238E27FC236}">
                <a16:creationId xmlns:a16="http://schemas.microsoft.com/office/drawing/2014/main" id="{DDEDB623-50B5-9848-3E3A-E93D35AA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67" y="1635994"/>
            <a:ext cx="4462668" cy="29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90A106-139C-1795-EA3F-1A8F50C35FD8}"/>
              </a:ext>
            </a:extLst>
          </p:cNvPr>
          <p:cNvSpPr txBox="1"/>
          <p:nvPr/>
        </p:nvSpPr>
        <p:spPr>
          <a:xfrm>
            <a:off x="9431763" y="4621241"/>
            <a:ext cx="1911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Calibri" panose="020F0502020204030204" pitchFamily="34" charset="0"/>
              </a:rPr>
              <a:t>2003 Accession Treaty</a:t>
            </a:r>
            <a:endParaRPr lang="de-DE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CC7286-F20E-59A4-7FFA-D566C58A6D0A}"/>
              </a:ext>
            </a:extLst>
          </p:cNvPr>
          <p:cNvSpPr txBox="1"/>
          <p:nvPr/>
        </p:nvSpPr>
        <p:spPr>
          <a:xfrm>
            <a:off x="7569797" y="4929018"/>
            <a:ext cx="3773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www.cvce.eu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/en/</a:t>
            </a:r>
            <a:r>
              <a:rPr lang="de-DE" sz="1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obj</a:t>
            </a:r>
            <a:r>
              <a:rPr lang="de-DE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/signing_of_the_treaty_of_accession_of_poland_to_the_european_union_athens_16_april_2003-en-c27dad64-78b2-4f96-86a4-baf18369ea4f.html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9EFA64-AB55-4F3E-5158-A2915B999CF6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282246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378693" y="461367"/>
            <a:ext cx="114346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Case Study: Country-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by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-Country Reporting</a:t>
            </a:r>
            <a:endParaRPr sz="3600" b="0" i="0" u="none" strike="noStrike" cap="none"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6A8EFE-474B-D79C-A17F-820B069CC42A}"/>
              </a:ext>
            </a:extLst>
          </p:cNvPr>
          <p:cNvSpPr txBox="1"/>
          <p:nvPr/>
        </p:nvSpPr>
        <p:spPr>
          <a:xfrm>
            <a:off x="378694" y="1428452"/>
            <a:ext cx="11434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EU countries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Country-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-Country Reporting to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Blocked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European Council, </a:t>
            </a: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most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interestingly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by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Portugal (and </a:t>
            </a:r>
            <a:r>
              <a:rPr lang="de-DE" sz="2000" dirty="0" err="1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Sweden</a:t>
            </a:r>
            <a:r>
              <a:rPr lang="de-DE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Social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Democratic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government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promised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fight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dirty="0">
                <a:solidFill>
                  <a:schemeClr val="l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F528A5-FAAD-919B-ADA1-2C69751BD8C7}"/>
              </a:ext>
            </a:extLst>
          </p:cNvPr>
          <p:cNvSpPr txBox="1"/>
          <p:nvPr/>
        </p:nvSpPr>
        <p:spPr>
          <a:xfrm>
            <a:off x="378693" y="3675221"/>
            <a:ext cx="11434610" cy="351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«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a European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combating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bases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evasion</a:t>
            </a:r>
            <a:r>
              <a:rPr lang="de-DE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unfair </a:t>
            </a:r>
            <a:r>
              <a:rPr lang="de-DE" sz="200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»</a:t>
            </a:r>
          </a:p>
          <a:p>
            <a:pPr>
              <a:lnSpc>
                <a:spcPct val="150000"/>
              </a:lnSpc>
            </a:pPr>
            <a:endParaRPr lang="de-DE" sz="1000" i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«T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sophistication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globalisation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evasion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and international </a:t>
            </a:r>
            <a:r>
              <a:rPr lang="de-DE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indispensable</a:t>
            </a:r>
            <a:r>
              <a:rPr lang="de-DE" sz="2000" i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»</a:t>
            </a:r>
          </a:p>
          <a:p>
            <a:pPr>
              <a:lnSpc>
                <a:spcPct val="150000"/>
              </a:lnSpc>
            </a:pPr>
            <a:endParaRPr lang="de-DE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000" i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BE151B1-3BC6-A580-BFD5-45F7F9E56AEE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5874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421004" y="482709"/>
            <a:ext cx="11349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Case Study: Slow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Approval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Covid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Vaccination</a:t>
            </a:r>
            <a:endParaRPr lang="de-DE"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21004" y="1600200"/>
            <a:ext cx="10896569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de-DE" sz="22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Blame</a:t>
            </a:r>
          </a:p>
          <a:p>
            <a:pPr marL="342900" indent="-342900">
              <a:lnSpc>
                <a:spcPct val="150000"/>
              </a:lnSpc>
              <a:buClr>
                <a:schemeClr val="lt1"/>
              </a:buClr>
              <a:buSzPts val="2000"/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Former Czech Pri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 Minister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Babiš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accused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EU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slow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starting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vaccination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programme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de-DE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Norms</a:t>
            </a:r>
            <a:r>
              <a:rPr 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Opposition: </a:t>
            </a:r>
            <a:endParaRPr lang="de-DE" sz="22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undergo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EMA,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crucial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maintaining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Collaborative Approach: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empowers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negotiate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lower-priced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fair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Solidarity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EU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coordination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fosters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contrasting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nationalistic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exacerbating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de-DE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inequality</a:t>
            </a:r>
            <a:endParaRPr lang="de-DE" sz="20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lt1"/>
              </a:buClr>
              <a:buSzPts val="2000"/>
              <a:buFont typeface="Courier New"/>
              <a:buChar char="o"/>
            </a:pP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0401AF-5B2B-DB95-9358-E151A931F838}"/>
              </a:ext>
            </a:extLst>
          </p:cNvPr>
          <p:cNvSpPr txBox="1"/>
          <p:nvPr/>
        </p:nvSpPr>
        <p:spPr>
          <a:xfrm>
            <a:off x="11616823" y="626534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537941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/>
          <p:nvPr/>
        </p:nvSpPr>
        <p:spPr>
          <a:xfrm>
            <a:off x="573786" y="959113"/>
            <a:ext cx="11044427" cy="493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Bayer, L. (2017).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refugee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ruling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‘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raped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’ EU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law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POLITICO.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www.politico.eu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article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/hungary-says-ecj-ruling-on-refugee-quotas-has-raped-eu-law-asylum-seekers-italy-greece-relocation-scheme/.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Bíró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-Nagy, A.,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Szászi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., &amp; Varga, A. (2022).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much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EU do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Hungarians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want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 Pro-EU and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Eurosceptic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attitudes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Friedrich Ebert Stiftung. 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Bernd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Schlipphak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&amp; Oliver Treib (2016):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Playing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game on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the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domestic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political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EU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interventions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against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democratic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backsliding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Journal of European Public Policy, DOI: 10.1080/13501763.2016.1229359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Boris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Popivanov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(2024) Putting the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back on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strategic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populist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radical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right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the 2019 European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Parliament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elections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European Politics and Society, 25:1, 54-68, DOI: 10.1080/23745118.2022.2082708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Directorate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-General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Communication. (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.).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 spending and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revenue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2014-2020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27, 2024,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commission.europa.eu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-budget/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-term-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-budget/2014-2020/spending-and-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revenue_en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Directorate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-General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Migration and Home Affairs. (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.–a).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 European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Asylum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System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27, 2024,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home-affairs.ec.europa.eu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asylum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common-european-asylum-system_en?prefLang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=de.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D4E330D-DAD2-45B9-5D6F-09089851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25</a:t>
            </a:fld>
            <a:endParaRPr lang="de-DE"/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984B58F4-54C1-DD9E-4769-C589649CA05C}"/>
              </a:ext>
            </a:extLst>
          </p:cNvPr>
          <p:cNvSpPr txBox="1"/>
          <p:nvPr/>
        </p:nvSpPr>
        <p:spPr>
          <a:xfrm>
            <a:off x="421003" y="312823"/>
            <a:ext cx="11349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Sources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/>
        </p:nvSpPr>
        <p:spPr>
          <a:xfrm>
            <a:off x="373541" y="439740"/>
            <a:ext cx="11280531" cy="597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Directorate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-General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Migration and Home Affairs. (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.–b).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Relocation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EU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solidarity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27, 2024,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home-affairs.ec.europa.eu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asylum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-management/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relocation-eu-solidarity-practice_en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Gall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L. (2016).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Hungary's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Migrant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Quotas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Referendum Mean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Europe?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 Rights Watch.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www.hrw.org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/2016/10/06/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-migrant-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quotas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-referendum-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Gessler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T., Tóth, G., &amp; Wachs, J. (2022).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Country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Asylum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Seekers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Short-Term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Exposure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Refugees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Influences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Attitudes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Voting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Political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(4), 1813–1841.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doi.org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/10.1007/s11109-021-09682-1. 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Gotev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G. (2015).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Orbán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slams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EU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ahead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Juncker’s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mini-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summit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Euractiv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www.euractiv.com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justice-home-affairs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/orban-slams-eu-migration-policies-ahead-of-juncker-s-mini-summit/.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Heinkelmann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-Wild, T &amp;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Kriegmair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L &amp; Rittberger, B. (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.–a).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European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affects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national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6, 2024,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blogs.lse.ac.uk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europpblog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/2020/06/18/how-european-integration-affects-blame-games-in-national-politics/.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Organization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Migration. (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.).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European Migration Crisis and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27, 2024,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hungary.iom.int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-migration-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#:~: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=In%202015%2C%20Hungary%20was%20the,borders%20with%20411%2C515%20recorded%20crossings.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1A7F4D-8B84-6C19-81D8-602FF36B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26</a:t>
            </a:fld>
            <a:endParaRPr 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/>
        </p:nvSpPr>
        <p:spPr>
          <a:xfrm>
            <a:off x="829408" y="1499850"/>
            <a:ext cx="10533183" cy="45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lt1"/>
              </a:buClr>
              <a:buSzPts val="1500"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Mudde, C. (2015).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run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radical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right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Washington Post.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www.washingtonpost.com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monkey-cage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/2015/08/10/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-run-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-the-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radical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right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Peters, L., Engelen, P.‑J., &amp;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Cassimon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D. (2023).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Explaining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refugee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Understanding the 2015 European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refugee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real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options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lens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PLOS ONE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(4), 1-20.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doi.org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/10.1371/journal.pone.0284390. 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Saeed, S. (2017).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wall and the EU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should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pay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it.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POLITICO.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www.politico.eu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article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-a-wall-and-the-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should-pay-for-it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Stiens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T. (2016). 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Viktor Orbán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POLITICO.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www.politico.eu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article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viktor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orban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-migration-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K. (2017).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Hungarian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 Orban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will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fight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after EU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ruling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migrant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quota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Reuters.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www.reuters.com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article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/idUSKCN1BJ0NE/.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Traynor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 I. (2015).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Refugee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west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split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resent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Germany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waiving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5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rules</a:t>
            </a:r>
            <a:r>
              <a:rPr lang="de-DE" sz="15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Guardian. https://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www.theguardian.com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world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/2015/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/05/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crisis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-leaders-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hungary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-germany. </a:t>
            </a:r>
            <a:r>
              <a:rPr lang="de-DE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Retrieved</a:t>
            </a:r>
            <a:r>
              <a:rPr lang="de-DE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26, 2024.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FDA0E8-369F-1C7C-692E-F67F328E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/>
        </p:nvSpPr>
        <p:spPr>
          <a:xfrm>
            <a:off x="829408" y="1499850"/>
            <a:ext cx="1053318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https://www.opendemocracy.net/en/can-europe-make-it/behind-closed-doors-secret-deals-council-eu/?fbclid=IwAR1RJGieRrFpNRaqWH3mT746HS0-ad4a4kjv3MUZ50iYJHnKih0u5A2U4D8)</a:t>
            </a:r>
            <a:r>
              <a:rPr lang="de-DE" sz="15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www.opendemocracy.net</a:t>
            </a: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</a:t>
            </a:r>
            <a:r>
              <a:rPr lang="en-US" sz="1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</a:t>
            </a: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/can-</a:t>
            </a:r>
            <a:r>
              <a:rPr lang="en-US" sz="1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europe</a:t>
            </a: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-make-it/scapegoating-</a:t>
            </a:r>
            <a:r>
              <a:rPr lang="en-US" sz="1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europe</a:t>
            </a:r>
            <a:r>
              <a:rPr lang="en-US" sz="1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-how-discontent-with-d/)</a:t>
            </a:r>
            <a:r>
              <a:rPr lang="de-DE" sz="15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https://english.radio.cz/babis-eu-too-slow-approving-coronavirus-vaccines-8704619</a:t>
            </a:r>
          </a:p>
          <a:p>
            <a:pPr>
              <a:lnSpc>
                <a:spcPct val="150000"/>
              </a:lnSpc>
            </a:pP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https://papers.ssrn.com/sol3/papers.cfm?abstract_id=3854841</a:t>
            </a:r>
          </a:p>
          <a:p>
            <a:endParaRPr lang="de-D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Clr>
                <a:schemeClr val="lt1"/>
              </a:buClr>
              <a:buSzPts val="1500"/>
            </a:pPr>
            <a:endParaRPr lang="de-DE" sz="15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ED3EF0D-AE73-E820-CF73-412646AF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0159-52CA-3549-B0C9-700E672FA62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22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5CCFB9CF-38E9-7C22-887A-5484B02A2ED1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ogics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lame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Brussels</a:t>
            </a: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CA2D77C4-7B4A-77A3-A4CE-E34BB8EBC534}"/>
              </a:ext>
            </a:extLst>
          </p:cNvPr>
          <p:cNvSpPr txBox="1"/>
          <p:nvPr/>
        </p:nvSpPr>
        <p:spPr>
          <a:xfrm>
            <a:off x="421005" y="1600199"/>
            <a:ext cx="10711284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de-D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lame-shifting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logic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Member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states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responsible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policy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implementation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 in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Opposition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blame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the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government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contested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policies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external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EU</a:t>
            </a:r>
            <a:endParaRPr lang="de-DE" sz="2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ts val="2000"/>
              <a:defRPr/>
            </a:pPr>
            <a:r>
              <a:rPr lang="de-DE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elegation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logic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EU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National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implementing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authority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is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not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responsible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Opposition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directly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makers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National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governments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duck and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cover</a:t>
            </a:r>
            <a:r>
              <a:rPr lang="de-DE" sz="20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behin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policymaking</a:t>
            </a:r>
            <a:endParaRPr sz="20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10E78D-9DCD-339A-AEE3-4089472D85F8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CF84FB34-DA9A-FEAD-CF69-A3099CDEE02A}"/>
              </a:ext>
            </a:extLst>
          </p:cNvPr>
          <p:cNvSpPr/>
          <p:nvPr/>
        </p:nvSpPr>
        <p:spPr>
          <a:xfrm>
            <a:off x="6658857" y="2818389"/>
            <a:ext cx="465841" cy="1992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9D65CF95-490B-7008-1BA1-FF5D920D681B}"/>
              </a:ext>
            </a:extLst>
          </p:cNvPr>
          <p:cNvSpPr/>
          <p:nvPr/>
        </p:nvSpPr>
        <p:spPr>
          <a:xfrm>
            <a:off x="6633468" y="5233723"/>
            <a:ext cx="465841" cy="1992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9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5CCFB9CF-38E9-7C22-887A-5484B02A2ED1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Who </a:t>
            </a:r>
            <a:r>
              <a:rPr lang="de-DE" sz="3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Bl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ames </a:t>
            </a:r>
            <a:r>
              <a:rPr lang="de-DE" sz="3600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hom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afik 4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32066818-DA8A-E254-FDF4-3357CFDB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29510"/>
            <a:ext cx="7772400" cy="459897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88AEE83-4085-AA84-CE6D-C2C597A1ED31}"/>
              </a:ext>
            </a:extLst>
          </p:cNvPr>
          <p:cNvSpPr/>
          <p:nvPr/>
        </p:nvSpPr>
        <p:spPr>
          <a:xfrm>
            <a:off x="3050324" y="1145848"/>
            <a:ext cx="1600053" cy="244703"/>
          </a:xfrm>
          <a:prstGeom prst="rect">
            <a:avLst/>
          </a:prstGeom>
          <a:solidFill>
            <a:srgbClr val="FFFF00">
              <a:alpha val="5253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99B5FB2-AB11-5F7E-3BE4-FDEE9789DE70}"/>
              </a:ext>
            </a:extLst>
          </p:cNvPr>
          <p:cNvSpPr/>
          <p:nvPr/>
        </p:nvSpPr>
        <p:spPr>
          <a:xfrm>
            <a:off x="6688692" y="1145848"/>
            <a:ext cx="1305777" cy="244703"/>
          </a:xfrm>
          <a:prstGeom prst="rect">
            <a:avLst/>
          </a:prstGeom>
          <a:solidFill>
            <a:srgbClr val="FFFF00">
              <a:alpha val="5253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23E2B4-04C0-B526-531B-689E22CA4362}"/>
              </a:ext>
            </a:extLst>
          </p:cNvPr>
          <p:cNvSpPr txBox="1"/>
          <p:nvPr/>
        </p:nvSpPr>
        <p:spPr>
          <a:xfrm>
            <a:off x="4045076" y="2481024"/>
            <a:ext cx="1898579" cy="523220"/>
          </a:xfrm>
          <a:prstGeom prst="rect">
            <a:avLst/>
          </a:prstGeom>
          <a:noFill/>
          <a:ln w="25400">
            <a:solidFill>
              <a:srgbClr val="1F4A9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blamed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77D479BA-46F5-6075-BABF-8DEF1340B42E}"/>
              </a:ext>
            </a:extLst>
          </p:cNvPr>
          <p:cNvSpPr/>
          <p:nvPr/>
        </p:nvSpPr>
        <p:spPr>
          <a:xfrm>
            <a:off x="3850350" y="1990983"/>
            <a:ext cx="205484" cy="1952090"/>
          </a:xfrm>
          <a:prstGeom prst="rightBrace">
            <a:avLst/>
          </a:prstGeom>
          <a:ln w="25400">
            <a:solidFill>
              <a:srgbClr val="1F4A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F988553B-8C24-4C97-EA90-D0E096418667}"/>
              </a:ext>
            </a:extLst>
          </p:cNvPr>
          <p:cNvSpPr/>
          <p:nvPr/>
        </p:nvSpPr>
        <p:spPr>
          <a:xfrm>
            <a:off x="7994469" y="2599362"/>
            <a:ext cx="205484" cy="2342507"/>
          </a:xfrm>
          <a:prstGeom prst="rightBrace">
            <a:avLst/>
          </a:prstGeom>
          <a:ln w="25400">
            <a:solidFill>
              <a:srgbClr val="1F4A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AEBECC-3A8B-D6EA-83D6-1BEDC8AE120E}"/>
              </a:ext>
            </a:extLst>
          </p:cNvPr>
          <p:cNvSpPr txBox="1"/>
          <p:nvPr/>
        </p:nvSpPr>
        <p:spPr>
          <a:xfrm>
            <a:off x="4197533" y="3231738"/>
            <a:ext cx="2014688" cy="523220"/>
          </a:xfrm>
          <a:prstGeom prst="rect">
            <a:avLst/>
          </a:prstGeom>
          <a:noFill/>
          <a:ln w="25400">
            <a:solidFill>
              <a:srgbClr val="1F4A9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blames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 EU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119A73-E2FF-84AF-1FD2-F092988BB082}"/>
              </a:ext>
            </a:extLst>
          </p:cNvPr>
          <p:cNvSpPr txBox="1"/>
          <p:nvPr/>
        </p:nvSpPr>
        <p:spPr>
          <a:xfrm>
            <a:off x="8202203" y="3907694"/>
            <a:ext cx="1701010" cy="307777"/>
          </a:xfrm>
          <a:prstGeom prst="rect">
            <a:avLst/>
          </a:prstGeom>
          <a:noFill/>
          <a:ln w="25400">
            <a:solidFill>
              <a:srgbClr val="1F4A9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ducks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985153-8E87-6393-71C7-8F4BDC16DCE7}"/>
              </a:ext>
            </a:extLst>
          </p:cNvPr>
          <p:cNvSpPr txBox="1"/>
          <p:nvPr/>
        </p:nvSpPr>
        <p:spPr>
          <a:xfrm>
            <a:off x="8202204" y="3231738"/>
            <a:ext cx="1701009" cy="523220"/>
          </a:xfrm>
          <a:prstGeom prst="rect">
            <a:avLst/>
          </a:prstGeom>
          <a:noFill/>
          <a:ln w="25400">
            <a:solidFill>
              <a:srgbClr val="1F4A9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 EU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blamed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98C6DB42-CFA3-F97B-3E19-5783026909FF}"/>
              </a:ext>
            </a:extLst>
          </p:cNvPr>
          <p:cNvSpPr/>
          <p:nvPr/>
        </p:nvSpPr>
        <p:spPr>
          <a:xfrm flipV="1">
            <a:off x="5296599" y="4443040"/>
            <a:ext cx="205484" cy="523221"/>
          </a:xfrm>
          <a:prstGeom prst="rightBrace">
            <a:avLst/>
          </a:prstGeom>
          <a:ln w="25400">
            <a:solidFill>
              <a:srgbClr val="1F4A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F6977216-CA8D-8E86-D8B1-1A644F947F3D}"/>
              </a:ext>
            </a:extLst>
          </p:cNvPr>
          <p:cNvSpPr/>
          <p:nvPr/>
        </p:nvSpPr>
        <p:spPr>
          <a:xfrm rot="16200000" flipV="1">
            <a:off x="8972432" y="4389856"/>
            <a:ext cx="341397" cy="577090"/>
          </a:xfrm>
          <a:prstGeom prst="rightBrace">
            <a:avLst/>
          </a:prstGeom>
          <a:ln w="25400">
            <a:solidFill>
              <a:srgbClr val="1F4A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AB118E4E-929D-7C19-2BB1-361845434389}"/>
              </a:ext>
            </a:extLst>
          </p:cNvPr>
          <p:cNvCxnSpPr>
            <a:cxnSpLocks/>
          </p:cNvCxnSpPr>
          <p:nvPr/>
        </p:nvCxnSpPr>
        <p:spPr>
          <a:xfrm flipV="1">
            <a:off x="5502083" y="3808746"/>
            <a:ext cx="0" cy="89681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F3651102-A310-CD4D-4589-3513EA114E8B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2454B3-0036-9FDF-E15E-3AE12314FE36}"/>
              </a:ext>
            </a:extLst>
          </p:cNvPr>
          <p:cNvSpPr txBox="1"/>
          <p:nvPr/>
        </p:nvSpPr>
        <p:spPr>
          <a:xfrm>
            <a:off x="3629776" y="5794478"/>
            <a:ext cx="5164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Heinkelmann</a:t>
            </a:r>
            <a:r>
              <a:rPr lang="de-DE" sz="14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-Wild, T &amp; </a:t>
            </a:r>
            <a:r>
              <a:rPr lang="de-DE" sz="1400" b="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Kriegmair</a:t>
            </a:r>
            <a:r>
              <a:rPr lang="de-DE" sz="14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L &amp; Rittberger, B. (</a:t>
            </a:r>
            <a:r>
              <a:rPr lang="de-DE" sz="1400" b="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n.d</a:t>
            </a:r>
            <a:r>
              <a:rPr lang="de-DE" sz="14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.–a)</a:t>
            </a:r>
            <a:endParaRPr lang="de-DE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5CCFB9CF-38E9-7C22-887A-5484B02A2ED1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lame 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ame</a:t>
            </a:r>
            <a:endParaRPr sz="3600" b="0" i="0" u="none" strike="noStrike" cap="none"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CA2D77C4-7B4A-77A3-A4CE-E34BB8EBC534}"/>
              </a:ext>
            </a:extLst>
          </p:cNvPr>
          <p:cNvSpPr txBox="1"/>
          <p:nvPr/>
        </p:nvSpPr>
        <p:spPr>
          <a:xfrm>
            <a:off x="421005" y="1600199"/>
            <a:ext cx="10711284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de-DE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de-D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de-D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Blame Game</a:t>
            </a:r>
            <a:endParaRPr lang="de-DE" sz="2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  <a:tabLst/>
              <a:defRPr/>
            </a:pPr>
            <a:endParaRPr kumimoji="0" lang="de-DE" sz="2400" kern="0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400" kern="0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de-DE" sz="2400" b="1" kern="0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Outside </a:t>
            </a:r>
            <a:r>
              <a:rPr kumimoji="0" lang="de-DE" sz="2400" b="1" kern="0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endParaRPr lang="de-DE" sz="24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Foreigners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!“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lang="de-DE" sz="2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Sanctioning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whole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country</a:t>
            </a:r>
            <a:endParaRPr lang="de-DE" sz="2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Foreigners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!“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400" kern="0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de-DE" sz="2400" b="1" kern="0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kumimoji="0" lang="de-DE" sz="2400" b="1" kern="0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legitimacy</a:t>
            </a:r>
            <a:r>
              <a:rPr kumimoji="0" lang="de-DE" sz="2400" b="1" kern="0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„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Foreigns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impose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policies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on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and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dont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have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right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</a:t>
            </a:r>
            <a:r>
              <a:rPr kumimoji="0" lang="de-DE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do so!“</a:t>
            </a:r>
          </a:p>
        </p:txBody>
      </p:sp>
      <p:pic>
        <p:nvPicPr>
          <p:cNvPr id="1026" name="Picture 2" descr="Hungary: Viktor Orban doubles-down on anti-European rhetoric">
            <a:extLst>
              <a:ext uri="{FF2B5EF4-FFF2-40B4-BE49-F238E27FC236}">
                <a16:creationId xmlns:a16="http://schemas.microsoft.com/office/drawing/2014/main" id="{C24546D2-56EE-3BF8-45AB-9D72B36D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90" y="1787957"/>
            <a:ext cx="5673779" cy="378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4606E8F-28DE-FB9B-EBC6-16856CCA8B6F}"/>
              </a:ext>
            </a:extLst>
          </p:cNvPr>
          <p:cNvSpPr txBox="1"/>
          <p:nvPr/>
        </p:nvSpPr>
        <p:spPr>
          <a:xfrm>
            <a:off x="6096000" y="5642448"/>
            <a:ext cx="5164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</a:t>
            </a:r>
            <a:r>
              <a:rPr lang="de-DE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www.lemonde.fr</a:t>
            </a:r>
            <a:r>
              <a:rPr lang="de-DE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/en/international/</a:t>
            </a:r>
            <a:r>
              <a:rPr lang="de-DE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article</a:t>
            </a:r>
            <a:r>
              <a:rPr lang="de-DE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/2022/12/24/hungary-viktor-orban-continues-his-anti-european-rhetoric_6008919_4.html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21C95F-FF2C-EB64-1CBB-0C8961298652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783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A77B1E09-8C20-7471-9920-EC19704B1ED3}"/>
              </a:ext>
            </a:extLst>
          </p:cNvPr>
          <p:cNvSpPr txBox="1"/>
          <p:nvPr/>
        </p:nvSpPr>
        <p:spPr>
          <a:xfrm>
            <a:off x="1603057" y="197896"/>
            <a:ext cx="898588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Why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do MS 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lame on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Brussels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What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their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enefit?</a:t>
            </a:r>
            <a:endParaRPr sz="3600" b="0" i="0" u="none" strike="noStrike" cap="none"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>
            <a:extLst>
              <a:ext uri="{FF2B5EF4-FFF2-40B4-BE49-F238E27FC236}">
                <a16:creationId xmlns:a16="http://schemas.microsoft.com/office/drawing/2014/main" id="{6672C7E6-4AED-E02D-B8DC-789DE984EDF4}"/>
              </a:ext>
            </a:extLst>
          </p:cNvPr>
          <p:cNvSpPr txBox="1"/>
          <p:nvPr/>
        </p:nvSpPr>
        <p:spPr>
          <a:xfrm>
            <a:off x="421005" y="1600199"/>
            <a:ext cx="10711284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Government: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Creation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a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crisis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Outside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intervention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by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externals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élites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framing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Higher support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governmental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policies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although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they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authoritarian</a:t>
            </a:r>
            <a:endParaRPr kumimoji="0" lang="de-DE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FFFFFF"/>
              </a:buClr>
              <a:buSzPts val="2000"/>
              <a:buFont typeface="Courier New"/>
              <a:buChar char="o"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Blaming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EU‘s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institutions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make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national alternatives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more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favorable</a:t>
            </a:r>
            <a:endParaRPr kumimoji="0" lang="de-DE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Irresponsibility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disappointments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Externalizing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Diffuse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Opposition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Disagreement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with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EU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disagreement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with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government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which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pushed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around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by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EU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tabLst/>
              <a:defRPr/>
            </a:pP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Positive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</a:t>
            </a:r>
            <a:r>
              <a:rPr lang="de-D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rier New"/>
              <a:buChar char="o"/>
              <a:tabLst/>
              <a:defRPr/>
            </a:pPr>
            <a:endParaRPr 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9EDE79-C362-9F4C-9C93-838B076F28C2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5DF7BE78-5591-869A-E7DF-6B947CBA0B28}"/>
              </a:ext>
            </a:extLst>
          </p:cNvPr>
          <p:cNvSpPr/>
          <p:nvPr/>
        </p:nvSpPr>
        <p:spPr>
          <a:xfrm>
            <a:off x="820865" y="5923764"/>
            <a:ext cx="465841" cy="1992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7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EAC7AD5D-1A07-2AFF-591E-1FB146FDB462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What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do the MS 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lame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Brussels</a:t>
            </a:r>
            <a:r>
              <a:rPr lang="de-DE" sz="3600" b="0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de-DE" sz="3600" b="0" i="0" u="none" strike="noStrike" cap="none" dirty="0" err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lang="de-DE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3600" b="0" i="0" u="none" strike="noStrike" cap="none"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68892AB8-EE4E-E750-A894-438E3A7435FB}"/>
              </a:ext>
            </a:extLst>
          </p:cNvPr>
          <p:cNvSpPr/>
          <p:nvPr/>
        </p:nvSpPr>
        <p:spPr>
          <a:xfrm>
            <a:off x="1062807" y="2144466"/>
            <a:ext cx="1777429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dumping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BD22B3BF-B8B3-B653-D8E4-CD85D1B0E8BB}"/>
              </a:ext>
            </a:extLst>
          </p:cNvPr>
          <p:cNvSpPr/>
          <p:nvPr/>
        </p:nvSpPr>
        <p:spPr>
          <a:xfrm>
            <a:off x="1778136" y="4056135"/>
            <a:ext cx="2342821" cy="501643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democratic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backsliding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B6EE00A5-1300-0023-3F2F-AEE58DC11A88}"/>
              </a:ext>
            </a:extLst>
          </p:cNvPr>
          <p:cNvSpPr/>
          <p:nvPr/>
        </p:nvSpPr>
        <p:spPr>
          <a:xfrm>
            <a:off x="2949547" y="5089057"/>
            <a:ext cx="2474359" cy="30598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Contested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8C20FA0E-72E3-77F1-F5E8-D7D035EF1A98}"/>
              </a:ext>
            </a:extLst>
          </p:cNvPr>
          <p:cNvSpPr/>
          <p:nvPr/>
        </p:nvSpPr>
        <p:spPr>
          <a:xfrm>
            <a:off x="3958974" y="1695236"/>
            <a:ext cx="1777429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Asylum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35C468F6-CF6F-767B-7EEE-974ECEAECF2D}"/>
              </a:ext>
            </a:extLst>
          </p:cNvPr>
          <p:cNvSpPr/>
          <p:nvPr/>
        </p:nvSpPr>
        <p:spPr>
          <a:xfrm>
            <a:off x="6267236" y="4866526"/>
            <a:ext cx="3268036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EU‘s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FRONETX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5BF3F5F7-8F8F-1662-1365-432E464C3377}"/>
              </a:ext>
            </a:extLst>
          </p:cNvPr>
          <p:cNvSpPr/>
          <p:nvPr/>
        </p:nvSpPr>
        <p:spPr>
          <a:xfrm>
            <a:off x="9351764" y="2159205"/>
            <a:ext cx="1777429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Deal</a:t>
            </a: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236CF704-1B06-0346-AA0E-61BF6B2E92BD}"/>
              </a:ext>
            </a:extLst>
          </p:cNvPr>
          <p:cNvSpPr/>
          <p:nvPr/>
        </p:nvSpPr>
        <p:spPr>
          <a:xfrm>
            <a:off x="6793236" y="1516701"/>
            <a:ext cx="1777429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D54710DD-0CF6-2574-B0B2-7DC3175B36F1}"/>
              </a:ext>
            </a:extLst>
          </p:cNvPr>
          <p:cNvSpPr/>
          <p:nvPr/>
        </p:nvSpPr>
        <p:spPr>
          <a:xfrm>
            <a:off x="5056385" y="3145346"/>
            <a:ext cx="2079230" cy="571497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Targets </a:t>
            </a:r>
            <a:r>
              <a:rPr lang="de-DE" b="1" dirty="0" err="1">
                <a:solidFill>
                  <a:schemeClr val="tx1"/>
                </a:solidFill>
              </a:rPr>
              <a:t>of</a:t>
            </a:r>
            <a:r>
              <a:rPr lang="de-DE" b="1" dirty="0">
                <a:solidFill>
                  <a:schemeClr val="tx1"/>
                </a:solidFill>
              </a:rPr>
              <a:t> Blame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C0E32E22-668B-D6B7-28EA-AE806EA77D4C}"/>
              </a:ext>
            </a:extLst>
          </p:cNvPr>
          <p:cNvSpPr/>
          <p:nvPr/>
        </p:nvSpPr>
        <p:spPr>
          <a:xfrm>
            <a:off x="8672547" y="4018899"/>
            <a:ext cx="2035996" cy="355133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7C76E16E-301C-37FD-6CFF-377BB4F0990A}"/>
              </a:ext>
            </a:extLst>
          </p:cNvPr>
          <p:cNvSpPr/>
          <p:nvPr/>
        </p:nvSpPr>
        <p:spPr>
          <a:xfrm>
            <a:off x="2557407" y="3145346"/>
            <a:ext cx="1777429" cy="40069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27D258A7-E719-0B1A-65C8-3C12BDE8D442}"/>
              </a:ext>
            </a:extLst>
          </p:cNvPr>
          <p:cNvSpPr/>
          <p:nvPr/>
        </p:nvSpPr>
        <p:spPr>
          <a:xfrm>
            <a:off x="7857164" y="2918364"/>
            <a:ext cx="1006869" cy="30598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Brexit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BC23DC-3A84-361F-003F-AE6891FDE87C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304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B2F8E2-34ED-8873-CF45-3355041DD68E}"/>
              </a:ext>
            </a:extLst>
          </p:cNvPr>
          <p:cNvSpPr txBox="1"/>
          <p:nvPr/>
        </p:nvSpPr>
        <p:spPr>
          <a:xfrm>
            <a:off x="1603057" y="197896"/>
            <a:ext cx="898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de-DE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Migration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8E374F-1A60-D848-0C06-AB53AF9E8D03}"/>
              </a:ext>
            </a:extLst>
          </p:cNvPr>
          <p:cNvSpPr txBox="1"/>
          <p:nvPr/>
        </p:nvSpPr>
        <p:spPr>
          <a:xfrm>
            <a:off x="421005" y="1600200"/>
            <a:ext cx="844677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substantial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 Crisis </a:t>
            </a: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Peaked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migrants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Origin: Syrian, Iraq, Libya, Afghanistan, Eritrea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Countries: Germany,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Countries: </a:t>
            </a:r>
            <a:r>
              <a:rPr lang="de-CH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de-CH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de-CH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  <a:r>
              <a:rPr lang="de-CH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de-CH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Slovenia, </a:t>
            </a:r>
            <a:r>
              <a:rPr lang="de-CH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AB0007-E2AA-3C4C-AE03-A00E9FFB1348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713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4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D2139114-FD86-C594-8B63-1F6D4EA79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" y="886975"/>
            <a:ext cx="10494645" cy="508404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62417B0-E1D6-371D-A100-B2AF8FEE00A9}"/>
              </a:ext>
            </a:extLst>
          </p:cNvPr>
          <p:cNvSpPr txBox="1"/>
          <p:nvPr/>
        </p:nvSpPr>
        <p:spPr>
          <a:xfrm>
            <a:off x="848677" y="6084249"/>
            <a:ext cx="60974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altLang="de-DE" sz="1000" b="0" i="0" u="none" strike="noStrike" cap="none" normalizeH="0" baseline="0" dirty="0" err="1" bmk="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Gessler</a:t>
            </a:r>
            <a:r>
              <a:rPr kumimoji="0" lang="de-DE" altLang="de-DE" sz="1000" b="0" i="0" u="none" strike="noStrike" cap="none" normalizeH="0" baseline="0" dirty="0" bmk="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et al. (2022) </a:t>
            </a:r>
            <a:endParaRPr lang="de-DE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4FB5A4-DBB7-6622-2A7A-FE61D51506A4}"/>
              </a:ext>
            </a:extLst>
          </p:cNvPr>
          <p:cNvSpPr txBox="1"/>
          <p:nvPr/>
        </p:nvSpPr>
        <p:spPr>
          <a:xfrm>
            <a:off x="11616823" y="62653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977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2255</Words>
  <Application>Microsoft Macintosh PowerPoint</Application>
  <PresentationFormat>Breitbild</PresentationFormat>
  <Paragraphs>231</Paragraphs>
  <Slides>28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Courier New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Maxima Heilmann</dc:creator>
  <cp:lastModifiedBy>Zeno Burger</cp:lastModifiedBy>
  <cp:revision>21</cp:revision>
  <dcterms:created xsi:type="dcterms:W3CDTF">2024-04-23T22:33:29Z</dcterms:created>
  <dcterms:modified xsi:type="dcterms:W3CDTF">2024-05-09T08:50:13Z</dcterms:modified>
</cp:coreProperties>
</file>