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8" r:id="rId2"/>
    <p:sldId id="282" r:id="rId3"/>
    <p:sldId id="297" r:id="rId4"/>
    <p:sldId id="296" r:id="rId5"/>
    <p:sldId id="270" r:id="rId6"/>
    <p:sldId id="294" r:id="rId7"/>
    <p:sldId id="280" r:id="rId8"/>
    <p:sldId id="295" r:id="rId9"/>
    <p:sldId id="271" r:id="rId10"/>
    <p:sldId id="278" r:id="rId11"/>
    <p:sldId id="279" r:id="rId12"/>
    <p:sldId id="257" r:id="rId13"/>
    <p:sldId id="284" r:id="rId14"/>
    <p:sldId id="285" r:id="rId15"/>
    <p:sldId id="288" r:id="rId16"/>
    <p:sldId id="289" r:id="rId17"/>
    <p:sldId id="287" r:id="rId18"/>
    <p:sldId id="291" r:id="rId19"/>
    <p:sldId id="292" r:id="rId20"/>
    <p:sldId id="293" r:id="rId21"/>
    <p:sldId id="286"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řina Machovcová" initials="KM" lastIdx="1" clrIdx="0">
    <p:extLst>
      <p:ext uri="{19B8F6BF-5375-455C-9EA6-DF929625EA0E}">
        <p15:presenceInfo xmlns:p15="http://schemas.microsoft.com/office/powerpoint/2012/main" userId="S-1-5-21-2912874502-3377905036-1961896456-1002" providerId="AD"/>
      </p:ext>
    </p:extLst>
  </p:cmAuthor>
  <p:cmAuthor id="2" name="Kateřina Machovcová" initials="KM [2]" lastIdx="1" clrIdx="1">
    <p:extLst>
      <p:ext uri="{19B8F6BF-5375-455C-9EA6-DF929625EA0E}">
        <p15:presenceInfo xmlns:p15="http://schemas.microsoft.com/office/powerpoint/2012/main" userId="16e464d79fed311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65" d="100"/>
          <a:sy n="65" d="100"/>
        </p:scale>
        <p:origin x="156" y="60"/>
      </p:cViewPr>
      <p:guideLst/>
    </p:cSldViewPr>
  </p:slideViewPr>
  <p:notesTextViewPr>
    <p:cViewPr>
      <p:scale>
        <a:sx n="1" d="1"/>
        <a:sy n="1" d="1"/>
      </p:scale>
      <p:origin x="0" y="0"/>
    </p:cViewPr>
  </p:notesTextViewPr>
  <p:notesViewPr>
    <p:cSldViewPr snapToGrid="0">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DE58B-CB8F-4D26-AA3D-D33471BBCF1A}" type="datetimeFigureOut">
              <a:rPr lang="cs-CZ" smtClean="0"/>
              <a:t>12.03.2021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F43AFD-F937-4018-9211-D308F7A53052}" type="slidenum">
              <a:rPr lang="cs-CZ" smtClean="0"/>
              <a:t>‹#›</a:t>
            </a:fld>
            <a:endParaRPr lang="cs-CZ"/>
          </a:p>
        </p:txBody>
      </p:sp>
    </p:spTree>
    <p:extLst>
      <p:ext uri="{BB962C8B-B14F-4D97-AF65-F5344CB8AC3E}">
        <p14:creationId xmlns:p14="http://schemas.microsoft.com/office/powerpoint/2010/main" val="268399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a:t>
            </a:fld>
            <a:endParaRPr lang="cs-CZ"/>
          </a:p>
        </p:txBody>
      </p:sp>
    </p:spTree>
    <p:extLst>
      <p:ext uri="{BB962C8B-B14F-4D97-AF65-F5344CB8AC3E}">
        <p14:creationId xmlns:p14="http://schemas.microsoft.com/office/powerpoint/2010/main" val="2144983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11</a:t>
            </a:fld>
            <a:endParaRPr lang="cs-CZ"/>
          </a:p>
        </p:txBody>
      </p:sp>
    </p:spTree>
    <p:extLst>
      <p:ext uri="{BB962C8B-B14F-4D97-AF65-F5344CB8AC3E}">
        <p14:creationId xmlns:p14="http://schemas.microsoft.com/office/powerpoint/2010/main" val="1568412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12</a:t>
            </a:fld>
            <a:endParaRPr lang="cs-CZ"/>
          </a:p>
        </p:txBody>
      </p:sp>
    </p:spTree>
    <p:extLst>
      <p:ext uri="{BB962C8B-B14F-4D97-AF65-F5344CB8AC3E}">
        <p14:creationId xmlns:p14="http://schemas.microsoft.com/office/powerpoint/2010/main" val="1390750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13</a:t>
            </a:fld>
            <a:endParaRPr lang="cs-CZ"/>
          </a:p>
        </p:txBody>
      </p:sp>
    </p:spTree>
    <p:extLst>
      <p:ext uri="{BB962C8B-B14F-4D97-AF65-F5344CB8AC3E}">
        <p14:creationId xmlns:p14="http://schemas.microsoft.com/office/powerpoint/2010/main" val="1683524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14</a:t>
            </a:fld>
            <a:endParaRPr lang="cs-CZ"/>
          </a:p>
        </p:txBody>
      </p:sp>
    </p:spTree>
    <p:extLst>
      <p:ext uri="{BB962C8B-B14F-4D97-AF65-F5344CB8AC3E}">
        <p14:creationId xmlns:p14="http://schemas.microsoft.com/office/powerpoint/2010/main" val="546276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Balance between differentiation and integration</a:t>
            </a:r>
            <a:endParaRPr lang="cs-CZ" dirty="0"/>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15</a:t>
            </a:fld>
            <a:endParaRPr lang="cs-CZ"/>
          </a:p>
        </p:txBody>
      </p:sp>
    </p:spTree>
    <p:extLst>
      <p:ext uri="{BB962C8B-B14F-4D97-AF65-F5344CB8AC3E}">
        <p14:creationId xmlns:p14="http://schemas.microsoft.com/office/powerpoint/2010/main" val="4281625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16</a:t>
            </a:fld>
            <a:endParaRPr lang="cs-CZ"/>
          </a:p>
        </p:txBody>
      </p:sp>
    </p:spTree>
    <p:extLst>
      <p:ext uri="{BB962C8B-B14F-4D97-AF65-F5344CB8AC3E}">
        <p14:creationId xmlns:p14="http://schemas.microsoft.com/office/powerpoint/2010/main" val="1580434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17</a:t>
            </a:fld>
            <a:endParaRPr lang="cs-CZ"/>
          </a:p>
        </p:txBody>
      </p:sp>
    </p:spTree>
    <p:extLst>
      <p:ext uri="{BB962C8B-B14F-4D97-AF65-F5344CB8AC3E}">
        <p14:creationId xmlns:p14="http://schemas.microsoft.com/office/powerpoint/2010/main" val="1131310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Někteří autoři uvádí do 30 let, ale spíš je posun ke 40 s tím, jak se posouvají dospělé závazky jako je založení rodiny</a:t>
            </a:r>
          </a:p>
          <a:p>
            <a:r>
              <a:rPr lang="cs-CZ" dirty="0"/>
              <a:t>Vynořující se dospělost – období „Mezi“, prodloužení hledání identity, ne-závislosti, třeba volba profese, ale ještě finanční závislost na rodičích </a:t>
            </a:r>
            <a:r>
              <a:rPr lang="cs-CZ" dirty="0" err="1"/>
              <a:t>atp</a:t>
            </a:r>
            <a:r>
              <a:rPr lang="cs-CZ" dirty="0"/>
              <a:t>, </a:t>
            </a:r>
            <a:r>
              <a:rPr lang="cs-CZ" dirty="0" err="1"/>
              <a:t>obodobí</a:t>
            </a:r>
            <a:r>
              <a:rPr lang="cs-CZ" dirty="0"/>
              <a:t> experimentování ve vztazích</a:t>
            </a:r>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18</a:t>
            </a:fld>
            <a:endParaRPr lang="cs-CZ"/>
          </a:p>
        </p:txBody>
      </p:sp>
    </p:spTree>
    <p:extLst>
      <p:ext uri="{BB962C8B-B14F-4D97-AF65-F5344CB8AC3E}">
        <p14:creationId xmlns:p14="http://schemas.microsoft.com/office/powerpoint/2010/main" val="1898397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19</a:t>
            </a:fld>
            <a:endParaRPr lang="cs-CZ"/>
          </a:p>
        </p:txBody>
      </p:sp>
    </p:spTree>
    <p:extLst>
      <p:ext uri="{BB962C8B-B14F-4D97-AF65-F5344CB8AC3E}">
        <p14:creationId xmlns:p14="http://schemas.microsoft.com/office/powerpoint/2010/main" val="1909951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20</a:t>
            </a:fld>
            <a:endParaRPr lang="cs-CZ"/>
          </a:p>
        </p:txBody>
      </p:sp>
    </p:spTree>
    <p:extLst>
      <p:ext uri="{BB962C8B-B14F-4D97-AF65-F5344CB8AC3E}">
        <p14:creationId xmlns:p14="http://schemas.microsoft.com/office/powerpoint/2010/main" val="349566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Gough</a:t>
            </a:r>
            <a:r>
              <a:rPr lang="cs-CZ" dirty="0"/>
              <a:t> – podívat se například na to, které charakteristiky jsou spíš individualistické a které spíš kolektivistické </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a:t>
            </a:fld>
            <a:endParaRPr lang="cs-CZ"/>
          </a:p>
        </p:txBody>
      </p:sp>
    </p:spTree>
    <p:extLst>
      <p:ext uri="{BB962C8B-B14F-4D97-AF65-F5344CB8AC3E}">
        <p14:creationId xmlns:p14="http://schemas.microsoft.com/office/powerpoint/2010/main" val="18646073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21</a:t>
            </a:fld>
            <a:endParaRPr lang="cs-CZ"/>
          </a:p>
        </p:txBody>
      </p:sp>
    </p:spTree>
    <p:extLst>
      <p:ext uri="{BB962C8B-B14F-4D97-AF65-F5344CB8AC3E}">
        <p14:creationId xmlns:p14="http://schemas.microsoft.com/office/powerpoint/2010/main" val="32416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4</a:t>
            </a:fld>
            <a:endParaRPr lang="cs-CZ"/>
          </a:p>
        </p:txBody>
      </p:sp>
    </p:spTree>
    <p:extLst>
      <p:ext uri="{BB962C8B-B14F-4D97-AF65-F5344CB8AC3E}">
        <p14:creationId xmlns:p14="http://schemas.microsoft.com/office/powerpoint/2010/main" val="385464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5</a:t>
            </a:fld>
            <a:endParaRPr lang="cs-CZ"/>
          </a:p>
        </p:txBody>
      </p:sp>
    </p:spTree>
    <p:extLst>
      <p:ext uri="{BB962C8B-B14F-4D97-AF65-F5344CB8AC3E}">
        <p14:creationId xmlns:p14="http://schemas.microsoft.com/office/powerpoint/2010/main" val="2466329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6</a:t>
            </a:fld>
            <a:endParaRPr lang="cs-CZ"/>
          </a:p>
        </p:txBody>
      </p:sp>
    </p:spTree>
    <p:extLst>
      <p:ext uri="{BB962C8B-B14F-4D97-AF65-F5344CB8AC3E}">
        <p14:creationId xmlns:p14="http://schemas.microsoft.com/office/powerpoint/2010/main" val="1529215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a:xfrm>
            <a:off x="502920" y="4809745"/>
            <a:ext cx="5486400" cy="3600450"/>
          </a:xfrm>
        </p:spPr>
        <p:txBody>
          <a:bodyPr/>
          <a:lstStyle/>
          <a:p>
            <a:endParaRPr lang="cs-CZ" dirty="0"/>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7</a:t>
            </a:fld>
            <a:endParaRPr lang="cs-CZ"/>
          </a:p>
        </p:txBody>
      </p:sp>
    </p:spTree>
    <p:extLst>
      <p:ext uri="{BB962C8B-B14F-4D97-AF65-F5344CB8AC3E}">
        <p14:creationId xmlns:p14="http://schemas.microsoft.com/office/powerpoint/2010/main" val="272952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8</a:t>
            </a:fld>
            <a:endParaRPr lang="cs-CZ"/>
          </a:p>
        </p:txBody>
      </p:sp>
    </p:spTree>
    <p:extLst>
      <p:ext uri="{BB962C8B-B14F-4D97-AF65-F5344CB8AC3E}">
        <p14:creationId xmlns:p14="http://schemas.microsoft.com/office/powerpoint/2010/main" val="3629874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2F43AFD-F937-4018-9211-D308F7A53052}" type="slidenum">
              <a:rPr lang="cs-CZ" smtClean="0"/>
              <a:t>9</a:t>
            </a:fld>
            <a:endParaRPr lang="cs-CZ"/>
          </a:p>
        </p:txBody>
      </p:sp>
    </p:spTree>
    <p:extLst>
      <p:ext uri="{BB962C8B-B14F-4D97-AF65-F5344CB8AC3E}">
        <p14:creationId xmlns:p14="http://schemas.microsoft.com/office/powerpoint/2010/main" val="1673272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https://thepsychologist.bps.org.uk/volume-31/may-2018/scaffolding-stronger-society</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10</a:t>
            </a:fld>
            <a:endParaRPr lang="cs-CZ"/>
          </a:p>
        </p:txBody>
      </p:sp>
    </p:spTree>
    <p:extLst>
      <p:ext uri="{BB962C8B-B14F-4D97-AF65-F5344CB8AC3E}">
        <p14:creationId xmlns:p14="http://schemas.microsoft.com/office/powerpoint/2010/main" val="418090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85F03-14CC-4DB4-B811-043DC161BDC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290ECF9-697E-4068-9B73-E405714CB9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48220EA-1589-41D4-9C76-1098DBA6F40E}"/>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0FC02137-09BA-4543-8439-5023B82C0AF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102362-0A00-40A3-99D8-9C84AECC5A9B}"/>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1960995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C1A3A-F9FE-4BAA-94CF-016F77456ED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16D46B-C5B7-4D42-A6B0-859B8CE0AEAB}"/>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D990441-5C7B-42CF-B889-FE84C6229567}"/>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BDA8A5F4-5C68-48BB-AEC5-292F4762003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F441B9-8144-4DB0-84C9-D6DC0DC73232}"/>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374009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E3385D5-CF92-4365-8D42-F7AFEA87C65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910AC50-5757-4E0B-BC16-75C7944452E5}"/>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7556667-74B7-4AEA-A9FA-50E247940A53}"/>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414C6C19-DFAD-42EB-BAF6-131D53B4D7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9C2B5D-43C5-4EDD-9E94-9D45C8835946}"/>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149223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A5DCE8-E632-4AD3-B29C-D9E6850A10D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848A3DD-F72B-4DF1-A4E3-0F67F2CA1E14}"/>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E90778-680D-44A6-A493-50D44894091A}"/>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2E4C3E5C-823C-45EC-B3EA-1B157320F3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9B35CE-ECD1-4C1D-9CA3-3EEF3FD7324D}"/>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2107003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0D80E-34FF-4F2C-B553-39D9E23608C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84928AFF-23D9-445B-BBF7-73ED432A16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6959F07A-F06E-4791-812D-6FFC3D0B5890}"/>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1B50E59C-2AFE-41CF-95B1-5D37BBBF389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6DE054-A82F-4CBF-BA91-360CED09C48D}"/>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81748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7627D8-5E23-437B-B062-507093613AF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EB65D17-3023-432A-96DC-B05A6C1F6C90}"/>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C13D5DF-E79F-47C3-B0A9-F5FAC8D1C6C9}"/>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6ABD3E3-10EE-489D-AEC5-F6C6D82CEFC7}"/>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6" name="Zástupný symbol pro zápatí 5">
            <a:extLst>
              <a:ext uri="{FF2B5EF4-FFF2-40B4-BE49-F238E27FC236}">
                <a16:creationId xmlns:a16="http://schemas.microsoft.com/office/drawing/2014/main" id="{F6F6EF8F-A0C1-4EE4-AD2B-B31FFD32F93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C5A5666-2ADC-4DFB-A364-D03B07F90812}"/>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944148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96C43E-AC68-4AC7-B5BA-E766E07EB8C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53ADE21F-DBBD-4CE4-92BB-DDA190ECC8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2D6364FE-17E5-463D-8A8D-F7A90010594D}"/>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26D323A4-8E21-4E12-BB23-9E3B810232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1AD9C6B9-2893-49F7-9647-D7C5FD79AD4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F02DF87-BC01-412E-BEF2-0F2A7B9B9DB7}"/>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8" name="Zástupný symbol pro zápatí 7">
            <a:extLst>
              <a:ext uri="{FF2B5EF4-FFF2-40B4-BE49-F238E27FC236}">
                <a16:creationId xmlns:a16="http://schemas.microsoft.com/office/drawing/2014/main" id="{E8D5DB3B-1114-49D9-9764-B78514E2CEF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49B07C3-BC2E-45BD-99FF-F99D82873979}"/>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55342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F88056-560E-4F61-9455-D0ABDFD5AB5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F62B4DD-C7CF-4EF6-9D8D-57451BAF55E0}"/>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4" name="Zástupný symbol pro zápatí 3">
            <a:extLst>
              <a:ext uri="{FF2B5EF4-FFF2-40B4-BE49-F238E27FC236}">
                <a16:creationId xmlns:a16="http://schemas.microsoft.com/office/drawing/2014/main" id="{2970039C-C34C-4237-BCF6-1DD8B5973AD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A5AD009-C5A9-485D-8006-3176D606BC01}"/>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1183625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DC9CCA1-348C-45C1-8E29-EF39A593985B}"/>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3" name="Zástupný symbol pro zápatí 2">
            <a:extLst>
              <a:ext uri="{FF2B5EF4-FFF2-40B4-BE49-F238E27FC236}">
                <a16:creationId xmlns:a16="http://schemas.microsoft.com/office/drawing/2014/main" id="{F72FC1FE-DCB5-49CA-814B-A1D25C8BE82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6F00D1F-8764-4926-9955-8E111C34BAD8}"/>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34280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B30D8C-E483-44BF-9233-D77DB778428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305E2BD7-0F75-4303-95EB-99ED6A4C2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CE5448A3-0278-4BD6-9CC0-1A31B3850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BD5B87A-4032-4C14-AC9C-DBC46B96C3D5}"/>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6" name="Zástupný symbol pro zápatí 5">
            <a:extLst>
              <a:ext uri="{FF2B5EF4-FFF2-40B4-BE49-F238E27FC236}">
                <a16:creationId xmlns:a16="http://schemas.microsoft.com/office/drawing/2014/main" id="{5813393E-1B3E-4FB1-9549-067F1974CA8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7CC6E1-0DA6-45C8-8EC4-DDA917EA0701}"/>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373174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80A4EF-AE9E-4BFF-AFAC-6E93696A0ED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5C708A5-E8AA-47DF-9F51-27E2434ADD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AA4939F4-CA73-4495-AF3A-432FAE9E15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B287F661-AF0D-4057-AAEE-CDDAA94B6D54}"/>
              </a:ext>
            </a:extLst>
          </p:cNvPr>
          <p:cNvSpPr>
            <a:spLocks noGrp="1"/>
          </p:cNvSpPr>
          <p:nvPr>
            <p:ph type="dt" sz="half" idx="10"/>
          </p:nvPr>
        </p:nvSpPr>
        <p:spPr/>
        <p:txBody>
          <a:bodyPr/>
          <a:lstStyle/>
          <a:p>
            <a:fld id="{5FD9C578-FE78-4812-9E54-9B4E0F3244DC}" type="datetimeFigureOut">
              <a:rPr lang="cs-CZ" smtClean="0"/>
              <a:t>12.03.2021</a:t>
            </a:fld>
            <a:endParaRPr lang="cs-CZ"/>
          </a:p>
        </p:txBody>
      </p:sp>
      <p:sp>
        <p:nvSpPr>
          <p:cNvPr id="6" name="Zástupný symbol pro zápatí 5">
            <a:extLst>
              <a:ext uri="{FF2B5EF4-FFF2-40B4-BE49-F238E27FC236}">
                <a16:creationId xmlns:a16="http://schemas.microsoft.com/office/drawing/2014/main" id="{B77F462D-F625-41E7-A6FC-9802D5336AC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A0F6833-0B22-4999-972D-4F9736D39368}"/>
              </a:ext>
            </a:extLst>
          </p:cNvPr>
          <p:cNvSpPr>
            <a:spLocks noGrp="1"/>
          </p:cNvSpPr>
          <p:nvPr>
            <p:ph type="sldNum" sz="quarter" idx="12"/>
          </p:nvPr>
        </p:nvSpPr>
        <p:spPr/>
        <p:txBody>
          <a:bodyPr/>
          <a:lstStyle/>
          <a:p>
            <a:fld id="{2AB815A9-C3AE-4E23-BB08-55861BD13F96}" type="slidenum">
              <a:rPr lang="cs-CZ" smtClean="0"/>
              <a:t>‹#›</a:t>
            </a:fld>
            <a:endParaRPr lang="cs-CZ"/>
          </a:p>
        </p:txBody>
      </p:sp>
    </p:spTree>
    <p:extLst>
      <p:ext uri="{BB962C8B-B14F-4D97-AF65-F5344CB8AC3E}">
        <p14:creationId xmlns:p14="http://schemas.microsoft.com/office/powerpoint/2010/main" val="276379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76FC4C1-1ED0-4188-9602-582BA04F98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971D3DA-5ABD-4BAB-8F03-DC9CEA42A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66EBD4-B8F7-4A27-98E4-8B590FBB9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9C578-FE78-4812-9E54-9B4E0F3244DC}" type="datetimeFigureOut">
              <a:rPr lang="cs-CZ" smtClean="0"/>
              <a:t>12.03.2021</a:t>
            </a:fld>
            <a:endParaRPr lang="cs-CZ"/>
          </a:p>
        </p:txBody>
      </p:sp>
      <p:sp>
        <p:nvSpPr>
          <p:cNvPr id="5" name="Zástupný symbol pro zápatí 4">
            <a:extLst>
              <a:ext uri="{FF2B5EF4-FFF2-40B4-BE49-F238E27FC236}">
                <a16:creationId xmlns:a16="http://schemas.microsoft.com/office/drawing/2014/main" id="{B24FC133-6E06-49F7-9EAA-7741958E21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F3955DB-462A-4466-B05C-20B3D75605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815A9-C3AE-4E23-BB08-55861BD13F96}" type="slidenum">
              <a:rPr lang="cs-CZ" smtClean="0"/>
              <a:t>‹#›</a:t>
            </a:fld>
            <a:endParaRPr lang="cs-CZ"/>
          </a:p>
        </p:txBody>
      </p:sp>
    </p:spTree>
    <p:extLst>
      <p:ext uri="{BB962C8B-B14F-4D97-AF65-F5344CB8AC3E}">
        <p14:creationId xmlns:p14="http://schemas.microsoft.com/office/powerpoint/2010/main" val="401112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clanky.rvp.cz/clanek/c/G/21802/predsudky-a-skupinova-prislusnost-teorie-skupinove-identity.html/" TargetMode="External"/><Relationship Id="rId7"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gov.uk/government/publications/a-connected-society-a-strategy-for-tackling-loneliness" TargetMode="External"/><Relationship Id="rId5" Type="http://schemas.openxmlformats.org/officeDocument/2006/relationships/hyperlink" Target="http://www.groups4health.com/" TargetMode="External"/><Relationship Id="rId4" Type="http://schemas.openxmlformats.org/officeDocument/2006/relationships/hyperlink" Target="https://www.youtube.com/watch?v=TWWZd8lrraw&amp;t=197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XqHYzYn3WZw"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b9D6k3T2sb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sea.org/index.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Lacinov&#225;%20(Ed.)%20Cesty%20do%20dosp&#283;los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irozhlas.cz/zpravy-domov/ceska-spolecnost-vyzkum-tridy-kalkulacka_1909171000_zlo"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elar.edc.org/instruments/twenty-statements-test-ts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fr2PGbHHCWg&amp;list=PL528A6A714B6796B6&amp;index=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JrZwmHU9x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29589-05A7-489F-8185-1CF34D5562A0}"/>
              </a:ext>
            </a:extLst>
          </p:cNvPr>
          <p:cNvSpPr>
            <a:spLocks noGrp="1"/>
          </p:cNvSpPr>
          <p:nvPr>
            <p:ph type="title"/>
          </p:nvPr>
        </p:nvSpPr>
        <p:spPr/>
        <p:txBody>
          <a:bodyPr/>
          <a:lstStyle/>
          <a:p>
            <a:r>
              <a:rPr lang="cs-CZ" dirty="0"/>
              <a:t>Aplikovaná sociální psychologie</a:t>
            </a:r>
          </a:p>
        </p:txBody>
      </p:sp>
      <p:sp>
        <p:nvSpPr>
          <p:cNvPr id="3" name="Zástupný symbol pro text 2">
            <a:extLst>
              <a:ext uri="{FF2B5EF4-FFF2-40B4-BE49-F238E27FC236}">
                <a16:creationId xmlns:a16="http://schemas.microsoft.com/office/drawing/2014/main" id="{520E0FFD-649E-482E-B33E-F0358E58A46E}"/>
              </a:ext>
            </a:extLst>
          </p:cNvPr>
          <p:cNvSpPr>
            <a:spLocks noGrp="1"/>
          </p:cNvSpPr>
          <p:nvPr>
            <p:ph type="body" idx="1"/>
          </p:nvPr>
        </p:nvSpPr>
        <p:spPr/>
        <p:txBody>
          <a:bodyPr/>
          <a:lstStyle/>
          <a:p>
            <a:r>
              <a:rPr lang="cs-CZ" dirty="0"/>
              <a:t>Identita a subjektivita</a:t>
            </a:r>
          </a:p>
          <a:p>
            <a:endParaRPr lang="cs-CZ" dirty="0"/>
          </a:p>
        </p:txBody>
      </p:sp>
    </p:spTree>
    <p:extLst>
      <p:ext uri="{BB962C8B-B14F-4D97-AF65-F5344CB8AC3E}">
        <p14:creationId xmlns:p14="http://schemas.microsoft.com/office/powerpoint/2010/main" val="3851635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FE760-A1B5-4BA8-8A61-6861EF3BBE1B}"/>
              </a:ext>
            </a:extLst>
          </p:cNvPr>
          <p:cNvSpPr>
            <a:spLocks noGrp="1"/>
          </p:cNvSpPr>
          <p:nvPr>
            <p:ph type="title"/>
          </p:nvPr>
        </p:nvSpPr>
        <p:spPr/>
        <p:txBody>
          <a:bodyPr/>
          <a:lstStyle/>
          <a:p>
            <a:r>
              <a:rPr lang="en-US" dirty="0" err="1"/>
              <a:t>Teorie</a:t>
            </a:r>
            <a:r>
              <a:rPr lang="en-US" dirty="0"/>
              <a:t> </a:t>
            </a:r>
            <a:r>
              <a:rPr lang="en-US" dirty="0" err="1"/>
              <a:t>soci</a:t>
            </a:r>
            <a:r>
              <a:rPr lang="cs-CZ" dirty="0" err="1"/>
              <a:t>ální</a:t>
            </a:r>
            <a:r>
              <a:rPr lang="cs-CZ" dirty="0"/>
              <a:t> identity</a:t>
            </a:r>
          </a:p>
        </p:txBody>
      </p:sp>
      <p:sp>
        <p:nvSpPr>
          <p:cNvPr id="3" name="Zástupný symbol pro obsah 2">
            <a:extLst>
              <a:ext uri="{FF2B5EF4-FFF2-40B4-BE49-F238E27FC236}">
                <a16:creationId xmlns:a16="http://schemas.microsoft.com/office/drawing/2014/main" id="{40BC8916-B3E4-4AE5-BACD-F104AB573354}"/>
              </a:ext>
            </a:extLst>
          </p:cNvPr>
          <p:cNvSpPr>
            <a:spLocks noGrp="1"/>
          </p:cNvSpPr>
          <p:nvPr>
            <p:ph idx="1"/>
          </p:nvPr>
        </p:nvSpPr>
        <p:spPr/>
        <p:txBody>
          <a:bodyPr>
            <a:normAutofit fontScale="92500" lnSpcReduction="10000"/>
          </a:bodyPr>
          <a:lstStyle/>
          <a:p>
            <a:r>
              <a:rPr lang="cs-CZ" dirty="0" err="1"/>
              <a:t>Tajfel</a:t>
            </a:r>
            <a:r>
              <a:rPr lang="cs-CZ" dirty="0"/>
              <a:t> a kol. výzkum </a:t>
            </a:r>
            <a:r>
              <a:rPr lang="cs-CZ" dirty="0" err="1"/>
              <a:t>meziskupinových</a:t>
            </a:r>
            <a:r>
              <a:rPr lang="cs-CZ" dirty="0"/>
              <a:t> vztahů a skupinových procesů</a:t>
            </a:r>
          </a:p>
          <a:p>
            <a:pPr lvl="1"/>
            <a:r>
              <a:rPr lang="cs-CZ" dirty="0"/>
              <a:t>Personální identita = přesvědčení o svých dovednostech, schopnostech a vlastnostech jako jedince </a:t>
            </a:r>
            <a:r>
              <a:rPr lang="cs-CZ" i="1" dirty="0"/>
              <a:t>(jak se jako jednotlivec odlišuju od ostatních)</a:t>
            </a:r>
            <a:endParaRPr lang="cs-CZ" dirty="0"/>
          </a:p>
          <a:p>
            <a:pPr lvl="1"/>
            <a:r>
              <a:rPr lang="cs-CZ" dirty="0"/>
              <a:t>Sociální identita = aspekt </a:t>
            </a:r>
            <a:r>
              <a:rPr lang="cs-CZ" dirty="0" err="1"/>
              <a:t>sebepojmu</a:t>
            </a:r>
            <a:r>
              <a:rPr lang="cs-CZ" dirty="0"/>
              <a:t> jedince odvozený od poznání svého členství v sociální skupině spolu s hodnotou a emocionálním významem spojeným s tímto členstvím </a:t>
            </a:r>
            <a:r>
              <a:rPr lang="cs-CZ" i="1" dirty="0"/>
              <a:t>(jak se my jako skupina odlišujeme od ostatních skupin)</a:t>
            </a:r>
            <a:endParaRPr lang="cs-CZ" dirty="0"/>
          </a:p>
          <a:p>
            <a:r>
              <a:rPr lang="cs-CZ" dirty="0">
                <a:hlinkClick r:id="rId3"/>
              </a:rPr>
              <a:t>Výzkum předsudků vůči členům jiných skupin</a:t>
            </a:r>
            <a:r>
              <a:rPr lang="cs-CZ" dirty="0"/>
              <a:t>, </a:t>
            </a:r>
            <a:r>
              <a:rPr lang="cs-CZ" dirty="0" err="1"/>
              <a:t>sebekategorizace</a:t>
            </a:r>
            <a:r>
              <a:rPr lang="cs-CZ" dirty="0"/>
              <a:t> – </a:t>
            </a:r>
            <a:r>
              <a:rPr lang="cs-CZ" i="1" dirty="0"/>
              <a:t>abychom mohli pozitivně smýšlet o sobě, potřebujeme pozitivně smýšlet o našich členských skupinách</a:t>
            </a:r>
          </a:p>
          <a:p>
            <a:r>
              <a:rPr lang="cs-CZ" dirty="0">
                <a:hlinkClick r:id="rId4"/>
              </a:rPr>
              <a:t>A. </a:t>
            </a:r>
            <a:r>
              <a:rPr lang="cs-CZ" dirty="0" err="1">
                <a:hlinkClick r:id="rId4"/>
              </a:rPr>
              <a:t>Haslam</a:t>
            </a:r>
            <a:r>
              <a:rPr lang="cs-CZ" dirty="0">
                <a:hlinkClick r:id="rId4"/>
              </a:rPr>
              <a:t>, C. </a:t>
            </a:r>
            <a:r>
              <a:rPr lang="cs-CZ" dirty="0" err="1">
                <a:hlinkClick r:id="rId4"/>
              </a:rPr>
              <a:t>Haslam</a:t>
            </a:r>
            <a:r>
              <a:rPr lang="cs-CZ" dirty="0">
                <a:hlinkClick r:id="rId4"/>
              </a:rPr>
              <a:t>: </a:t>
            </a:r>
            <a:r>
              <a:rPr lang="cs-CZ" dirty="0" err="1">
                <a:hlinkClick r:id="rId4"/>
              </a:rPr>
              <a:t>Social</a:t>
            </a:r>
            <a:r>
              <a:rPr lang="cs-CZ" dirty="0">
                <a:hlinkClick r:id="rId4"/>
              </a:rPr>
              <a:t> Identity and </a:t>
            </a:r>
            <a:r>
              <a:rPr lang="cs-CZ" dirty="0" err="1">
                <a:hlinkClick r:id="rId4"/>
              </a:rPr>
              <a:t>new</a:t>
            </a:r>
            <a:r>
              <a:rPr lang="cs-CZ" dirty="0">
                <a:hlinkClick r:id="rId4"/>
              </a:rPr>
              <a:t> psychology </a:t>
            </a:r>
            <a:r>
              <a:rPr lang="cs-CZ" dirty="0" err="1">
                <a:hlinkClick r:id="rId4"/>
              </a:rPr>
              <a:t>for</a:t>
            </a:r>
            <a:r>
              <a:rPr lang="cs-CZ" dirty="0">
                <a:hlinkClick r:id="rId4"/>
              </a:rPr>
              <a:t> </a:t>
            </a:r>
            <a:r>
              <a:rPr lang="cs-CZ" dirty="0" err="1">
                <a:hlinkClick r:id="rId4"/>
              </a:rPr>
              <a:t>health</a:t>
            </a:r>
            <a:r>
              <a:rPr lang="cs-CZ" dirty="0">
                <a:hlinkClick r:id="rId5"/>
              </a:rPr>
              <a:t>, Groups4Health</a:t>
            </a:r>
            <a:endParaRPr lang="cs-CZ" dirty="0"/>
          </a:p>
          <a:p>
            <a:r>
              <a:rPr lang="en-US" dirty="0">
                <a:hlinkClick r:id="rId6"/>
              </a:rPr>
              <a:t>UK government  Strategy on tackling loneliness</a:t>
            </a:r>
            <a:endParaRPr lang="cs-CZ" dirty="0"/>
          </a:p>
        </p:txBody>
      </p:sp>
      <p:pic>
        <p:nvPicPr>
          <p:cNvPr id="5" name="Obrázek 4" descr="Obsah obrázku muž, osoba, fotka, oblek&#10;&#10;Popis vygenerován s velmi vysokou mírou spolehlivosti">
            <a:extLst>
              <a:ext uri="{FF2B5EF4-FFF2-40B4-BE49-F238E27FC236}">
                <a16:creationId xmlns:a16="http://schemas.microsoft.com/office/drawing/2014/main" id="{F58C8BFE-427F-44A4-BE4E-3DEA5F121A0B}"/>
              </a:ext>
            </a:extLst>
          </p:cNvPr>
          <p:cNvPicPr>
            <a:picLocks noChangeAspect="1"/>
          </p:cNvPicPr>
          <p:nvPr/>
        </p:nvPicPr>
        <p:blipFill>
          <a:blip r:embed="rId7"/>
          <a:stretch>
            <a:fillRect/>
          </a:stretch>
        </p:blipFill>
        <p:spPr>
          <a:xfrm>
            <a:off x="10201860" y="152400"/>
            <a:ext cx="1261891" cy="1673225"/>
          </a:xfrm>
          <a:prstGeom prst="rect">
            <a:avLst/>
          </a:prstGeom>
        </p:spPr>
      </p:pic>
    </p:spTree>
    <p:extLst>
      <p:ext uri="{BB962C8B-B14F-4D97-AF65-F5344CB8AC3E}">
        <p14:creationId xmlns:p14="http://schemas.microsoft.com/office/powerpoint/2010/main" val="2347392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192EB-6EA0-4C2F-A3B2-4CA08C84B69A}"/>
              </a:ext>
            </a:extLst>
          </p:cNvPr>
          <p:cNvSpPr>
            <a:spLocks noGrp="1"/>
          </p:cNvSpPr>
          <p:nvPr>
            <p:ph type="title"/>
          </p:nvPr>
        </p:nvSpPr>
        <p:spPr/>
        <p:txBody>
          <a:bodyPr/>
          <a:lstStyle/>
          <a:p>
            <a:r>
              <a:rPr lang="cs-CZ" dirty="0"/>
              <a:t>Postmoderní přístupy</a:t>
            </a:r>
          </a:p>
        </p:txBody>
      </p:sp>
      <p:sp>
        <p:nvSpPr>
          <p:cNvPr id="3" name="Zástupný symbol pro obsah 2">
            <a:extLst>
              <a:ext uri="{FF2B5EF4-FFF2-40B4-BE49-F238E27FC236}">
                <a16:creationId xmlns:a16="http://schemas.microsoft.com/office/drawing/2014/main" id="{BA46B8BB-97BA-453B-87D8-F41A778E7068}"/>
              </a:ext>
            </a:extLst>
          </p:cNvPr>
          <p:cNvSpPr>
            <a:spLocks noGrp="1"/>
          </p:cNvSpPr>
          <p:nvPr>
            <p:ph idx="1"/>
          </p:nvPr>
        </p:nvSpPr>
        <p:spPr>
          <a:xfrm>
            <a:off x="457200" y="1550503"/>
            <a:ext cx="10515600" cy="4781023"/>
          </a:xfrm>
        </p:spPr>
        <p:txBody>
          <a:bodyPr>
            <a:normAutofit fontScale="70000" lnSpcReduction="20000"/>
          </a:bodyPr>
          <a:lstStyle/>
          <a:p>
            <a:r>
              <a:rPr lang="cs-CZ" i="1" dirty="0"/>
              <a:t>„Lidé vždy a všude mají vzájemné vazby k společenstvím, nějak chápou sami/y sebe, vyprávějí své příběhy o tom, kdo a co jsou nyní, kým byli a kým budou – a to vše je zdrojem jejich identity a předmětem zkoumání v této oblasti“ </a:t>
            </a:r>
            <a:r>
              <a:rPr lang="cs-CZ" dirty="0"/>
              <a:t>(Bačová, 2008, str. 124).</a:t>
            </a:r>
          </a:p>
          <a:p>
            <a:pPr marL="0" indent="0">
              <a:buNone/>
            </a:pPr>
            <a:endParaRPr lang="cs-CZ" dirty="0"/>
          </a:p>
          <a:p>
            <a:r>
              <a:rPr lang="cs-CZ" dirty="0"/>
              <a:t>Příklady teorií: s</a:t>
            </a:r>
            <a:r>
              <a:rPr lang="en-US" dirty="0" err="1"/>
              <a:t>oci</a:t>
            </a:r>
            <a:r>
              <a:rPr lang="cs-CZ" dirty="0" err="1"/>
              <a:t>ální</a:t>
            </a:r>
            <a:r>
              <a:rPr lang="cs-CZ" dirty="0"/>
              <a:t> </a:t>
            </a:r>
            <a:r>
              <a:rPr lang="cs-CZ" dirty="0" err="1"/>
              <a:t>konstrukcionismus</a:t>
            </a:r>
            <a:r>
              <a:rPr lang="cs-CZ" dirty="0"/>
              <a:t>, narativní přístupy, diskursivní psychologie, </a:t>
            </a:r>
            <a:r>
              <a:rPr lang="cs-CZ" dirty="0" err="1"/>
              <a:t>etogenika</a:t>
            </a:r>
            <a:r>
              <a:rPr lang="cs-CZ" dirty="0"/>
              <a:t>…</a:t>
            </a:r>
          </a:p>
          <a:p>
            <a:r>
              <a:rPr lang="cs-CZ" dirty="0"/>
              <a:t>Společné rysy: </a:t>
            </a:r>
          </a:p>
          <a:p>
            <a:pPr lvl="1"/>
            <a:r>
              <a:rPr lang="cs-CZ" dirty="0"/>
              <a:t>Situační, dílčí aspekty identity, závislost na historii, kultuře</a:t>
            </a:r>
          </a:p>
          <a:p>
            <a:pPr lvl="1"/>
            <a:r>
              <a:rPr lang="cs-CZ" dirty="0"/>
              <a:t>Utváření identity skrze interakci s druhými </a:t>
            </a:r>
          </a:p>
          <a:p>
            <a:pPr lvl="1"/>
            <a:r>
              <a:rPr lang="cs-CZ" dirty="0"/>
              <a:t>Hodnoty a jejich interpretace, dynamika a kontinuální změny</a:t>
            </a:r>
          </a:p>
          <a:p>
            <a:pPr lvl="1"/>
            <a:r>
              <a:rPr lang="cs-CZ" dirty="0"/>
              <a:t>Identity se prolínají a splývají</a:t>
            </a:r>
          </a:p>
          <a:p>
            <a:pPr lvl="1"/>
            <a:r>
              <a:rPr lang="cs-CZ" dirty="0"/>
              <a:t>Sbírka rolí jedince, jejich navrstvení, flexibilní střídání dle kontextu</a:t>
            </a:r>
          </a:p>
          <a:p>
            <a:pPr lvl="1"/>
            <a:r>
              <a:rPr lang="cs-CZ" dirty="0"/>
              <a:t>Identita se soustavně tvoří a přetváří, pluralita měnících se významů, identita jako příběh o sobě  - pro sebe i pro ostatní</a:t>
            </a:r>
          </a:p>
          <a:p>
            <a:pPr lvl="1"/>
            <a:r>
              <a:rPr lang="cs-CZ" dirty="0"/>
              <a:t>Možnost nahlížení z různých úhlů</a:t>
            </a:r>
          </a:p>
          <a:p>
            <a:pPr lvl="1"/>
            <a:r>
              <a:rPr lang="cs-CZ" dirty="0"/>
              <a:t>Význam jazyka</a:t>
            </a:r>
          </a:p>
          <a:p>
            <a:pPr lvl="1"/>
            <a:r>
              <a:rPr lang="cs-CZ" dirty="0"/>
              <a:t>Otázky spravedlnosti</a:t>
            </a:r>
          </a:p>
          <a:p>
            <a:r>
              <a:rPr lang="cs-CZ" dirty="0"/>
              <a:t>V posledních letech kromě důrazu na jazyk i důraz na afektivní prožívání, tělesnost a materiálno, interdisciplinární přístup </a:t>
            </a:r>
          </a:p>
        </p:txBody>
      </p:sp>
    </p:spTree>
    <p:extLst>
      <p:ext uri="{BB962C8B-B14F-4D97-AF65-F5344CB8AC3E}">
        <p14:creationId xmlns:p14="http://schemas.microsoft.com/office/powerpoint/2010/main" val="221102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6E4C3-2D20-4CE5-A8D6-6F79221BF4AC}"/>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5D938915-CEBF-4A61-9110-6C7DF19AED09}"/>
              </a:ext>
            </a:extLst>
          </p:cNvPr>
          <p:cNvSpPr>
            <a:spLocks noGrp="1"/>
          </p:cNvSpPr>
          <p:nvPr>
            <p:ph idx="1"/>
          </p:nvPr>
        </p:nvSpPr>
        <p:spPr>
          <a:xfrm>
            <a:off x="1371600" y="1873045"/>
            <a:ext cx="9601200" cy="4299155"/>
          </a:xfrm>
        </p:spPr>
        <p:txBody>
          <a:bodyPr>
            <a:normAutofit fontScale="92500" lnSpcReduction="20000"/>
          </a:bodyPr>
          <a:lstStyle/>
          <a:p>
            <a:r>
              <a:rPr lang="cs-CZ" dirty="0"/>
              <a:t>Bačová, V. (2009). </a:t>
            </a:r>
            <a:r>
              <a:rPr lang="cs-CZ" dirty="0" err="1"/>
              <a:t>Súčasné</a:t>
            </a:r>
            <a:r>
              <a:rPr lang="cs-CZ" dirty="0"/>
              <a:t> </a:t>
            </a:r>
            <a:r>
              <a:rPr lang="cs-CZ" dirty="0" err="1"/>
              <a:t>smery</a:t>
            </a:r>
            <a:r>
              <a:rPr lang="cs-CZ" dirty="0"/>
              <a:t> v </a:t>
            </a:r>
            <a:r>
              <a:rPr lang="cs-CZ" dirty="0" err="1"/>
              <a:t>psychológii</a:t>
            </a:r>
            <a:r>
              <a:rPr lang="cs-CZ" dirty="0"/>
              <a:t>. Bratislava, VEDA.</a:t>
            </a:r>
          </a:p>
          <a:p>
            <a:r>
              <a:rPr lang="cs-CZ" dirty="0" err="1"/>
              <a:t>Gough</a:t>
            </a:r>
            <a:r>
              <a:rPr lang="cs-CZ" dirty="0"/>
              <a:t>, B., </a:t>
            </a:r>
            <a:r>
              <a:rPr lang="cs-CZ" dirty="0" err="1"/>
              <a:t>McFadden</a:t>
            </a:r>
            <a:r>
              <a:rPr lang="cs-CZ" dirty="0"/>
              <a:t>, M., McDonald, M. (2013). </a:t>
            </a:r>
            <a:r>
              <a:rPr lang="cs-CZ" dirty="0" err="1"/>
              <a:t>Critical</a:t>
            </a:r>
            <a:r>
              <a:rPr lang="cs-CZ" dirty="0"/>
              <a:t> </a:t>
            </a:r>
            <a:r>
              <a:rPr lang="cs-CZ" dirty="0" err="1"/>
              <a:t>social</a:t>
            </a:r>
            <a:r>
              <a:rPr lang="cs-CZ" dirty="0"/>
              <a:t> psychology – </a:t>
            </a:r>
            <a:r>
              <a:rPr lang="cs-CZ" dirty="0" err="1"/>
              <a:t>an</a:t>
            </a:r>
            <a:r>
              <a:rPr lang="cs-CZ" dirty="0"/>
              <a:t> </a:t>
            </a:r>
            <a:r>
              <a:rPr lang="cs-CZ" dirty="0" err="1"/>
              <a:t>introduction</a:t>
            </a:r>
            <a:r>
              <a:rPr lang="cs-CZ" dirty="0"/>
              <a:t>. UK, </a:t>
            </a:r>
            <a:r>
              <a:rPr lang="cs-CZ" dirty="0" err="1"/>
              <a:t>Palgrave</a:t>
            </a:r>
            <a:r>
              <a:rPr lang="cs-CZ" dirty="0"/>
              <a:t> </a:t>
            </a:r>
            <a:r>
              <a:rPr lang="cs-CZ" dirty="0" err="1"/>
              <a:t>Macmilan</a:t>
            </a:r>
            <a:r>
              <a:rPr lang="cs-CZ" dirty="0"/>
              <a:t>. </a:t>
            </a:r>
          </a:p>
          <a:p>
            <a:r>
              <a:rPr lang="cs-CZ" b="1" dirty="0"/>
              <a:t>Masaryk, R. (2013). </a:t>
            </a:r>
            <a:r>
              <a:rPr lang="cs-CZ" b="1" dirty="0" err="1"/>
              <a:t>Medzi</a:t>
            </a:r>
            <a:r>
              <a:rPr lang="cs-CZ" b="1" dirty="0"/>
              <a:t> </a:t>
            </a:r>
            <a:r>
              <a:rPr lang="cs-CZ" b="1" dirty="0" err="1"/>
              <a:t>člověkom</a:t>
            </a:r>
            <a:r>
              <a:rPr lang="cs-CZ" b="1" dirty="0"/>
              <a:t> a </a:t>
            </a:r>
            <a:r>
              <a:rPr lang="cs-CZ" b="1" dirty="0" err="1"/>
              <a:t>ľudmi</a:t>
            </a:r>
            <a:r>
              <a:rPr lang="cs-CZ" b="1" dirty="0"/>
              <a:t>. Úvod do </a:t>
            </a:r>
            <a:r>
              <a:rPr lang="cs-CZ" b="1" dirty="0" err="1"/>
              <a:t>sociálnej</a:t>
            </a:r>
            <a:r>
              <a:rPr lang="cs-CZ" b="1" dirty="0"/>
              <a:t> </a:t>
            </a:r>
            <a:r>
              <a:rPr lang="cs-CZ" b="1" dirty="0" err="1"/>
              <a:t>psychológie</a:t>
            </a:r>
            <a:r>
              <a:rPr lang="cs-CZ" b="1" dirty="0"/>
              <a:t>. Bratislava, IRIS.</a:t>
            </a:r>
          </a:p>
          <a:p>
            <a:r>
              <a:rPr lang="cs-CZ" b="1" dirty="0"/>
              <a:t>Výrost, J., Slaměník, I. (1998). Aplikovaná sociální psychologie I. Praha, Portál.</a:t>
            </a:r>
          </a:p>
          <a:p>
            <a:r>
              <a:rPr lang="cs-CZ" b="1" dirty="0"/>
              <a:t>Výrost, J., Slaměník, I., </a:t>
            </a:r>
            <a:r>
              <a:rPr lang="cs-CZ" b="1" dirty="0" err="1"/>
              <a:t>Sollárová</a:t>
            </a:r>
            <a:r>
              <a:rPr lang="cs-CZ" b="1" dirty="0"/>
              <a:t>, E. (2019). Sociální psychologie. Praha, Grada. </a:t>
            </a:r>
          </a:p>
          <a:p>
            <a:r>
              <a:rPr lang="cs-CZ" dirty="0"/>
              <a:t>Výrost, J., Slaměník, I. (2008). Sociální psychologie. Praha, Grada.</a:t>
            </a:r>
          </a:p>
          <a:p>
            <a:r>
              <a:rPr lang="cs-CZ" dirty="0"/>
              <a:t>+ online zdroje v textu</a:t>
            </a:r>
          </a:p>
        </p:txBody>
      </p:sp>
    </p:spTree>
    <p:extLst>
      <p:ext uri="{BB962C8B-B14F-4D97-AF65-F5344CB8AC3E}">
        <p14:creationId xmlns:p14="http://schemas.microsoft.com/office/powerpoint/2010/main" val="4039582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21D6B16-020F-4249-8C48-700D1988E85C}"/>
              </a:ext>
            </a:extLst>
          </p:cNvPr>
          <p:cNvSpPr>
            <a:spLocks noGrp="1"/>
          </p:cNvSpPr>
          <p:nvPr>
            <p:ph type="title"/>
          </p:nvPr>
        </p:nvSpPr>
        <p:spPr>
          <a:xfrm>
            <a:off x="650449" y="4255598"/>
            <a:ext cx="10901471" cy="1350712"/>
          </a:xfrm>
          <a:noFill/>
        </p:spPr>
        <p:txBody>
          <a:bodyPr vert="horz" lIns="91440" tIns="45720" rIns="91440" bIns="45720" rtlCol="0" anchor="b">
            <a:normAutofit/>
          </a:bodyPr>
          <a:lstStyle/>
          <a:p>
            <a:pPr algn="ctr"/>
            <a:r>
              <a:rPr lang="en-US" dirty="0" err="1"/>
              <a:t>Aplikovaná</a:t>
            </a:r>
            <a:r>
              <a:rPr lang="en-US" dirty="0"/>
              <a:t> </a:t>
            </a:r>
            <a:r>
              <a:rPr lang="en-US" dirty="0" err="1"/>
              <a:t>sociální</a:t>
            </a:r>
            <a:r>
              <a:rPr lang="en-US" dirty="0"/>
              <a:t> </a:t>
            </a:r>
            <a:r>
              <a:rPr lang="en-US" dirty="0" err="1"/>
              <a:t>psychologie</a:t>
            </a:r>
            <a:r>
              <a:rPr lang="en-US" dirty="0"/>
              <a:t>	</a:t>
            </a:r>
          </a:p>
        </p:txBody>
      </p:sp>
      <p:sp>
        <p:nvSpPr>
          <p:cNvPr id="5" name="Zástupný symbol pro text 4">
            <a:extLst>
              <a:ext uri="{FF2B5EF4-FFF2-40B4-BE49-F238E27FC236}">
                <a16:creationId xmlns:a16="http://schemas.microsoft.com/office/drawing/2014/main" id="{A5BE69B7-5145-4ECB-8C56-36CE458AAF4F}"/>
              </a:ext>
            </a:extLst>
          </p:cNvPr>
          <p:cNvSpPr>
            <a:spLocks noGrp="1"/>
          </p:cNvSpPr>
          <p:nvPr>
            <p:ph type="body" idx="1"/>
          </p:nvPr>
        </p:nvSpPr>
        <p:spPr>
          <a:xfrm>
            <a:off x="650449" y="5606310"/>
            <a:ext cx="10901471" cy="560388"/>
          </a:xfrm>
          <a:noFill/>
        </p:spPr>
        <p:txBody>
          <a:bodyPr vert="horz" lIns="91440" tIns="45720" rIns="91440" bIns="45720" rtlCol="0">
            <a:normAutofit/>
          </a:bodyPr>
          <a:lstStyle/>
          <a:p>
            <a:pPr algn="ctr"/>
            <a:r>
              <a:rPr lang="en-US">
                <a:solidFill>
                  <a:schemeClr val="tx1"/>
                </a:solidFill>
              </a:rPr>
              <a:t>Vývojová perspektiva</a:t>
            </a:r>
          </a:p>
        </p:txBody>
      </p:sp>
      <p:pic>
        <p:nvPicPr>
          <p:cNvPr id="3" name="Obrázek 2">
            <a:extLst>
              <a:ext uri="{FF2B5EF4-FFF2-40B4-BE49-F238E27FC236}">
                <a16:creationId xmlns:a16="http://schemas.microsoft.com/office/drawing/2014/main" id="{AFFE4E95-0801-4EFC-A4F7-40EB97E16E49}"/>
              </a:ext>
            </a:extLst>
          </p:cNvPr>
          <p:cNvPicPr>
            <a:picLocks noChangeAspect="1"/>
          </p:cNvPicPr>
          <p:nvPr/>
        </p:nvPicPr>
        <p:blipFill rotWithShape="1">
          <a:blip r:embed="rId3">
            <a:extLst>
              <a:ext uri="{28A0092B-C50C-407E-A947-70E740481C1C}">
                <a14:useLocalDpi xmlns:a14="http://schemas.microsoft.com/office/drawing/2010/main" val="0"/>
              </a:ext>
            </a:extLst>
          </a:blip>
          <a:srcRect t="17383" r="2" b="2"/>
          <a:stretch/>
        </p:blipFill>
        <p:spPr>
          <a:xfrm>
            <a:off x="2880360" y="815159"/>
            <a:ext cx="6431280" cy="2975436"/>
          </a:xfrm>
          <a:prstGeom prst="rect">
            <a:avLst/>
          </a:prstGeom>
          <a:effectLst/>
        </p:spPr>
      </p:pic>
    </p:spTree>
    <p:extLst>
      <p:ext uri="{BB962C8B-B14F-4D97-AF65-F5344CB8AC3E}">
        <p14:creationId xmlns:p14="http://schemas.microsoft.com/office/powerpoint/2010/main" val="2560105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FAD0FEE-A7FB-4676-A19B-07B02EAD63B3}"/>
              </a:ext>
            </a:extLst>
          </p:cNvPr>
          <p:cNvSpPr>
            <a:spLocks noGrp="1"/>
          </p:cNvSpPr>
          <p:nvPr>
            <p:ph type="title"/>
          </p:nvPr>
        </p:nvSpPr>
        <p:spPr/>
        <p:txBody>
          <a:bodyPr/>
          <a:lstStyle/>
          <a:p>
            <a:r>
              <a:rPr lang="cs-CZ" dirty="0"/>
              <a:t>Moderní teorie vývoje	</a:t>
            </a:r>
          </a:p>
        </p:txBody>
      </p:sp>
      <p:sp>
        <p:nvSpPr>
          <p:cNvPr id="5" name="Zástupný symbol pro obsah 4">
            <a:extLst>
              <a:ext uri="{FF2B5EF4-FFF2-40B4-BE49-F238E27FC236}">
                <a16:creationId xmlns:a16="http://schemas.microsoft.com/office/drawing/2014/main" id="{EB92D826-43CE-423A-8684-C98A7661EDB6}"/>
              </a:ext>
            </a:extLst>
          </p:cNvPr>
          <p:cNvSpPr>
            <a:spLocks noGrp="1"/>
          </p:cNvSpPr>
          <p:nvPr>
            <p:ph idx="1"/>
          </p:nvPr>
        </p:nvSpPr>
        <p:spPr/>
        <p:txBody>
          <a:bodyPr>
            <a:normAutofit fontScale="92500" lnSpcReduction="20000"/>
          </a:bodyPr>
          <a:lstStyle/>
          <a:p>
            <a:r>
              <a:rPr lang="cs-CZ" dirty="0"/>
              <a:t>Od 70.-80. let 20. století systematický rozvoj teorií, které nehledají univerzální vývojová stádia –</a:t>
            </a:r>
            <a:r>
              <a:rPr lang="en-US" dirty="0"/>
              <a:t>&gt;</a:t>
            </a:r>
            <a:r>
              <a:rPr lang="cs-CZ" dirty="0"/>
              <a:t> zájem o </a:t>
            </a:r>
            <a:r>
              <a:rPr lang="cs-CZ" b="1" dirty="0"/>
              <a:t>vývoj člověka v průběhu celého života</a:t>
            </a:r>
            <a:r>
              <a:rPr lang="cs-CZ" dirty="0"/>
              <a:t> + integrace procesů, které ho ovlivňují</a:t>
            </a:r>
          </a:p>
          <a:p>
            <a:r>
              <a:rPr lang="cs-CZ" dirty="0"/>
              <a:t>Teorie se dále dělí do různých skupin, např. (1) </a:t>
            </a:r>
            <a:r>
              <a:rPr lang="cs-CZ" dirty="0" err="1"/>
              <a:t>lifespanové</a:t>
            </a:r>
            <a:r>
              <a:rPr lang="cs-CZ" dirty="0"/>
              <a:t> modely, (2) modely životní dráhy, (3) teorie vývojových systémů (</a:t>
            </a:r>
            <a:r>
              <a:rPr lang="cs-CZ" dirty="0" err="1"/>
              <a:t>Millová</a:t>
            </a:r>
            <a:r>
              <a:rPr lang="cs-CZ" dirty="0"/>
              <a:t> in Blatný, 2017)</a:t>
            </a:r>
          </a:p>
          <a:p>
            <a:r>
              <a:rPr lang="cs-CZ" dirty="0"/>
              <a:t>Namísto stadií pozornost vůči principům – uvědomění si konkrétních vlivů působících na vývoj</a:t>
            </a:r>
            <a:r>
              <a:rPr lang="en-US" dirty="0"/>
              <a:t>: </a:t>
            </a:r>
          </a:p>
          <a:p>
            <a:pPr lvl="1"/>
            <a:r>
              <a:rPr lang="cs-CZ" dirty="0"/>
              <a:t>(1) pozornost individuálním charakteristikám, výběr životních cílů, zvládání neúspěchů </a:t>
            </a:r>
            <a:endParaRPr lang="en-US" dirty="0"/>
          </a:p>
          <a:p>
            <a:pPr lvl="1"/>
            <a:r>
              <a:rPr lang="cs-CZ" dirty="0"/>
              <a:t>(2) širší společenské a historické podmínky – načasování životů, propojení životů jednotlivců a společenských vztahů </a:t>
            </a:r>
            <a:endParaRPr lang="en-US" dirty="0"/>
          </a:p>
          <a:p>
            <a:pPr lvl="1"/>
            <a:r>
              <a:rPr lang="cs-CZ" dirty="0"/>
              <a:t>(3) vývoj v celistvém systému tvořeném člověkem a jeho prostředím, holistický přístup, změny v systému</a:t>
            </a:r>
          </a:p>
          <a:p>
            <a:endParaRPr lang="cs-CZ" dirty="0"/>
          </a:p>
        </p:txBody>
      </p:sp>
    </p:spTree>
    <p:extLst>
      <p:ext uri="{BB962C8B-B14F-4D97-AF65-F5344CB8AC3E}">
        <p14:creationId xmlns:p14="http://schemas.microsoft.com/office/powerpoint/2010/main" val="1888522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AC977F-A189-412F-A3FB-59B3DA0D6616}"/>
              </a:ext>
            </a:extLst>
          </p:cNvPr>
          <p:cNvSpPr>
            <a:spLocks noGrp="1"/>
          </p:cNvSpPr>
          <p:nvPr>
            <p:ph type="title"/>
          </p:nvPr>
        </p:nvSpPr>
        <p:spPr>
          <a:xfrm>
            <a:off x="1371600" y="685800"/>
            <a:ext cx="9601200" cy="749105"/>
          </a:xfrm>
        </p:spPr>
        <p:txBody>
          <a:bodyPr/>
          <a:lstStyle/>
          <a:p>
            <a:r>
              <a:rPr lang="en-US" dirty="0"/>
              <a:t>S</a:t>
            </a:r>
            <a:r>
              <a:rPr lang="cs-CZ" dirty="0" err="1"/>
              <a:t>ocializace</a:t>
            </a:r>
            <a:endParaRPr lang="cs-CZ" dirty="0"/>
          </a:p>
        </p:txBody>
      </p:sp>
      <p:sp>
        <p:nvSpPr>
          <p:cNvPr id="3" name="Zástupný symbol pro obsah 2">
            <a:extLst>
              <a:ext uri="{FF2B5EF4-FFF2-40B4-BE49-F238E27FC236}">
                <a16:creationId xmlns:a16="http://schemas.microsoft.com/office/drawing/2014/main" id="{D3C63742-8763-4FA9-A716-5F2F15D26741}"/>
              </a:ext>
            </a:extLst>
          </p:cNvPr>
          <p:cNvSpPr>
            <a:spLocks noGrp="1"/>
          </p:cNvSpPr>
          <p:nvPr>
            <p:ph idx="1"/>
          </p:nvPr>
        </p:nvSpPr>
        <p:spPr>
          <a:xfrm>
            <a:off x="1371600" y="1674055"/>
            <a:ext cx="9601200" cy="4193345"/>
          </a:xfrm>
        </p:spPr>
        <p:txBody>
          <a:bodyPr>
            <a:normAutofit fontScale="77500" lnSpcReduction="20000"/>
          </a:bodyPr>
          <a:lstStyle/>
          <a:p>
            <a:r>
              <a:rPr lang="en-US" dirty="0" err="1"/>
              <a:t>Proces</a:t>
            </a:r>
            <a:r>
              <a:rPr lang="en-US" dirty="0"/>
              <a:t> </a:t>
            </a:r>
            <a:r>
              <a:rPr lang="en-US" dirty="0" err="1"/>
              <a:t>socializace</a:t>
            </a:r>
            <a:r>
              <a:rPr lang="en-US" dirty="0"/>
              <a:t> v sob</a:t>
            </a:r>
            <a:r>
              <a:rPr lang="cs-CZ" dirty="0"/>
              <a:t>ě zahrnuje asociace mezi na první pohled protichůdnými faktory: </a:t>
            </a:r>
            <a:r>
              <a:rPr lang="cs-CZ" dirty="0" err="1"/>
              <a:t>agency</a:t>
            </a:r>
            <a:r>
              <a:rPr lang="cs-CZ" dirty="0"/>
              <a:t> vs. </a:t>
            </a:r>
            <a:r>
              <a:rPr lang="cs-CZ" dirty="0" err="1"/>
              <a:t>communion</a:t>
            </a:r>
            <a:r>
              <a:rPr lang="cs-CZ" dirty="0"/>
              <a:t>, individuality vs. </a:t>
            </a:r>
            <a:r>
              <a:rPr lang="cs-CZ" dirty="0" err="1"/>
              <a:t>collectivity</a:t>
            </a:r>
            <a:r>
              <a:rPr lang="cs-CZ" dirty="0"/>
              <a:t>, </a:t>
            </a:r>
            <a:r>
              <a:rPr lang="cs-CZ" dirty="0" err="1"/>
              <a:t>self</a:t>
            </a:r>
            <a:r>
              <a:rPr lang="cs-CZ" dirty="0"/>
              <a:t> v. </a:t>
            </a:r>
            <a:r>
              <a:rPr lang="cs-CZ" dirty="0" err="1"/>
              <a:t>other</a:t>
            </a:r>
            <a:endParaRPr lang="en-US" dirty="0"/>
          </a:p>
          <a:p>
            <a:pPr lvl="1"/>
            <a:r>
              <a:rPr lang="cs-CZ" dirty="0"/>
              <a:t>Aktérství,  </a:t>
            </a:r>
            <a:r>
              <a:rPr lang="cs-CZ" u="sng" dirty="0"/>
              <a:t>individuální funkce v rámci socializace </a:t>
            </a:r>
            <a:r>
              <a:rPr lang="cs-CZ" dirty="0"/>
              <a:t>se pojí s potřebou individuace, unikátnost či odlišení/oddělení</a:t>
            </a:r>
          </a:p>
          <a:p>
            <a:pPr lvl="1"/>
            <a:r>
              <a:rPr lang="cs-CZ" dirty="0"/>
              <a:t>Společenství</a:t>
            </a:r>
            <a:r>
              <a:rPr lang="cs-CZ" u="sng" dirty="0"/>
              <a:t>, sociální funkce socializace</a:t>
            </a:r>
            <a:r>
              <a:rPr lang="cs-CZ" dirty="0"/>
              <a:t>, se zaměřuje na potřebu příslušnosti, propojení a spojenectví s ostatními</a:t>
            </a:r>
          </a:p>
          <a:p>
            <a:r>
              <a:rPr lang="cs-CZ" dirty="0"/>
              <a:t>…</a:t>
            </a:r>
            <a:r>
              <a:rPr lang="en-US" dirty="0"/>
              <a:t>to a certain extent distinct from one another, </a:t>
            </a:r>
            <a:r>
              <a:rPr lang="en-US" b="1" dirty="0"/>
              <a:t>and there is always the possibility that actions</a:t>
            </a:r>
            <a:r>
              <a:rPr lang="cs-CZ" b="1" dirty="0"/>
              <a:t> </a:t>
            </a:r>
            <a:r>
              <a:rPr lang="en-US" b="1" dirty="0"/>
              <a:t>which will further one may not be in the service of the other</a:t>
            </a:r>
            <a:r>
              <a:rPr lang="en-US" dirty="0"/>
              <a:t>, or may even stand in opposition</a:t>
            </a:r>
            <a:r>
              <a:rPr lang="cs-CZ" dirty="0"/>
              <a:t> </a:t>
            </a:r>
            <a:r>
              <a:rPr lang="en-US" dirty="0"/>
              <a:t>to the other. </a:t>
            </a:r>
            <a:r>
              <a:rPr lang="en-US" b="1" dirty="0"/>
              <a:t>But in the normal course of development, they go hand in hand</a:t>
            </a:r>
            <a:r>
              <a:rPr lang="en-US" dirty="0"/>
              <a:t>, supporting each</a:t>
            </a:r>
            <a:r>
              <a:rPr lang="cs-CZ" dirty="0"/>
              <a:t> </a:t>
            </a:r>
            <a:r>
              <a:rPr lang="en-US" dirty="0"/>
              <a:t>other’s growth. There is a </a:t>
            </a:r>
            <a:r>
              <a:rPr lang="en-US" b="1" dirty="0"/>
              <a:t>creative tension </a:t>
            </a:r>
            <a:r>
              <a:rPr lang="en-US" dirty="0"/>
              <a:t>between the two, a dialectical interplay between the</a:t>
            </a:r>
            <a:r>
              <a:rPr lang="cs-CZ" dirty="0"/>
              <a:t> </a:t>
            </a:r>
            <a:r>
              <a:rPr lang="en-US" dirty="0"/>
              <a:t>needs of the individual to maintain relations with others and the needs of the individual to</a:t>
            </a:r>
            <a:r>
              <a:rPr lang="cs-CZ" dirty="0"/>
              <a:t> </a:t>
            </a:r>
            <a:r>
              <a:rPr lang="en-US" dirty="0"/>
              <a:t>construct a separate self. The individual can only construct the self in the context of relations</a:t>
            </a:r>
            <a:r>
              <a:rPr lang="cs-CZ" dirty="0"/>
              <a:t> </a:t>
            </a:r>
            <a:r>
              <a:rPr lang="en-US" dirty="0"/>
              <a:t>with others, but at the same time, the individual must step beyond the confines of those</a:t>
            </a:r>
            <a:r>
              <a:rPr lang="cs-CZ" dirty="0"/>
              <a:t> relations and </a:t>
            </a:r>
            <a:r>
              <a:rPr lang="cs-CZ" dirty="0" err="1"/>
              <a:t>forge</a:t>
            </a:r>
            <a:r>
              <a:rPr lang="cs-CZ" dirty="0"/>
              <a:t> a </a:t>
            </a:r>
            <a:r>
              <a:rPr lang="cs-CZ" dirty="0" err="1"/>
              <a:t>unique</a:t>
            </a:r>
            <a:r>
              <a:rPr lang="cs-CZ" dirty="0"/>
              <a:t> </a:t>
            </a:r>
            <a:r>
              <a:rPr lang="cs-CZ" dirty="0" err="1"/>
              <a:t>destiny</a:t>
            </a:r>
            <a:r>
              <a:rPr lang="cs-CZ" dirty="0"/>
              <a:t> (p. 5, </a:t>
            </a:r>
            <a:r>
              <a:rPr lang="cs-CZ" dirty="0" err="1"/>
              <a:t>Damon</a:t>
            </a:r>
            <a:r>
              <a:rPr lang="cs-CZ" dirty="0"/>
              <a:t>, 1983, cit. Adams, </a:t>
            </a:r>
            <a:r>
              <a:rPr lang="cs-CZ" dirty="0" err="1"/>
              <a:t>Marshall</a:t>
            </a:r>
            <a:r>
              <a:rPr lang="cs-CZ" dirty="0"/>
              <a:t>, 1996).</a:t>
            </a:r>
          </a:p>
        </p:txBody>
      </p:sp>
    </p:spTree>
    <p:extLst>
      <p:ext uri="{BB962C8B-B14F-4D97-AF65-F5344CB8AC3E}">
        <p14:creationId xmlns:p14="http://schemas.microsoft.com/office/powerpoint/2010/main" val="1105781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7056C-C6E3-4F46-9482-1927E9060D10}"/>
              </a:ext>
            </a:extLst>
          </p:cNvPr>
          <p:cNvSpPr>
            <a:spLocks noGrp="1"/>
          </p:cNvSpPr>
          <p:nvPr>
            <p:ph type="title"/>
          </p:nvPr>
        </p:nvSpPr>
        <p:spPr/>
        <p:txBody>
          <a:bodyPr/>
          <a:lstStyle/>
          <a:p>
            <a:r>
              <a:rPr lang="cs-CZ" dirty="0"/>
              <a:t>Střední dětství</a:t>
            </a:r>
          </a:p>
        </p:txBody>
      </p:sp>
      <p:sp>
        <p:nvSpPr>
          <p:cNvPr id="3" name="Zástupný symbol pro obsah 2">
            <a:extLst>
              <a:ext uri="{FF2B5EF4-FFF2-40B4-BE49-F238E27FC236}">
                <a16:creationId xmlns:a16="http://schemas.microsoft.com/office/drawing/2014/main" id="{52AFCF9F-774A-4798-AFCA-5490BC47DCC9}"/>
              </a:ext>
            </a:extLst>
          </p:cNvPr>
          <p:cNvSpPr>
            <a:spLocks noGrp="1"/>
          </p:cNvSpPr>
          <p:nvPr>
            <p:ph idx="1"/>
          </p:nvPr>
        </p:nvSpPr>
        <p:spPr>
          <a:xfrm>
            <a:off x="838200" y="1865382"/>
            <a:ext cx="10515600" cy="4351338"/>
          </a:xfrm>
        </p:spPr>
        <p:txBody>
          <a:bodyPr>
            <a:normAutofit fontScale="85000" lnSpcReduction="20000"/>
          </a:bodyPr>
          <a:lstStyle/>
          <a:p>
            <a:r>
              <a:rPr lang="cs-CZ" dirty="0"/>
              <a:t>Přibližný věk 6 – 11</a:t>
            </a:r>
          </a:p>
          <a:p>
            <a:r>
              <a:rPr lang="cs-CZ" dirty="0"/>
              <a:t>Roste komplexita i abstraktnost sebepojetí, lépe dokáží vnímat svou jedinečnosti i členství ve skupinách, v popisu sebe sama dokáží využívat psychologické charakteristiky</a:t>
            </a:r>
          </a:p>
          <a:p>
            <a:r>
              <a:rPr lang="cs-CZ" dirty="0"/>
              <a:t>Vývoj genderové identity – odlišnosti ve hrách, rozpoznávání sociokulturních očekávání (</a:t>
            </a:r>
            <a:r>
              <a:rPr lang="cs-CZ" dirty="0" err="1">
                <a:hlinkClick r:id="rId3"/>
              </a:rPr>
              <a:t>Potty-mouthed</a:t>
            </a:r>
            <a:r>
              <a:rPr lang="cs-CZ" dirty="0">
                <a:hlinkClick r:id="rId3"/>
              </a:rPr>
              <a:t> </a:t>
            </a:r>
            <a:r>
              <a:rPr lang="cs-CZ" dirty="0" err="1">
                <a:hlinkClick r:id="rId3"/>
              </a:rPr>
              <a:t>princesess</a:t>
            </a:r>
            <a:r>
              <a:rPr lang="cs-CZ" dirty="0"/>
              <a:t>) – představy rodičů, učitelů, vrstevníků, kulturní normy ne/žádoucího chování, přikládají jim zvýšenou pozornost a mohou se jim přizpůsobovat, může docházet k většímu oddělení dívek a chlapců (např. při hře)</a:t>
            </a:r>
          </a:p>
          <a:p>
            <a:r>
              <a:rPr lang="cs-CZ" dirty="0"/>
              <a:t> Kritické období pro budování </a:t>
            </a:r>
            <a:r>
              <a:rPr lang="cs-CZ" b="1" dirty="0"/>
              <a:t>sebehodnocení- klíčové pro rozvoj motivace:</a:t>
            </a:r>
          </a:p>
          <a:p>
            <a:pPr lvl="1"/>
            <a:r>
              <a:rPr lang="cs-CZ" dirty="0"/>
              <a:t>Narůstá kognitivní schopnost reflektovat své úspěchy a neúspěchy (rozvoj </a:t>
            </a:r>
            <a:r>
              <a:rPr lang="cs-CZ" dirty="0" err="1"/>
              <a:t>metakognice</a:t>
            </a:r>
            <a:r>
              <a:rPr lang="cs-CZ" dirty="0"/>
              <a:t>)</a:t>
            </a:r>
          </a:p>
          <a:p>
            <a:pPr lvl="1"/>
            <a:r>
              <a:rPr lang="cs-CZ" dirty="0"/>
              <a:t>Rozšiřující se sociální svět, aktivity mimo rodinu</a:t>
            </a:r>
          </a:p>
          <a:p>
            <a:pPr lvl="1"/>
            <a:r>
              <a:rPr lang="cs-CZ" dirty="0"/>
              <a:t>Sociální srovnávání</a:t>
            </a:r>
          </a:p>
          <a:p>
            <a:pPr lvl="2"/>
            <a:r>
              <a:rPr lang="cs-CZ" i="1" dirty="0"/>
              <a:t>Jak chápou neúspěch? (- proces učení vs. slabá stránka/selhání; překonání překážek vs. vyhnutí se neúspěchu)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461259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3646A-7289-4C12-8A44-65A01D6F76BC}"/>
              </a:ext>
            </a:extLst>
          </p:cNvPr>
          <p:cNvSpPr>
            <a:spLocks noGrp="1"/>
          </p:cNvSpPr>
          <p:nvPr>
            <p:ph type="title"/>
          </p:nvPr>
        </p:nvSpPr>
        <p:spPr/>
        <p:txBody>
          <a:bodyPr/>
          <a:lstStyle/>
          <a:p>
            <a:r>
              <a:rPr lang="cs-CZ" dirty="0"/>
              <a:t>Adolescence</a:t>
            </a:r>
          </a:p>
        </p:txBody>
      </p:sp>
      <p:sp>
        <p:nvSpPr>
          <p:cNvPr id="3" name="Zástupný symbol pro obsah 2">
            <a:extLst>
              <a:ext uri="{FF2B5EF4-FFF2-40B4-BE49-F238E27FC236}">
                <a16:creationId xmlns:a16="http://schemas.microsoft.com/office/drawing/2014/main" id="{C9801168-A963-42CA-8497-C10A29FC84ED}"/>
              </a:ext>
            </a:extLst>
          </p:cNvPr>
          <p:cNvSpPr>
            <a:spLocks noGrp="1"/>
          </p:cNvSpPr>
          <p:nvPr>
            <p:ph idx="1"/>
          </p:nvPr>
        </p:nvSpPr>
        <p:spPr>
          <a:xfrm>
            <a:off x="689113" y="1617785"/>
            <a:ext cx="10283687" cy="4867421"/>
          </a:xfrm>
        </p:spPr>
        <p:txBody>
          <a:bodyPr>
            <a:normAutofit fontScale="77500" lnSpcReduction="20000"/>
          </a:bodyPr>
          <a:lstStyle/>
          <a:p>
            <a:r>
              <a:rPr lang="cs-CZ" dirty="0"/>
              <a:t>Období pubescence/raná adolescence (přibližně druhý stupeň ZŠ), pozdní adolescence (přibližně období střední školy)</a:t>
            </a:r>
          </a:p>
          <a:p>
            <a:r>
              <a:rPr lang="cs-CZ" b="1" dirty="0"/>
              <a:t>Postupné přijímání rolí dospělého jedince</a:t>
            </a:r>
          </a:p>
          <a:p>
            <a:r>
              <a:rPr lang="cs-CZ" dirty="0"/>
              <a:t>Biologický, psychický a sociální vývoj – tělesná zralost, rozvoj kognitivních schopností, introspekce, emoční vývoj, postupná stabilizace prožívání a regulace chování, změny v sebepojetí:</a:t>
            </a:r>
          </a:p>
          <a:p>
            <a:pPr lvl="1"/>
            <a:r>
              <a:rPr lang="cs-CZ" dirty="0"/>
              <a:t>Já jako autonomní individuum, odstup od vztahů s rodiči, nárůst významu vztahů s přáteli</a:t>
            </a:r>
          </a:p>
          <a:p>
            <a:pPr lvl="1"/>
            <a:r>
              <a:rPr lang="cs-CZ" dirty="0"/>
              <a:t>Kulturní očekávání v přijatých závazcích a zodpovědnostech (kolektivní – individualistické, genderové modely)</a:t>
            </a:r>
          </a:p>
          <a:p>
            <a:pPr lvl="1"/>
            <a:r>
              <a:rPr lang="cs-CZ" dirty="0"/>
              <a:t>Silné zdroje sebeúcty – vzhled a obliba u vrstevníků</a:t>
            </a:r>
          </a:p>
          <a:p>
            <a:pPr lvl="1"/>
            <a:r>
              <a:rPr lang="cs-CZ" dirty="0"/>
              <a:t>Identita souvisí se sebepoznáním – schopnost detailněji popsat své vnitřní charakteristiky</a:t>
            </a:r>
          </a:p>
          <a:p>
            <a:pPr lvl="1"/>
            <a:r>
              <a:rPr lang="cs-CZ" dirty="0"/>
              <a:t>V pětifaktorovém modelu osobnosti (</a:t>
            </a:r>
            <a:r>
              <a:rPr lang="en-US" dirty="0">
                <a:hlinkClick r:id="rId3"/>
              </a:rPr>
              <a:t>Big Five - </a:t>
            </a:r>
            <a:r>
              <a:rPr lang="en-US" dirty="0" err="1">
                <a:hlinkClick r:id="rId3"/>
              </a:rPr>
              <a:t>postavy</a:t>
            </a:r>
            <a:r>
              <a:rPr lang="en-US" dirty="0">
                <a:hlinkClick r:id="rId3"/>
              </a:rPr>
              <a:t> </a:t>
            </a:r>
            <a:r>
              <a:rPr lang="en-US" dirty="0" err="1">
                <a:hlinkClick r:id="rId3"/>
              </a:rPr>
              <a:t>ve</a:t>
            </a:r>
            <a:r>
              <a:rPr lang="en-US" dirty="0">
                <a:hlinkClick r:id="rId3"/>
              </a:rPr>
              <a:t> </a:t>
            </a:r>
            <a:r>
              <a:rPr lang="en-US" dirty="0" err="1">
                <a:hlinkClick r:id="rId3"/>
              </a:rPr>
              <a:t>filmech</a:t>
            </a:r>
            <a:r>
              <a:rPr lang="cs-CZ" dirty="0"/>
              <a:t>) se objevují na začátku adolescence vyšší introverze a </a:t>
            </a:r>
            <a:r>
              <a:rPr lang="cs-CZ" dirty="0" err="1"/>
              <a:t>neuroticismus</a:t>
            </a:r>
            <a:r>
              <a:rPr lang="cs-CZ" dirty="0"/>
              <a:t>, postupně se snižují a narůstají ostatní charakteristiky – stabilizace, otevřenost novému</a:t>
            </a:r>
          </a:p>
          <a:p>
            <a:pPr lvl="1"/>
            <a:r>
              <a:rPr lang="cs-CZ" dirty="0"/>
              <a:t>Hledání určité struktury v životě</a:t>
            </a:r>
          </a:p>
          <a:p>
            <a:pPr lvl="1"/>
            <a:r>
              <a:rPr lang="cs-CZ" dirty="0"/>
              <a:t>Vliv prostředí  -modely, hodnoty komunity</a:t>
            </a:r>
            <a:r>
              <a:rPr lang="en-US" dirty="0"/>
              <a:t>, </a:t>
            </a:r>
            <a:r>
              <a:rPr lang="en-US" dirty="0" err="1"/>
              <a:t>sociokulturn</a:t>
            </a:r>
            <a:r>
              <a:rPr lang="cs-CZ" dirty="0"/>
              <a:t>í kapitál</a:t>
            </a:r>
          </a:p>
          <a:p>
            <a:pPr lvl="1"/>
            <a:r>
              <a:rPr lang="cs-CZ" dirty="0"/>
              <a:t>Předěl spojený s přestupem na střední školu – volba nejen z hlediska profesní kariéry, ale i s ohledem na nasměrování k určité sociální vrstvě </a:t>
            </a:r>
            <a:endParaRPr lang="en-US" dirty="0"/>
          </a:p>
          <a:p>
            <a:pPr marL="457200" lvl="1" indent="0">
              <a:buNone/>
            </a:pPr>
            <a:endParaRPr lang="cs-CZ" dirty="0"/>
          </a:p>
          <a:p>
            <a:endParaRPr lang="cs-CZ" b="1" dirty="0"/>
          </a:p>
        </p:txBody>
      </p:sp>
    </p:spTree>
    <p:extLst>
      <p:ext uri="{BB962C8B-B14F-4D97-AF65-F5344CB8AC3E}">
        <p14:creationId xmlns:p14="http://schemas.microsoft.com/office/powerpoint/2010/main" val="2740352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849EA3-7994-4742-B4A0-65DC219DC654}"/>
              </a:ext>
            </a:extLst>
          </p:cNvPr>
          <p:cNvSpPr>
            <a:spLocks noGrp="1"/>
          </p:cNvSpPr>
          <p:nvPr>
            <p:ph type="title"/>
          </p:nvPr>
        </p:nvSpPr>
        <p:spPr/>
        <p:txBody>
          <a:bodyPr/>
          <a:lstStyle/>
          <a:p>
            <a:r>
              <a:rPr lang="en-US" dirty="0" err="1"/>
              <a:t>Mlad</a:t>
            </a:r>
            <a:r>
              <a:rPr lang="cs-CZ" dirty="0"/>
              <a:t>á dospělost</a:t>
            </a:r>
          </a:p>
        </p:txBody>
      </p:sp>
      <p:sp>
        <p:nvSpPr>
          <p:cNvPr id="3" name="Zástupný symbol pro obsah 2">
            <a:extLst>
              <a:ext uri="{FF2B5EF4-FFF2-40B4-BE49-F238E27FC236}">
                <a16:creationId xmlns:a16="http://schemas.microsoft.com/office/drawing/2014/main" id="{A084DF84-A2FF-44E1-A835-B4BA6884269A}"/>
              </a:ext>
            </a:extLst>
          </p:cNvPr>
          <p:cNvSpPr>
            <a:spLocks noGrp="1"/>
          </p:cNvSpPr>
          <p:nvPr>
            <p:ph idx="1"/>
          </p:nvPr>
        </p:nvSpPr>
        <p:spPr/>
        <p:txBody>
          <a:bodyPr>
            <a:normAutofit fontScale="77500" lnSpcReduction="20000"/>
          </a:bodyPr>
          <a:lstStyle/>
          <a:p>
            <a:r>
              <a:rPr lang="cs-CZ" dirty="0"/>
              <a:t>Přibližně věk mezi 18 – 40 lety (posun v důsledku změn, např. pozdější zakládání rodiny, období přechodu – </a:t>
            </a:r>
            <a:r>
              <a:rPr lang="cs-CZ" dirty="0">
                <a:hlinkClick r:id="rId3" action="ppaction://hlinksldjump"/>
              </a:rPr>
              <a:t>vynořující se dospělost</a:t>
            </a:r>
            <a:r>
              <a:rPr lang="cs-CZ" dirty="0"/>
              <a:t>: cca 17 – 22 let)</a:t>
            </a:r>
          </a:p>
          <a:p>
            <a:r>
              <a:rPr lang="cs-CZ" dirty="0"/>
              <a:t>Minimum fyzických změn, výzvy/proměny v oblasti psychosociální; pokračuje transformace vztahů s rodiči, velký rozsah vztahů mimo rodinu </a:t>
            </a:r>
          </a:p>
          <a:p>
            <a:r>
              <a:rPr lang="cs-CZ" b="1" dirty="0"/>
              <a:t>Významné odlišení životních trajektorií jednotlivců</a:t>
            </a:r>
            <a:r>
              <a:rPr lang="cs-CZ" dirty="0"/>
              <a:t> (vlivem různých forem vzdělání, typů zaměstnání, partnerských vztahů aj). </a:t>
            </a:r>
          </a:p>
          <a:p>
            <a:r>
              <a:rPr lang="cs-CZ" dirty="0"/>
              <a:t>Výzkumy osobnosti (Big 5) – proměny až cca do 30 let, např. vliv událostí: osamostatnění se, partnerský vztah, zaměstnání – přijímání zodpovědnosti zvyšuje charakteristiky jako sebekontrola, emoční stabilita, svědomitost či přívětivost, tyto události mají vliv i na seberegulaci (výběr životních cílů) či vědomí vlastní účinnosti (</a:t>
            </a:r>
            <a:r>
              <a:rPr lang="cs-CZ" dirty="0" err="1"/>
              <a:t>self-efficacy</a:t>
            </a:r>
            <a:r>
              <a:rPr lang="cs-CZ" dirty="0"/>
              <a:t>)</a:t>
            </a:r>
            <a:endParaRPr lang="en-US" dirty="0"/>
          </a:p>
          <a:p>
            <a:r>
              <a:rPr lang="en-US" dirty="0" err="1"/>
              <a:t>Krize</a:t>
            </a:r>
            <a:r>
              <a:rPr lang="en-US" dirty="0"/>
              <a:t> ran</a:t>
            </a:r>
            <a:r>
              <a:rPr lang="cs-CZ" dirty="0"/>
              <a:t>é dospělosti (např. zpochybňování sebe sama, přehlcení příležitostmi, tlak na rozhodnutí, která mohou mít zásadní vliv na život, očekávání od druhých i sebe sama – sociální tlaky, finanční otázky – např. nedostatek financí; dostatek finanční, ale pracovní nespokojenost; chybějící sociální opora)</a:t>
            </a:r>
          </a:p>
          <a:p>
            <a:endParaRPr lang="cs-CZ" dirty="0"/>
          </a:p>
          <a:p>
            <a:endParaRPr lang="cs-CZ" dirty="0"/>
          </a:p>
          <a:p>
            <a:endParaRPr lang="cs-CZ" dirty="0"/>
          </a:p>
        </p:txBody>
      </p:sp>
    </p:spTree>
    <p:extLst>
      <p:ext uri="{BB962C8B-B14F-4D97-AF65-F5344CB8AC3E}">
        <p14:creationId xmlns:p14="http://schemas.microsoft.com/office/powerpoint/2010/main" val="1894529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90F4AB-53F4-4374-8B92-C638087DA17A}"/>
              </a:ext>
            </a:extLst>
          </p:cNvPr>
          <p:cNvSpPr>
            <a:spLocks noGrp="1"/>
          </p:cNvSpPr>
          <p:nvPr>
            <p:ph type="title"/>
          </p:nvPr>
        </p:nvSpPr>
        <p:spPr/>
        <p:txBody>
          <a:bodyPr/>
          <a:lstStyle/>
          <a:p>
            <a:pPr marL="571500" indent="-571500">
              <a:buFont typeface="Wingdings" panose="05000000000000000000" pitchFamily="2" charset="2"/>
              <a:buChar char="Ø"/>
            </a:pPr>
            <a:r>
              <a:rPr lang="cs-CZ" dirty="0"/>
              <a:t>Vynořující se dospělost</a:t>
            </a:r>
          </a:p>
        </p:txBody>
      </p:sp>
      <p:sp>
        <p:nvSpPr>
          <p:cNvPr id="3" name="Zástupný symbol pro obsah 2">
            <a:extLst>
              <a:ext uri="{FF2B5EF4-FFF2-40B4-BE49-F238E27FC236}">
                <a16:creationId xmlns:a16="http://schemas.microsoft.com/office/drawing/2014/main" id="{1F5DD60B-F6F0-42FD-8CEF-AB34F1B9D576}"/>
              </a:ext>
            </a:extLst>
          </p:cNvPr>
          <p:cNvSpPr>
            <a:spLocks noGrp="1"/>
          </p:cNvSpPr>
          <p:nvPr>
            <p:ph idx="1"/>
          </p:nvPr>
        </p:nvSpPr>
        <p:spPr/>
        <p:txBody>
          <a:bodyPr>
            <a:normAutofit fontScale="92500"/>
          </a:bodyPr>
          <a:lstStyle/>
          <a:p>
            <a:r>
              <a:rPr lang="cs-CZ" dirty="0"/>
              <a:t>Období „mezi“, prodloužení hledání identity, zkoumání možností, ne-závislost: rozhodnutí např. ve volbě profese, ale ještě finanční závislost na rodičích, období experimentování ve vztazích, zaměření na sebe</a:t>
            </a:r>
          </a:p>
          <a:p>
            <a:r>
              <a:rPr lang="cs-CZ" dirty="0"/>
              <a:t>Proměna v pracovní oblasti – od brigád k práci v (budoucí) profesi, význam cílů v profesní rovině (může být významnější než cíle v rovině partnerské)</a:t>
            </a:r>
          </a:p>
          <a:p>
            <a:r>
              <a:rPr lang="cs-CZ" dirty="0"/>
              <a:t>Nestabilita (ztráta cílů, vliv příliš možností)</a:t>
            </a:r>
          </a:p>
          <a:p>
            <a:r>
              <a:rPr lang="cs-CZ" dirty="0"/>
              <a:t>Není biologicky zakotvena, vliv kulturního prostředí, tradic, souvislost s etnicitou, třídou</a:t>
            </a:r>
            <a:endParaRPr lang="en-US" dirty="0"/>
          </a:p>
          <a:p>
            <a:r>
              <a:rPr lang="en-US" dirty="0">
                <a:hlinkClick r:id="rId3"/>
              </a:rPr>
              <a:t>Society for the study of emerging adulthood</a:t>
            </a:r>
            <a:endParaRPr lang="en-US" dirty="0"/>
          </a:p>
          <a:p>
            <a:r>
              <a:rPr lang="cs-CZ" dirty="0">
                <a:hlinkClick r:id="rId4" action="ppaction://hlinkfile"/>
              </a:rPr>
              <a:t>Lacinová (Ed.) Cesty do dospělosti</a:t>
            </a:r>
            <a:r>
              <a:rPr lang="cs-CZ" dirty="0"/>
              <a:t> </a:t>
            </a:r>
          </a:p>
          <a:p>
            <a:endParaRPr lang="cs-CZ" dirty="0"/>
          </a:p>
        </p:txBody>
      </p:sp>
      <p:pic>
        <p:nvPicPr>
          <p:cNvPr id="5" name="Obrázek 4">
            <a:extLst>
              <a:ext uri="{FF2B5EF4-FFF2-40B4-BE49-F238E27FC236}">
                <a16:creationId xmlns:a16="http://schemas.microsoft.com/office/drawing/2014/main" id="{1C0BE493-3595-441B-8408-9563D26C0A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5858" y="5633628"/>
            <a:ext cx="678272" cy="678272"/>
          </a:xfrm>
          <a:prstGeom prst="rect">
            <a:avLst/>
          </a:prstGeom>
        </p:spPr>
      </p:pic>
    </p:spTree>
    <p:extLst>
      <p:ext uri="{BB962C8B-B14F-4D97-AF65-F5344CB8AC3E}">
        <p14:creationId xmlns:p14="http://schemas.microsoft.com/office/powerpoint/2010/main" val="356644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8A5ED-7097-487C-BECF-4E162DF21B28}"/>
              </a:ext>
            </a:extLst>
          </p:cNvPr>
          <p:cNvSpPr>
            <a:spLocks noGrp="1"/>
          </p:cNvSpPr>
          <p:nvPr>
            <p:ph type="title"/>
          </p:nvPr>
        </p:nvSpPr>
        <p:spPr>
          <a:xfrm>
            <a:off x="1371600" y="685799"/>
            <a:ext cx="9601200" cy="1600199"/>
          </a:xfrm>
        </p:spPr>
        <p:txBody>
          <a:bodyPr>
            <a:normAutofit fontScale="90000"/>
          </a:bodyPr>
          <a:lstStyle/>
          <a:p>
            <a:r>
              <a:rPr lang="cs-CZ" dirty="0"/>
              <a:t>Test 20 výroků (</a:t>
            </a:r>
            <a:r>
              <a:rPr lang="cs-CZ" dirty="0" err="1"/>
              <a:t>Twenty</a:t>
            </a:r>
            <a:r>
              <a:rPr lang="cs-CZ" dirty="0"/>
              <a:t> </a:t>
            </a:r>
            <a:r>
              <a:rPr lang="cs-CZ" dirty="0" err="1"/>
              <a:t>statement</a:t>
            </a:r>
            <a:r>
              <a:rPr lang="cs-CZ" dirty="0"/>
              <a:t> test: TST)</a:t>
            </a:r>
            <a:br>
              <a:rPr lang="cs-CZ" dirty="0"/>
            </a:br>
            <a:r>
              <a:rPr lang="cs-CZ" sz="2000" dirty="0"/>
              <a:t>Prosím, napište 20 odpovědí na otázku: </a:t>
            </a:r>
            <a:r>
              <a:rPr lang="cs-CZ" sz="2000" b="1" dirty="0"/>
              <a:t>Kdo jsem? </a:t>
            </a:r>
            <a:r>
              <a:rPr lang="cs-CZ" sz="2000" dirty="0"/>
              <a:t>(</a:t>
            </a:r>
            <a:r>
              <a:rPr lang="cs-CZ" sz="2000" dirty="0" err="1"/>
              <a:t>Who</a:t>
            </a:r>
            <a:r>
              <a:rPr lang="cs-CZ" sz="2000" dirty="0"/>
              <a:t> </a:t>
            </a:r>
            <a:r>
              <a:rPr lang="cs-CZ" sz="2000" dirty="0" err="1"/>
              <a:t>am</a:t>
            </a:r>
            <a:r>
              <a:rPr lang="cs-CZ" sz="2000" dirty="0"/>
              <a:t> I?). Poskytněte 20 různých odpovědí na tuto otázku, odpovídejte pro sebe ne pro někoho jiného. Pište volně své odpovědi tak, jak vás napadnou. </a:t>
            </a:r>
            <a:br>
              <a:rPr lang="en-US" sz="2000" dirty="0"/>
            </a:br>
            <a:r>
              <a:rPr lang="en-US" sz="1600" dirty="0" err="1"/>
              <a:t>Podle</a:t>
            </a:r>
            <a:r>
              <a:rPr lang="en-US" sz="1600" dirty="0"/>
              <a:t> Kuhn, McPartland, 1954</a:t>
            </a:r>
            <a:br>
              <a:rPr lang="en-US" sz="2000" dirty="0"/>
            </a:br>
            <a:br>
              <a:rPr lang="cs-CZ" dirty="0"/>
            </a:br>
            <a:endParaRPr lang="cs-CZ" dirty="0"/>
          </a:p>
        </p:txBody>
      </p:sp>
      <p:sp>
        <p:nvSpPr>
          <p:cNvPr id="3" name="Zástupný symbol pro obsah 2">
            <a:extLst>
              <a:ext uri="{FF2B5EF4-FFF2-40B4-BE49-F238E27FC236}">
                <a16:creationId xmlns:a16="http://schemas.microsoft.com/office/drawing/2014/main" id="{FDAAF7A1-E9D4-40D6-8B4D-119E40BBB775}"/>
              </a:ext>
            </a:extLst>
          </p:cNvPr>
          <p:cNvSpPr>
            <a:spLocks noGrp="1"/>
          </p:cNvSpPr>
          <p:nvPr>
            <p:ph sz="half" idx="1"/>
          </p:nvPr>
        </p:nvSpPr>
        <p:spPr/>
        <p:txBody>
          <a:bodyPr>
            <a:normAutofit fontScale="92500" lnSpcReduction="20000"/>
          </a:bodyPr>
          <a:lstStyle/>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p:txBody>
      </p:sp>
      <p:sp>
        <p:nvSpPr>
          <p:cNvPr id="4" name="Zástupný symbol pro obsah 3">
            <a:extLst>
              <a:ext uri="{FF2B5EF4-FFF2-40B4-BE49-F238E27FC236}">
                <a16:creationId xmlns:a16="http://schemas.microsoft.com/office/drawing/2014/main" id="{8F6048F6-011C-4010-A6A9-F60A09B83A16}"/>
              </a:ext>
            </a:extLst>
          </p:cNvPr>
          <p:cNvSpPr>
            <a:spLocks noGrp="1"/>
          </p:cNvSpPr>
          <p:nvPr>
            <p:ph sz="half" idx="2"/>
          </p:nvPr>
        </p:nvSpPr>
        <p:spPr/>
        <p:txBody>
          <a:bodyPr>
            <a:normAutofit fontScale="92500" lnSpcReduction="20000"/>
          </a:bodyPr>
          <a:lstStyle/>
          <a:p>
            <a:pPr marL="0" indent="0">
              <a:buNone/>
            </a:pPr>
            <a:r>
              <a:rPr lang="en-US" dirty="0"/>
              <a:t>11. …</a:t>
            </a:r>
          </a:p>
          <a:p>
            <a:pPr marL="0" indent="0">
              <a:buNone/>
            </a:pPr>
            <a:r>
              <a:rPr lang="en-US" dirty="0"/>
              <a:t>12. …</a:t>
            </a:r>
          </a:p>
          <a:p>
            <a:pPr marL="0" indent="0">
              <a:buNone/>
            </a:pPr>
            <a:r>
              <a:rPr lang="en-US" dirty="0"/>
              <a:t>13. …</a:t>
            </a:r>
          </a:p>
          <a:p>
            <a:pPr marL="0" indent="0">
              <a:buNone/>
            </a:pPr>
            <a:r>
              <a:rPr lang="en-US" dirty="0"/>
              <a:t>14. …</a:t>
            </a:r>
          </a:p>
          <a:p>
            <a:pPr marL="0" indent="0">
              <a:buNone/>
            </a:pPr>
            <a:r>
              <a:rPr lang="en-US" dirty="0"/>
              <a:t>15. …</a:t>
            </a:r>
          </a:p>
          <a:p>
            <a:pPr marL="0" indent="0">
              <a:buNone/>
            </a:pPr>
            <a:r>
              <a:rPr lang="en-US" dirty="0"/>
              <a:t>16. …</a:t>
            </a:r>
          </a:p>
          <a:p>
            <a:pPr marL="0" indent="0">
              <a:buNone/>
            </a:pPr>
            <a:r>
              <a:rPr lang="en-US" dirty="0"/>
              <a:t>17. …</a:t>
            </a:r>
          </a:p>
          <a:p>
            <a:pPr marL="0" indent="0">
              <a:buNone/>
            </a:pPr>
            <a:r>
              <a:rPr lang="en-US" dirty="0"/>
              <a:t>18. …</a:t>
            </a:r>
          </a:p>
          <a:p>
            <a:pPr marL="0" indent="0">
              <a:buNone/>
            </a:pPr>
            <a:r>
              <a:rPr lang="en-US" dirty="0"/>
              <a:t>19. …</a:t>
            </a:r>
          </a:p>
          <a:p>
            <a:pPr marL="0" indent="0">
              <a:buNone/>
            </a:pPr>
            <a:r>
              <a:rPr lang="en-US" dirty="0"/>
              <a:t>20. …</a:t>
            </a:r>
            <a:endParaRPr lang="cs-CZ" dirty="0"/>
          </a:p>
        </p:txBody>
      </p:sp>
      <p:pic>
        <p:nvPicPr>
          <p:cNvPr id="6" name="Obrázek 5">
            <a:extLst>
              <a:ext uri="{FF2B5EF4-FFF2-40B4-BE49-F238E27FC236}">
                <a16:creationId xmlns:a16="http://schemas.microsoft.com/office/drawing/2014/main" id="{F0F62AE9-2BDF-45EE-940F-50462996E9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038" y="145256"/>
            <a:ext cx="1071562" cy="1071562"/>
          </a:xfrm>
          <a:prstGeom prst="rect">
            <a:avLst/>
          </a:prstGeom>
        </p:spPr>
      </p:pic>
    </p:spTree>
    <p:extLst>
      <p:ext uri="{BB962C8B-B14F-4D97-AF65-F5344CB8AC3E}">
        <p14:creationId xmlns:p14="http://schemas.microsoft.com/office/powerpoint/2010/main" val="3155332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52B82-5906-4EC6-999F-F7C6D4A499E5}"/>
              </a:ext>
            </a:extLst>
          </p:cNvPr>
          <p:cNvSpPr>
            <a:spLocks noGrp="1"/>
          </p:cNvSpPr>
          <p:nvPr>
            <p:ph type="title"/>
          </p:nvPr>
        </p:nvSpPr>
        <p:spPr/>
        <p:txBody>
          <a:bodyPr/>
          <a:lstStyle/>
          <a:p>
            <a:r>
              <a:rPr lang="cs-CZ" dirty="0"/>
              <a:t>Propojení psychologického a sociálního fungování - příklady</a:t>
            </a:r>
          </a:p>
        </p:txBody>
      </p:sp>
      <p:sp>
        <p:nvSpPr>
          <p:cNvPr id="3" name="Zástupný symbol pro obsah 2">
            <a:extLst>
              <a:ext uri="{FF2B5EF4-FFF2-40B4-BE49-F238E27FC236}">
                <a16:creationId xmlns:a16="http://schemas.microsoft.com/office/drawing/2014/main" id="{8C807835-704C-4C8F-A6B1-5C3A36CF8D6E}"/>
              </a:ext>
            </a:extLst>
          </p:cNvPr>
          <p:cNvSpPr>
            <a:spLocks noGrp="1"/>
          </p:cNvSpPr>
          <p:nvPr>
            <p:ph idx="1"/>
          </p:nvPr>
        </p:nvSpPr>
        <p:spPr/>
        <p:txBody>
          <a:bodyPr>
            <a:normAutofit fontScale="92500"/>
          </a:bodyPr>
          <a:lstStyle/>
          <a:p>
            <a:r>
              <a:rPr lang="cs-CZ" dirty="0"/>
              <a:t>Nestabilní práce/nezaměstnanost obvykle výrazně snižuje osobní pohodu</a:t>
            </a:r>
          </a:p>
          <a:p>
            <a:pPr lvl="1"/>
            <a:r>
              <a:rPr lang="cs-CZ" dirty="0"/>
              <a:t>Dlouhodobá </a:t>
            </a:r>
            <a:r>
              <a:rPr lang="cs-CZ" dirty="0" err="1"/>
              <a:t>nezam</a:t>
            </a:r>
            <a:r>
              <a:rPr lang="cs-CZ" dirty="0"/>
              <a:t>. spojená nízkou životní spokojeností a sebehodnocením, vysokým </a:t>
            </a:r>
            <a:r>
              <a:rPr lang="cs-CZ" dirty="0" err="1"/>
              <a:t>neuroticismem</a:t>
            </a:r>
            <a:r>
              <a:rPr lang="cs-CZ" dirty="0"/>
              <a:t>, agresí, vyšší otevřeností ke zkušenosti </a:t>
            </a:r>
          </a:p>
          <a:p>
            <a:pPr lvl="1"/>
            <a:r>
              <a:rPr lang="cs-CZ" dirty="0"/>
              <a:t>Význam má též status povolání a spokojenost (včetně dobrých vztahů, finančního ohodnocení)</a:t>
            </a:r>
          </a:p>
          <a:p>
            <a:r>
              <a:rPr lang="cs-CZ" dirty="0"/>
              <a:t>Kvalita vztahů </a:t>
            </a:r>
          </a:p>
          <a:p>
            <a:pPr lvl="1"/>
            <a:r>
              <a:rPr lang="cs-CZ" dirty="0"/>
              <a:t>Stabilita, dostatečné množství</a:t>
            </a:r>
          </a:p>
          <a:p>
            <a:r>
              <a:rPr lang="cs-CZ" dirty="0"/>
              <a:t>Socioekonomický status  - </a:t>
            </a:r>
            <a:r>
              <a:rPr lang="en-US" dirty="0">
                <a:hlinkClick r:id="rId3"/>
              </a:rPr>
              <a:t>t</a:t>
            </a:r>
            <a:r>
              <a:rPr lang="cs-CZ" dirty="0" err="1">
                <a:hlinkClick r:id="rId3"/>
              </a:rPr>
              <a:t>řídní</a:t>
            </a:r>
            <a:r>
              <a:rPr lang="cs-CZ" dirty="0">
                <a:hlinkClick r:id="rId3"/>
              </a:rPr>
              <a:t> rozdělení české společnosti</a:t>
            </a:r>
            <a:endParaRPr lang="cs-CZ" dirty="0"/>
          </a:p>
          <a:p>
            <a:pPr lvl="1"/>
            <a:r>
              <a:rPr lang="cs-CZ" dirty="0"/>
              <a:t>Čím vyšší, tím nižší pravděpodobnost vystavení ekonomickým problémům a nejistotě</a:t>
            </a:r>
          </a:p>
          <a:p>
            <a:r>
              <a:rPr lang="cs-CZ" dirty="0"/>
              <a:t>Psychologické fungování významně souvisí s adaptivním sociálním fungováním (např. stabilní kariéra, přijetí společenským norem)</a:t>
            </a:r>
          </a:p>
          <a:p>
            <a:endParaRPr lang="cs-CZ" dirty="0"/>
          </a:p>
        </p:txBody>
      </p:sp>
    </p:spTree>
    <p:extLst>
      <p:ext uri="{BB962C8B-B14F-4D97-AF65-F5344CB8AC3E}">
        <p14:creationId xmlns:p14="http://schemas.microsoft.com/office/powerpoint/2010/main" val="3115186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E87294-E9D0-4E76-85CC-17C520CB9EEC}"/>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8FA76000-190D-4612-AA1C-52A5F5C67AFC}"/>
              </a:ext>
            </a:extLst>
          </p:cNvPr>
          <p:cNvSpPr>
            <a:spLocks noGrp="1"/>
          </p:cNvSpPr>
          <p:nvPr>
            <p:ph idx="1"/>
          </p:nvPr>
        </p:nvSpPr>
        <p:spPr/>
        <p:txBody>
          <a:bodyPr/>
          <a:lstStyle/>
          <a:p>
            <a:r>
              <a:rPr lang="en-US" dirty="0"/>
              <a:t>Adams,</a:t>
            </a:r>
            <a:r>
              <a:rPr lang="cs-CZ" dirty="0"/>
              <a:t> G., R., </a:t>
            </a:r>
            <a:r>
              <a:rPr lang="en-US" dirty="0"/>
              <a:t> Marshall</a:t>
            </a:r>
            <a:r>
              <a:rPr lang="cs-CZ" dirty="0"/>
              <a:t>, S., K.. (1996). A </a:t>
            </a:r>
            <a:r>
              <a:rPr lang="cs-CZ" dirty="0" err="1"/>
              <a:t>developmental</a:t>
            </a:r>
            <a:r>
              <a:rPr lang="cs-CZ" dirty="0"/>
              <a:t> </a:t>
            </a:r>
            <a:r>
              <a:rPr lang="cs-CZ" dirty="0" err="1"/>
              <a:t>social</a:t>
            </a:r>
            <a:r>
              <a:rPr lang="cs-CZ" dirty="0"/>
              <a:t> psychology </a:t>
            </a:r>
            <a:r>
              <a:rPr lang="cs-CZ" dirty="0" err="1"/>
              <a:t>of</a:t>
            </a:r>
            <a:r>
              <a:rPr lang="cs-CZ" dirty="0"/>
              <a:t> identity: </a:t>
            </a:r>
            <a:r>
              <a:rPr lang="cs-CZ" dirty="0" err="1"/>
              <a:t>Understanding</a:t>
            </a:r>
            <a:r>
              <a:rPr lang="cs-CZ" dirty="0"/>
              <a:t> </a:t>
            </a:r>
            <a:r>
              <a:rPr lang="cs-CZ" dirty="0" err="1"/>
              <a:t>the</a:t>
            </a:r>
            <a:r>
              <a:rPr lang="cs-CZ" dirty="0"/>
              <a:t> person in </a:t>
            </a:r>
            <a:r>
              <a:rPr lang="cs-CZ" dirty="0" err="1"/>
              <a:t>context</a:t>
            </a:r>
            <a:r>
              <a:rPr lang="cs-CZ" dirty="0"/>
              <a:t>. In </a:t>
            </a:r>
            <a:r>
              <a:rPr lang="cs-CZ" dirty="0" err="1"/>
              <a:t>Journal</a:t>
            </a:r>
            <a:r>
              <a:rPr lang="cs-CZ" dirty="0"/>
              <a:t> </a:t>
            </a:r>
            <a:r>
              <a:rPr lang="cs-CZ" dirty="0" err="1"/>
              <a:t>of</a:t>
            </a:r>
            <a:r>
              <a:rPr lang="cs-CZ" dirty="0"/>
              <a:t> Adolescence 19: 429-442. </a:t>
            </a:r>
            <a:endParaRPr lang="en-US" dirty="0"/>
          </a:p>
          <a:p>
            <a:r>
              <a:rPr lang="cs-CZ" dirty="0"/>
              <a:t>Blatný, M. (Ed., 2017). Psychologie celoživotního vývoje. Praha, Karolinum. </a:t>
            </a:r>
          </a:p>
        </p:txBody>
      </p:sp>
    </p:spTree>
    <p:extLst>
      <p:ext uri="{BB962C8B-B14F-4D97-AF65-F5344CB8AC3E}">
        <p14:creationId xmlns:p14="http://schemas.microsoft.com/office/powerpoint/2010/main" val="3063280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D060922-7FDB-4E48-9D76-05CF35B44DE3}"/>
              </a:ext>
            </a:extLst>
          </p:cNvPr>
          <p:cNvSpPr>
            <a:spLocks noGrp="1"/>
          </p:cNvSpPr>
          <p:nvPr>
            <p:ph type="title"/>
          </p:nvPr>
        </p:nvSpPr>
        <p:spPr/>
        <p:txBody>
          <a:bodyPr/>
          <a:lstStyle/>
          <a:p>
            <a:r>
              <a:rPr lang="cs-CZ" dirty="0"/>
              <a:t>Práce ve skupinkách</a:t>
            </a:r>
          </a:p>
        </p:txBody>
      </p:sp>
      <p:sp>
        <p:nvSpPr>
          <p:cNvPr id="6" name="Zástupný obsah 5">
            <a:extLst>
              <a:ext uri="{FF2B5EF4-FFF2-40B4-BE49-F238E27FC236}">
                <a16:creationId xmlns:a16="http://schemas.microsoft.com/office/drawing/2014/main" id="{2E3D8DAE-CFD7-45A4-B612-509EF7858584}"/>
              </a:ext>
            </a:extLst>
          </p:cNvPr>
          <p:cNvSpPr>
            <a:spLocks noGrp="1"/>
          </p:cNvSpPr>
          <p:nvPr>
            <p:ph idx="1"/>
          </p:nvPr>
        </p:nvSpPr>
        <p:spPr/>
        <p:txBody>
          <a:bodyPr/>
          <a:lstStyle/>
          <a:p>
            <a:r>
              <a:rPr lang="cs-CZ" dirty="0"/>
              <a:t>Reflektujte aktivitu:</a:t>
            </a:r>
          </a:p>
          <a:p>
            <a:pPr lvl="1"/>
            <a:r>
              <a:rPr lang="cs-CZ" dirty="0"/>
              <a:t>Jak náročné bylo sepsat 20 položek</a:t>
            </a:r>
          </a:p>
          <a:p>
            <a:pPr lvl="1"/>
            <a:r>
              <a:rPr lang="cs-CZ" dirty="0"/>
              <a:t>Daly by se popsané charakteristiky nějak kategorizovat (tvoří nějaké skupiny, které mají něco společného?)</a:t>
            </a:r>
          </a:p>
          <a:p>
            <a:pPr lvl="1"/>
            <a:r>
              <a:rPr lang="cs-CZ" dirty="0"/>
              <a:t>Porovnejte se spolužáky – jaký typ charakteristik vás nenapadl?</a:t>
            </a:r>
          </a:p>
          <a:p>
            <a:pPr lvl="1"/>
            <a:r>
              <a:rPr lang="cs-CZ" dirty="0"/>
              <a:t>Jsou některé charakteristiky v rozporu/nebo charakterizují vás třeba jen v nějakém prostředí (např. jiná charakteristika důležitá doma – ve škole – na tréninku…?)</a:t>
            </a:r>
          </a:p>
        </p:txBody>
      </p:sp>
    </p:spTree>
    <p:extLst>
      <p:ext uri="{BB962C8B-B14F-4D97-AF65-F5344CB8AC3E}">
        <p14:creationId xmlns:p14="http://schemas.microsoft.com/office/powerpoint/2010/main" val="273873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F963AC-8986-4054-82B6-68701A51618B}"/>
              </a:ext>
            </a:extLst>
          </p:cNvPr>
          <p:cNvSpPr>
            <a:spLocks noGrp="1"/>
          </p:cNvSpPr>
          <p:nvPr>
            <p:ph type="title"/>
          </p:nvPr>
        </p:nvSpPr>
        <p:spPr>
          <a:xfrm>
            <a:off x="1946786" y="365125"/>
            <a:ext cx="9407013" cy="1325563"/>
          </a:xfrm>
        </p:spPr>
        <p:txBody>
          <a:bodyPr/>
          <a:lstStyle/>
          <a:p>
            <a:r>
              <a:rPr lang="cs-CZ" dirty="0"/>
              <a:t>20 </a:t>
            </a:r>
            <a:r>
              <a:rPr lang="cs-CZ" dirty="0" err="1"/>
              <a:t>statements</a:t>
            </a:r>
            <a:r>
              <a:rPr lang="cs-CZ" dirty="0"/>
              <a:t> test (TST)</a:t>
            </a:r>
          </a:p>
        </p:txBody>
      </p:sp>
      <p:sp>
        <p:nvSpPr>
          <p:cNvPr id="5" name="Zástupný obsah 4">
            <a:extLst>
              <a:ext uri="{FF2B5EF4-FFF2-40B4-BE49-F238E27FC236}">
                <a16:creationId xmlns:a16="http://schemas.microsoft.com/office/drawing/2014/main" id="{518EB458-75D9-4276-B7FD-D8B44DEB7B37}"/>
              </a:ext>
            </a:extLst>
          </p:cNvPr>
          <p:cNvSpPr>
            <a:spLocks noGrp="1"/>
          </p:cNvSpPr>
          <p:nvPr>
            <p:ph idx="1"/>
          </p:nvPr>
        </p:nvSpPr>
        <p:spPr/>
        <p:txBody>
          <a:bodyPr>
            <a:normAutofit fontScale="92500" lnSpcReduction="20000"/>
          </a:bodyPr>
          <a:lstStyle/>
          <a:p>
            <a:r>
              <a:rPr lang="cs-CZ" dirty="0"/>
              <a:t>1) Identifikuje jednotlivce z hlediska </a:t>
            </a:r>
            <a:r>
              <a:rPr lang="cs-CZ" b="1" dirty="0"/>
              <a:t>fyzických atributů</a:t>
            </a:r>
            <a:r>
              <a:rPr lang="cs-CZ" dirty="0"/>
              <a:t>, např. Jsem blond, jsem hubená, žiji v horách.</a:t>
            </a:r>
          </a:p>
          <a:p>
            <a:r>
              <a:rPr lang="cs-CZ" dirty="0"/>
              <a:t>2) Identifikuje jednotlivce z hlediska </a:t>
            </a:r>
            <a:r>
              <a:rPr lang="cs-CZ" b="1" dirty="0"/>
              <a:t>sociálně definovaného postavení </a:t>
            </a:r>
            <a:r>
              <a:rPr lang="cs-CZ" dirty="0"/>
              <a:t>a rolí, např. Jsem student, jsem otec, jsem lékař.</a:t>
            </a:r>
          </a:p>
          <a:p>
            <a:r>
              <a:rPr lang="cs-CZ" dirty="0"/>
              <a:t>3) Identifikuje jednotlivce podle </a:t>
            </a:r>
            <a:r>
              <a:rPr lang="cs-CZ" b="1" dirty="0"/>
              <a:t>stylů chování a osobnostních rysů</a:t>
            </a:r>
            <a:r>
              <a:rPr lang="cs-CZ" dirty="0"/>
              <a:t>, které jsou více nezávislé na sociální struktuře, např. Jsem šťastný, jsem charismatický, jsem fanouškem rockové hudby.</a:t>
            </a:r>
          </a:p>
          <a:p>
            <a:r>
              <a:rPr lang="cs-CZ" dirty="0"/>
              <a:t>4) Reakce tak </a:t>
            </a:r>
            <a:r>
              <a:rPr lang="cs-CZ" b="1" dirty="0"/>
              <a:t>obecné nebo abstraktní</a:t>
            </a:r>
            <a:r>
              <a:rPr lang="cs-CZ" dirty="0"/>
              <a:t>, že neposkytují přesné informace o jednotlivci, např. Jsem dítě Boží, jsem vesmír, jsem výplod fantazie.</a:t>
            </a:r>
          </a:p>
          <a:p>
            <a:r>
              <a:rPr lang="cs-CZ" u="sng" dirty="0"/>
              <a:t>Další možné otázky</a:t>
            </a:r>
            <a:r>
              <a:rPr lang="cs-CZ" dirty="0"/>
              <a:t>: skupina vs. individualismus, pohlaví, komunikační styl, utváření sebe sama</a:t>
            </a:r>
          </a:p>
          <a:p>
            <a:r>
              <a:rPr lang="cs-CZ" dirty="0">
                <a:hlinkClick r:id="rId3"/>
              </a:rPr>
              <a:t>Zdroj</a:t>
            </a:r>
            <a:endParaRPr lang="cs-CZ" dirty="0"/>
          </a:p>
        </p:txBody>
      </p:sp>
      <p:pic>
        <p:nvPicPr>
          <p:cNvPr id="7" name="Obrázek 6">
            <a:extLst>
              <a:ext uri="{FF2B5EF4-FFF2-40B4-BE49-F238E27FC236}">
                <a16:creationId xmlns:a16="http://schemas.microsoft.com/office/drawing/2014/main" id="{666217FE-14B3-40F6-9E3A-601487824C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418" y="492124"/>
            <a:ext cx="1071563" cy="1071563"/>
          </a:xfrm>
          <a:prstGeom prst="rect">
            <a:avLst/>
          </a:prstGeom>
        </p:spPr>
      </p:pic>
    </p:spTree>
    <p:extLst>
      <p:ext uri="{BB962C8B-B14F-4D97-AF65-F5344CB8AC3E}">
        <p14:creationId xmlns:p14="http://schemas.microsoft.com/office/powerpoint/2010/main" val="3990107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24DFE09-FC8B-48B9-93B5-EC42B50C1E2E}"/>
              </a:ext>
            </a:extLst>
          </p:cNvPr>
          <p:cNvSpPr>
            <a:spLocks noGrp="1"/>
          </p:cNvSpPr>
          <p:nvPr>
            <p:ph type="title"/>
          </p:nvPr>
        </p:nvSpPr>
        <p:spPr/>
        <p:txBody>
          <a:bodyPr/>
          <a:lstStyle/>
          <a:p>
            <a:r>
              <a:rPr lang="cs-CZ" dirty="0"/>
              <a:t>Identita – různá pojetí</a:t>
            </a:r>
          </a:p>
        </p:txBody>
      </p:sp>
      <p:sp>
        <p:nvSpPr>
          <p:cNvPr id="5" name="Zástupný symbol pro obsah 4">
            <a:extLst>
              <a:ext uri="{FF2B5EF4-FFF2-40B4-BE49-F238E27FC236}">
                <a16:creationId xmlns:a16="http://schemas.microsoft.com/office/drawing/2014/main" id="{306C8B10-CBB3-4496-BA8F-18684BCA8FD3}"/>
              </a:ext>
            </a:extLst>
          </p:cNvPr>
          <p:cNvSpPr>
            <a:spLocks noGrp="1"/>
          </p:cNvSpPr>
          <p:nvPr>
            <p:ph idx="1"/>
          </p:nvPr>
        </p:nvSpPr>
        <p:spPr/>
        <p:txBody>
          <a:bodyPr>
            <a:normAutofit fontScale="77500" lnSpcReduction="20000"/>
          </a:bodyPr>
          <a:lstStyle/>
          <a:p>
            <a:r>
              <a:rPr lang="cs-CZ" dirty="0"/>
              <a:t>„</a:t>
            </a:r>
            <a:r>
              <a:rPr lang="cs-CZ" i="1" dirty="0"/>
              <a:t>Více či méně uvědomované představy, které má o sobě samé osoba</a:t>
            </a:r>
            <a:r>
              <a:rPr lang="cs-CZ" dirty="0"/>
              <a:t>“ = osobní identita</a:t>
            </a:r>
          </a:p>
          <a:p>
            <a:r>
              <a:rPr lang="cs-CZ" b="1" dirty="0"/>
              <a:t>Sociální identitu </a:t>
            </a:r>
            <a:r>
              <a:rPr lang="cs-CZ" dirty="0"/>
              <a:t>určuje sociální příslušnost, členství v určité kategorii lidí </a:t>
            </a:r>
          </a:p>
          <a:p>
            <a:r>
              <a:rPr lang="cs-CZ" dirty="0"/>
              <a:t>Běžné koncepce identity: totožnost, stejnost osoby v čase, stejnost osob tvořících sociální společenství (kategorie) x postmoderní přístupy</a:t>
            </a:r>
            <a:r>
              <a:rPr lang="cs-CZ" u="sng" dirty="0"/>
              <a:t>:  identita měnící se podle situace, času, místa, okolností, roztříštěnost</a:t>
            </a:r>
          </a:p>
          <a:p>
            <a:r>
              <a:rPr lang="cs-CZ" dirty="0"/>
              <a:t>Politika identity – sociální hnutí usilující o uznání, boj proti diskriminaci na základě sdílené identity (</a:t>
            </a:r>
            <a:r>
              <a:rPr lang="cs-CZ" i="1" dirty="0"/>
              <a:t>ženské hnutí, hnutí osob se zdravotním omezením </a:t>
            </a:r>
            <a:r>
              <a:rPr lang="cs-CZ" i="1" dirty="0" err="1"/>
              <a:t>etc</a:t>
            </a:r>
            <a:r>
              <a:rPr lang="cs-CZ" i="1" dirty="0"/>
              <a:t>.) </a:t>
            </a:r>
          </a:p>
          <a:p>
            <a:r>
              <a:rPr lang="cs-CZ" dirty="0"/>
              <a:t>Diskuse o národní, občanské identitě</a:t>
            </a:r>
          </a:p>
          <a:p>
            <a:r>
              <a:rPr lang="cs-CZ" dirty="0"/>
              <a:t>Autenticita-integrita-kontinuita-relativní stejnost v </a:t>
            </a:r>
            <a:r>
              <a:rPr lang="cs-CZ" dirty="0" err="1"/>
              <a:t>čase-sebedefinování-definování</a:t>
            </a:r>
            <a:r>
              <a:rPr lang="cs-CZ" dirty="0"/>
              <a:t> druhými-odlišnost od jiných-uvědomění si odlišnosti-afiliace s lidskými společenstvími</a:t>
            </a:r>
          </a:p>
          <a:p>
            <a:r>
              <a:rPr lang="cs-CZ" dirty="0"/>
              <a:t>Od identity odvozujeme konání </a:t>
            </a:r>
            <a:r>
              <a:rPr lang="cs-CZ" i="1" dirty="0"/>
              <a:t>„udělal to proto, protože se cítí být…“</a:t>
            </a:r>
          </a:p>
          <a:p>
            <a:r>
              <a:rPr lang="cs-CZ" dirty="0"/>
              <a:t>V psychologii různé směry zkoumání identity</a:t>
            </a:r>
          </a:p>
          <a:p>
            <a:r>
              <a:rPr lang="cs-CZ" dirty="0">
                <a:hlinkClick r:id="rId3"/>
              </a:rPr>
              <a:t>Dichotomie jednotlivec – společnost z perspektivy kritické sociální psychologie</a:t>
            </a:r>
            <a:endParaRPr lang="cs-CZ" dirty="0"/>
          </a:p>
          <a:p>
            <a:endParaRPr lang="cs-CZ" dirty="0"/>
          </a:p>
        </p:txBody>
      </p:sp>
    </p:spTree>
    <p:extLst>
      <p:ext uri="{BB962C8B-B14F-4D97-AF65-F5344CB8AC3E}">
        <p14:creationId xmlns:p14="http://schemas.microsoft.com/office/powerpoint/2010/main" val="704223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E214E-063E-48DB-B859-AA9B5E6B6445}"/>
              </a:ext>
            </a:extLst>
          </p:cNvPr>
          <p:cNvSpPr>
            <a:spLocks noGrp="1"/>
          </p:cNvSpPr>
          <p:nvPr>
            <p:ph type="title"/>
          </p:nvPr>
        </p:nvSpPr>
        <p:spPr/>
        <p:txBody>
          <a:bodyPr/>
          <a:lstStyle/>
          <a:p>
            <a:r>
              <a:rPr lang="en-US" dirty="0" err="1"/>
              <a:t>Identita</a:t>
            </a:r>
            <a:r>
              <a:rPr lang="en-US" dirty="0"/>
              <a:t> - </a:t>
            </a:r>
            <a:r>
              <a:rPr lang="en-US" dirty="0" err="1"/>
              <a:t>teze</a:t>
            </a:r>
            <a:endParaRPr lang="cs-CZ" dirty="0"/>
          </a:p>
        </p:txBody>
      </p:sp>
      <p:sp>
        <p:nvSpPr>
          <p:cNvPr id="3" name="Zástupný symbol pro obsah 2">
            <a:extLst>
              <a:ext uri="{FF2B5EF4-FFF2-40B4-BE49-F238E27FC236}">
                <a16:creationId xmlns:a16="http://schemas.microsoft.com/office/drawing/2014/main" id="{5955DF35-F996-41BF-AFAC-75048B6D57C0}"/>
              </a:ext>
            </a:extLst>
          </p:cNvPr>
          <p:cNvSpPr>
            <a:spLocks noGrp="1"/>
          </p:cNvSpPr>
          <p:nvPr>
            <p:ph idx="1"/>
          </p:nvPr>
        </p:nvSpPr>
        <p:spPr/>
        <p:txBody>
          <a:bodyPr>
            <a:normAutofit lnSpcReduction="10000"/>
          </a:bodyPr>
          <a:lstStyle/>
          <a:p>
            <a:r>
              <a:rPr lang="en-US" dirty="0"/>
              <a:t>St</a:t>
            </a:r>
            <a:r>
              <a:rPr lang="cs-CZ" dirty="0" err="1"/>
              <a:t>ále</a:t>
            </a:r>
            <a:r>
              <a:rPr lang="cs-CZ" dirty="0"/>
              <a:t> probíhající proces (identifikace, imitace, sebe-uvědomění, prožívání rozporů mezi aktuální situací a ideálem…)</a:t>
            </a:r>
          </a:p>
          <a:p>
            <a:r>
              <a:rPr lang="cs-CZ" dirty="0"/>
              <a:t> Ve společnosti se utvářejí „senzitivní momenty“, období, kdy se očekává určitá proměna, dosažení určitých charakteristik jako známka zralosti </a:t>
            </a:r>
            <a:r>
              <a:rPr lang="cs-CZ" i="1" dirty="0"/>
              <a:t>(dále viz </a:t>
            </a:r>
            <a:r>
              <a:rPr lang="cs-CZ" i="1" dirty="0">
                <a:hlinkClick r:id="rId3" action="ppaction://hlinksldjump"/>
              </a:rPr>
              <a:t>vývojové hledisko</a:t>
            </a:r>
            <a:r>
              <a:rPr lang="cs-CZ" i="1" dirty="0"/>
              <a:t>)</a:t>
            </a:r>
          </a:p>
          <a:p>
            <a:r>
              <a:rPr lang="cs-CZ" i="1" dirty="0" err="1"/>
              <a:t>Self</a:t>
            </a:r>
            <a:r>
              <a:rPr lang="cs-CZ" dirty="0"/>
              <a:t> je konstruováno ve vztazích</a:t>
            </a:r>
          </a:p>
          <a:p>
            <a:pPr lvl="1"/>
            <a:r>
              <a:rPr lang="cs-CZ" dirty="0"/>
              <a:t>makro-úroveň kultury, ekonomiky, demografické aspekty, politické a institucionální hodnoty, materiální prostředí, třída/socioekonomický status, etnicita/rasa… mikro-úroveň interpersonální komunikace</a:t>
            </a:r>
          </a:p>
          <a:p>
            <a:pPr lvl="1"/>
            <a:r>
              <a:rPr lang="cs-CZ" dirty="0"/>
              <a:t>sdílené hodnoty, ideologie, normy, které jsou sociálně konstruovány a sdělovány prostřednictvím symbolů, významů, očekávání…</a:t>
            </a:r>
          </a:p>
        </p:txBody>
      </p:sp>
    </p:spTree>
    <p:extLst>
      <p:ext uri="{BB962C8B-B14F-4D97-AF65-F5344CB8AC3E}">
        <p14:creationId xmlns:p14="http://schemas.microsoft.com/office/powerpoint/2010/main" val="4030406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D51F21-A6A2-4252-B652-091F3D9029E1}"/>
              </a:ext>
            </a:extLst>
          </p:cNvPr>
          <p:cNvSpPr>
            <a:spLocks noGrp="1"/>
          </p:cNvSpPr>
          <p:nvPr>
            <p:ph type="title"/>
          </p:nvPr>
        </p:nvSpPr>
        <p:spPr>
          <a:xfrm>
            <a:off x="784743" y="685800"/>
            <a:ext cx="5793475" cy="1485900"/>
          </a:xfrm>
        </p:spPr>
        <p:txBody>
          <a:bodyPr>
            <a:normAutofit/>
          </a:bodyPr>
          <a:lstStyle/>
          <a:p>
            <a:r>
              <a:rPr lang="cs-CZ" dirty="0"/>
              <a:t>      Diskuse</a:t>
            </a:r>
          </a:p>
        </p:txBody>
      </p:sp>
      <p:sp>
        <p:nvSpPr>
          <p:cNvPr id="3" name="Zástupný symbol pro obsah 2">
            <a:extLst>
              <a:ext uri="{FF2B5EF4-FFF2-40B4-BE49-F238E27FC236}">
                <a16:creationId xmlns:a16="http://schemas.microsoft.com/office/drawing/2014/main" id="{9DA30E69-0381-40EB-B5ED-5EE1D3C6EC97}"/>
              </a:ext>
            </a:extLst>
          </p:cNvPr>
          <p:cNvSpPr>
            <a:spLocks noGrp="1"/>
          </p:cNvSpPr>
          <p:nvPr>
            <p:ph idx="1"/>
          </p:nvPr>
        </p:nvSpPr>
        <p:spPr>
          <a:xfrm>
            <a:off x="784743" y="2286000"/>
            <a:ext cx="5793475" cy="3581400"/>
          </a:xfrm>
        </p:spPr>
        <p:txBody>
          <a:bodyPr>
            <a:normAutofit fontScale="77500" lnSpcReduction="20000"/>
          </a:bodyPr>
          <a:lstStyle/>
          <a:p>
            <a:r>
              <a:rPr lang="cs-CZ" dirty="0"/>
              <a:t>Pojetí „osobnosti“ jako stabilního, do sebe zapadajícího systému rysů, které mohou vysvětlit chování člověka („učí se dobře, protože má vysokou inteligenci“), omezuje to, že je reálně velmi složité člověka jednou pro vždy kategorizovat. Oproti stabilním osobnostním rysům můžeme namítnout, že při různých příležitostech člověk může prezentovat různá </a:t>
            </a:r>
            <a:r>
              <a:rPr lang="cs-CZ" dirty="0" err="1"/>
              <a:t>self</a:t>
            </a:r>
            <a:r>
              <a:rPr lang="cs-CZ" dirty="0"/>
              <a:t> – podoby sebe sama. Jedno </a:t>
            </a:r>
            <a:r>
              <a:rPr lang="cs-CZ" dirty="0" err="1"/>
              <a:t>self</a:t>
            </a:r>
            <a:r>
              <a:rPr lang="cs-CZ" dirty="0"/>
              <a:t> nebo mnoho? Co myslíte? Máte zkušenost s tím, že v různém prostředí prezentujete jinou podobu sebe? </a:t>
            </a:r>
            <a:r>
              <a:rPr lang="cs-CZ" b="1" dirty="0"/>
              <a:t>Napadá vás příklad z vašeho života, když měl jeden člověk „odlišné tváře“ podle kontextu situace?</a:t>
            </a:r>
          </a:p>
        </p:txBody>
      </p:sp>
      <p:pic>
        <p:nvPicPr>
          <p:cNvPr id="5" name="Obrázek 4" descr="Obsah obrázku zeď, fotka, interiér, žena&#10;&#10;Popis vygenerován s velmi vysokou mírou spolehlivosti">
            <a:extLst>
              <a:ext uri="{FF2B5EF4-FFF2-40B4-BE49-F238E27FC236}">
                <a16:creationId xmlns:a16="http://schemas.microsoft.com/office/drawing/2014/main" id="{3D1A0EB8-C65D-488D-B94A-106201B994CA}"/>
              </a:ext>
            </a:extLst>
          </p:cNvPr>
          <p:cNvPicPr>
            <a:picLocks noChangeAspect="1"/>
          </p:cNvPicPr>
          <p:nvPr/>
        </p:nvPicPr>
        <p:blipFill rotWithShape="1">
          <a:blip r:embed="rId3"/>
          <a:srcRect l="12992" r="14618"/>
          <a:stretch/>
        </p:blipFill>
        <p:spPr>
          <a:xfrm>
            <a:off x="7612260" y="10"/>
            <a:ext cx="4579739" cy="6857990"/>
          </a:xfrm>
          <a:prstGeom prst="rect">
            <a:avLst/>
          </a:prstGeom>
        </p:spPr>
      </p:pic>
      <p:pic>
        <p:nvPicPr>
          <p:cNvPr id="6" name="Obrázek 5">
            <a:extLst>
              <a:ext uri="{FF2B5EF4-FFF2-40B4-BE49-F238E27FC236}">
                <a16:creationId xmlns:a16="http://schemas.microsoft.com/office/drawing/2014/main" id="{F611A970-0B8C-4166-8120-11ADD3A876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122" y="892969"/>
            <a:ext cx="1071562" cy="1071562"/>
          </a:xfrm>
          <a:prstGeom prst="rect">
            <a:avLst/>
          </a:prstGeom>
        </p:spPr>
      </p:pic>
    </p:spTree>
    <p:extLst>
      <p:ext uri="{BB962C8B-B14F-4D97-AF65-F5344CB8AC3E}">
        <p14:creationId xmlns:p14="http://schemas.microsoft.com/office/powerpoint/2010/main" val="111835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090DEFC-1DE5-44E6-B6E3-9B3B9FED1402}"/>
              </a:ext>
            </a:extLst>
          </p:cNvPr>
          <p:cNvSpPr>
            <a:spLocks noGrp="1"/>
          </p:cNvSpPr>
          <p:nvPr>
            <p:ph type="title"/>
          </p:nvPr>
        </p:nvSpPr>
        <p:spPr/>
        <p:txBody>
          <a:bodyPr/>
          <a:lstStyle/>
          <a:p>
            <a:r>
              <a:rPr lang="cs-CZ" dirty="0"/>
              <a:t>Příklady teorií identity</a:t>
            </a:r>
          </a:p>
        </p:txBody>
      </p:sp>
      <p:sp>
        <p:nvSpPr>
          <p:cNvPr id="5" name="Zástupný text 4">
            <a:extLst>
              <a:ext uri="{FF2B5EF4-FFF2-40B4-BE49-F238E27FC236}">
                <a16:creationId xmlns:a16="http://schemas.microsoft.com/office/drawing/2014/main" id="{4745A11B-294B-4BD4-9B3C-2F394F737816}"/>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54135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83CB5-20C7-4593-9980-BB4E4E8A4844}"/>
              </a:ext>
            </a:extLst>
          </p:cNvPr>
          <p:cNvSpPr>
            <a:spLocks noGrp="1"/>
          </p:cNvSpPr>
          <p:nvPr>
            <p:ph type="title"/>
          </p:nvPr>
        </p:nvSpPr>
        <p:spPr>
          <a:xfrm>
            <a:off x="678873" y="218661"/>
            <a:ext cx="9601200" cy="771939"/>
          </a:xfrm>
        </p:spPr>
        <p:txBody>
          <a:bodyPr/>
          <a:lstStyle/>
          <a:p>
            <a:r>
              <a:rPr lang="cs-CZ" dirty="0"/>
              <a:t>Teorie ego identity</a:t>
            </a:r>
          </a:p>
        </p:txBody>
      </p:sp>
      <p:sp>
        <p:nvSpPr>
          <p:cNvPr id="3" name="Zástupný symbol pro obsah 2">
            <a:extLst>
              <a:ext uri="{FF2B5EF4-FFF2-40B4-BE49-F238E27FC236}">
                <a16:creationId xmlns:a16="http://schemas.microsoft.com/office/drawing/2014/main" id="{D2C17469-9AEA-496F-8BD0-50ED8FD293B6}"/>
              </a:ext>
            </a:extLst>
          </p:cNvPr>
          <p:cNvSpPr>
            <a:spLocks noGrp="1"/>
          </p:cNvSpPr>
          <p:nvPr>
            <p:ph idx="1"/>
          </p:nvPr>
        </p:nvSpPr>
        <p:spPr>
          <a:xfrm>
            <a:off x="282288" y="1209261"/>
            <a:ext cx="7365422" cy="5246957"/>
          </a:xfrm>
        </p:spPr>
        <p:txBody>
          <a:bodyPr>
            <a:normAutofit fontScale="70000" lnSpcReduction="20000"/>
          </a:bodyPr>
          <a:lstStyle/>
          <a:p>
            <a:r>
              <a:rPr lang="cs-CZ" dirty="0"/>
              <a:t>Vychází z psychoanalýzy, vývojové, poradenské a klinické psychologie</a:t>
            </a:r>
          </a:p>
          <a:p>
            <a:r>
              <a:rPr lang="cs-CZ" dirty="0"/>
              <a:t>Identita jako vnitřní stejnost, kontinuita sebe a jiných, organizace sebevnímání</a:t>
            </a:r>
          </a:p>
          <a:p>
            <a:r>
              <a:rPr lang="cs-CZ" dirty="0"/>
              <a:t>E.H. </a:t>
            </a:r>
            <a:r>
              <a:rPr lang="cs-CZ" dirty="0" err="1"/>
              <a:t>Erikson</a:t>
            </a:r>
            <a:r>
              <a:rPr lang="cs-CZ" dirty="0"/>
              <a:t>: propojení identifikací z dětství, současných identifikací a základních životních závazků, ego identita – vlastní schopnost udržet vnitřní stejnost a kontinuitu pro sebe i jiné, důležité aspekty:</a:t>
            </a:r>
          </a:p>
          <a:p>
            <a:pPr lvl="1"/>
            <a:r>
              <a:rPr lang="cs-CZ" dirty="0"/>
              <a:t>Krize (výsledek vývoje v pozdější adolescenci je buď dosažení identity nebo zmatení identity)</a:t>
            </a:r>
          </a:p>
          <a:p>
            <a:pPr lvl="1"/>
            <a:r>
              <a:rPr lang="cs-CZ" dirty="0"/>
              <a:t>Moratorium (adolescence jako doba, které je poskytována společností pro utvoření životaschopné identity, experimentování, zkoušení rolí)</a:t>
            </a:r>
          </a:p>
          <a:p>
            <a:pPr lvl="1"/>
            <a:r>
              <a:rPr lang="cs-CZ" dirty="0"/>
              <a:t>Boj mezi egem a superegem</a:t>
            </a:r>
          </a:p>
          <a:p>
            <a:pPr lvl="1"/>
            <a:r>
              <a:rPr lang="cs-CZ" dirty="0"/>
              <a:t>Stupně hodnotové orientace (děti – absolutní víra v autoritu, adolescenti - snaha asimilovat protikladné zdroje, dospělost – etika, zodpovědnost za sebe i za lidstvo)</a:t>
            </a:r>
          </a:p>
          <a:p>
            <a:r>
              <a:rPr lang="cs-CZ" dirty="0" err="1"/>
              <a:t>J</a:t>
            </a:r>
            <a:r>
              <a:rPr lang="cs-CZ" dirty="0" err="1">
                <a:hlinkClick r:id="rId3"/>
              </a:rPr>
              <a:t>.E.Marcia</a:t>
            </a:r>
            <a:r>
              <a:rPr lang="cs-CZ" dirty="0"/>
              <a:t>: empirický výzkum v návaznosti na </a:t>
            </a:r>
            <a:r>
              <a:rPr lang="cs-CZ" dirty="0" err="1"/>
              <a:t>Eriksona</a:t>
            </a:r>
            <a:r>
              <a:rPr lang="cs-CZ" dirty="0"/>
              <a:t>, pro formování identity důležité:</a:t>
            </a:r>
          </a:p>
          <a:p>
            <a:pPr lvl="1"/>
            <a:r>
              <a:rPr lang="cs-CZ" dirty="0"/>
              <a:t>Krize (pochybnosti o rodiči definovaných cílech, zkoumání, hledání)</a:t>
            </a:r>
          </a:p>
          <a:p>
            <a:pPr lvl="1"/>
            <a:r>
              <a:rPr lang="cs-CZ" dirty="0"/>
              <a:t>Závazek (výběr osobních cílů a hodnot pro které se jedinec angažuje stabilita přesvědčení)</a:t>
            </a:r>
          </a:p>
          <a:p>
            <a:pPr lvl="1"/>
            <a:r>
              <a:rPr lang="cs-CZ" dirty="0"/>
              <a:t>Předčasné uzavření identity (závazek bez krize), difuznost identity (bez krize, bez závazku)</a:t>
            </a:r>
          </a:p>
        </p:txBody>
      </p:sp>
      <p:pic>
        <p:nvPicPr>
          <p:cNvPr id="5" name="Obrázek 4">
            <a:extLst>
              <a:ext uri="{FF2B5EF4-FFF2-40B4-BE49-F238E27FC236}">
                <a16:creationId xmlns:a16="http://schemas.microsoft.com/office/drawing/2014/main" id="{4AFD540F-CDB4-4A47-B202-F84DA1AADD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97736" y="1"/>
            <a:ext cx="2511978" cy="1565564"/>
          </a:xfrm>
          <a:prstGeom prst="rect">
            <a:avLst/>
          </a:prstGeom>
        </p:spPr>
      </p:pic>
      <p:pic>
        <p:nvPicPr>
          <p:cNvPr id="7" name="Obrázek 6">
            <a:extLst>
              <a:ext uri="{FF2B5EF4-FFF2-40B4-BE49-F238E27FC236}">
                <a16:creationId xmlns:a16="http://schemas.microsoft.com/office/drawing/2014/main" id="{C01E02F0-B190-4D0C-A872-84030CEFBD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80073" y="2098965"/>
            <a:ext cx="1530926" cy="1530926"/>
          </a:xfrm>
          <a:prstGeom prst="rect">
            <a:avLst/>
          </a:prstGeom>
        </p:spPr>
      </p:pic>
      <p:pic>
        <p:nvPicPr>
          <p:cNvPr id="9" name="Obrázek 8">
            <a:extLst>
              <a:ext uri="{FF2B5EF4-FFF2-40B4-BE49-F238E27FC236}">
                <a16:creationId xmlns:a16="http://schemas.microsoft.com/office/drawing/2014/main" id="{4B2BBD51-6BB7-44B9-9911-7721CE61E5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34350" y="3816060"/>
            <a:ext cx="4057650" cy="3076575"/>
          </a:xfrm>
          <a:prstGeom prst="rect">
            <a:avLst/>
          </a:prstGeom>
        </p:spPr>
      </p:pic>
      <p:sp>
        <p:nvSpPr>
          <p:cNvPr id="10" name="Šipka: doprava 9">
            <a:extLst>
              <a:ext uri="{FF2B5EF4-FFF2-40B4-BE49-F238E27FC236}">
                <a16:creationId xmlns:a16="http://schemas.microsoft.com/office/drawing/2014/main" id="{C9B27C1C-5944-431A-8979-C3C9B40DAC0D}"/>
              </a:ext>
            </a:extLst>
          </p:cNvPr>
          <p:cNvSpPr/>
          <p:nvPr/>
        </p:nvSpPr>
        <p:spPr>
          <a:xfrm>
            <a:off x="7301345" y="5112327"/>
            <a:ext cx="833005" cy="471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4588486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2506</Words>
  <Application>Microsoft Office PowerPoint</Application>
  <PresentationFormat>Širokoúhlá obrazovka</PresentationFormat>
  <Paragraphs>185</Paragraphs>
  <Slides>21</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Calibri Light</vt:lpstr>
      <vt:lpstr>Wingdings</vt:lpstr>
      <vt:lpstr>Motiv Office</vt:lpstr>
      <vt:lpstr>Aplikovaná sociální psychologie</vt:lpstr>
      <vt:lpstr>Test 20 výroků (Twenty statement test: TST) Prosím, napište 20 odpovědí na otázku: Kdo jsem? (Who am I?). Poskytněte 20 různých odpovědí na tuto otázku, odpovídejte pro sebe ne pro někoho jiného. Pište volně své odpovědi tak, jak vás napadnou.  Podle Kuhn, McPartland, 1954  </vt:lpstr>
      <vt:lpstr>Práce ve skupinkách</vt:lpstr>
      <vt:lpstr>20 statements test (TST)</vt:lpstr>
      <vt:lpstr>Identita – různá pojetí</vt:lpstr>
      <vt:lpstr>Identita - teze</vt:lpstr>
      <vt:lpstr>      Diskuse</vt:lpstr>
      <vt:lpstr>Příklady teorií identity</vt:lpstr>
      <vt:lpstr>Teorie ego identity</vt:lpstr>
      <vt:lpstr>Teorie sociální identity</vt:lpstr>
      <vt:lpstr>Postmoderní přístupy</vt:lpstr>
      <vt:lpstr>Zdroje:</vt:lpstr>
      <vt:lpstr>Aplikovaná sociální psychologie </vt:lpstr>
      <vt:lpstr>Moderní teorie vývoje </vt:lpstr>
      <vt:lpstr>Socializace</vt:lpstr>
      <vt:lpstr>Střední dětství</vt:lpstr>
      <vt:lpstr>Adolescence</vt:lpstr>
      <vt:lpstr>Mladá dospělost</vt:lpstr>
      <vt:lpstr>Vynořující se dospělost</vt:lpstr>
      <vt:lpstr>Propojení psychologického a sociálního fungování - příklady</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Aplikovaná sociální psychologie</dc:title>
  <dc:creator>Kateřina Machovcová</dc:creator>
  <cp:lastModifiedBy>Kateřina Machovcová</cp:lastModifiedBy>
  <cp:revision>16</cp:revision>
  <dcterms:created xsi:type="dcterms:W3CDTF">2019-04-08T13:41:14Z</dcterms:created>
  <dcterms:modified xsi:type="dcterms:W3CDTF">2021-03-12T13:21:28Z</dcterms:modified>
</cp:coreProperties>
</file>