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313" r:id="rId5"/>
    <p:sldId id="259" r:id="rId6"/>
    <p:sldId id="314" r:id="rId7"/>
    <p:sldId id="262" r:id="rId8"/>
    <p:sldId id="261" r:id="rId9"/>
    <p:sldId id="260" r:id="rId10"/>
    <p:sldId id="263" r:id="rId11"/>
    <p:sldId id="315" r:id="rId12"/>
    <p:sldId id="266" r:id="rId13"/>
    <p:sldId id="265" r:id="rId14"/>
    <p:sldId id="274" r:id="rId15"/>
    <p:sldId id="275" r:id="rId16"/>
    <p:sldId id="264" r:id="rId17"/>
    <p:sldId id="267" r:id="rId18"/>
    <p:sldId id="322" r:id="rId19"/>
    <p:sldId id="323" r:id="rId20"/>
    <p:sldId id="281" r:id="rId21"/>
    <p:sldId id="282" r:id="rId22"/>
    <p:sldId id="286" r:id="rId23"/>
    <p:sldId id="287" r:id="rId24"/>
    <p:sldId id="316" r:id="rId25"/>
    <p:sldId id="317" r:id="rId26"/>
    <p:sldId id="293" r:id="rId27"/>
    <p:sldId id="289" r:id="rId28"/>
    <p:sldId id="290" r:id="rId29"/>
    <p:sldId id="291" r:id="rId30"/>
    <p:sldId id="292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10" r:id="rId43"/>
    <p:sldId id="311" r:id="rId44"/>
    <p:sldId id="320" r:id="rId45"/>
    <p:sldId id="268" r:id="rId46"/>
    <p:sldId id="269" r:id="rId47"/>
    <p:sldId id="270" r:id="rId48"/>
    <p:sldId id="279" r:id="rId49"/>
    <p:sldId id="312" r:id="rId50"/>
    <p:sldId id="271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8488"/>
            <a:ext cx="7772400" cy="3452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Vyjednávání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a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konfliktů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677" y="4385152"/>
            <a:ext cx="7086601" cy="1995761"/>
          </a:xfrm>
        </p:spPr>
        <p:txBody>
          <a:bodyPr/>
          <a:lstStyle/>
          <a:p>
            <a:r>
              <a:rPr lang="en-US" dirty="0" smtClean="0"/>
              <a:t>Mgr. Martina </a:t>
            </a:r>
            <a:r>
              <a:rPr lang="en-US" dirty="0" err="1" smtClean="0"/>
              <a:t>Tesařová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80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racio</a:t>
            </a:r>
            <a:r>
              <a:rPr lang="en-US" dirty="0" smtClean="0"/>
              <a:t> a </a:t>
            </a:r>
            <a:r>
              <a:rPr lang="en-US" dirty="0" err="1" smtClean="0"/>
              <a:t>emoce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spojené</a:t>
            </a:r>
            <a:r>
              <a:rPr lang="en-US" dirty="0" smtClean="0"/>
              <a:t> </a:t>
            </a:r>
            <a:r>
              <a:rPr lang="en-US" dirty="0" err="1" smtClean="0"/>
              <a:t>nádoby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konfliktu</a:t>
            </a:r>
            <a:r>
              <a:rPr lang="en-US" dirty="0" smtClean="0"/>
              <a:t> </a:t>
            </a:r>
            <a:r>
              <a:rPr lang="en-US" dirty="0" err="1" smtClean="0"/>
              <a:t>převládají</a:t>
            </a:r>
            <a:r>
              <a:rPr lang="en-US" dirty="0" smtClean="0"/>
              <a:t> </a:t>
            </a:r>
            <a:r>
              <a:rPr lang="en-US" dirty="0" err="1" smtClean="0"/>
              <a:t>emoce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racionalitou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první</a:t>
            </a:r>
            <a:r>
              <a:rPr lang="en-US" dirty="0" smtClean="0"/>
              <a:t> je </a:t>
            </a:r>
            <a:r>
              <a:rPr lang="en-US" dirty="0" err="1" smtClean="0"/>
              <a:t>potřeba</a:t>
            </a:r>
            <a:r>
              <a:rPr lang="en-US" dirty="0" smtClean="0"/>
              <a:t> </a:t>
            </a:r>
            <a:r>
              <a:rPr lang="en-US" dirty="0" err="1" smtClean="0"/>
              <a:t>ošetřit</a:t>
            </a:r>
            <a:r>
              <a:rPr lang="en-US" dirty="0" smtClean="0"/>
              <a:t> </a:t>
            </a:r>
            <a:r>
              <a:rPr lang="en-US" dirty="0" err="1" smtClean="0"/>
              <a:t>pocity</a:t>
            </a:r>
            <a:r>
              <a:rPr lang="en-US" dirty="0" smtClean="0"/>
              <a:t> (</a:t>
            </a:r>
            <a:r>
              <a:rPr lang="en-US" dirty="0" err="1" smtClean="0"/>
              <a:t>empatií</a:t>
            </a:r>
            <a:r>
              <a:rPr lang="en-US" dirty="0" smtClean="0"/>
              <a:t>, </a:t>
            </a:r>
            <a:r>
              <a:rPr lang="en-US" dirty="0" err="1" smtClean="0"/>
              <a:t>uznáním</a:t>
            </a:r>
            <a:r>
              <a:rPr lang="en-US" dirty="0" smtClean="0"/>
              <a:t> </a:t>
            </a:r>
            <a:r>
              <a:rPr lang="en-US" dirty="0" err="1" smtClean="0"/>
              <a:t>emocí</a:t>
            </a:r>
            <a:r>
              <a:rPr lang="en-US" dirty="0" smtClean="0"/>
              <a:t>),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vnímáme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Rozum</a:t>
            </a:r>
            <a:r>
              <a:rPr lang="en-US" dirty="0" smtClean="0"/>
              <a:t> a </a:t>
            </a:r>
            <a:r>
              <a:rPr lang="en-US" dirty="0" err="1" smtClean="0"/>
              <a:t>cit</a:t>
            </a:r>
            <a:r>
              <a:rPr lang="en-US" dirty="0" smtClean="0"/>
              <a:t> </a:t>
            </a:r>
            <a:r>
              <a:rPr lang="en-US" dirty="0" err="1" smtClean="0"/>
              <a:t>neboli</a:t>
            </a:r>
            <a:r>
              <a:rPr lang="en-US" dirty="0" smtClean="0"/>
              <a:t> </a:t>
            </a:r>
            <a:r>
              <a:rPr lang="en-US" dirty="0" err="1" smtClean="0"/>
              <a:t>emoce</a:t>
            </a:r>
            <a:r>
              <a:rPr lang="en-US" dirty="0" smtClean="0"/>
              <a:t> v </a:t>
            </a:r>
            <a:r>
              <a:rPr lang="en-US" dirty="0" err="1" smtClean="0"/>
              <a:t>konfliktu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reagujete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emoce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vyjednávání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v </a:t>
            </a:r>
            <a:r>
              <a:rPr lang="en-US" dirty="0" err="1" smtClean="0"/>
              <a:t>konfliktních</a:t>
            </a:r>
            <a:r>
              <a:rPr lang="en-US" dirty="0" smtClean="0"/>
              <a:t> </a:t>
            </a:r>
            <a:r>
              <a:rPr lang="en-US" dirty="0" err="1" smtClean="0"/>
              <a:t>situacích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Uveďte</a:t>
            </a:r>
            <a:r>
              <a:rPr lang="en-US" dirty="0" smtClean="0"/>
              <a:t> </a:t>
            </a:r>
            <a:r>
              <a:rPr lang="en-US" dirty="0" err="1" smtClean="0"/>
              <a:t>příklady</a:t>
            </a:r>
            <a:r>
              <a:rPr lang="en-US" dirty="0" smtClean="0"/>
              <a:t> </a:t>
            </a:r>
            <a:r>
              <a:rPr lang="en-US" dirty="0" err="1" smtClean="0"/>
              <a:t>empatických</a:t>
            </a:r>
            <a:r>
              <a:rPr lang="en-US" dirty="0" smtClean="0"/>
              <a:t>, </a:t>
            </a:r>
            <a:r>
              <a:rPr lang="en-US" dirty="0" err="1" smtClean="0"/>
              <a:t>zrcadlících</a:t>
            </a:r>
            <a:r>
              <a:rPr lang="en-US" dirty="0" smtClean="0"/>
              <a:t> </a:t>
            </a:r>
            <a:r>
              <a:rPr lang="en-US" dirty="0" err="1" smtClean="0"/>
              <a:t>výroků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Skupinová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19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Slyším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</a:t>
            </a:r>
            <a:r>
              <a:rPr lang="en-US" i="1" dirty="0" err="1" smtClean="0"/>
              <a:t>vás</a:t>
            </a:r>
            <a:r>
              <a:rPr lang="en-US" i="1" dirty="0" smtClean="0"/>
              <a:t> to </a:t>
            </a:r>
            <a:r>
              <a:rPr lang="en-US" i="1" dirty="0" err="1" smtClean="0"/>
              <a:t>hodně</a:t>
            </a:r>
            <a:r>
              <a:rPr lang="en-US" i="1" dirty="0" smtClean="0"/>
              <a:t> </a:t>
            </a:r>
            <a:r>
              <a:rPr lang="en-US" i="1" dirty="0" err="1" smtClean="0"/>
              <a:t>trápí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Je </a:t>
            </a:r>
            <a:r>
              <a:rPr lang="en-US" i="1" dirty="0" err="1" smtClean="0"/>
              <a:t>vidět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</a:t>
            </a:r>
            <a:r>
              <a:rPr lang="en-US" i="1" dirty="0" err="1" smtClean="0"/>
              <a:t>vám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tom </a:t>
            </a:r>
            <a:r>
              <a:rPr lang="en-US" i="1" dirty="0" err="1" smtClean="0"/>
              <a:t>záleží</a:t>
            </a:r>
            <a:r>
              <a:rPr lang="en-US" i="1" dirty="0" smtClean="0"/>
              <a:t>.</a:t>
            </a:r>
          </a:p>
          <a:p>
            <a:r>
              <a:rPr lang="en-US" i="1" dirty="0" err="1" smtClean="0"/>
              <a:t>Mrzí</a:t>
            </a:r>
            <a:r>
              <a:rPr lang="en-US" i="1" dirty="0" smtClean="0"/>
              <a:t> </a:t>
            </a:r>
            <a:r>
              <a:rPr lang="en-US" i="1" dirty="0" err="1" smtClean="0"/>
              <a:t>mě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pro </a:t>
            </a:r>
            <a:r>
              <a:rPr lang="en-US" i="1" dirty="0" err="1" smtClean="0"/>
              <a:t>vás</a:t>
            </a:r>
            <a:r>
              <a:rPr lang="en-US" i="1" dirty="0" smtClean="0"/>
              <a:t> </a:t>
            </a:r>
            <a:r>
              <a:rPr lang="en-US" i="1" dirty="0" err="1" smtClean="0"/>
              <a:t>nemám</a:t>
            </a:r>
            <a:r>
              <a:rPr lang="en-US" i="1" dirty="0" smtClean="0"/>
              <a:t> </a:t>
            </a:r>
            <a:r>
              <a:rPr lang="en-US" i="1" dirty="0" err="1" smtClean="0"/>
              <a:t>lepší</a:t>
            </a:r>
            <a:r>
              <a:rPr lang="en-US" i="1" dirty="0" smtClean="0"/>
              <a:t> </a:t>
            </a:r>
            <a:r>
              <a:rPr lang="en-US" i="1" dirty="0" err="1" smtClean="0"/>
              <a:t>zprávy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Je mi </a:t>
            </a:r>
            <a:r>
              <a:rPr lang="en-US" i="1" dirty="0" err="1" smtClean="0"/>
              <a:t>líto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</a:t>
            </a:r>
            <a:r>
              <a:rPr lang="en-US" i="1" dirty="0" err="1" smtClean="0"/>
              <a:t>máte</a:t>
            </a:r>
            <a:r>
              <a:rPr lang="en-US" i="1" dirty="0" smtClean="0"/>
              <a:t> </a:t>
            </a:r>
            <a:r>
              <a:rPr lang="en-US" i="1" dirty="0" err="1" smtClean="0"/>
              <a:t>starosti</a:t>
            </a:r>
            <a:r>
              <a:rPr lang="en-US" i="1" dirty="0" smtClean="0"/>
              <a:t>.</a:t>
            </a:r>
          </a:p>
          <a:p>
            <a:r>
              <a:rPr lang="en-US" i="1" dirty="0" err="1" smtClean="0"/>
              <a:t>Chápu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</a:t>
            </a:r>
            <a:r>
              <a:rPr lang="en-US" i="1" dirty="0" err="1" smtClean="0"/>
              <a:t>toho</a:t>
            </a:r>
            <a:r>
              <a:rPr lang="en-US" i="1" dirty="0" smtClean="0"/>
              <a:t> </a:t>
            </a:r>
            <a:r>
              <a:rPr lang="en-US" i="1" dirty="0" err="1" smtClean="0"/>
              <a:t>teď</a:t>
            </a:r>
            <a:r>
              <a:rPr lang="en-US" i="1" dirty="0" smtClean="0"/>
              <a:t> </a:t>
            </a:r>
            <a:r>
              <a:rPr lang="en-US" i="1" dirty="0" err="1" smtClean="0"/>
              <a:t>řešíte</a:t>
            </a:r>
            <a:r>
              <a:rPr lang="en-US" i="1" dirty="0" smtClean="0"/>
              <a:t> </a:t>
            </a:r>
            <a:r>
              <a:rPr lang="en-US" i="1" dirty="0" err="1" smtClean="0"/>
              <a:t>hodně</a:t>
            </a:r>
            <a:r>
              <a:rPr lang="en-US" i="1" dirty="0" smtClean="0"/>
              <a:t>.</a:t>
            </a:r>
          </a:p>
          <a:p>
            <a:r>
              <a:rPr lang="en-US" i="1" dirty="0" err="1" smtClean="0"/>
              <a:t>Rozumím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je to pro </a:t>
            </a:r>
            <a:r>
              <a:rPr lang="en-US" i="1" dirty="0" err="1" smtClean="0"/>
              <a:t>vás</a:t>
            </a:r>
            <a:r>
              <a:rPr lang="en-US" i="1" dirty="0" smtClean="0"/>
              <a:t> </a:t>
            </a:r>
            <a:r>
              <a:rPr lang="en-US" i="1" dirty="0" err="1" smtClean="0"/>
              <a:t>důležité</a:t>
            </a:r>
            <a:r>
              <a:rPr lang="en-US" i="1" dirty="0" smtClean="0"/>
              <a:t>.</a:t>
            </a:r>
          </a:p>
          <a:p>
            <a:r>
              <a:rPr lang="is-IS" i="1" dirty="0" smtClean="0"/>
              <a:t>…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reagujete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emoce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5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96147"/>
            <a:ext cx="7814733" cy="4018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endParaRPr lang="en-US" dirty="0" smtClean="0"/>
          </a:p>
          <a:p>
            <a:pPr lvl="1"/>
            <a:r>
              <a:rPr lang="cs-CZ" dirty="0"/>
              <a:t>Co se mě v tomto konfliktu obzvlášť dotýká? Na co jsem nejcitlivější?</a:t>
            </a:r>
          </a:p>
          <a:p>
            <a:pPr lvl="1"/>
            <a:r>
              <a:rPr lang="cs-CZ" dirty="0"/>
              <a:t>Jak to na mě působí? Jaké </a:t>
            </a:r>
            <a:r>
              <a:rPr lang="cs-CZ" dirty="0" smtClean="0"/>
              <a:t>pocity </a:t>
            </a:r>
            <a:r>
              <a:rPr lang="cs-CZ" dirty="0"/>
              <a:t>ve </a:t>
            </a:r>
            <a:r>
              <a:rPr lang="cs-CZ" dirty="0" smtClean="0"/>
              <a:t>mně situace </a:t>
            </a:r>
            <a:r>
              <a:rPr lang="cs-CZ" dirty="0"/>
              <a:t>vyvolává?</a:t>
            </a:r>
          </a:p>
          <a:p>
            <a:pPr lvl="1"/>
            <a:r>
              <a:rPr lang="cs-CZ" dirty="0"/>
              <a:t>Proč je </a:t>
            </a:r>
            <a:r>
              <a:rPr lang="cs-CZ" dirty="0" smtClean="0"/>
              <a:t>téma </a:t>
            </a:r>
            <a:r>
              <a:rPr lang="cs-CZ" dirty="0"/>
              <a:t>pro mě důležité? Kterých mých hodnot se to dotýká?</a:t>
            </a:r>
          </a:p>
          <a:p>
            <a:pPr lvl="1"/>
            <a:r>
              <a:rPr lang="cs-CZ" dirty="0"/>
              <a:t>Mám nějaké předpojatosti nebo předsudky vůči druhé straně konfliktu? Pokud ano, jaké</a:t>
            </a:r>
            <a:r>
              <a:rPr lang="cs-CZ" dirty="0" smtClean="0"/>
              <a:t>?</a:t>
            </a:r>
          </a:p>
          <a:p>
            <a:pPr lvl="1"/>
            <a:r>
              <a:rPr lang="cs-CZ" dirty="0"/>
              <a:t>Co by zlepšilo situaci v můj prospěch, co by mi pomohlo?</a:t>
            </a:r>
          </a:p>
          <a:p>
            <a:pPr marL="301943" lvl="1" indent="0">
              <a:buNone/>
            </a:pPr>
            <a:endParaRPr lang="cs-CZ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začneme</a:t>
            </a:r>
            <a:r>
              <a:rPr lang="en-US" dirty="0" smtClean="0"/>
              <a:t> </a:t>
            </a:r>
            <a:r>
              <a:rPr lang="en-US" dirty="0" err="1" smtClean="0"/>
              <a:t>řešit</a:t>
            </a:r>
            <a:r>
              <a:rPr lang="en-US" dirty="0" smtClean="0"/>
              <a:t> </a:t>
            </a:r>
            <a:r>
              <a:rPr lang="en-US" dirty="0" err="1" smtClean="0"/>
              <a:t>konflikt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r>
              <a:rPr lang="en-US" dirty="0" smtClean="0"/>
              <a:t> v </a:t>
            </a:r>
            <a:r>
              <a:rPr lang="en-US" dirty="0" err="1" smtClean="0"/>
              <a:t>čase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81000" y="2756253"/>
            <a:ext cx="8400143" cy="1670923"/>
          </a:xfrm>
          <a:custGeom>
            <a:avLst/>
            <a:gdLst>
              <a:gd name="connsiteX0" fmla="*/ 0 w 8400143"/>
              <a:gd name="connsiteY0" fmla="*/ 1579890 h 1670923"/>
              <a:gd name="connsiteX1" fmla="*/ 145143 w 8400143"/>
              <a:gd name="connsiteY1" fmla="*/ 1053747 h 1670923"/>
              <a:gd name="connsiteX2" fmla="*/ 272143 w 8400143"/>
              <a:gd name="connsiteY2" fmla="*/ 1670604 h 1670923"/>
              <a:gd name="connsiteX3" fmla="*/ 326571 w 8400143"/>
              <a:gd name="connsiteY3" fmla="*/ 1144461 h 1670923"/>
              <a:gd name="connsiteX4" fmla="*/ 453571 w 8400143"/>
              <a:gd name="connsiteY4" fmla="*/ 1579890 h 1670923"/>
              <a:gd name="connsiteX5" fmla="*/ 4699000 w 8400143"/>
              <a:gd name="connsiteY5" fmla="*/ 1461 h 1670923"/>
              <a:gd name="connsiteX6" fmla="*/ 8400143 w 8400143"/>
              <a:gd name="connsiteY6" fmla="*/ 1271461 h 167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00143" h="1670923">
                <a:moveTo>
                  <a:pt x="0" y="1579890"/>
                </a:moveTo>
                <a:cubicBezTo>
                  <a:pt x="49893" y="1309259"/>
                  <a:pt x="99786" y="1038628"/>
                  <a:pt x="145143" y="1053747"/>
                </a:cubicBezTo>
                <a:cubicBezTo>
                  <a:pt x="190500" y="1068866"/>
                  <a:pt x="241905" y="1655485"/>
                  <a:pt x="272143" y="1670604"/>
                </a:cubicBezTo>
                <a:cubicBezTo>
                  <a:pt x="302381" y="1685723"/>
                  <a:pt x="296333" y="1159580"/>
                  <a:pt x="326571" y="1144461"/>
                </a:cubicBezTo>
                <a:cubicBezTo>
                  <a:pt x="356809" y="1129342"/>
                  <a:pt x="-275167" y="1770390"/>
                  <a:pt x="453571" y="1579890"/>
                </a:cubicBezTo>
                <a:cubicBezTo>
                  <a:pt x="1182309" y="1389390"/>
                  <a:pt x="3374571" y="52866"/>
                  <a:pt x="4699000" y="1461"/>
                </a:cubicBezTo>
                <a:cubicBezTo>
                  <a:pt x="6023429" y="-49944"/>
                  <a:pt x="8400143" y="1271461"/>
                  <a:pt x="8400143" y="127146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17714" y="5188857"/>
            <a:ext cx="87085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9991" y="4812713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4695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46009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87965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57952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59872" y="5497286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signály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0638" y="4641334"/>
            <a:ext cx="132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odlišnosti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64695" y="5539406"/>
            <a:ext cx="108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polarita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846009" y="4542526"/>
            <a:ext cx="141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separace</a:t>
            </a:r>
            <a:endParaRPr lang="en-US" dirty="0" smtClean="0"/>
          </a:p>
          <a:p>
            <a:r>
              <a:rPr lang="en-US" dirty="0" err="1" smtClean="0"/>
              <a:t>izolace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57523" y="5497286"/>
            <a:ext cx="163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destrukce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87965" y="4560669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vyčerpání</a:t>
            </a:r>
            <a:endParaRPr lang="en-US" dirty="0"/>
          </a:p>
          <a:p>
            <a:r>
              <a:rPr lang="en-US" dirty="0" err="1" smtClean="0"/>
              <a:t>únava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971634"/>
            <a:ext cx="1764695" cy="699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vyjednávání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r>
              <a:rPr lang="en-US" dirty="0" smtClean="0"/>
              <a:t> v </a:t>
            </a:r>
            <a:r>
              <a:rPr lang="en-US" dirty="0" err="1" smtClean="0"/>
              <a:t>čase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81000" y="2756253"/>
            <a:ext cx="8400143" cy="1670923"/>
          </a:xfrm>
          <a:custGeom>
            <a:avLst/>
            <a:gdLst>
              <a:gd name="connsiteX0" fmla="*/ 0 w 8400143"/>
              <a:gd name="connsiteY0" fmla="*/ 1579890 h 1670923"/>
              <a:gd name="connsiteX1" fmla="*/ 145143 w 8400143"/>
              <a:gd name="connsiteY1" fmla="*/ 1053747 h 1670923"/>
              <a:gd name="connsiteX2" fmla="*/ 272143 w 8400143"/>
              <a:gd name="connsiteY2" fmla="*/ 1670604 h 1670923"/>
              <a:gd name="connsiteX3" fmla="*/ 326571 w 8400143"/>
              <a:gd name="connsiteY3" fmla="*/ 1144461 h 1670923"/>
              <a:gd name="connsiteX4" fmla="*/ 453571 w 8400143"/>
              <a:gd name="connsiteY4" fmla="*/ 1579890 h 1670923"/>
              <a:gd name="connsiteX5" fmla="*/ 4699000 w 8400143"/>
              <a:gd name="connsiteY5" fmla="*/ 1461 h 1670923"/>
              <a:gd name="connsiteX6" fmla="*/ 8400143 w 8400143"/>
              <a:gd name="connsiteY6" fmla="*/ 1271461 h 167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00143" h="1670923">
                <a:moveTo>
                  <a:pt x="0" y="1579890"/>
                </a:moveTo>
                <a:cubicBezTo>
                  <a:pt x="49893" y="1309259"/>
                  <a:pt x="99786" y="1038628"/>
                  <a:pt x="145143" y="1053747"/>
                </a:cubicBezTo>
                <a:cubicBezTo>
                  <a:pt x="190500" y="1068866"/>
                  <a:pt x="241905" y="1655485"/>
                  <a:pt x="272143" y="1670604"/>
                </a:cubicBezTo>
                <a:cubicBezTo>
                  <a:pt x="302381" y="1685723"/>
                  <a:pt x="296333" y="1159580"/>
                  <a:pt x="326571" y="1144461"/>
                </a:cubicBezTo>
                <a:cubicBezTo>
                  <a:pt x="356809" y="1129342"/>
                  <a:pt x="-275167" y="1770390"/>
                  <a:pt x="453571" y="1579890"/>
                </a:cubicBezTo>
                <a:cubicBezTo>
                  <a:pt x="1182309" y="1389390"/>
                  <a:pt x="3374571" y="52866"/>
                  <a:pt x="4699000" y="1461"/>
                </a:cubicBezTo>
                <a:cubicBezTo>
                  <a:pt x="6023429" y="-49944"/>
                  <a:pt x="8400143" y="1271461"/>
                  <a:pt x="8400143" y="127146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17714" y="5188857"/>
            <a:ext cx="87085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9991" y="4812713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64695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46009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87965" y="4853214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57952" y="4826000"/>
            <a:ext cx="0" cy="67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59872" y="5497286"/>
            <a:ext cx="10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signály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0638" y="4641334"/>
            <a:ext cx="132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odlišnosti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64695" y="5539406"/>
            <a:ext cx="108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polarita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846009" y="4542526"/>
            <a:ext cx="141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separace</a:t>
            </a:r>
            <a:endParaRPr lang="en-US" dirty="0" smtClean="0"/>
          </a:p>
          <a:p>
            <a:r>
              <a:rPr lang="en-US" dirty="0" err="1" smtClean="0"/>
              <a:t>izolace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57523" y="5497286"/>
            <a:ext cx="163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destrukce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87965" y="4560669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vyčerpání</a:t>
            </a:r>
            <a:endParaRPr lang="en-US" dirty="0"/>
          </a:p>
          <a:p>
            <a:r>
              <a:rPr lang="en-US" dirty="0" err="1" smtClean="0"/>
              <a:t>únava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96571" y="6209073"/>
            <a:ext cx="2044095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facilitace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5429" y="6439905"/>
            <a:ext cx="1832428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mediace</a:t>
            </a:r>
            <a:endParaRPr lang="en-US" dirty="0"/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5887965" y="5629563"/>
            <a:ext cx="1764695" cy="699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cs-CZ" b="1" dirty="0" smtClean="0"/>
              <a:t>vyjednávání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887965" y="5971634"/>
            <a:ext cx="2044095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facilitace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887965" y="6319596"/>
            <a:ext cx="1832428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1">
                <a:solidFill>
                  <a:schemeClr val="tx2"/>
                </a:solidFill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mediace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6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Styly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endParaRPr lang="en-US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457073" y="2306028"/>
            <a:ext cx="6587189" cy="4137025"/>
            <a:chOff x="1835" y="2317"/>
            <a:chExt cx="10373" cy="651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2543" y="2317"/>
              <a:ext cx="0" cy="60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2543" y="8347"/>
              <a:ext cx="925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251" y="8347"/>
              <a:ext cx="529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vztah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 rot="16200000">
              <a:off x="799" y="4791"/>
              <a:ext cx="2646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výsledek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786" y="5496"/>
              <a:ext cx="406" cy="31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321" y="2816"/>
              <a:ext cx="8936" cy="5677"/>
              <a:chOff x="2309" y="3064"/>
              <a:chExt cx="7006" cy="5677"/>
            </a:xfrm>
          </p:grpSpPr>
          <p:sp>
            <p:nvSpPr>
              <p:cNvPr id="16" name="Oval 8"/>
              <p:cNvSpPr>
                <a:spLocks noChangeArrowheads="1"/>
              </p:cNvSpPr>
              <p:nvPr/>
            </p:nvSpPr>
            <p:spPr bwMode="auto">
              <a:xfrm>
                <a:off x="2378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auto">
              <a:xfrm>
                <a:off x="8997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2309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8997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844" y="3017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dirty="0" smtClean="0">
                  <a:latin typeface="Times New Roman" charset="0"/>
                  <a:ea typeface="ÇlÇr ñæí©" charset="0"/>
                </a:rPr>
                <a:t>s</a:t>
              </a:r>
              <a: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oupeření</a:t>
              </a: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, prosazení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2727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únik – vyhnutí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5607" y="4916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kompromis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495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přizpůsobení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7996" y="3343"/>
              <a:ext cx="3404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spolupráce - dohoda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9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dirty="0" err="1" smtClean="0"/>
              <a:t>styl</a:t>
            </a:r>
            <a:r>
              <a:rPr lang="en-US" dirty="0" smtClean="0"/>
              <a:t> </a:t>
            </a:r>
            <a:r>
              <a:rPr lang="en-US" dirty="0" err="1" smtClean="0"/>
              <a:t>využívám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457073" y="2306028"/>
            <a:ext cx="6587189" cy="4137025"/>
            <a:chOff x="1835" y="2317"/>
            <a:chExt cx="10373" cy="651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2543" y="2317"/>
              <a:ext cx="0" cy="60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2543" y="8347"/>
              <a:ext cx="925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251" y="8347"/>
              <a:ext cx="529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vztah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 rot="16200000">
              <a:off x="799" y="4791"/>
              <a:ext cx="2646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výsledek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786" y="5496"/>
              <a:ext cx="406" cy="31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321" y="2816"/>
              <a:ext cx="8936" cy="5677"/>
              <a:chOff x="2309" y="3064"/>
              <a:chExt cx="7006" cy="5677"/>
            </a:xfrm>
          </p:grpSpPr>
          <p:sp>
            <p:nvSpPr>
              <p:cNvPr id="16" name="Oval 8"/>
              <p:cNvSpPr>
                <a:spLocks noChangeArrowheads="1"/>
              </p:cNvSpPr>
              <p:nvPr/>
            </p:nvSpPr>
            <p:spPr bwMode="auto">
              <a:xfrm>
                <a:off x="2378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auto">
              <a:xfrm>
                <a:off x="8997" y="8423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2309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8997" y="3064"/>
                <a:ext cx="318" cy="31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844" y="3017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dirty="0" smtClean="0">
                  <a:latin typeface="Times New Roman" charset="0"/>
                  <a:ea typeface="ÇlÇr ñæí©" charset="0"/>
                </a:rPr>
                <a:t>s</a:t>
              </a:r>
              <a:r>
                <a:rPr kumimoji="0" lang="cs-CZ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oupeření</a:t>
              </a: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, prosazení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2727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únik – vyhnutí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5607" y="4916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kompromis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495" y="7639"/>
              <a:ext cx="2713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přizpůsobení 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7996" y="3343"/>
              <a:ext cx="3404" cy="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spolupráce - dohoda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440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poziční</a:t>
            </a:r>
            <a:r>
              <a:rPr lang="en-US" dirty="0" smtClean="0"/>
              <a:t> </a:t>
            </a:r>
            <a:r>
              <a:rPr lang="cs-CZ" dirty="0" smtClean="0"/>
              <a:t> - tvrdé nebo měkké </a:t>
            </a:r>
            <a:r>
              <a:rPr lang="en-US" dirty="0" smtClean="0"/>
              <a:t>(</a:t>
            </a:r>
            <a:r>
              <a:rPr lang="en-US" dirty="0" err="1" smtClean="0"/>
              <a:t>soupeřím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se </a:t>
            </a:r>
            <a:r>
              <a:rPr lang="en-US" dirty="0" err="1" smtClean="0"/>
              <a:t>přizpůsobím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kooperativní</a:t>
            </a:r>
            <a:r>
              <a:rPr lang="en-US" dirty="0" smtClean="0"/>
              <a:t> (</a:t>
            </a:r>
            <a:r>
              <a:rPr lang="en-US" dirty="0" err="1" smtClean="0"/>
              <a:t>kompromis</a:t>
            </a:r>
            <a:r>
              <a:rPr lang="en-US" dirty="0" smtClean="0"/>
              <a:t>, </a:t>
            </a:r>
            <a:r>
              <a:rPr lang="en-US" dirty="0" err="1" smtClean="0"/>
              <a:t>dohoda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Vyjednávání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03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Získejte souhlas druhé strany, kdykoliv můžete</a:t>
            </a:r>
          </a:p>
          <a:p>
            <a:endParaRPr lang="cs-CZ" dirty="0"/>
          </a:p>
          <a:p>
            <a:r>
              <a:rPr lang="cs-CZ" dirty="0" smtClean="0"/>
              <a:t>Oceňujte (tam, kde to myslíte upřímně)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cs-CZ" dirty="0" smtClean="0"/>
              <a:t>Pracujte s vyjednávacím mantinelem</a:t>
            </a:r>
          </a:p>
          <a:p>
            <a:endParaRPr lang="cs-CZ" dirty="0"/>
          </a:p>
          <a:p>
            <a:r>
              <a:rPr lang="cs-CZ" dirty="0" smtClean="0"/>
              <a:t>BATNA –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r>
              <a:rPr lang="cs-CZ" dirty="0" smtClean="0"/>
              <a:t> to </a:t>
            </a:r>
            <a:r>
              <a:rPr lang="cs-CZ" dirty="0" err="1" smtClean="0"/>
              <a:t>negotiated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(aneb co se stane, když se nedohodneme)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Vyjednávání</a:t>
            </a:r>
            <a:r>
              <a:rPr lang="cs-CZ" dirty="0" smtClean="0"/>
              <a:t> - tipy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9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19186"/>
            <a:ext cx="7408333" cy="350697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fáze konfliktu </a:t>
            </a:r>
            <a:r>
              <a:rPr lang="cs-CZ" dirty="0"/>
              <a:t>a možné intervence k mírnění </a:t>
            </a:r>
            <a:r>
              <a:rPr lang="cs-CZ" dirty="0" smtClean="0"/>
              <a:t>napětí</a:t>
            </a:r>
            <a:endParaRPr lang="cs-CZ" dirty="0"/>
          </a:p>
          <a:p>
            <a:r>
              <a:rPr lang="cs-CZ" b="1" dirty="0" smtClean="0"/>
              <a:t>styly řešení </a:t>
            </a:r>
            <a:r>
              <a:rPr lang="cs-CZ" b="1" dirty="0"/>
              <a:t>konfliktu </a:t>
            </a:r>
            <a:r>
              <a:rPr lang="cs-CZ" b="1" dirty="0" smtClean="0"/>
              <a:t>a styly vyjednávání </a:t>
            </a:r>
            <a:r>
              <a:rPr lang="cs-CZ" dirty="0" smtClean="0"/>
              <a:t>– zaměření </a:t>
            </a:r>
            <a:r>
              <a:rPr lang="cs-CZ" dirty="0"/>
              <a:t>na vztah a zaměření na </a:t>
            </a:r>
            <a:r>
              <a:rPr lang="cs-CZ" dirty="0" smtClean="0"/>
              <a:t>výsledek</a:t>
            </a:r>
          </a:p>
          <a:p>
            <a:r>
              <a:rPr lang="cs-CZ" dirty="0"/>
              <a:t>využití </a:t>
            </a:r>
            <a:r>
              <a:rPr lang="cs-CZ" b="1" dirty="0"/>
              <a:t>technik aktivního naslouchání </a:t>
            </a:r>
            <a:r>
              <a:rPr lang="cs-CZ" dirty="0"/>
              <a:t>v mediačním </a:t>
            </a:r>
            <a:r>
              <a:rPr lang="cs-CZ" dirty="0" smtClean="0"/>
              <a:t>procesu</a:t>
            </a:r>
            <a:endParaRPr lang="cs-CZ" dirty="0"/>
          </a:p>
          <a:p>
            <a:r>
              <a:rPr lang="cs-CZ" b="1" dirty="0"/>
              <a:t>zaměření na zájmy </a:t>
            </a:r>
            <a:r>
              <a:rPr lang="cs-CZ" dirty="0"/>
              <a:t>a hledání shody, nikoliv na pozice a boj o </a:t>
            </a:r>
            <a:r>
              <a:rPr lang="cs-CZ" dirty="0" smtClean="0"/>
              <a:t>moc</a:t>
            </a:r>
          </a:p>
          <a:p>
            <a:r>
              <a:rPr lang="cs-CZ" dirty="0" smtClean="0"/>
              <a:t>rozpoznávání a zvládání </a:t>
            </a:r>
            <a:r>
              <a:rPr lang="cs-CZ" b="1" dirty="0" smtClean="0"/>
              <a:t>manipulací</a:t>
            </a:r>
          </a:p>
          <a:p>
            <a:r>
              <a:rPr lang="cs-CZ" dirty="0" smtClean="0"/>
              <a:t>fáze</a:t>
            </a:r>
            <a:r>
              <a:rPr lang="cs-CZ" b="1" dirty="0" smtClean="0"/>
              <a:t> mediačního procesu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Témata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Modelová</a:t>
            </a:r>
            <a:r>
              <a:rPr lang="en-US" b="1" dirty="0" smtClean="0"/>
              <a:t> </a:t>
            </a:r>
            <a:r>
              <a:rPr lang="en-US" b="1" dirty="0" err="1" smtClean="0"/>
              <a:t>situace</a:t>
            </a:r>
            <a:r>
              <a:rPr lang="en-US" b="1" dirty="0" smtClean="0"/>
              <a:t> – on </a:t>
            </a:r>
            <a:r>
              <a:rPr lang="en-US" b="1" dirty="0" err="1" smtClean="0"/>
              <a:t>chce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hory</a:t>
            </a:r>
            <a:r>
              <a:rPr lang="en-US" b="1" dirty="0" smtClean="0"/>
              <a:t>, </a:t>
            </a:r>
            <a:r>
              <a:rPr lang="en-US" b="1" dirty="0" err="1" smtClean="0"/>
              <a:t>ona</a:t>
            </a:r>
            <a:r>
              <a:rPr lang="en-US" b="1" dirty="0" smtClean="0"/>
              <a:t> </a:t>
            </a:r>
            <a:r>
              <a:rPr lang="en-US" b="1" dirty="0" err="1" smtClean="0"/>
              <a:t>chce</a:t>
            </a:r>
            <a:r>
              <a:rPr lang="en-US" b="1" dirty="0" smtClean="0"/>
              <a:t> k </a:t>
            </a:r>
            <a:r>
              <a:rPr lang="en-US" b="1" dirty="0" err="1" smtClean="0"/>
              <a:t>moři</a:t>
            </a:r>
            <a:r>
              <a:rPr lang="en-US" b="1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názorů</a:t>
            </a:r>
            <a:r>
              <a:rPr lang="en-US" dirty="0" smtClean="0"/>
              <a:t> </a:t>
            </a:r>
            <a:r>
              <a:rPr lang="en-US" dirty="0" err="1" smtClean="0"/>
              <a:t>vypadat</a:t>
            </a:r>
            <a:r>
              <a:rPr lang="en-US" dirty="0" smtClean="0"/>
              <a:t> v </a:t>
            </a:r>
            <a:r>
              <a:rPr lang="en-US" dirty="0" err="1" smtClean="0"/>
              <a:t>případě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soupeření</a:t>
            </a:r>
            <a:r>
              <a:rPr lang="en-US" dirty="0" smtClean="0"/>
              <a:t> (</a:t>
            </a:r>
            <a:r>
              <a:rPr lang="en-US" dirty="0" err="1" smtClean="0"/>
              <a:t>nakonec</a:t>
            </a:r>
            <a:r>
              <a:rPr lang="en-US" dirty="0" smtClean="0"/>
              <a:t> se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prosadí</a:t>
            </a:r>
            <a:r>
              <a:rPr lang="en-US" dirty="0" smtClean="0"/>
              <a:t>, </a:t>
            </a:r>
            <a:r>
              <a:rPr lang="en-US" dirty="0" err="1" smtClean="0"/>
              <a:t>druhý</a:t>
            </a:r>
            <a:r>
              <a:rPr lang="en-US" dirty="0" smtClean="0"/>
              <a:t> </a:t>
            </a:r>
            <a:r>
              <a:rPr lang="en-US" dirty="0" err="1" smtClean="0"/>
              <a:t>ustoupí</a:t>
            </a:r>
            <a:r>
              <a:rPr lang="en-US" dirty="0" smtClean="0"/>
              <a:t>, </a:t>
            </a:r>
            <a:r>
              <a:rPr lang="en-US" dirty="0" err="1" smtClean="0"/>
              <a:t>tedy</a:t>
            </a:r>
            <a:r>
              <a:rPr lang="en-US" dirty="0" smtClean="0"/>
              <a:t> win – loss)</a:t>
            </a:r>
          </a:p>
          <a:p>
            <a:r>
              <a:rPr lang="en-US" b="1" dirty="0" err="1" smtClean="0"/>
              <a:t>kompromisu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částečná</a:t>
            </a:r>
            <a:r>
              <a:rPr lang="en-US" dirty="0" smtClean="0"/>
              <a:t> </a:t>
            </a:r>
            <a:r>
              <a:rPr lang="en-US" dirty="0" err="1" smtClean="0"/>
              <a:t>spokojenost</a:t>
            </a:r>
            <a:r>
              <a:rPr lang="en-US" dirty="0" smtClean="0"/>
              <a:t> </a:t>
            </a:r>
            <a:r>
              <a:rPr lang="en-US" dirty="0" err="1" smtClean="0"/>
              <a:t>obou</a:t>
            </a:r>
            <a:r>
              <a:rPr lang="en-US" dirty="0" smtClean="0"/>
              <a:t> </a:t>
            </a:r>
            <a:r>
              <a:rPr lang="en-US" dirty="0" err="1" smtClean="0"/>
              <a:t>stran</a:t>
            </a:r>
            <a:r>
              <a:rPr lang="en-US" dirty="0" smtClean="0"/>
              <a:t>)</a:t>
            </a:r>
          </a:p>
          <a:p>
            <a:r>
              <a:rPr lang="en-US" b="1" dirty="0" err="1" smtClean="0"/>
              <a:t>konsensu</a:t>
            </a:r>
            <a:r>
              <a:rPr lang="en-US" dirty="0" smtClean="0"/>
              <a:t> (</a:t>
            </a:r>
            <a:r>
              <a:rPr lang="en-US" dirty="0" err="1" smtClean="0"/>
              <a:t>oboustranná</a:t>
            </a:r>
            <a:r>
              <a:rPr lang="en-US" dirty="0" smtClean="0"/>
              <a:t> </a:t>
            </a:r>
            <a:r>
              <a:rPr lang="en-US" dirty="0" err="1" smtClean="0"/>
              <a:t>spokojenost</a:t>
            </a:r>
            <a:r>
              <a:rPr lang="en-US" dirty="0" smtClean="0"/>
              <a:t>, win – win)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Styly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konfliktů</a:t>
            </a:r>
            <a:r>
              <a:rPr lang="en-US" dirty="0" smtClean="0"/>
              <a:t> – </a:t>
            </a:r>
            <a:r>
              <a:rPr lang="en-US" dirty="0" err="1" smtClean="0"/>
              <a:t>názorná</a:t>
            </a:r>
            <a:r>
              <a:rPr lang="en-US" dirty="0" smtClean="0"/>
              <a:t> </a:t>
            </a:r>
            <a:r>
              <a:rPr lang="en-US" dirty="0" err="1" smtClean="0"/>
              <a:t>ukázka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4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yberte</a:t>
            </a:r>
            <a:r>
              <a:rPr lang="en-US" dirty="0" smtClean="0"/>
              <a:t> </a:t>
            </a:r>
            <a:r>
              <a:rPr lang="en-US" dirty="0" err="1" smtClean="0"/>
              <a:t>příklady</a:t>
            </a:r>
            <a:r>
              <a:rPr lang="en-US" dirty="0" smtClean="0"/>
              <a:t> </a:t>
            </a:r>
            <a:r>
              <a:rPr lang="en-US" dirty="0" err="1" smtClean="0"/>
              <a:t>vhodně</a:t>
            </a:r>
            <a:r>
              <a:rPr lang="en-US" dirty="0" smtClean="0"/>
              <a:t> </a:t>
            </a:r>
            <a:r>
              <a:rPr lang="en-US" dirty="0" err="1" smtClean="0"/>
              <a:t>využitých</a:t>
            </a:r>
            <a:r>
              <a:rPr lang="en-US" dirty="0" smtClean="0"/>
              <a:t> </a:t>
            </a:r>
            <a:r>
              <a:rPr lang="en-US" dirty="0" err="1" smtClean="0"/>
              <a:t>stylů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svého</a:t>
            </a:r>
            <a:r>
              <a:rPr lang="en-US" dirty="0" smtClean="0"/>
              <a:t> </a:t>
            </a:r>
            <a:r>
              <a:rPr lang="en-US" dirty="0" err="1" smtClean="0"/>
              <a:t>pracovního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soupeření</a:t>
            </a:r>
            <a:r>
              <a:rPr lang="en-US" dirty="0" smtClean="0"/>
              <a:t> / </a:t>
            </a:r>
            <a:r>
              <a:rPr lang="en-US" dirty="0" err="1" smtClean="0"/>
              <a:t>sebeprosazení</a:t>
            </a:r>
            <a:endParaRPr lang="en-US" dirty="0" smtClean="0"/>
          </a:p>
          <a:p>
            <a:r>
              <a:rPr lang="en-US" dirty="0" err="1" smtClean="0"/>
              <a:t>přizpůsobení</a:t>
            </a:r>
            <a:r>
              <a:rPr lang="en-US" dirty="0" smtClean="0"/>
              <a:t> se</a:t>
            </a:r>
          </a:p>
          <a:p>
            <a:r>
              <a:rPr lang="en-US" dirty="0" err="1" smtClean="0"/>
              <a:t>únik</a:t>
            </a:r>
            <a:endParaRPr lang="en-US" dirty="0" smtClean="0"/>
          </a:p>
          <a:p>
            <a:r>
              <a:rPr lang="en-US" dirty="0" err="1" smtClean="0"/>
              <a:t>kompromis</a:t>
            </a:r>
            <a:endParaRPr lang="en-US" dirty="0" smtClean="0"/>
          </a:p>
          <a:p>
            <a:r>
              <a:rPr lang="en-US" dirty="0" err="1" smtClean="0"/>
              <a:t>dohoda</a:t>
            </a:r>
            <a:r>
              <a:rPr lang="en-US" dirty="0" smtClean="0"/>
              <a:t> - </a:t>
            </a:r>
            <a:r>
              <a:rPr lang="en-US" dirty="0" err="1" smtClean="0"/>
              <a:t>konsensus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vhodně</a:t>
            </a:r>
            <a:r>
              <a:rPr lang="en-US" dirty="0" smtClean="0"/>
              <a:t> </a:t>
            </a:r>
            <a:r>
              <a:rPr lang="en-US" dirty="0" err="1" smtClean="0"/>
              <a:t>styly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konfliktů</a:t>
            </a:r>
            <a:r>
              <a:rPr lang="en-US" dirty="0" smtClean="0"/>
              <a:t> </a:t>
            </a:r>
            <a:r>
              <a:rPr lang="en-US" dirty="0" err="1" smtClean="0"/>
              <a:t>využít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ozice</a:t>
            </a:r>
            <a:r>
              <a:rPr lang="en-US" dirty="0" smtClean="0"/>
              <a:t> x </a:t>
            </a:r>
            <a:r>
              <a:rPr lang="en-US" dirty="0" err="1" smtClean="0"/>
              <a:t>zájem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378857" y="2356347"/>
            <a:ext cx="3568354" cy="3635506"/>
          </a:xfrm>
          <a:custGeom>
            <a:avLst/>
            <a:gdLst>
              <a:gd name="connsiteX0" fmla="*/ 0 w 3568354"/>
              <a:gd name="connsiteY0" fmla="*/ 1889082 h 3635506"/>
              <a:gd name="connsiteX1" fmla="*/ 417286 w 3568354"/>
              <a:gd name="connsiteY1" fmla="*/ 1090796 h 3635506"/>
              <a:gd name="connsiteX2" fmla="*/ 598714 w 3568354"/>
              <a:gd name="connsiteY2" fmla="*/ 1417367 h 3635506"/>
              <a:gd name="connsiteX3" fmla="*/ 870857 w 3568354"/>
              <a:gd name="connsiteY3" fmla="*/ 800510 h 3635506"/>
              <a:gd name="connsiteX4" fmla="*/ 1016000 w 3568354"/>
              <a:gd name="connsiteY4" fmla="*/ 1181510 h 3635506"/>
              <a:gd name="connsiteX5" fmla="*/ 1451429 w 3568354"/>
              <a:gd name="connsiteY5" fmla="*/ 2224 h 3635506"/>
              <a:gd name="connsiteX6" fmla="*/ 1905000 w 3568354"/>
              <a:gd name="connsiteY6" fmla="*/ 873082 h 3635506"/>
              <a:gd name="connsiteX7" fmla="*/ 1923143 w 3568354"/>
              <a:gd name="connsiteY7" fmla="*/ 401367 h 3635506"/>
              <a:gd name="connsiteX8" fmla="*/ 2521857 w 3568354"/>
              <a:gd name="connsiteY8" fmla="*/ 2070510 h 3635506"/>
              <a:gd name="connsiteX9" fmla="*/ 2630714 w 3568354"/>
              <a:gd name="connsiteY9" fmla="*/ 1562510 h 3635506"/>
              <a:gd name="connsiteX10" fmla="*/ 3483429 w 3568354"/>
              <a:gd name="connsiteY10" fmla="*/ 3467510 h 3635506"/>
              <a:gd name="connsiteX11" fmla="*/ 3537857 w 3568354"/>
              <a:gd name="connsiteY11" fmla="*/ 3540082 h 3635506"/>
              <a:gd name="connsiteX12" fmla="*/ 3537857 w 3568354"/>
              <a:gd name="connsiteY12" fmla="*/ 3521939 h 3635506"/>
              <a:gd name="connsiteX13" fmla="*/ 3519714 w 3568354"/>
              <a:gd name="connsiteY13" fmla="*/ 3521939 h 3635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68354" h="3635506">
                <a:moveTo>
                  <a:pt x="0" y="1889082"/>
                </a:moveTo>
                <a:cubicBezTo>
                  <a:pt x="158750" y="1529248"/>
                  <a:pt x="317500" y="1169415"/>
                  <a:pt x="417286" y="1090796"/>
                </a:cubicBezTo>
                <a:cubicBezTo>
                  <a:pt x="517072" y="1012177"/>
                  <a:pt x="523119" y="1465748"/>
                  <a:pt x="598714" y="1417367"/>
                </a:cubicBezTo>
                <a:cubicBezTo>
                  <a:pt x="674309" y="1368986"/>
                  <a:pt x="801309" y="839819"/>
                  <a:pt x="870857" y="800510"/>
                </a:cubicBezTo>
                <a:cubicBezTo>
                  <a:pt x="940405" y="761201"/>
                  <a:pt x="919238" y="1314558"/>
                  <a:pt x="1016000" y="1181510"/>
                </a:cubicBezTo>
                <a:cubicBezTo>
                  <a:pt x="1112762" y="1048462"/>
                  <a:pt x="1303262" y="53629"/>
                  <a:pt x="1451429" y="2224"/>
                </a:cubicBezTo>
                <a:cubicBezTo>
                  <a:pt x="1599596" y="-49181"/>
                  <a:pt x="1826381" y="806558"/>
                  <a:pt x="1905000" y="873082"/>
                </a:cubicBezTo>
                <a:cubicBezTo>
                  <a:pt x="1983619" y="939606"/>
                  <a:pt x="1820334" y="201796"/>
                  <a:pt x="1923143" y="401367"/>
                </a:cubicBezTo>
                <a:cubicBezTo>
                  <a:pt x="2025953" y="600938"/>
                  <a:pt x="2403929" y="1876986"/>
                  <a:pt x="2521857" y="2070510"/>
                </a:cubicBezTo>
                <a:cubicBezTo>
                  <a:pt x="2639786" y="2264034"/>
                  <a:pt x="2470452" y="1329677"/>
                  <a:pt x="2630714" y="1562510"/>
                </a:cubicBezTo>
                <a:cubicBezTo>
                  <a:pt x="2790976" y="1795343"/>
                  <a:pt x="3332239" y="3137915"/>
                  <a:pt x="3483429" y="3467510"/>
                </a:cubicBezTo>
                <a:cubicBezTo>
                  <a:pt x="3634620" y="3797105"/>
                  <a:pt x="3537857" y="3540082"/>
                  <a:pt x="3537857" y="3540082"/>
                </a:cubicBezTo>
                <a:cubicBezTo>
                  <a:pt x="3546928" y="3549153"/>
                  <a:pt x="3540881" y="3524963"/>
                  <a:pt x="3537857" y="3521939"/>
                </a:cubicBezTo>
                <a:cubicBezTo>
                  <a:pt x="3534833" y="3518915"/>
                  <a:pt x="3519714" y="3521939"/>
                  <a:pt x="3519714" y="352193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37857" y="2412393"/>
            <a:ext cx="4572000" cy="3701750"/>
          </a:xfrm>
          <a:custGeom>
            <a:avLst/>
            <a:gdLst>
              <a:gd name="connsiteX0" fmla="*/ 0 w 4572000"/>
              <a:gd name="connsiteY0" fmla="*/ 3193750 h 3701750"/>
              <a:gd name="connsiteX1" fmla="*/ 1143000 w 4572000"/>
              <a:gd name="connsiteY1" fmla="*/ 1343178 h 3701750"/>
              <a:gd name="connsiteX2" fmla="*/ 1143000 w 4572000"/>
              <a:gd name="connsiteY2" fmla="*/ 1833036 h 3701750"/>
              <a:gd name="connsiteX3" fmla="*/ 1905000 w 4572000"/>
              <a:gd name="connsiteY3" fmla="*/ 653750 h 3701750"/>
              <a:gd name="connsiteX4" fmla="*/ 2086429 w 4572000"/>
              <a:gd name="connsiteY4" fmla="*/ 1125464 h 3701750"/>
              <a:gd name="connsiteX5" fmla="*/ 2576286 w 4572000"/>
              <a:gd name="connsiteY5" fmla="*/ 607 h 3701750"/>
              <a:gd name="connsiteX6" fmla="*/ 3029857 w 4572000"/>
              <a:gd name="connsiteY6" fmla="*/ 962178 h 3701750"/>
              <a:gd name="connsiteX7" fmla="*/ 3882572 w 4572000"/>
              <a:gd name="connsiteY7" fmla="*/ 563036 h 3701750"/>
              <a:gd name="connsiteX8" fmla="*/ 3991429 w 4572000"/>
              <a:gd name="connsiteY8" fmla="*/ 1905607 h 3701750"/>
              <a:gd name="connsiteX9" fmla="*/ 4372429 w 4572000"/>
              <a:gd name="connsiteY9" fmla="*/ 1433893 h 3701750"/>
              <a:gd name="connsiteX10" fmla="*/ 4553857 w 4572000"/>
              <a:gd name="connsiteY10" fmla="*/ 3665464 h 3701750"/>
              <a:gd name="connsiteX11" fmla="*/ 4553857 w 4572000"/>
              <a:gd name="connsiteY11" fmla="*/ 3665464 h 3701750"/>
              <a:gd name="connsiteX12" fmla="*/ 4572000 w 4572000"/>
              <a:gd name="connsiteY12" fmla="*/ 3701750 h 37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2000" h="3701750">
                <a:moveTo>
                  <a:pt x="0" y="3193750"/>
                </a:moveTo>
                <a:cubicBezTo>
                  <a:pt x="476250" y="2381857"/>
                  <a:pt x="952500" y="1569964"/>
                  <a:pt x="1143000" y="1343178"/>
                </a:cubicBezTo>
                <a:cubicBezTo>
                  <a:pt x="1333500" y="1116392"/>
                  <a:pt x="1016000" y="1947941"/>
                  <a:pt x="1143000" y="1833036"/>
                </a:cubicBezTo>
                <a:cubicBezTo>
                  <a:pt x="1270000" y="1718131"/>
                  <a:pt x="1747762" y="771679"/>
                  <a:pt x="1905000" y="653750"/>
                </a:cubicBezTo>
                <a:cubicBezTo>
                  <a:pt x="2062238" y="535821"/>
                  <a:pt x="1974548" y="1234321"/>
                  <a:pt x="2086429" y="1125464"/>
                </a:cubicBezTo>
                <a:cubicBezTo>
                  <a:pt x="2198310" y="1016607"/>
                  <a:pt x="2419048" y="27821"/>
                  <a:pt x="2576286" y="607"/>
                </a:cubicBezTo>
                <a:cubicBezTo>
                  <a:pt x="2733524" y="-26607"/>
                  <a:pt x="2812143" y="868440"/>
                  <a:pt x="3029857" y="962178"/>
                </a:cubicBezTo>
                <a:cubicBezTo>
                  <a:pt x="3247571" y="1055916"/>
                  <a:pt x="3722310" y="405798"/>
                  <a:pt x="3882572" y="563036"/>
                </a:cubicBezTo>
                <a:cubicBezTo>
                  <a:pt x="4042834" y="720274"/>
                  <a:pt x="3909786" y="1760464"/>
                  <a:pt x="3991429" y="1905607"/>
                </a:cubicBezTo>
                <a:cubicBezTo>
                  <a:pt x="4073072" y="2050750"/>
                  <a:pt x="4278691" y="1140583"/>
                  <a:pt x="4372429" y="1433893"/>
                </a:cubicBezTo>
                <a:cubicBezTo>
                  <a:pt x="4466167" y="1727203"/>
                  <a:pt x="4553857" y="3665464"/>
                  <a:pt x="4553857" y="3665464"/>
                </a:cubicBezTo>
                <a:lnTo>
                  <a:pt x="4553857" y="3665464"/>
                </a:lnTo>
                <a:lnTo>
                  <a:pt x="4572000" y="370175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1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ozice</a:t>
            </a:r>
            <a:r>
              <a:rPr lang="en-US" dirty="0" smtClean="0"/>
              <a:t> x </a:t>
            </a:r>
            <a:r>
              <a:rPr lang="en-US" dirty="0" err="1" smtClean="0"/>
              <a:t>zájem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378857" y="2356347"/>
            <a:ext cx="3568354" cy="3635506"/>
          </a:xfrm>
          <a:custGeom>
            <a:avLst/>
            <a:gdLst>
              <a:gd name="connsiteX0" fmla="*/ 0 w 3568354"/>
              <a:gd name="connsiteY0" fmla="*/ 1889082 h 3635506"/>
              <a:gd name="connsiteX1" fmla="*/ 417286 w 3568354"/>
              <a:gd name="connsiteY1" fmla="*/ 1090796 h 3635506"/>
              <a:gd name="connsiteX2" fmla="*/ 598714 w 3568354"/>
              <a:gd name="connsiteY2" fmla="*/ 1417367 h 3635506"/>
              <a:gd name="connsiteX3" fmla="*/ 870857 w 3568354"/>
              <a:gd name="connsiteY3" fmla="*/ 800510 h 3635506"/>
              <a:gd name="connsiteX4" fmla="*/ 1016000 w 3568354"/>
              <a:gd name="connsiteY4" fmla="*/ 1181510 h 3635506"/>
              <a:gd name="connsiteX5" fmla="*/ 1451429 w 3568354"/>
              <a:gd name="connsiteY5" fmla="*/ 2224 h 3635506"/>
              <a:gd name="connsiteX6" fmla="*/ 1905000 w 3568354"/>
              <a:gd name="connsiteY6" fmla="*/ 873082 h 3635506"/>
              <a:gd name="connsiteX7" fmla="*/ 1923143 w 3568354"/>
              <a:gd name="connsiteY7" fmla="*/ 401367 h 3635506"/>
              <a:gd name="connsiteX8" fmla="*/ 2521857 w 3568354"/>
              <a:gd name="connsiteY8" fmla="*/ 2070510 h 3635506"/>
              <a:gd name="connsiteX9" fmla="*/ 2630714 w 3568354"/>
              <a:gd name="connsiteY9" fmla="*/ 1562510 h 3635506"/>
              <a:gd name="connsiteX10" fmla="*/ 3483429 w 3568354"/>
              <a:gd name="connsiteY10" fmla="*/ 3467510 h 3635506"/>
              <a:gd name="connsiteX11" fmla="*/ 3537857 w 3568354"/>
              <a:gd name="connsiteY11" fmla="*/ 3540082 h 3635506"/>
              <a:gd name="connsiteX12" fmla="*/ 3537857 w 3568354"/>
              <a:gd name="connsiteY12" fmla="*/ 3521939 h 3635506"/>
              <a:gd name="connsiteX13" fmla="*/ 3519714 w 3568354"/>
              <a:gd name="connsiteY13" fmla="*/ 3521939 h 3635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68354" h="3635506">
                <a:moveTo>
                  <a:pt x="0" y="1889082"/>
                </a:moveTo>
                <a:cubicBezTo>
                  <a:pt x="158750" y="1529248"/>
                  <a:pt x="317500" y="1169415"/>
                  <a:pt x="417286" y="1090796"/>
                </a:cubicBezTo>
                <a:cubicBezTo>
                  <a:pt x="517072" y="1012177"/>
                  <a:pt x="523119" y="1465748"/>
                  <a:pt x="598714" y="1417367"/>
                </a:cubicBezTo>
                <a:cubicBezTo>
                  <a:pt x="674309" y="1368986"/>
                  <a:pt x="801309" y="839819"/>
                  <a:pt x="870857" y="800510"/>
                </a:cubicBezTo>
                <a:cubicBezTo>
                  <a:pt x="940405" y="761201"/>
                  <a:pt x="919238" y="1314558"/>
                  <a:pt x="1016000" y="1181510"/>
                </a:cubicBezTo>
                <a:cubicBezTo>
                  <a:pt x="1112762" y="1048462"/>
                  <a:pt x="1303262" y="53629"/>
                  <a:pt x="1451429" y="2224"/>
                </a:cubicBezTo>
                <a:cubicBezTo>
                  <a:pt x="1599596" y="-49181"/>
                  <a:pt x="1826381" y="806558"/>
                  <a:pt x="1905000" y="873082"/>
                </a:cubicBezTo>
                <a:cubicBezTo>
                  <a:pt x="1983619" y="939606"/>
                  <a:pt x="1820334" y="201796"/>
                  <a:pt x="1923143" y="401367"/>
                </a:cubicBezTo>
                <a:cubicBezTo>
                  <a:pt x="2025953" y="600938"/>
                  <a:pt x="2403929" y="1876986"/>
                  <a:pt x="2521857" y="2070510"/>
                </a:cubicBezTo>
                <a:cubicBezTo>
                  <a:pt x="2639786" y="2264034"/>
                  <a:pt x="2470452" y="1329677"/>
                  <a:pt x="2630714" y="1562510"/>
                </a:cubicBezTo>
                <a:cubicBezTo>
                  <a:pt x="2790976" y="1795343"/>
                  <a:pt x="3332239" y="3137915"/>
                  <a:pt x="3483429" y="3467510"/>
                </a:cubicBezTo>
                <a:cubicBezTo>
                  <a:pt x="3634620" y="3797105"/>
                  <a:pt x="3537857" y="3540082"/>
                  <a:pt x="3537857" y="3540082"/>
                </a:cubicBezTo>
                <a:cubicBezTo>
                  <a:pt x="3546928" y="3549153"/>
                  <a:pt x="3540881" y="3524963"/>
                  <a:pt x="3537857" y="3521939"/>
                </a:cubicBezTo>
                <a:cubicBezTo>
                  <a:pt x="3534833" y="3518915"/>
                  <a:pt x="3519714" y="3521939"/>
                  <a:pt x="3519714" y="352193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37857" y="2412393"/>
            <a:ext cx="4572000" cy="3701750"/>
          </a:xfrm>
          <a:custGeom>
            <a:avLst/>
            <a:gdLst>
              <a:gd name="connsiteX0" fmla="*/ 0 w 4572000"/>
              <a:gd name="connsiteY0" fmla="*/ 3193750 h 3701750"/>
              <a:gd name="connsiteX1" fmla="*/ 1143000 w 4572000"/>
              <a:gd name="connsiteY1" fmla="*/ 1343178 h 3701750"/>
              <a:gd name="connsiteX2" fmla="*/ 1143000 w 4572000"/>
              <a:gd name="connsiteY2" fmla="*/ 1833036 h 3701750"/>
              <a:gd name="connsiteX3" fmla="*/ 1905000 w 4572000"/>
              <a:gd name="connsiteY3" fmla="*/ 653750 h 3701750"/>
              <a:gd name="connsiteX4" fmla="*/ 2086429 w 4572000"/>
              <a:gd name="connsiteY4" fmla="*/ 1125464 h 3701750"/>
              <a:gd name="connsiteX5" fmla="*/ 2576286 w 4572000"/>
              <a:gd name="connsiteY5" fmla="*/ 607 h 3701750"/>
              <a:gd name="connsiteX6" fmla="*/ 3029857 w 4572000"/>
              <a:gd name="connsiteY6" fmla="*/ 962178 h 3701750"/>
              <a:gd name="connsiteX7" fmla="*/ 3882572 w 4572000"/>
              <a:gd name="connsiteY7" fmla="*/ 563036 h 3701750"/>
              <a:gd name="connsiteX8" fmla="*/ 3991429 w 4572000"/>
              <a:gd name="connsiteY8" fmla="*/ 1905607 h 3701750"/>
              <a:gd name="connsiteX9" fmla="*/ 4372429 w 4572000"/>
              <a:gd name="connsiteY9" fmla="*/ 1433893 h 3701750"/>
              <a:gd name="connsiteX10" fmla="*/ 4553857 w 4572000"/>
              <a:gd name="connsiteY10" fmla="*/ 3665464 h 3701750"/>
              <a:gd name="connsiteX11" fmla="*/ 4553857 w 4572000"/>
              <a:gd name="connsiteY11" fmla="*/ 3665464 h 3701750"/>
              <a:gd name="connsiteX12" fmla="*/ 4572000 w 4572000"/>
              <a:gd name="connsiteY12" fmla="*/ 3701750 h 37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2000" h="3701750">
                <a:moveTo>
                  <a:pt x="0" y="3193750"/>
                </a:moveTo>
                <a:cubicBezTo>
                  <a:pt x="476250" y="2381857"/>
                  <a:pt x="952500" y="1569964"/>
                  <a:pt x="1143000" y="1343178"/>
                </a:cubicBezTo>
                <a:cubicBezTo>
                  <a:pt x="1333500" y="1116392"/>
                  <a:pt x="1016000" y="1947941"/>
                  <a:pt x="1143000" y="1833036"/>
                </a:cubicBezTo>
                <a:cubicBezTo>
                  <a:pt x="1270000" y="1718131"/>
                  <a:pt x="1747762" y="771679"/>
                  <a:pt x="1905000" y="653750"/>
                </a:cubicBezTo>
                <a:cubicBezTo>
                  <a:pt x="2062238" y="535821"/>
                  <a:pt x="1974548" y="1234321"/>
                  <a:pt x="2086429" y="1125464"/>
                </a:cubicBezTo>
                <a:cubicBezTo>
                  <a:pt x="2198310" y="1016607"/>
                  <a:pt x="2419048" y="27821"/>
                  <a:pt x="2576286" y="607"/>
                </a:cubicBezTo>
                <a:cubicBezTo>
                  <a:pt x="2733524" y="-26607"/>
                  <a:pt x="2812143" y="868440"/>
                  <a:pt x="3029857" y="962178"/>
                </a:cubicBezTo>
                <a:cubicBezTo>
                  <a:pt x="3247571" y="1055916"/>
                  <a:pt x="3722310" y="405798"/>
                  <a:pt x="3882572" y="563036"/>
                </a:cubicBezTo>
                <a:cubicBezTo>
                  <a:pt x="4042834" y="720274"/>
                  <a:pt x="3909786" y="1760464"/>
                  <a:pt x="3991429" y="1905607"/>
                </a:cubicBezTo>
                <a:cubicBezTo>
                  <a:pt x="4073072" y="2050750"/>
                  <a:pt x="4278691" y="1140583"/>
                  <a:pt x="4372429" y="1433893"/>
                </a:cubicBezTo>
                <a:cubicBezTo>
                  <a:pt x="4466167" y="1727203"/>
                  <a:pt x="4553857" y="3665464"/>
                  <a:pt x="4553857" y="3665464"/>
                </a:cubicBezTo>
                <a:lnTo>
                  <a:pt x="4553857" y="3665464"/>
                </a:lnTo>
                <a:lnTo>
                  <a:pt x="4572000" y="370175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378857" y="2117689"/>
            <a:ext cx="1776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POZICE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59429" y="5334000"/>
            <a:ext cx="141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ZÁJEM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16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871111"/>
            <a:ext cx="7814733" cy="4177835"/>
          </a:xfrm>
        </p:spPr>
        <p:txBody>
          <a:bodyPr>
            <a:normAutofit/>
          </a:bodyPr>
          <a:lstStyle/>
          <a:p>
            <a:r>
              <a:rPr lang="en-US" b="1" dirty="0" smtClean="0"/>
              <a:t>POZICE</a:t>
            </a:r>
          </a:p>
          <a:p>
            <a:pPr>
              <a:buFontTx/>
              <a:buChar char="-"/>
            </a:pPr>
            <a:r>
              <a:rPr lang="en-US" dirty="0" err="1" smtClean="0"/>
              <a:t>ofenzivně</a:t>
            </a:r>
            <a:r>
              <a:rPr lang="en-US" dirty="0" smtClean="0"/>
              <a:t> </a:t>
            </a:r>
            <a:r>
              <a:rPr lang="en-US" dirty="0" err="1" smtClean="0"/>
              <a:t>deklarované</a:t>
            </a:r>
            <a:r>
              <a:rPr lang="en-US" dirty="0" smtClean="0"/>
              <a:t> </a:t>
            </a:r>
            <a:r>
              <a:rPr lang="en-US" dirty="0" err="1" smtClean="0"/>
              <a:t>stanovisko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b="1" dirty="0" smtClean="0"/>
              <a:t>ZÁJEM</a:t>
            </a:r>
          </a:p>
          <a:p>
            <a:pPr>
              <a:buFontTx/>
              <a:buChar char="-"/>
            </a:pPr>
            <a:r>
              <a:rPr lang="en-US" dirty="0" err="1" smtClean="0"/>
              <a:t>motivace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potřeby</a:t>
            </a:r>
            <a:r>
              <a:rPr lang="en-US" dirty="0"/>
              <a:t> – </a:t>
            </a:r>
            <a:r>
              <a:rPr lang="en-US" dirty="0" err="1"/>
              <a:t>deklarované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skryté</a:t>
            </a:r>
            <a:r>
              <a:rPr lang="en-US" dirty="0"/>
              <a:t>, </a:t>
            </a:r>
            <a:r>
              <a:rPr lang="en-US" dirty="0" err="1"/>
              <a:t>uvědomělé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 smtClean="0"/>
              <a:t>nevědomé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POZICE X ZÁJEM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b="1" dirty="0" err="1"/>
              <a:t>shodné</a:t>
            </a:r>
            <a:r>
              <a:rPr lang="en-US" dirty="0"/>
              <a:t> </a:t>
            </a:r>
            <a:r>
              <a:rPr lang="en-US" dirty="0" smtClean="0"/>
              <a:t> - </a:t>
            </a:r>
            <a:r>
              <a:rPr lang="en-US" dirty="0" err="1" smtClean="0"/>
              <a:t>ideální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, </a:t>
            </a:r>
            <a:r>
              <a:rPr lang="en-US" dirty="0" err="1"/>
              <a:t>velký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pro </a:t>
            </a:r>
            <a:r>
              <a:rPr lang="en-US" dirty="0" err="1" smtClean="0"/>
              <a:t>konsensus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b="1" dirty="0" err="1"/>
              <a:t>slučitelné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/>
              <a:t>uspokojit</a:t>
            </a:r>
            <a:r>
              <a:rPr lang="en-US" dirty="0"/>
              <a:t> </a:t>
            </a:r>
            <a:r>
              <a:rPr lang="en-US" dirty="0" err="1"/>
              <a:t>obě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, </a:t>
            </a:r>
            <a:r>
              <a:rPr lang="en-US" dirty="0" err="1"/>
              <a:t>konsensus</a:t>
            </a:r>
            <a:r>
              <a:rPr lang="en-US" dirty="0"/>
              <a:t> </a:t>
            </a:r>
            <a:r>
              <a:rPr lang="en-US" dirty="0" err="1" smtClean="0"/>
              <a:t>možný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b="1" dirty="0" err="1"/>
              <a:t>neslučitelné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obtížně</a:t>
            </a:r>
            <a:r>
              <a:rPr lang="en-US" dirty="0" smtClean="0"/>
              <a:t> </a:t>
            </a:r>
            <a:r>
              <a:rPr lang="en-US" dirty="0" err="1"/>
              <a:t>řešitelný</a:t>
            </a:r>
            <a:r>
              <a:rPr lang="en-US" dirty="0"/>
              <a:t> </a:t>
            </a:r>
            <a:r>
              <a:rPr lang="en-US" dirty="0" err="1"/>
              <a:t>konflikt</a:t>
            </a:r>
            <a:r>
              <a:rPr lang="en-US" dirty="0"/>
              <a:t>, </a:t>
            </a:r>
            <a:r>
              <a:rPr lang="en-US" dirty="0" err="1"/>
              <a:t>maximem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 smtClean="0"/>
              <a:t>kompromis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ZÁJMY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21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ozice</a:t>
            </a:r>
            <a:r>
              <a:rPr lang="en-US" dirty="0" smtClean="0"/>
              <a:t> x </a:t>
            </a:r>
            <a:r>
              <a:rPr lang="en-US" dirty="0" err="1" smtClean="0"/>
              <a:t>zájem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378857" y="2356347"/>
            <a:ext cx="3568354" cy="3635506"/>
          </a:xfrm>
          <a:custGeom>
            <a:avLst/>
            <a:gdLst>
              <a:gd name="connsiteX0" fmla="*/ 0 w 3568354"/>
              <a:gd name="connsiteY0" fmla="*/ 1889082 h 3635506"/>
              <a:gd name="connsiteX1" fmla="*/ 417286 w 3568354"/>
              <a:gd name="connsiteY1" fmla="*/ 1090796 h 3635506"/>
              <a:gd name="connsiteX2" fmla="*/ 598714 w 3568354"/>
              <a:gd name="connsiteY2" fmla="*/ 1417367 h 3635506"/>
              <a:gd name="connsiteX3" fmla="*/ 870857 w 3568354"/>
              <a:gd name="connsiteY3" fmla="*/ 800510 h 3635506"/>
              <a:gd name="connsiteX4" fmla="*/ 1016000 w 3568354"/>
              <a:gd name="connsiteY4" fmla="*/ 1181510 h 3635506"/>
              <a:gd name="connsiteX5" fmla="*/ 1451429 w 3568354"/>
              <a:gd name="connsiteY5" fmla="*/ 2224 h 3635506"/>
              <a:gd name="connsiteX6" fmla="*/ 1905000 w 3568354"/>
              <a:gd name="connsiteY6" fmla="*/ 873082 h 3635506"/>
              <a:gd name="connsiteX7" fmla="*/ 1923143 w 3568354"/>
              <a:gd name="connsiteY7" fmla="*/ 401367 h 3635506"/>
              <a:gd name="connsiteX8" fmla="*/ 2521857 w 3568354"/>
              <a:gd name="connsiteY8" fmla="*/ 2070510 h 3635506"/>
              <a:gd name="connsiteX9" fmla="*/ 2630714 w 3568354"/>
              <a:gd name="connsiteY9" fmla="*/ 1562510 h 3635506"/>
              <a:gd name="connsiteX10" fmla="*/ 3483429 w 3568354"/>
              <a:gd name="connsiteY10" fmla="*/ 3467510 h 3635506"/>
              <a:gd name="connsiteX11" fmla="*/ 3537857 w 3568354"/>
              <a:gd name="connsiteY11" fmla="*/ 3540082 h 3635506"/>
              <a:gd name="connsiteX12" fmla="*/ 3537857 w 3568354"/>
              <a:gd name="connsiteY12" fmla="*/ 3521939 h 3635506"/>
              <a:gd name="connsiteX13" fmla="*/ 3519714 w 3568354"/>
              <a:gd name="connsiteY13" fmla="*/ 3521939 h 3635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68354" h="3635506">
                <a:moveTo>
                  <a:pt x="0" y="1889082"/>
                </a:moveTo>
                <a:cubicBezTo>
                  <a:pt x="158750" y="1529248"/>
                  <a:pt x="317500" y="1169415"/>
                  <a:pt x="417286" y="1090796"/>
                </a:cubicBezTo>
                <a:cubicBezTo>
                  <a:pt x="517072" y="1012177"/>
                  <a:pt x="523119" y="1465748"/>
                  <a:pt x="598714" y="1417367"/>
                </a:cubicBezTo>
                <a:cubicBezTo>
                  <a:pt x="674309" y="1368986"/>
                  <a:pt x="801309" y="839819"/>
                  <a:pt x="870857" y="800510"/>
                </a:cubicBezTo>
                <a:cubicBezTo>
                  <a:pt x="940405" y="761201"/>
                  <a:pt x="919238" y="1314558"/>
                  <a:pt x="1016000" y="1181510"/>
                </a:cubicBezTo>
                <a:cubicBezTo>
                  <a:pt x="1112762" y="1048462"/>
                  <a:pt x="1303262" y="53629"/>
                  <a:pt x="1451429" y="2224"/>
                </a:cubicBezTo>
                <a:cubicBezTo>
                  <a:pt x="1599596" y="-49181"/>
                  <a:pt x="1826381" y="806558"/>
                  <a:pt x="1905000" y="873082"/>
                </a:cubicBezTo>
                <a:cubicBezTo>
                  <a:pt x="1983619" y="939606"/>
                  <a:pt x="1820334" y="201796"/>
                  <a:pt x="1923143" y="401367"/>
                </a:cubicBezTo>
                <a:cubicBezTo>
                  <a:pt x="2025953" y="600938"/>
                  <a:pt x="2403929" y="1876986"/>
                  <a:pt x="2521857" y="2070510"/>
                </a:cubicBezTo>
                <a:cubicBezTo>
                  <a:pt x="2639786" y="2264034"/>
                  <a:pt x="2470452" y="1329677"/>
                  <a:pt x="2630714" y="1562510"/>
                </a:cubicBezTo>
                <a:cubicBezTo>
                  <a:pt x="2790976" y="1795343"/>
                  <a:pt x="3332239" y="3137915"/>
                  <a:pt x="3483429" y="3467510"/>
                </a:cubicBezTo>
                <a:cubicBezTo>
                  <a:pt x="3634620" y="3797105"/>
                  <a:pt x="3537857" y="3540082"/>
                  <a:pt x="3537857" y="3540082"/>
                </a:cubicBezTo>
                <a:cubicBezTo>
                  <a:pt x="3546928" y="3549153"/>
                  <a:pt x="3540881" y="3524963"/>
                  <a:pt x="3537857" y="3521939"/>
                </a:cubicBezTo>
                <a:cubicBezTo>
                  <a:pt x="3534833" y="3518915"/>
                  <a:pt x="3519714" y="3521939"/>
                  <a:pt x="3519714" y="352193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37857" y="2412393"/>
            <a:ext cx="4572000" cy="3701750"/>
          </a:xfrm>
          <a:custGeom>
            <a:avLst/>
            <a:gdLst>
              <a:gd name="connsiteX0" fmla="*/ 0 w 4572000"/>
              <a:gd name="connsiteY0" fmla="*/ 3193750 h 3701750"/>
              <a:gd name="connsiteX1" fmla="*/ 1143000 w 4572000"/>
              <a:gd name="connsiteY1" fmla="*/ 1343178 h 3701750"/>
              <a:gd name="connsiteX2" fmla="*/ 1143000 w 4572000"/>
              <a:gd name="connsiteY2" fmla="*/ 1833036 h 3701750"/>
              <a:gd name="connsiteX3" fmla="*/ 1905000 w 4572000"/>
              <a:gd name="connsiteY3" fmla="*/ 653750 h 3701750"/>
              <a:gd name="connsiteX4" fmla="*/ 2086429 w 4572000"/>
              <a:gd name="connsiteY4" fmla="*/ 1125464 h 3701750"/>
              <a:gd name="connsiteX5" fmla="*/ 2576286 w 4572000"/>
              <a:gd name="connsiteY5" fmla="*/ 607 h 3701750"/>
              <a:gd name="connsiteX6" fmla="*/ 3029857 w 4572000"/>
              <a:gd name="connsiteY6" fmla="*/ 962178 h 3701750"/>
              <a:gd name="connsiteX7" fmla="*/ 3882572 w 4572000"/>
              <a:gd name="connsiteY7" fmla="*/ 563036 h 3701750"/>
              <a:gd name="connsiteX8" fmla="*/ 3991429 w 4572000"/>
              <a:gd name="connsiteY8" fmla="*/ 1905607 h 3701750"/>
              <a:gd name="connsiteX9" fmla="*/ 4372429 w 4572000"/>
              <a:gd name="connsiteY9" fmla="*/ 1433893 h 3701750"/>
              <a:gd name="connsiteX10" fmla="*/ 4553857 w 4572000"/>
              <a:gd name="connsiteY10" fmla="*/ 3665464 h 3701750"/>
              <a:gd name="connsiteX11" fmla="*/ 4553857 w 4572000"/>
              <a:gd name="connsiteY11" fmla="*/ 3665464 h 3701750"/>
              <a:gd name="connsiteX12" fmla="*/ 4572000 w 4572000"/>
              <a:gd name="connsiteY12" fmla="*/ 3701750 h 37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2000" h="3701750">
                <a:moveTo>
                  <a:pt x="0" y="3193750"/>
                </a:moveTo>
                <a:cubicBezTo>
                  <a:pt x="476250" y="2381857"/>
                  <a:pt x="952500" y="1569964"/>
                  <a:pt x="1143000" y="1343178"/>
                </a:cubicBezTo>
                <a:cubicBezTo>
                  <a:pt x="1333500" y="1116392"/>
                  <a:pt x="1016000" y="1947941"/>
                  <a:pt x="1143000" y="1833036"/>
                </a:cubicBezTo>
                <a:cubicBezTo>
                  <a:pt x="1270000" y="1718131"/>
                  <a:pt x="1747762" y="771679"/>
                  <a:pt x="1905000" y="653750"/>
                </a:cubicBezTo>
                <a:cubicBezTo>
                  <a:pt x="2062238" y="535821"/>
                  <a:pt x="1974548" y="1234321"/>
                  <a:pt x="2086429" y="1125464"/>
                </a:cubicBezTo>
                <a:cubicBezTo>
                  <a:pt x="2198310" y="1016607"/>
                  <a:pt x="2419048" y="27821"/>
                  <a:pt x="2576286" y="607"/>
                </a:cubicBezTo>
                <a:cubicBezTo>
                  <a:pt x="2733524" y="-26607"/>
                  <a:pt x="2812143" y="868440"/>
                  <a:pt x="3029857" y="962178"/>
                </a:cubicBezTo>
                <a:cubicBezTo>
                  <a:pt x="3247571" y="1055916"/>
                  <a:pt x="3722310" y="405798"/>
                  <a:pt x="3882572" y="563036"/>
                </a:cubicBezTo>
                <a:cubicBezTo>
                  <a:pt x="4042834" y="720274"/>
                  <a:pt x="3909786" y="1760464"/>
                  <a:pt x="3991429" y="1905607"/>
                </a:cubicBezTo>
                <a:cubicBezTo>
                  <a:pt x="4073072" y="2050750"/>
                  <a:pt x="4278691" y="1140583"/>
                  <a:pt x="4372429" y="1433893"/>
                </a:cubicBezTo>
                <a:cubicBezTo>
                  <a:pt x="4466167" y="1727203"/>
                  <a:pt x="4553857" y="3665464"/>
                  <a:pt x="4553857" y="3665464"/>
                </a:cubicBezTo>
                <a:lnTo>
                  <a:pt x="4553857" y="3665464"/>
                </a:lnTo>
                <a:lnTo>
                  <a:pt x="4572000" y="370175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378857" y="2117689"/>
            <a:ext cx="1776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POZICE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59429" y="5334000"/>
            <a:ext cx="141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ZÁJEM</a:t>
            </a:r>
            <a:endParaRPr lang="en-US" sz="2400" dirty="0"/>
          </a:p>
        </p:txBody>
      </p:sp>
      <p:sp>
        <p:nvSpPr>
          <p:cNvPr id="26" name="Right Arrow 25"/>
          <p:cNvSpPr/>
          <p:nvPr/>
        </p:nvSpPr>
        <p:spPr>
          <a:xfrm>
            <a:off x="3537857" y="2117689"/>
            <a:ext cx="2013857" cy="294704"/>
          </a:xfrm>
          <a:prstGeom prst="right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3537857" y="2576286"/>
            <a:ext cx="2013857" cy="435428"/>
          </a:xfrm>
          <a:prstGeom prst="lef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302000" y="4826000"/>
            <a:ext cx="1905003" cy="1124857"/>
          </a:xfrm>
          <a:custGeom>
            <a:avLst/>
            <a:gdLst>
              <a:gd name="connsiteX0" fmla="*/ 217714 w 1905003"/>
              <a:gd name="connsiteY0" fmla="*/ 0 h 1124857"/>
              <a:gd name="connsiteX1" fmla="*/ 1814286 w 1905003"/>
              <a:gd name="connsiteY1" fmla="*/ 127000 h 1124857"/>
              <a:gd name="connsiteX2" fmla="*/ 18143 w 1905003"/>
              <a:gd name="connsiteY2" fmla="*/ 526143 h 1124857"/>
              <a:gd name="connsiteX3" fmla="*/ 1905000 w 1905003"/>
              <a:gd name="connsiteY3" fmla="*/ 852714 h 1124857"/>
              <a:gd name="connsiteX4" fmla="*/ 0 w 1905003"/>
              <a:gd name="connsiteY4" fmla="*/ 1124857 h 1124857"/>
              <a:gd name="connsiteX5" fmla="*/ 0 w 1905003"/>
              <a:gd name="connsiteY5" fmla="*/ 1124857 h 1124857"/>
              <a:gd name="connsiteX6" fmla="*/ 0 w 1905003"/>
              <a:gd name="connsiteY6" fmla="*/ 1124857 h 112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5003" h="1124857">
                <a:moveTo>
                  <a:pt x="217714" y="0"/>
                </a:moveTo>
                <a:cubicBezTo>
                  <a:pt x="1032631" y="19655"/>
                  <a:pt x="1847548" y="39310"/>
                  <a:pt x="1814286" y="127000"/>
                </a:cubicBezTo>
                <a:cubicBezTo>
                  <a:pt x="1781024" y="214690"/>
                  <a:pt x="3024" y="405191"/>
                  <a:pt x="18143" y="526143"/>
                </a:cubicBezTo>
                <a:cubicBezTo>
                  <a:pt x="33262" y="647095"/>
                  <a:pt x="1908024" y="752928"/>
                  <a:pt x="1905000" y="852714"/>
                </a:cubicBezTo>
                <a:cubicBezTo>
                  <a:pt x="1901976" y="952500"/>
                  <a:pt x="0" y="1124857"/>
                  <a:pt x="0" y="1124857"/>
                </a:cubicBezTo>
                <a:lnTo>
                  <a:pt x="0" y="1124857"/>
                </a:lnTo>
                <a:lnTo>
                  <a:pt x="0" y="1124857"/>
                </a:lnTo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753432" y="1692310"/>
            <a:ext cx="290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KONFRONTACE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551714" y="5043714"/>
            <a:ext cx="2340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VYJEDNÁVÁNÍ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75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Pacientka</a:t>
            </a:r>
            <a:r>
              <a:rPr lang="en-US" dirty="0" smtClean="0"/>
              <a:t> </a:t>
            </a:r>
            <a:r>
              <a:rPr lang="en-US" dirty="0" err="1" smtClean="0"/>
              <a:t>říká</a:t>
            </a:r>
            <a:r>
              <a:rPr lang="en-US" dirty="0" smtClean="0"/>
              <a:t> </a:t>
            </a:r>
            <a:r>
              <a:rPr lang="en-US" dirty="0" err="1" smtClean="0"/>
              <a:t>sestře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zase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mnou</a:t>
            </a:r>
            <a:r>
              <a:rPr lang="en-US" dirty="0" smtClean="0"/>
              <a:t> </a:t>
            </a:r>
            <a:r>
              <a:rPr lang="en-US" dirty="0" err="1" smtClean="0"/>
              <a:t>nikdo</a:t>
            </a:r>
            <a:r>
              <a:rPr lang="en-US" dirty="0" smtClean="0"/>
              <a:t> </a:t>
            </a:r>
            <a:r>
              <a:rPr lang="en-US" dirty="0" err="1" smtClean="0"/>
              <a:t>nepřišel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návštěvu</a:t>
            </a:r>
            <a:r>
              <a:rPr lang="en-US" dirty="0" smtClean="0"/>
              <a:t>/mi </a:t>
            </a:r>
            <a:r>
              <a:rPr lang="en-US" dirty="0" err="1" smtClean="0"/>
              <a:t>nikdo</a:t>
            </a:r>
            <a:r>
              <a:rPr lang="en-US" dirty="0" smtClean="0"/>
              <a:t> z </a:t>
            </a:r>
            <a:r>
              <a:rPr lang="en-US" dirty="0" err="1" smtClean="0"/>
              <a:t>rodiny</a:t>
            </a:r>
            <a:r>
              <a:rPr lang="en-US" dirty="0" smtClean="0"/>
              <a:t> </a:t>
            </a:r>
            <a:r>
              <a:rPr lang="en-US" dirty="0" err="1" smtClean="0"/>
              <a:t>nezavolal</a:t>
            </a:r>
            <a:r>
              <a:rPr lang="en-US" dirty="0" smtClean="0"/>
              <a:t>, to </a:t>
            </a:r>
            <a:r>
              <a:rPr lang="en-US" dirty="0" err="1" smtClean="0"/>
              <a:t>snad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moje</a:t>
            </a:r>
            <a:r>
              <a:rPr lang="en-US" dirty="0" smtClean="0"/>
              <a:t> </a:t>
            </a:r>
            <a:r>
              <a:rPr lang="en-US" dirty="0" err="1" smtClean="0"/>
              <a:t>rodina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Sestra</a:t>
            </a:r>
            <a:r>
              <a:rPr lang="en-US" dirty="0" smtClean="0"/>
              <a:t> k </a:t>
            </a:r>
            <a:r>
              <a:rPr lang="en-US" dirty="0" err="1" smtClean="0"/>
              <a:t>lékařovi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“Pane </a:t>
            </a:r>
            <a:r>
              <a:rPr lang="en-US" dirty="0" err="1" smtClean="0"/>
              <a:t>doktore</a:t>
            </a:r>
            <a:r>
              <a:rPr lang="en-US" dirty="0" smtClean="0"/>
              <a:t>, pan </a:t>
            </a:r>
            <a:r>
              <a:rPr lang="en-US" dirty="0" err="1" smtClean="0"/>
              <a:t>Novák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zase</a:t>
            </a:r>
            <a:r>
              <a:rPr lang="en-US" dirty="0" smtClean="0"/>
              <a:t> </a:t>
            </a:r>
            <a:r>
              <a:rPr lang="en-US" dirty="0" err="1" smtClean="0"/>
              <a:t>odmítá</a:t>
            </a:r>
            <a:r>
              <a:rPr lang="en-US" dirty="0" smtClean="0"/>
              <a:t> </a:t>
            </a:r>
            <a:r>
              <a:rPr lang="en-US" dirty="0" err="1" smtClean="0"/>
              <a:t>brát</a:t>
            </a:r>
            <a:r>
              <a:rPr lang="en-US" dirty="0" smtClean="0"/>
              <a:t> </a:t>
            </a:r>
            <a:r>
              <a:rPr lang="en-US" dirty="0" err="1" smtClean="0"/>
              <a:t>léky</a:t>
            </a:r>
            <a:r>
              <a:rPr lang="is-IS" dirty="0" smtClean="0"/>
              <a:t>…”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J</a:t>
            </a:r>
            <a:r>
              <a:rPr lang="en-US" dirty="0" err="1" smtClean="0"/>
              <a:t>aké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se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skrývat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těmito</a:t>
            </a:r>
            <a:r>
              <a:rPr lang="en-US" dirty="0" smtClean="0"/>
              <a:t> </a:t>
            </a:r>
            <a:r>
              <a:rPr lang="en-US" dirty="0" err="1" smtClean="0"/>
              <a:t>výroky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Pacientka</a:t>
            </a:r>
            <a:r>
              <a:rPr lang="en-US" dirty="0" smtClean="0"/>
              <a:t> k </a:t>
            </a:r>
            <a:r>
              <a:rPr lang="en-US" dirty="0" err="1" smtClean="0"/>
              <a:t>lékaři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Můj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nic</a:t>
            </a:r>
            <a:r>
              <a:rPr lang="en-US" dirty="0" smtClean="0"/>
              <a:t> </a:t>
            </a:r>
            <a:r>
              <a:rPr lang="en-US" dirty="0" err="1" smtClean="0"/>
              <a:t>nestojí</a:t>
            </a:r>
            <a:r>
              <a:rPr lang="en-US" dirty="0" smtClean="0"/>
              <a:t>, </a:t>
            </a:r>
            <a:r>
              <a:rPr lang="en-US" dirty="0" err="1" smtClean="0"/>
              <a:t>raději</a:t>
            </a:r>
            <a:r>
              <a:rPr lang="en-US" dirty="0" smtClean="0"/>
              <a:t>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nebyla</a:t>
            </a:r>
            <a:r>
              <a:rPr lang="is-IS" dirty="0" smtClean="0"/>
              <a:t>…”</a:t>
            </a:r>
          </a:p>
          <a:p>
            <a:pPr marL="0" indent="0">
              <a:buNone/>
            </a:pPr>
            <a:endParaRPr lang="is-IS" dirty="0" smtClean="0"/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 smtClean="0"/>
              <a:t>4. Lékař k sestře:</a:t>
            </a:r>
          </a:p>
          <a:p>
            <a:pPr marL="0" indent="0">
              <a:buNone/>
            </a:pPr>
            <a:r>
              <a:rPr lang="is-IS" dirty="0" smtClean="0"/>
              <a:t>“Tu dokumentaci přeci musíte vést naprosto pečlivě!”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J</a:t>
            </a:r>
            <a:r>
              <a:rPr lang="en-US" dirty="0" err="1" smtClean="0"/>
              <a:t>aké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se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skrývat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těmito</a:t>
            </a:r>
            <a:r>
              <a:rPr lang="en-US" dirty="0" smtClean="0"/>
              <a:t> </a:t>
            </a:r>
            <a:r>
              <a:rPr lang="en-US" dirty="0" err="1" smtClean="0"/>
              <a:t>výroky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yberte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skupiny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konfliktní</a:t>
            </a:r>
            <a:r>
              <a:rPr lang="en-US" dirty="0" smtClean="0"/>
              <a:t> </a:t>
            </a:r>
            <a:r>
              <a:rPr lang="en-US" dirty="0" err="1" smtClean="0"/>
              <a:t>situaci</a:t>
            </a:r>
            <a:r>
              <a:rPr lang="en-US" dirty="0" smtClean="0"/>
              <a:t> a </a:t>
            </a:r>
            <a:r>
              <a:rPr lang="en-US" dirty="0" err="1" smtClean="0"/>
              <a:t>rozeberte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: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aké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Najdete</a:t>
            </a:r>
            <a:r>
              <a:rPr lang="en-US" dirty="0" smtClean="0"/>
              <a:t> </a:t>
            </a:r>
            <a:r>
              <a:rPr lang="en-US" dirty="0" err="1" smtClean="0"/>
              <a:t>shodné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slučitelné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neslučitelné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Pozice</a:t>
            </a:r>
            <a:r>
              <a:rPr lang="en-US" dirty="0" smtClean="0"/>
              <a:t> a </a:t>
            </a:r>
            <a:r>
              <a:rPr lang="en-US" dirty="0" err="1" smtClean="0"/>
              <a:t>zájmy</a:t>
            </a:r>
            <a:r>
              <a:rPr lang="en-US" dirty="0" smtClean="0"/>
              <a:t> v </a:t>
            </a:r>
            <a:r>
              <a:rPr lang="en-US" dirty="0" err="1" smtClean="0"/>
              <a:t>praxi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1235"/>
            <a:ext cx="7823201" cy="3764928"/>
          </a:xfrm>
        </p:spPr>
        <p:txBody>
          <a:bodyPr/>
          <a:lstStyle/>
          <a:p>
            <a:r>
              <a:rPr lang="en-US" dirty="0" err="1" smtClean="0"/>
              <a:t>oslovování</a:t>
            </a:r>
            <a:endParaRPr lang="en-US" dirty="0" smtClean="0"/>
          </a:p>
          <a:p>
            <a:r>
              <a:rPr lang="en-US" dirty="0" err="1" smtClean="0"/>
              <a:t>kamera</a:t>
            </a:r>
            <a:r>
              <a:rPr lang="en-US" dirty="0" smtClean="0"/>
              <a:t> &amp; </a:t>
            </a:r>
            <a:r>
              <a:rPr lang="en-US" dirty="0" err="1" smtClean="0"/>
              <a:t>mikrofon</a:t>
            </a:r>
            <a:endParaRPr lang="en-US" dirty="0" smtClean="0"/>
          </a:p>
          <a:p>
            <a:r>
              <a:rPr lang="en-US" dirty="0" err="1" smtClean="0"/>
              <a:t>sdílení</a:t>
            </a:r>
            <a:r>
              <a:rPr lang="en-US" dirty="0" smtClean="0"/>
              <a:t> </a:t>
            </a:r>
            <a:r>
              <a:rPr lang="en-US" dirty="0" err="1" smtClean="0"/>
              <a:t>zkušeností</a:t>
            </a:r>
            <a:endParaRPr lang="en-US" dirty="0" smtClean="0"/>
          </a:p>
          <a:p>
            <a:r>
              <a:rPr lang="en-US" dirty="0" err="1" smtClean="0"/>
              <a:t>diskrétnost</a:t>
            </a:r>
            <a:endParaRPr lang="en-US" dirty="0" smtClean="0"/>
          </a:p>
          <a:p>
            <a:r>
              <a:rPr lang="is-IS" dirty="0" smtClean="0"/>
              <a:t>prezence </a:t>
            </a:r>
            <a:r>
              <a:rPr lang="en-US" dirty="0" smtClean="0"/>
              <a:t>–</a:t>
            </a:r>
            <a:r>
              <a:rPr lang="is-IS" dirty="0" smtClean="0"/>
              <a:t> aktivní účast</a:t>
            </a:r>
          </a:p>
          <a:p>
            <a:r>
              <a:rPr lang="is-IS" dirty="0" smtClean="0"/>
              <a:t>nahrávání</a:t>
            </a:r>
          </a:p>
          <a:p>
            <a:r>
              <a:rPr lang="is-IS" dirty="0" smtClean="0"/>
              <a:t>reakce a dotazy vítány</a:t>
            </a:r>
          </a:p>
          <a:p>
            <a:r>
              <a:rPr lang="is-IS" dirty="0" smtClean="0"/>
              <a:t>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budeme</a:t>
            </a:r>
            <a:r>
              <a:rPr lang="en-US" dirty="0" smtClean="0"/>
              <a:t> </a:t>
            </a:r>
            <a:r>
              <a:rPr lang="en-US" dirty="0" err="1" smtClean="0"/>
              <a:t>spolupracovat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7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8782" y="2394857"/>
            <a:ext cx="7836504" cy="40941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snažte</a:t>
            </a:r>
            <a:r>
              <a:rPr lang="en-US" b="1" dirty="0" smtClean="0"/>
              <a:t> se </a:t>
            </a:r>
            <a:r>
              <a:rPr lang="en-US" b="1" dirty="0" err="1" smtClean="0"/>
              <a:t>své</a:t>
            </a:r>
            <a:r>
              <a:rPr lang="en-US" b="1" dirty="0" smtClean="0"/>
              <a:t> </a:t>
            </a:r>
            <a:r>
              <a:rPr lang="en-US" b="1" dirty="0" err="1" smtClean="0"/>
              <a:t>zájmy</a:t>
            </a:r>
            <a:r>
              <a:rPr lang="en-US" b="1" dirty="0" smtClean="0"/>
              <a:t> </a:t>
            </a:r>
            <a:r>
              <a:rPr lang="en-US" b="1" dirty="0" err="1" smtClean="0"/>
              <a:t>srozumitelně</a:t>
            </a:r>
            <a:r>
              <a:rPr lang="en-US" b="1" dirty="0" smtClean="0"/>
              <a:t> </a:t>
            </a:r>
            <a:r>
              <a:rPr lang="en-US" b="1" dirty="0" err="1" smtClean="0"/>
              <a:t>pojmenovávat</a:t>
            </a:r>
            <a:endParaRPr lang="en-US" b="1" dirty="0" smtClean="0"/>
          </a:p>
          <a:p>
            <a:pPr marL="0" indent="0">
              <a:buNone/>
            </a:pPr>
            <a:r>
              <a:rPr lang="en-US" i="1" dirty="0" err="1" smtClean="0"/>
              <a:t>Záleží</a:t>
            </a:r>
            <a:r>
              <a:rPr lang="en-US" i="1" dirty="0" smtClean="0"/>
              <a:t> mi </a:t>
            </a:r>
            <a:r>
              <a:rPr lang="en-US" i="1" dirty="0" err="1" smtClean="0"/>
              <a:t>na</a:t>
            </a:r>
            <a:r>
              <a:rPr lang="is-IS" i="1" dirty="0" smtClean="0"/>
              <a:t>… Pro mě je důležité...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b="1" dirty="0" err="1" smtClean="0"/>
              <a:t>druhých</a:t>
            </a:r>
            <a:r>
              <a:rPr lang="en-US" b="1" dirty="0" smtClean="0"/>
              <a:t> se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jejich</a:t>
            </a:r>
            <a:r>
              <a:rPr lang="en-US" b="1" dirty="0" smtClean="0"/>
              <a:t> </a:t>
            </a:r>
            <a:r>
              <a:rPr lang="en-US" b="1" dirty="0" err="1" smtClean="0"/>
              <a:t>zájmy</a:t>
            </a:r>
            <a:r>
              <a:rPr lang="en-US" b="1" dirty="0" smtClean="0"/>
              <a:t> </a:t>
            </a:r>
            <a:r>
              <a:rPr lang="en-US" b="1" dirty="0" err="1" smtClean="0"/>
              <a:t>otevřeně</a:t>
            </a:r>
            <a:r>
              <a:rPr lang="en-US" b="1" dirty="0" smtClean="0"/>
              <a:t> </a:t>
            </a:r>
            <a:r>
              <a:rPr lang="en-US" b="1" dirty="0" err="1" smtClean="0"/>
              <a:t>ptejte</a:t>
            </a:r>
            <a:endParaRPr lang="en-US" b="1" dirty="0" smtClean="0"/>
          </a:p>
          <a:p>
            <a:pPr marL="0" indent="0">
              <a:buNone/>
            </a:pPr>
            <a:r>
              <a:rPr lang="en-US" i="1" dirty="0" smtClean="0"/>
              <a:t>Co je pro </a:t>
            </a:r>
            <a:r>
              <a:rPr lang="en-US" i="1" dirty="0" err="1" smtClean="0"/>
              <a:t>tebe</a:t>
            </a:r>
            <a:r>
              <a:rPr lang="en-US" i="1" dirty="0" smtClean="0"/>
              <a:t> </a:t>
            </a:r>
            <a:r>
              <a:rPr lang="en-US" i="1" dirty="0" err="1" smtClean="0"/>
              <a:t>klíčové</a:t>
            </a:r>
            <a:r>
              <a:rPr lang="en-US" i="1" dirty="0" smtClean="0"/>
              <a:t>? Na </a:t>
            </a:r>
            <a:r>
              <a:rPr lang="en-US" i="1" dirty="0" err="1" smtClean="0"/>
              <a:t>čem</a:t>
            </a:r>
            <a:r>
              <a:rPr lang="en-US" i="1" dirty="0" smtClean="0"/>
              <a:t> </a:t>
            </a:r>
            <a:r>
              <a:rPr lang="en-US" i="1" dirty="0" err="1" smtClean="0"/>
              <a:t>nejvíc</a:t>
            </a:r>
            <a:r>
              <a:rPr lang="en-US" i="1" dirty="0" smtClean="0"/>
              <a:t> </a:t>
            </a:r>
            <a:r>
              <a:rPr lang="en-US" i="1" dirty="0" err="1" smtClean="0"/>
              <a:t>záleží</a:t>
            </a:r>
            <a:r>
              <a:rPr lang="en-US" i="1" dirty="0" smtClean="0"/>
              <a:t> </a:t>
            </a:r>
            <a:r>
              <a:rPr lang="en-US" i="1" dirty="0" err="1" smtClean="0"/>
              <a:t>tobě</a:t>
            </a:r>
            <a:r>
              <a:rPr lang="en-US" i="1" dirty="0" smtClean="0"/>
              <a:t>?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b="1" dirty="0" smtClean="0"/>
              <a:t>v </a:t>
            </a:r>
            <a:r>
              <a:rPr lang="en-US" b="1" dirty="0" err="1" smtClean="0"/>
              <a:t>konfliktu</a:t>
            </a:r>
            <a:r>
              <a:rPr lang="en-US" b="1" dirty="0" smtClean="0"/>
              <a:t> </a:t>
            </a:r>
            <a:r>
              <a:rPr lang="en-US" b="1" dirty="0" err="1" smtClean="0"/>
              <a:t>nejprve</a:t>
            </a:r>
            <a:r>
              <a:rPr lang="en-US" b="1" dirty="0" smtClean="0"/>
              <a:t> </a:t>
            </a:r>
            <a:r>
              <a:rPr lang="en-US" b="1" dirty="0" err="1" smtClean="0"/>
              <a:t>zdůrazněte</a:t>
            </a:r>
            <a:r>
              <a:rPr lang="en-US" b="1" dirty="0" smtClean="0"/>
              <a:t>, co </a:t>
            </a:r>
            <a:r>
              <a:rPr lang="en-US" b="1" dirty="0" err="1" smtClean="0"/>
              <a:t>máte</a:t>
            </a:r>
            <a:r>
              <a:rPr lang="en-US" b="1" dirty="0" smtClean="0"/>
              <a:t> </a:t>
            </a:r>
            <a:r>
              <a:rPr lang="en-US" b="1" dirty="0" err="1" smtClean="0"/>
              <a:t>společného</a:t>
            </a:r>
            <a:r>
              <a:rPr lang="en-US" b="1" dirty="0" smtClean="0"/>
              <a:t>, </a:t>
            </a:r>
            <a:r>
              <a:rPr lang="en-US" b="1" dirty="0" err="1" smtClean="0"/>
              <a:t>až</a:t>
            </a:r>
            <a:r>
              <a:rPr lang="en-US" b="1" dirty="0" smtClean="0"/>
              <a:t> </a:t>
            </a:r>
            <a:r>
              <a:rPr lang="en-US" b="1" dirty="0" err="1" smtClean="0"/>
              <a:t>potom</a:t>
            </a:r>
            <a:r>
              <a:rPr lang="en-US" b="1" dirty="0" smtClean="0"/>
              <a:t> se </a:t>
            </a:r>
            <a:r>
              <a:rPr lang="en-US" b="1" dirty="0" err="1" smtClean="0"/>
              <a:t>věnujte</a:t>
            </a:r>
            <a:r>
              <a:rPr lang="en-US" b="1" dirty="0" smtClean="0"/>
              <a:t> </a:t>
            </a:r>
            <a:r>
              <a:rPr lang="en-US" b="1" dirty="0" err="1" smtClean="0"/>
              <a:t>rozdílům</a:t>
            </a:r>
            <a:endParaRPr lang="en-US" b="1" dirty="0" smtClean="0"/>
          </a:p>
          <a:p>
            <a:pPr marL="0" indent="0">
              <a:buNone/>
            </a:pPr>
            <a:r>
              <a:rPr lang="en-US" i="1" dirty="0" err="1" smtClean="0"/>
              <a:t>Zdá</a:t>
            </a:r>
            <a:r>
              <a:rPr lang="en-US" i="1" dirty="0" smtClean="0"/>
              <a:t> se mi, </a:t>
            </a:r>
            <a:r>
              <a:rPr lang="en-US" i="1" dirty="0" err="1" smtClean="0"/>
              <a:t>že</a:t>
            </a:r>
            <a:r>
              <a:rPr lang="en-US" i="1" dirty="0" smtClean="0"/>
              <a:t> </a:t>
            </a:r>
            <a:r>
              <a:rPr lang="en-US" i="1" dirty="0" err="1" smtClean="0"/>
              <a:t>nám</a:t>
            </a:r>
            <a:r>
              <a:rPr lang="en-US" i="1" dirty="0" smtClean="0"/>
              <a:t> </a:t>
            </a:r>
            <a:r>
              <a:rPr lang="en-US" i="1" dirty="0" err="1" smtClean="0"/>
              <a:t>oběma</a:t>
            </a:r>
            <a:r>
              <a:rPr lang="en-US" i="1" dirty="0" smtClean="0"/>
              <a:t> </a:t>
            </a:r>
            <a:r>
              <a:rPr lang="en-US" i="1" dirty="0" err="1" smtClean="0"/>
              <a:t>jde</a:t>
            </a:r>
            <a:r>
              <a:rPr lang="en-US" i="1" dirty="0" smtClean="0"/>
              <a:t> o</a:t>
            </a:r>
            <a:r>
              <a:rPr lang="is-IS" i="1" dirty="0" smtClean="0"/>
              <a:t>… Nejspíš oba usilujeme o...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Doporučení</a:t>
            </a:r>
            <a:r>
              <a:rPr lang="en-US" dirty="0" smtClean="0"/>
              <a:t> pro </a:t>
            </a:r>
            <a:r>
              <a:rPr lang="en-US" dirty="0" err="1" smtClean="0"/>
              <a:t>praxi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vidíte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" name="Content Placeholder 4" descr="saxofonista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108" r="-74108"/>
          <a:stretch>
            <a:fillRect/>
          </a:stretch>
        </p:blipFill>
        <p:spPr>
          <a:xfrm>
            <a:off x="-408214" y="2423553"/>
            <a:ext cx="8935357" cy="4162303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vidíte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 descr="kachna nebo králí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509" r="-30509"/>
          <a:stretch>
            <a:fillRect/>
          </a:stretch>
        </p:blipFill>
        <p:spPr>
          <a:xfrm>
            <a:off x="464377" y="2485571"/>
            <a:ext cx="8335532" cy="3882572"/>
          </a:xfrm>
        </p:spPr>
      </p:pic>
    </p:spTree>
    <p:extLst>
      <p:ext uri="{BB962C8B-B14F-4D97-AF65-F5344CB8AC3E}">
        <p14:creationId xmlns:p14="http://schemas.microsoft.com/office/powerpoint/2010/main" val="3601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vidíte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 descr="stará - mladá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552" r="-100552"/>
          <a:stretch>
            <a:fillRect/>
          </a:stretch>
        </p:blipFill>
        <p:spPr>
          <a:xfrm>
            <a:off x="-2742091" y="2013856"/>
            <a:ext cx="10071805" cy="4691303"/>
          </a:xfrm>
        </p:spPr>
      </p:pic>
    </p:spTree>
    <p:extLst>
      <p:ext uri="{BB962C8B-B14F-4D97-AF65-F5344CB8AC3E}">
        <p14:creationId xmlns:p14="http://schemas.microsoft.com/office/powerpoint/2010/main" val="3601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449286"/>
            <a:ext cx="7823200" cy="3973285"/>
          </a:xfrm>
        </p:spPr>
        <p:txBody>
          <a:bodyPr>
            <a:normAutofit/>
          </a:bodyPr>
          <a:lstStyle/>
          <a:p>
            <a:r>
              <a:rPr lang="en-US" dirty="0" err="1" smtClean="0"/>
              <a:t>zprostředkované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konfliktů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mediátor</a:t>
            </a:r>
            <a:r>
              <a:rPr lang="en-US" dirty="0" smtClean="0"/>
              <a:t> (</a:t>
            </a:r>
            <a:r>
              <a:rPr lang="en-US" dirty="0" err="1" smtClean="0"/>
              <a:t>zprostředkovatel</a:t>
            </a:r>
            <a:r>
              <a:rPr lang="en-US" dirty="0" smtClean="0"/>
              <a:t>) </a:t>
            </a:r>
            <a:r>
              <a:rPr lang="en-US" dirty="0" err="1" smtClean="0"/>
              <a:t>pomáhá</a:t>
            </a:r>
            <a:r>
              <a:rPr lang="en-US" dirty="0" smtClean="0"/>
              <a:t> </a:t>
            </a:r>
            <a:r>
              <a:rPr lang="en-US" dirty="0" err="1" smtClean="0"/>
              <a:t>lidem</a:t>
            </a:r>
            <a:r>
              <a:rPr lang="en-US" dirty="0" smtClean="0"/>
              <a:t> v </a:t>
            </a:r>
            <a:r>
              <a:rPr lang="en-US" dirty="0" err="1" smtClean="0"/>
              <a:t>konfliktu</a:t>
            </a:r>
            <a:r>
              <a:rPr lang="en-US" dirty="0" smtClean="0"/>
              <a:t> </a:t>
            </a:r>
            <a:r>
              <a:rPr lang="en-US" dirty="0" err="1" smtClean="0"/>
              <a:t>porozumět</a:t>
            </a:r>
            <a:r>
              <a:rPr lang="en-US" dirty="0" smtClean="0"/>
              <a:t> </a:t>
            </a:r>
            <a:r>
              <a:rPr lang="en-US" dirty="0" err="1" smtClean="0"/>
              <a:t>pohledu</a:t>
            </a:r>
            <a:r>
              <a:rPr lang="en-US" dirty="0" smtClean="0"/>
              <a:t> </a:t>
            </a:r>
            <a:r>
              <a:rPr lang="en-US" dirty="0" err="1" smtClean="0"/>
              <a:t>druhého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situaci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cílem</a:t>
            </a:r>
            <a:r>
              <a:rPr lang="en-US" dirty="0" smtClean="0"/>
              <a:t> je </a:t>
            </a:r>
            <a:r>
              <a:rPr lang="en-US" dirty="0" err="1" smtClean="0"/>
              <a:t>najít</a:t>
            </a:r>
            <a:r>
              <a:rPr lang="en-US" dirty="0" smtClean="0"/>
              <a:t> </a:t>
            </a:r>
            <a:r>
              <a:rPr lang="en-US" dirty="0" err="1" smtClean="0"/>
              <a:t>dohodu</a:t>
            </a:r>
            <a:r>
              <a:rPr lang="en-US" dirty="0" smtClean="0"/>
              <a:t> (</a:t>
            </a:r>
            <a:r>
              <a:rPr lang="en-US" dirty="0" err="1" smtClean="0"/>
              <a:t>koncensus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mediátor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poradce</a:t>
            </a:r>
            <a:r>
              <a:rPr lang="en-US" dirty="0" smtClean="0"/>
              <a:t>, ale expert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komunikační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Mediace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1287" y="2503714"/>
            <a:ext cx="7609114" cy="3955143"/>
          </a:xfrm>
        </p:spPr>
        <p:txBody>
          <a:bodyPr>
            <a:normAutofit/>
          </a:bodyPr>
          <a:lstStyle/>
          <a:p>
            <a:r>
              <a:rPr lang="en-US" dirty="0" err="1" smtClean="0"/>
              <a:t>Úvodní</a:t>
            </a:r>
            <a:r>
              <a:rPr lang="en-US" dirty="0" smtClean="0"/>
              <a:t> </a:t>
            </a:r>
            <a:r>
              <a:rPr lang="en-US" dirty="0" err="1" smtClean="0"/>
              <a:t>slovo</a:t>
            </a:r>
            <a:r>
              <a:rPr lang="en-US" dirty="0" smtClean="0"/>
              <a:t> </a:t>
            </a:r>
            <a:r>
              <a:rPr lang="en-US" dirty="0" err="1" smtClean="0"/>
              <a:t>mediátora</a:t>
            </a:r>
            <a:r>
              <a:rPr lang="en-US" dirty="0" smtClean="0"/>
              <a:t> – </a:t>
            </a:r>
            <a:r>
              <a:rPr lang="en-US" dirty="0" err="1" smtClean="0"/>
              <a:t>nastavení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erušený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pro </a:t>
            </a:r>
            <a:r>
              <a:rPr lang="en-US" dirty="0" err="1" smtClean="0"/>
              <a:t>každého</a:t>
            </a:r>
            <a:r>
              <a:rPr lang="en-US" dirty="0" smtClean="0"/>
              <a:t> </a:t>
            </a:r>
            <a:r>
              <a:rPr lang="en-US" dirty="0" err="1" smtClean="0"/>
              <a:t>účastníka</a:t>
            </a:r>
            <a:endParaRPr lang="en-US" dirty="0" smtClean="0"/>
          </a:p>
          <a:p>
            <a:r>
              <a:rPr lang="en-US" dirty="0" err="1" smtClean="0"/>
              <a:t>Pojmenovávání</a:t>
            </a:r>
            <a:r>
              <a:rPr lang="en-US" dirty="0" smtClean="0"/>
              <a:t> </a:t>
            </a:r>
            <a:r>
              <a:rPr lang="en-US" dirty="0" err="1" smtClean="0"/>
              <a:t>zájmů</a:t>
            </a:r>
            <a:r>
              <a:rPr lang="en-US" dirty="0" smtClean="0"/>
              <a:t> a </a:t>
            </a:r>
            <a:r>
              <a:rPr lang="en-US" dirty="0" err="1" smtClean="0"/>
              <a:t>předmětu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avrhování</a:t>
            </a:r>
            <a:r>
              <a:rPr lang="en-US" dirty="0" smtClean="0"/>
              <a:t> </a:t>
            </a:r>
            <a:r>
              <a:rPr lang="en-US" dirty="0" err="1" smtClean="0"/>
              <a:t>možných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(brainstorming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hodnocení</a:t>
            </a:r>
            <a:r>
              <a:rPr lang="en-US" dirty="0" smtClean="0"/>
              <a:t>)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astavení</a:t>
            </a:r>
            <a:r>
              <a:rPr lang="en-US" dirty="0" smtClean="0"/>
              <a:t> </a:t>
            </a:r>
            <a:r>
              <a:rPr lang="en-US" dirty="0" err="1" smtClean="0"/>
              <a:t>kriterií</a:t>
            </a:r>
            <a:r>
              <a:rPr lang="en-US" dirty="0" smtClean="0"/>
              <a:t> – co je pro </a:t>
            </a:r>
            <a:r>
              <a:rPr lang="en-US" dirty="0" err="1"/>
              <a:t>v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důležité</a:t>
            </a:r>
            <a:r>
              <a:rPr lang="en-US" dirty="0" smtClean="0"/>
              <a:t>?</a:t>
            </a:r>
          </a:p>
          <a:p>
            <a:r>
              <a:rPr lang="en-US" dirty="0" err="1"/>
              <a:t>V</a:t>
            </a:r>
            <a:r>
              <a:rPr lang="en-US" dirty="0" err="1" smtClean="0"/>
              <a:t>ýběr</a:t>
            </a:r>
            <a:r>
              <a:rPr lang="en-US" dirty="0" smtClean="0"/>
              <a:t> </a:t>
            </a:r>
            <a:r>
              <a:rPr lang="en-US" dirty="0" err="1" smtClean="0"/>
              <a:t>nejvhodnějšího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endParaRPr lang="en-US" dirty="0" smtClean="0"/>
          </a:p>
          <a:p>
            <a:r>
              <a:rPr lang="en-US" dirty="0" err="1"/>
              <a:t>F</a:t>
            </a:r>
            <a:r>
              <a:rPr lang="en-US" dirty="0" err="1" smtClean="0"/>
              <a:t>ormulování</a:t>
            </a:r>
            <a:r>
              <a:rPr lang="en-US" dirty="0" smtClean="0"/>
              <a:t> </a:t>
            </a:r>
            <a:r>
              <a:rPr lang="en-US" dirty="0" err="1" smtClean="0"/>
              <a:t>dohody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Fáze</a:t>
            </a:r>
            <a:r>
              <a:rPr lang="en-US" dirty="0" smtClean="0"/>
              <a:t> </a:t>
            </a:r>
            <a:r>
              <a:rPr lang="en-US" dirty="0" err="1" smtClean="0"/>
              <a:t>mediačního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Parafrázování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/>
              <a:t>Jestli</a:t>
            </a:r>
            <a:r>
              <a:rPr lang="en-US" i="1" dirty="0"/>
              <a:t> </a:t>
            </a:r>
            <a:r>
              <a:rPr lang="en-US" i="1" dirty="0" err="1"/>
              <a:t>tomu</a:t>
            </a:r>
            <a:r>
              <a:rPr lang="en-US" i="1" dirty="0"/>
              <a:t> </a:t>
            </a:r>
            <a:r>
              <a:rPr lang="en-US" i="1" dirty="0" err="1"/>
              <a:t>dobře</a:t>
            </a:r>
            <a:r>
              <a:rPr lang="en-US" i="1" dirty="0"/>
              <a:t> </a:t>
            </a:r>
            <a:r>
              <a:rPr lang="en-US" i="1" dirty="0" err="1"/>
              <a:t>rozumím</a:t>
            </a:r>
            <a:r>
              <a:rPr lang="is-IS" i="1" dirty="0"/>
              <a:t>…</a:t>
            </a:r>
          </a:p>
          <a:p>
            <a:pPr marL="0" indent="0">
              <a:buNone/>
            </a:pPr>
            <a:r>
              <a:rPr lang="is-IS" i="1" dirty="0"/>
              <a:t>Chápu to dobře, že...</a:t>
            </a:r>
          </a:p>
          <a:p>
            <a:endParaRPr lang="en-US" dirty="0" smtClean="0"/>
          </a:p>
          <a:p>
            <a:r>
              <a:rPr lang="en-US" dirty="0" err="1" smtClean="0"/>
              <a:t>Kladení</a:t>
            </a:r>
            <a:r>
              <a:rPr lang="en-US" dirty="0" smtClean="0"/>
              <a:t> </a:t>
            </a:r>
            <a:r>
              <a:rPr lang="en-US" dirty="0" err="1" smtClean="0"/>
              <a:t>otevřených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Jak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to </a:t>
            </a:r>
            <a:r>
              <a:rPr lang="en-US" i="1" dirty="0" err="1" smtClean="0"/>
              <a:t>vysvětlujete</a:t>
            </a:r>
            <a:r>
              <a:rPr lang="en-US" i="1" dirty="0" smtClean="0"/>
              <a:t>? Co </a:t>
            </a:r>
            <a:r>
              <a:rPr lang="en-US" i="1" dirty="0" err="1" smtClean="0"/>
              <a:t>si</a:t>
            </a:r>
            <a:r>
              <a:rPr lang="en-US" i="1" dirty="0" smtClean="0"/>
              <a:t> o tom </a:t>
            </a:r>
            <a:r>
              <a:rPr lang="en-US" i="1" dirty="0" err="1" smtClean="0"/>
              <a:t>myslíte</a:t>
            </a:r>
            <a:r>
              <a:rPr lang="en-US" i="1" dirty="0" smtClean="0"/>
              <a:t>? </a:t>
            </a:r>
            <a:r>
              <a:rPr lang="en-US" i="1" dirty="0" err="1" smtClean="0"/>
              <a:t>Jak</a:t>
            </a:r>
            <a:r>
              <a:rPr lang="en-US" i="1" dirty="0" smtClean="0"/>
              <a:t> </a:t>
            </a:r>
            <a:r>
              <a:rPr lang="en-US" i="1" dirty="0" err="1" smtClean="0"/>
              <a:t>vám</a:t>
            </a:r>
            <a:r>
              <a:rPr lang="en-US" i="1" dirty="0" smtClean="0"/>
              <a:t> </a:t>
            </a:r>
            <a:r>
              <a:rPr lang="en-US" i="1" dirty="0" err="1" smtClean="0"/>
              <a:t>zní</a:t>
            </a:r>
            <a:r>
              <a:rPr lang="en-US" i="1" dirty="0" smtClean="0"/>
              <a:t>, </a:t>
            </a:r>
            <a:r>
              <a:rPr lang="en-US" i="1" dirty="0" err="1" smtClean="0"/>
              <a:t>když</a:t>
            </a:r>
            <a:r>
              <a:rPr lang="en-US" i="1" dirty="0" smtClean="0"/>
              <a:t> to </a:t>
            </a:r>
            <a:r>
              <a:rPr lang="en-US" i="1" dirty="0" err="1" smtClean="0"/>
              <a:t>posloucháte</a:t>
            </a:r>
            <a:r>
              <a:rPr lang="en-US" i="1" dirty="0" smtClean="0"/>
              <a:t>? </a:t>
            </a:r>
            <a:r>
              <a:rPr lang="is-IS" i="1" dirty="0" smtClean="0"/>
              <a:t>…..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Komunikační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Pojmenování</a:t>
            </a:r>
            <a:r>
              <a:rPr lang="en-US" dirty="0" smtClean="0"/>
              <a:t> (</a:t>
            </a:r>
            <a:r>
              <a:rPr lang="en-US" dirty="0" err="1" smtClean="0"/>
              <a:t>zrcadlení</a:t>
            </a:r>
            <a:r>
              <a:rPr lang="en-US" dirty="0" smtClean="0"/>
              <a:t>) </a:t>
            </a:r>
            <a:r>
              <a:rPr lang="en-US" dirty="0" err="1" smtClean="0"/>
              <a:t>pocitů</a:t>
            </a:r>
            <a:endParaRPr lang="en-US" dirty="0" smtClean="0"/>
          </a:p>
          <a:p>
            <a:pPr marL="0" indent="0">
              <a:buNone/>
            </a:pPr>
            <a:r>
              <a:rPr lang="cs-CZ" i="1" dirty="0" smtClean="0"/>
              <a:t>Vidím, že vám je to hodně líto.</a:t>
            </a:r>
            <a:endParaRPr lang="is-IS" i="1" dirty="0"/>
          </a:p>
          <a:p>
            <a:pPr marL="0" indent="0">
              <a:buNone/>
            </a:pPr>
            <a:r>
              <a:rPr lang="is-IS" i="1" dirty="0" smtClean="0"/>
              <a:t>Teď slyším, že se zlobíte/že vás to rozčílilo.</a:t>
            </a:r>
            <a:endParaRPr lang="is-IS" i="1" dirty="0"/>
          </a:p>
          <a:p>
            <a:endParaRPr lang="en-US" dirty="0" smtClean="0"/>
          </a:p>
          <a:p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 / </a:t>
            </a:r>
            <a:r>
              <a:rPr lang="en-US" dirty="0" err="1" smtClean="0"/>
              <a:t>neutralizace</a:t>
            </a:r>
            <a:endParaRPr lang="en-US" dirty="0" smtClean="0"/>
          </a:p>
          <a:p>
            <a:pPr marL="0" indent="0">
              <a:buNone/>
            </a:pPr>
            <a:r>
              <a:rPr lang="cs-CZ" i="1" dirty="0" smtClean="0"/>
              <a:t>Mluvíte o tom, že byste potřeboval více informací o svém zdravotním stavu a o tom, co vás při léčbě čeká.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Komunikační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err="1" smtClean="0"/>
              <a:t>Jaký</a:t>
            </a:r>
            <a:r>
              <a:rPr lang="en-US" sz="3200" b="1" dirty="0" smtClean="0"/>
              <a:t> je </a:t>
            </a:r>
            <a:r>
              <a:rPr lang="en-US" sz="3200" b="1" dirty="0" err="1" smtClean="0"/>
              <a:t>váš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názor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</a:t>
            </a:r>
            <a:r>
              <a:rPr lang="en-US" sz="3200" b="1" dirty="0" smtClean="0"/>
              <a:t> </a:t>
            </a:r>
            <a:r>
              <a:rPr lang="cs-CZ" sz="3200" b="1" dirty="0" smtClean="0"/>
              <a:t>aktuální vládní opatření v souvislosti s </a:t>
            </a:r>
            <a:r>
              <a:rPr lang="cs-CZ" sz="3200" b="1" dirty="0" err="1" smtClean="0"/>
              <a:t>koronavirem</a:t>
            </a:r>
            <a:r>
              <a:rPr lang="en-US" sz="3200" b="1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Vyslechněte</a:t>
            </a:r>
            <a:r>
              <a:rPr lang="en-US" dirty="0" smtClean="0"/>
              <a:t> </a:t>
            </a:r>
            <a:r>
              <a:rPr lang="en-US" dirty="0" err="1" smtClean="0"/>
              <a:t>názor</a:t>
            </a:r>
            <a:r>
              <a:rPr lang="en-US" dirty="0" smtClean="0"/>
              <a:t> </a:t>
            </a:r>
            <a:r>
              <a:rPr lang="en-US" dirty="0" err="1" smtClean="0"/>
              <a:t>kolegy</a:t>
            </a:r>
            <a:r>
              <a:rPr lang="en-US" dirty="0" smtClean="0"/>
              <a:t>, </a:t>
            </a:r>
            <a:r>
              <a:rPr lang="en-US" dirty="0" err="1" smtClean="0"/>
              <a:t>pak</a:t>
            </a:r>
            <a:r>
              <a:rPr lang="en-US" dirty="0" smtClean="0"/>
              <a:t> ho </a:t>
            </a:r>
            <a:r>
              <a:rPr lang="en-US" dirty="0" err="1" smtClean="0"/>
              <a:t>zparafrázujte</a:t>
            </a:r>
            <a:r>
              <a:rPr lang="en-US" dirty="0" smtClean="0"/>
              <a:t> a </a:t>
            </a:r>
            <a:r>
              <a:rPr lang="en-US" dirty="0" err="1" smtClean="0"/>
              <a:t>počkejte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zpětnou</a:t>
            </a:r>
            <a:r>
              <a:rPr lang="en-US" dirty="0" smtClean="0"/>
              <a:t> </a:t>
            </a:r>
            <a:r>
              <a:rPr lang="en-US" dirty="0" err="1" smtClean="0"/>
              <a:t>vazbu</a:t>
            </a:r>
            <a:r>
              <a:rPr lang="en-US" dirty="0" smtClean="0"/>
              <a:t>, </a:t>
            </a:r>
            <a:r>
              <a:rPr lang="en-US" dirty="0" err="1" smtClean="0"/>
              <a:t>nakolik</a:t>
            </a:r>
            <a:r>
              <a:rPr lang="en-US" dirty="0" smtClean="0"/>
              <a:t>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pochopili</a:t>
            </a:r>
            <a:r>
              <a:rPr lang="en-US" dirty="0" smtClean="0"/>
              <a:t> </a:t>
            </a:r>
            <a:r>
              <a:rPr lang="en-US" dirty="0" err="1" smtClean="0"/>
              <a:t>sdělení</a:t>
            </a:r>
            <a:r>
              <a:rPr lang="en-US" dirty="0" smtClean="0"/>
              <a:t> </a:t>
            </a:r>
            <a:r>
              <a:rPr lang="en-US" dirty="0" err="1" smtClean="0"/>
              <a:t>kolegy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Sdělte</a:t>
            </a:r>
            <a:r>
              <a:rPr lang="en-US" dirty="0" smtClean="0"/>
              <a:t> </a:t>
            </a:r>
            <a:r>
              <a:rPr lang="en-US" dirty="0" err="1" smtClean="0"/>
              <a:t>svůj</a:t>
            </a:r>
            <a:r>
              <a:rPr lang="en-US" dirty="0" smtClean="0"/>
              <a:t> </a:t>
            </a:r>
            <a:r>
              <a:rPr lang="en-US" dirty="0" err="1" smtClean="0"/>
              <a:t>názor</a:t>
            </a:r>
            <a:r>
              <a:rPr lang="en-US" dirty="0" smtClean="0"/>
              <a:t>,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kolega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parafrázovat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Takto se vystřídejte všichni ve skupině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Parafrázování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err="1" smtClean="0"/>
              <a:t>Pacient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říká</a:t>
            </a:r>
            <a:r>
              <a:rPr lang="en-US" sz="3200" b="1" dirty="0" smtClean="0"/>
              <a:t>: “</a:t>
            </a:r>
            <a:r>
              <a:rPr lang="en-US" sz="3200" b="1" dirty="0" err="1" smtClean="0"/>
              <a:t>Už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nemůžu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dál</a:t>
            </a:r>
            <a:r>
              <a:rPr lang="en-US" sz="3200" b="1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skupině</a:t>
            </a:r>
            <a:r>
              <a:rPr lang="en-US" dirty="0" smtClean="0"/>
              <a:t> </a:t>
            </a:r>
            <a:r>
              <a:rPr lang="en-US" dirty="0" err="1" smtClean="0"/>
              <a:t>formulujte</a:t>
            </a:r>
            <a:r>
              <a:rPr lang="en-US" dirty="0" smtClean="0"/>
              <a:t> co </a:t>
            </a:r>
            <a:r>
              <a:rPr lang="en-US" dirty="0" err="1" smtClean="0"/>
              <a:t>nejvíce</a:t>
            </a:r>
            <a:r>
              <a:rPr lang="en-US" dirty="0" smtClean="0"/>
              <a:t> </a:t>
            </a:r>
            <a:r>
              <a:rPr lang="en-US" dirty="0" err="1" smtClean="0"/>
              <a:t>otevřených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byste</a:t>
            </a:r>
            <a:r>
              <a:rPr lang="en-US" dirty="0" smtClean="0"/>
              <a:t> v </a:t>
            </a:r>
            <a:r>
              <a:rPr lang="en-US" dirty="0" err="1" smtClean="0"/>
              <a:t>této</a:t>
            </a:r>
            <a:r>
              <a:rPr lang="en-US" dirty="0" smtClean="0"/>
              <a:t> </a:t>
            </a:r>
            <a:r>
              <a:rPr lang="en-US" dirty="0" err="1" smtClean="0"/>
              <a:t>situaci</a:t>
            </a:r>
            <a:r>
              <a:rPr lang="en-US" dirty="0" smtClean="0"/>
              <a:t> </a:t>
            </a:r>
            <a:r>
              <a:rPr lang="en-US" dirty="0" err="1" smtClean="0"/>
              <a:t>mohli</a:t>
            </a:r>
            <a:r>
              <a:rPr lang="en-US" dirty="0" smtClean="0"/>
              <a:t> </a:t>
            </a:r>
            <a:r>
              <a:rPr lang="en-US" dirty="0" err="1" smtClean="0"/>
              <a:t>položit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Otázky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zapisujte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Kladení</a:t>
            </a:r>
            <a:r>
              <a:rPr lang="en-US" dirty="0" smtClean="0"/>
              <a:t> </a:t>
            </a:r>
            <a:r>
              <a:rPr lang="en-US" dirty="0" err="1" smtClean="0"/>
              <a:t>otevřených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491" y="2245356"/>
            <a:ext cx="7580909" cy="4417095"/>
          </a:xfrm>
        </p:spPr>
        <p:txBody>
          <a:bodyPr>
            <a:normAutofit/>
          </a:bodyPr>
          <a:lstStyle/>
          <a:p>
            <a:r>
              <a:rPr lang="en-US" dirty="0" smtClean="0"/>
              <a:t>8.30-9.45</a:t>
            </a:r>
          </a:p>
          <a:p>
            <a:r>
              <a:rPr lang="en-US" dirty="0" smtClean="0"/>
              <a:t>10.00-11.00</a:t>
            </a:r>
          </a:p>
          <a:p>
            <a:r>
              <a:rPr lang="en-US" dirty="0" smtClean="0"/>
              <a:t>11.15-12.15</a:t>
            </a:r>
          </a:p>
          <a:p>
            <a:pPr marL="0" indent="0">
              <a:buNone/>
            </a:pPr>
            <a:r>
              <a:rPr lang="en-US" dirty="0" err="1" smtClean="0"/>
              <a:t>oběd</a:t>
            </a:r>
            <a:endParaRPr lang="en-US" dirty="0" smtClean="0"/>
          </a:p>
          <a:p>
            <a:r>
              <a:rPr lang="en-US" dirty="0" smtClean="0"/>
              <a:t>13.15-14.15</a:t>
            </a:r>
          </a:p>
          <a:p>
            <a:r>
              <a:rPr lang="en-US" dirty="0" smtClean="0"/>
              <a:t>14.30-15.30</a:t>
            </a:r>
          </a:p>
          <a:p>
            <a:r>
              <a:rPr lang="en-US" dirty="0" smtClean="0"/>
              <a:t>15.45-16.45</a:t>
            </a:r>
          </a:p>
          <a:p>
            <a:r>
              <a:rPr lang="en-US" dirty="0" smtClean="0"/>
              <a:t>17-18 – </a:t>
            </a:r>
            <a:r>
              <a:rPr lang="en-US" dirty="0" err="1" smtClean="0"/>
              <a:t>reflexe</a:t>
            </a:r>
            <a:r>
              <a:rPr lang="en-US" dirty="0" smtClean="0"/>
              <a:t> a </a:t>
            </a:r>
            <a:r>
              <a:rPr lang="en-US" dirty="0" err="1" smtClean="0"/>
              <a:t>samostudium</a:t>
            </a:r>
            <a:r>
              <a:rPr lang="en-US" dirty="0" smtClean="0"/>
              <a:t> (</a:t>
            </a:r>
            <a:r>
              <a:rPr lang="en-US" dirty="0" err="1" smtClean="0"/>
              <a:t>příprava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druhý</a:t>
            </a:r>
            <a:r>
              <a:rPr lang="en-US" dirty="0" smtClean="0"/>
              <a:t> den)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Časový</a:t>
            </a:r>
            <a:r>
              <a:rPr lang="en-US" dirty="0" smtClean="0"/>
              <a:t> </a:t>
            </a:r>
            <a:r>
              <a:rPr lang="en-US" dirty="0" err="1" smtClean="0"/>
              <a:t>plán</a:t>
            </a:r>
            <a:r>
              <a:rPr lang="en-US" dirty="0" smtClean="0"/>
              <a:t> - </a:t>
            </a:r>
            <a:r>
              <a:rPr lang="en-US" dirty="0" err="1" smtClean="0"/>
              <a:t>návrh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298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Vzpomeňte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emotivní</a:t>
            </a:r>
            <a:r>
              <a:rPr lang="en-US" dirty="0" smtClean="0"/>
              <a:t> </a:t>
            </a:r>
            <a:r>
              <a:rPr lang="en-US" dirty="0" err="1" smtClean="0"/>
              <a:t>situaci</a:t>
            </a:r>
            <a:r>
              <a:rPr lang="en-US" dirty="0" smtClean="0"/>
              <a:t>, </a:t>
            </a:r>
            <a:r>
              <a:rPr lang="en-US" dirty="0" err="1" smtClean="0"/>
              <a:t>kterou</a:t>
            </a:r>
            <a:r>
              <a:rPr lang="en-US" dirty="0" smtClean="0"/>
              <a:t>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prožili</a:t>
            </a:r>
            <a:r>
              <a:rPr lang="en-US" dirty="0" smtClean="0"/>
              <a:t> (</a:t>
            </a:r>
            <a:r>
              <a:rPr lang="en-US" dirty="0" err="1" smtClean="0"/>
              <a:t>může</a:t>
            </a:r>
            <a:r>
              <a:rPr lang="en-US" dirty="0" smtClean="0"/>
              <a:t> se </a:t>
            </a:r>
            <a:r>
              <a:rPr lang="en-US" dirty="0" err="1" smtClean="0"/>
              <a:t>jednat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 o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emoce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Vyprávějte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ostatním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Posluchači</a:t>
            </a:r>
            <a:r>
              <a:rPr lang="en-US" dirty="0" smtClean="0"/>
              <a:t> se </a:t>
            </a:r>
            <a:r>
              <a:rPr lang="en-US" dirty="0" err="1" smtClean="0"/>
              <a:t>snaží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vašeho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r>
              <a:rPr lang="en-US" dirty="0" smtClean="0"/>
              <a:t> </a:t>
            </a:r>
            <a:r>
              <a:rPr lang="en-US" dirty="0" err="1" smtClean="0"/>
              <a:t>aktivně</a:t>
            </a:r>
            <a:r>
              <a:rPr lang="en-US" dirty="0" smtClean="0"/>
              <a:t> </a:t>
            </a:r>
            <a:r>
              <a:rPr lang="en-US" dirty="0" err="1" smtClean="0"/>
              <a:t>pojmenovávat</a:t>
            </a:r>
            <a:r>
              <a:rPr lang="en-US" dirty="0" smtClean="0"/>
              <a:t> (</a:t>
            </a:r>
            <a:r>
              <a:rPr lang="en-US" dirty="0" err="1" smtClean="0"/>
              <a:t>zrcadlit</a:t>
            </a:r>
            <a:r>
              <a:rPr lang="en-US" dirty="0" smtClean="0"/>
              <a:t>) </a:t>
            </a:r>
            <a:r>
              <a:rPr lang="en-US" dirty="0" err="1" smtClean="0"/>
              <a:t>pocity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vašem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r>
              <a:rPr lang="en-US" dirty="0" smtClean="0"/>
              <a:t> </a:t>
            </a:r>
            <a:r>
              <a:rPr lang="en-US" dirty="0" err="1" smtClean="0"/>
              <a:t>vnímají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Pojmenování</a:t>
            </a:r>
            <a:r>
              <a:rPr lang="en-US" dirty="0" smtClean="0"/>
              <a:t> (</a:t>
            </a:r>
            <a:r>
              <a:rPr lang="en-US" dirty="0" err="1" smtClean="0"/>
              <a:t>zrcadlení</a:t>
            </a:r>
            <a:r>
              <a:rPr lang="en-US" dirty="0" smtClean="0"/>
              <a:t>) </a:t>
            </a:r>
            <a:r>
              <a:rPr lang="en-US" dirty="0" err="1" smtClean="0"/>
              <a:t>pocitů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4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Nikoho</a:t>
            </a:r>
            <a:r>
              <a:rPr lang="en-US" dirty="0" smtClean="0"/>
              <a:t> z </a:t>
            </a:r>
            <a:r>
              <a:rPr lang="en-US" dirty="0" err="1" smtClean="0"/>
              <a:t>rodiny</a:t>
            </a:r>
            <a:r>
              <a:rPr lang="en-US" dirty="0" smtClean="0"/>
              <a:t> </a:t>
            </a:r>
            <a:r>
              <a:rPr lang="en-US" dirty="0" err="1" smtClean="0"/>
              <a:t>nezajímá</a:t>
            </a:r>
            <a:r>
              <a:rPr lang="en-US" dirty="0" smtClean="0"/>
              <a:t> </a:t>
            </a:r>
            <a:r>
              <a:rPr lang="en-US" dirty="0" err="1" smtClean="0"/>
              <a:t>můj</a:t>
            </a:r>
            <a:r>
              <a:rPr lang="en-US" dirty="0" smtClean="0"/>
              <a:t> </a:t>
            </a:r>
            <a:r>
              <a:rPr lang="en-US" dirty="0" err="1" smtClean="0"/>
              <a:t>zdravotní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. Je </a:t>
            </a:r>
            <a:r>
              <a:rPr lang="en-US" dirty="0" err="1" smtClean="0"/>
              <a:t>jim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potřebuji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en-US" dirty="0" smtClean="0"/>
              <a:t>, </a:t>
            </a:r>
            <a:r>
              <a:rPr lang="en-US" dirty="0" err="1" smtClean="0"/>
              <a:t>ani</a:t>
            </a:r>
            <a:r>
              <a:rPr lang="en-US" dirty="0" smtClean="0"/>
              <a:t> by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nevšimli</a:t>
            </a:r>
            <a:r>
              <a:rPr lang="en-US" dirty="0" smtClean="0"/>
              <a:t>, </a:t>
            </a:r>
            <a:r>
              <a:rPr lang="en-US" dirty="0" err="1" smtClean="0"/>
              <a:t>kdybych</a:t>
            </a:r>
            <a:r>
              <a:rPr lang="en-US" dirty="0" smtClean="0"/>
              <a:t> </a:t>
            </a:r>
            <a:r>
              <a:rPr lang="en-US" dirty="0" err="1" smtClean="0"/>
              <a:t>zemřela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Pojmenujte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stěžovatele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Formulujte</a:t>
            </a:r>
            <a:r>
              <a:rPr lang="en-US" dirty="0" smtClean="0"/>
              <a:t>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neutrální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 </a:t>
            </a:r>
            <a:r>
              <a:rPr lang="en-US" dirty="0" err="1" smtClean="0"/>
              <a:t>výroku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/</a:t>
            </a:r>
            <a:r>
              <a:rPr lang="en-US" dirty="0" err="1" smtClean="0"/>
              <a:t>neutralizace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8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“</a:t>
            </a:r>
            <a:r>
              <a:rPr lang="en-US" dirty="0" err="1" smtClean="0"/>
              <a:t>Šéf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všimne</a:t>
            </a:r>
            <a:r>
              <a:rPr lang="en-US" dirty="0" smtClean="0"/>
              <a:t> </a:t>
            </a:r>
            <a:r>
              <a:rPr lang="en-US" dirty="0" err="1" smtClean="0"/>
              <a:t>jenom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 </a:t>
            </a:r>
            <a:r>
              <a:rPr lang="en-US" dirty="0" err="1" smtClean="0"/>
              <a:t>přišla</a:t>
            </a:r>
            <a:r>
              <a:rPr lang="en-US" dirty="0" smtClean="0"/>
              <a:t> do </a:t>
            </a:r>
            <a:r>
              <a:rPr lang="en-US" dirty="0" err="1" smtClean="0"/>
              <a:t>práce</a:t>
            </a:r>
            <a:r>
              <a:rPr lang="en-US" dirty="0" smtClean="0"/>
              <a:t> o 5 </a:t>
            </a:r>
            <a:r>
              <a:rPr lang="en-US" dirty="0" err="1" smtClean="0"/>
              <a:t>minut</a:t>
            </a:r>
            <a:r>
              <a:rPr lang="en-US" dirty="0" smtClean="0"/>
              <a:t> </a:t>
            </a:r>
            <a:r>
              <a:rPr lang="en-US" dirty="0" err="1" smtClean="0"/>
              <a:t>později</a:t>
            </a:r>
            <a:r>
              <a:rPr lang="en-US" dirty="0" smtClean="0"/>
              <a:t>, ale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nechce</a:t>
            </a:r>
            <a:r>
              <a:rPr lang="en-US" dirty="0" smtClean="0"/>
              <a:t> </a:t>
            </a:r>
            <a:r>
              <a:rPr lang="en-US" dirty="0" err="1" smtClean="0"/>
              <a:t>vidět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sedím</a:t>
            </a:r>
            <a:r>
              <a:rPr lang="en-US" dirty="0" smtClean="0"/>
              <a:t> </a:t>
            </a:r>
            <a:r>
              <a:rPr lang="en-US" dirty="0" err="1" smtClean="0"/>
              <a:t>večer</a:t>
            </a:r>
            <a:r>
              <a:rPr lang="en-US" dirty="0" smtClean="0"/>
              <a:t> o </a:t>
            </a:r>
            <a:r>
              <a:rPr lang="en-US" dirty="0" err="1" smtClean="0"/>
              <a:t>hodinu</a:t>
            </a:r>
            <a:r>
              <a:rPr lang="en-US" dirty="0" smtClean="0"/>
              <a:t> </a:t>
            </a:r>
            <a:r>
              <a:rPr lang="en-US" dirty="0" err="1" smtClean="0"/>
              <a:t>déle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Pojmenujte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stěžovatele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Formulujte</a:t>
            </a:r>
            <a:r>
              <a:rPr lang="en-US" dirty="0" smtClean="0"/>
              <a:t>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neutrální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 </a:t>
            </a:r>
            <a:r>
              <a:rPr lang="en-US" dirty="0" err="1" smtClean="0"/>
              <a:t>výroku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/</a:t>
            </a:r>
            <a:r>
              <a:rPr lang="en-US" dirty="0" err="1" smtClean="0"/>
              <a:t>neutralizace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3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“</a:t>
            </a:r>
            <a:r>
              <a:rPr lang="en-US" dirty="0" err="1" smtClean="0"/>
              <a:t>Kolega</a:t>
            </a:r>
            <a:r>
              <a:rPr lang="en-US" dirty="0" smtClean="0"/>
              <a:t> se </a:t>
            </a:r>
            <a:r>
              <a:rPr lang="en-US" dirty="0" err="1" smtClean="0"/>
              <a:t>mnou</a:t>
            </a:r>
            <a:r>
              <a:rPr lang="en-US" dirty="0" smtClean="0"/>
              <a:t> </a:t>
            </a:r>
            <a:r>
              <a:rPr lang="en-US" dirty="0" err="1" smtClean="0"/>
              <a:t>vůbec</a:t>
            </a:r>
            <a:r>
              <a:rPr lang="en-US" dirty="0" smtClean="0"/>
              <a:t> </a:t>
            </a:r>
            <a:r>
              <a:rPr lang="en-US" dirty="0" err="1" smtClean="0"/>
              <a:t>nemluví</a:t>
            </a:r>
            <a:r>
              <a:rPr lang="en-US" dirty="0" smtClean="0"/>
              <a:t>. </a:t>
            </a:r>
            <a:r>
              <a:rPr lang="en-US" dirty="0" err="1" smtClean="0"/>
              <a:t>Nevím</a:t>
            </a:r>
            <a:r>
              <a:rPr lang="en-US" dirty="0" smtClean="0"/>
              <a:t>, co se mu </a:t>
            </a:r>
            <a:r>
              <a:rPr lang="en-US" dirty="0" err="1" smtClean="0"/>
              <a:t>líbí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nelíbí</a:t>
            </a:r>
            <a:r>
              <a:rPr lang="en-US" dirty="0" smtClean="0"/>
              <a:t>, </a:t>
            </a:r>
            <a:r>
              <a:rPr lang="en-US" dirty="0" err="1" smtClean="0"/>
              <a:t>jestli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mě</a:t>
            </a:r>
            <a:r>
              <a:rPr lang="en-US" dirty="0" smtClean="0"/>
              <a:t> </a:t>
            </a:r>
            <a:r>
              <a:rPr lang="en-US" dirty="0" err="1" smtClean="0"/>
              <a:t>naštvaný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co se </a:t>
            </a:r>
            <a:r>
              <a:rPr lang="en-US" dirty="0" err="1" smtClean="0"/>
              <a:t>vlastně</a:t>
            </a:r>
            <a:r>
              <a:rPr lang="en-US" dirty="0" smtClean="0"/>
              <a:t> </a:t>
            </a:r>
            <a:r>
              <a:rPr lang="en-US" dirty="0" err="1" smtClean="0"/>
              <a:t>děje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Pojmenujte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stěžovatele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Formulujte</a:t>
            </a:r>
            <a:r>
              <a:rPr lang="en-US" dirty="0" smtClean="0"/>
              <a:t>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neutrální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 </a:t>
            </a:r>
            <a:r>
              <a:rPr lang="en-US" dirty="0" err="1" smtClean="0"/>
              <a:t>výroku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přerámcování</a:t>
            </a:r>
            <a:r>
              <a:rPr lang="en-US" dirty="0" smtClean="0"/>
              <a:t>/</a:t>
            </a:r>
            <a:r>
              <a:rPr lang="en-US" dirty="0" err="1" smtClean="0"/>
              <a:t>neutralizace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3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 komunikační taktika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Manipulující osoba se snaží dosáhnout svých cílů, aniž by o nich otevřeně mluvila, požádala</a:t>
            </a:r>
          </a:p>
          <a:p>
            <a:endParaRPr lang="cs-CZ" dirty="0"/>
          </a:p>
          <a:p>
            <a:r>
              <a:rPr lang="cs-CZ" dirty="0" smtClean="0"/>
              <a:t>Manipulace může probíhat verbálně i neverbálně, vědomě i nevědomě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Manipulace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0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1. Manipulace </a:t>
            </a:r>
            <a:r>
              <a:rPr lang="cs-CZ" sz="2800" b="1" dirty="0"/>
              <a:t>budící pocit </a:t>
            </a:r>
            <a:r>
              <a:rPr lang="cs-CZ" sz="2800" b="1" dirty="0" smtClean="0"/>
              <a:t>méněcennosti</a:t>
            </a:r>
          </a:p>
          <a:p>
            <a:pPr marL="0" indent="0">
              <a:buNone/>
            </a:pPr>
            <a:r>
              <a:rPr lang="cs-CZ" sz="2800" dirty="0" smtClean="0"/>
              <a:t>(ponižování)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„Každý by to pochopil, ale vy...”</a:t>
            </a:r>
          </a:p>
          <a:p>
            <a:pPr marL="0" indent="0">
              <a:buNone/>
            </a:pPr>
            <a:r>
              <a:rPr lang="cs-CZ" dirty="0" smtClean="0"/>
              <a:t>„Všichni už dojedli, čekáme jen na vás!”</a:t>
            </a:r>
          </a:p>
          <a:p>
            <a:pPr marL="0" indent="0">
              <a:buNone/>
            </a:pPr>
            <a:r>
              <a:rPr lang="cs-CZ" dirty="0" smtClean="0"/>
              <a:t>„Tohle by se na Homolce stát nemohlo...”</a:t>
            </a:r>
          </a:p>
          <a:p>
            <a:pPr marL="0" indent="0">
              <a:buNone/>
            </a:pPr>
            <a:r>
              <a:rPr lang="cs-CZ" dirty="0" smtClean="0"/>
              <a:t>„Kde jste prosím vás tohle slyšel/a?“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29673"/>
            <a:ext cx="8229600" cy="12527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dirty="0"/>
              <a:t>Základní druhy manipulací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2. Manipulace budící </a:t>
            </a:r>
            <a:r>
              <a:rPr lang="cs-CZ" sz="2800" b="1" dirty="0" smtClean="0"/>
              <a:t>úzkost </a:t>
            </a:r>
          </a:p>
          <a:p>
            <a:pPr marL="0" indent="0">
              <a:buNone/>
            </a:pPr>
            <a:r>
              <a:rPr lang="cs-CZ" sz="2800" dirty="0" smtClean="0"/>
              <a:t>(skryté vyhrožování)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Co by </a:t>
            </a:r>
            <a:r>
              <a:rPr lang="cs-CZ" dirty="0" smtClean="0"/>
              <a:t>tomu řekla Vaše manželka, ošetřující lékař.</a:t>
            </a:r>
            <a:r>
              <a:rPr lang="cs-CZ" dirty="0"/>
              <a:t>..</a:t>
            </a:r>
            <a:r>
              <a:rPr lang="cs-CZ" dirty="0" smtClean="0"/>
              <a:t>”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Tohle </a:t>
            </a:r>
            <a:r>
              <a:rPr lang="cs-CZ" dirty="0" smtClean="0"/>
              <a:t>ovšem budu muset napsat do zprávy.</a:t>
            </a:r>
            <a:r>
              <a:rPr lang="cs-CZ" dirty="0"/>
              <a:t>..”</a:t>
            </a:r>
          </a:p>
          <a:p>
            <a:pPr marL="0" indent="0">
              <a:buNone/>
            </a:pPr>
            <a:r>
              <a:rPr lang="cs-CZ" dirty="0" smtClean="0"/>
              <a:t>„Počkejte, ještě o mně uslyšíte!”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Co byste vy dělal na mém místě?”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494884"/>
            <a:ext cx="8229600" cy="12527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dirty="0"/>
              <a:t>Základní druhy manipulací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3. Manipulace budící pocit </a:t>
            </a:r>
            <a:r>
              <a:rPr lang="cs-CZ" sz="2800" b="1" dirty="0" smtClean="0"/>
              <a:t>viny</a:t>
            </a:r>
          </a:p>
          <a:p>
            <a:pPr marL="0" indent="0">
              <a:buNone/>
            </a:pPr>
            <a:r>
              <a:rPr lang="cs-CZ" sz="2800" dirty="0" smtClean="0"/>
              <a:t>(citové vydírání)</a:t>
            </a:r>
            <a:endParaRPr lang="cs-CZ" sz="2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„To jste mi měl říct už dávno. Kdybych tohle věděl, neztrácel bych tu s vámi čas.</a:t>
            </a:r>
            <a:r>
              <a:rPr lang="cs-CZ" dirty="0"/>
              <a:t>”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Neměl byste mi odmítat to, co je jinde běžné...</a:t>
            </a:r>
            <a:r>
              <a:rPr lang="cs-CZ" dirty="0" smtClean="0"/>
              <a:t>”</a:t>
            </a:r>
          </a:p>
          <a:p>
            <a:pPr marL="0" indent="0">
              <a:buNone/>
            </a:pPr>
            <a:r>
              <a:rPr lang="cs-CZ" dirty="0" smtClean="0"/>
              <a:t>„Kdybyste byl skutečný odborník, nedopadlo by to se mnou takhle...“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622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druhy manipulací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</a:t>
            </a:r>
            <a:r>
              <a:rPr lang="en-US" dirty="0" err="1" smtClean="0"/>
              <a:t>jakými</a:t>
            </a:r>
            <a:r>
              <a:rPr lang="en-US" dirty="0" smtClean="0"/>
              <a:t> </a:t>
            </a:r>
            <a:r>
              <a:rPr lang="en-US" dirty="0" err="1" smtClean="0"/>
              <a:t>manipulativními</a:t>
            </a:r>
            <a:r>
              <a:rPr lang="en-US" dirty="0" smtClean="0"/>
              <a:t> </a:t>
            </a:r>
            <a:r>
              <a:rPr lang="en-US" dirty="0" err="1" smtClean="0"/>
              <a:t>výroky</a:t>
            </a:r>
            <a:r>
              <a:rPr lang="en-US" dirty="0" smtClean="0"/>
              <a:t> se </a:t>
            </a:r>
            <a:r>
              <a:rPr lang="en-US" dirty="0" err="1" smtClean="0"/>
              <a:t>potkáváte</a:t>
            </a:r>
            <a:r>
              <a:rPr lang="en-US" dirty="0" smtClean="0"/>
              <a:t>? (</a:t>
            </a:r>
            <a:r>
              <a:rPr lang="en-US" dirty="0" err="1" smtClean="0"/>
              <a:t>vypište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 – </a:t>
            </a:r>
            <a:r>
              <a:rPr lang="cs-CZ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konkrétní</a:t>
            </a:r>
            <a:r>
              <a:rPr lang="en-US" dirty="0" smtClean="0"/>
              <a:t> </a:t>
            </a:r>
            <a:r>
              <a:rPr lang="en-US" dirty="0" err="1" smtClean="0"/>
              <a:t>příklad</a:t>
            </a:r>
            <a:r>
              <a:rPr lang="cs-CZ" dirty="0" smtClean="0"/>
              <a:t>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byste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ně</a:t>
            </a:r>
            <a:r>
              <a:rPr lang="en-US" dirty="0" smtClean="0"/>
              <a:t> </a:t>
            </a:r>
            <a:r>
              <a:rPr lang="en-US" dirty="0" err="1" smtClean="0"/>
              <a:t>reagovali</a:t>
            </a:r>
            <a:r>
              <a:rPr lang="en-US" dirty="0" smtClean="0"/>
              <a:t>, </a:t>
            </a:r>
            <a:r>
              <a:rPr lang="en-US" dirty="0" err="1" smtClean="0"/>
              <a:t>abyste</a:t>
            </a:r>
            <a:r>
              <a:rPr lang="en-US" dirty="0" smtClean="0"/>
              <a:t> </a:t>
            </a:r>
            <a:r>
              <a:rPr lang="en-US" dirty="0" err="1" smtClean="0"/>
              <a:t>neeskalovali</a:t>
            </a:r>
            <a:r>
              <a:rPr lang="en-US" dirty="0" smtClean="0"/>
              <a:t> </a:t>
            </a:r>
            <a:r>
              <a:rPr lang="en-US" dirty="0" err="1" smtClean="0"/>
              <a:t>konflikt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   (</a:t>
            </a:r>
            <a:r>
              <a:rPr lang="en-US" dirty="0" err="1" smtClean="0"/>
              <a:t>předveďte</a:t>
            </a:r>
            <a:r>
              <a:rPr lang="en-US" dirty="0" smtClean="0"/>
              <a:t> </a:t>
            </a:r>
            <a:r>
              <a:rPr lang="en-US" dirty="0" err="1" smtClean="0"/>
              <a:t>krátký</a:t>
            </a:r>
            <a:r>
              <a:rPr lang="en-US" dirty="0" smtClean="0"/>
              <a:t> </a:t>
            </a:r>
            <a:r>
              <a:rPr lang="en-US" dirty="0" err="1" smtClean="0"/>
              <a:t>rozhovor</a:t>
            </a:r>
            <a:r>
              <a:rPr lang="en-US" dirty="0" smtClean="0"/>
              <a:t> – </a:t>
            </a:r>
            <a:r>
              <a:rPr lang="en-US" dirty="0" err="1" smtClean="0"/>
              <a:t>komunikační</a:t>
            </a:r>
            <a:r>
              <a:rPr lang="en-US" dirty="0" smtClean="0"/>
              <a:t> </a:t>
            </a:r>
            <a:r>
              <a:rPr lang="en-US" dirty="0" err="1" smtClean="0"/>
              <a:t>výměnu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Zadání</a:t>
            </a:r>
            <a:r>
              <a:rPr lang="en-US" dirty="0" smtClean="0"/>
              <a:t> do </a:t>
            </a:r>
            <a:r>
              <a:rPr lang="en-US" dirty="0" err="1" smtClean="0"/>
              <a:t>skupin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8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souhlaste</a:t>
            </a:r>
            <a:r>
              <a:rPr lang="en-US" dirty="0" smtClean="0"/>
              <a:t>, s </a:t>
            </a:r>
            <a:r>
              <a:rPr lang="en-US" dirty="0" err="1" smtClean="0"/>
              <a:t>čím</a:t>
            </a:r>
            <a:r>
              <a:rPr lang="en-US" dirty="0" smtClean="0"/>
              <a:t> </a:t>
            </a:r>
            <a:r>
              <a:rPr lang="en-US" dirty="0" err="1" smtClean="0"/>
              <a:t>můžete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Ano</a:t>
            </a:r>
            <a:r>
              <a:rPr lang="en-US" i="1" dirty="0" smtClean="0"/>
              <a:t>, to je </a:t>
            </a:r>
            <a:r>
              <a:rPr lang="en-US" i="1" dirty="0" err="1" smtClean="0"/>
              <a:t>jedna</a:t>
            </a:r>
            <a:r>
              <a:rPr lang="en-US" i="1" dirty="0" smtClean="0"/>
              <a:t> z </a:t>
            </a:r>
            <a:r>
              <a:rPr lang="en-US" i="1" dirty="0" err="1" smtClean="0"/>
              <a:t>možností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err="1" smtClean="0"/>
              <a:t>mlčení</a:t>
            </a:r>
            <a:r>
              <a:rPr lang="en-US" dirty="0" smtClean="0"/>
              <a:t> (</a:t>
            </a:r>
            <a:r>
              <a:rPr lang="en-US" dirty="0" err="1" smtClean="0"/>
              <a:t>selektivní</a:t>
            </a:r>
            <a:r>
              <a:rPr lang="en-US" dirty="0" smtClean="0"/>
              <a:t> </a:t>
            </a:r>
            <a:r>
              <a:rPr lang="en-US" dirty="0" err="1" smtClean="0"/>
              <a:t>ignorování</a:t>
            </a:r>
            <a:r>
              <a:rPr lang="en-US" dirty="0" smtClean="0"/>
              <a:t>) je </a:t>
            </a:r>
            <a:r>
              <a:rPr lang="en-US" dirty="0" err="1" smtClean="0"/>
              <a:t>mnohdy</a:t>
            </a:r>
            <a:r>
              <a:rPr lang="en-US" dirty="0" smtClean="0"/>
              <a:t> </a:t>
            </a:r>
            <a:r>
              <a:rPr lang="en-US" dirty="0" err="1" smtClean="0"/>
              <a:t>nejlepší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vyjádření</a:t>
            </a:r>
            <a:r>
              <a:rPr lang="en-US" dirty="0" smtClean="0"/>
              <a:t> </a:t>
            </a:r>
            <a:r>
              <a:rPr lang="en-US" dirty="0" err="1" smtClean="0"/>
              <a:t>empatie</a:t>
            </a:r>
            <a:r>
              <a:rPr lang="en-US" dirty="0" smtClean="0"/>
              <a:t> </a:t>
            </a:r>
            <a:r>
              <a:rPr lang="en-US" dirty="0" err="1" smtClean="0"/>
              <a:t>funguje</a:t>
            </a:r>
            <a:r>
              <a:rPr lang="en-US" dirty="0" smtClean="0"/>
              <a:t> </a:t>
            </a:r>
            <a:r>
              <a:rPr lang="en-US" dirty="0" err="1" smtClean="0"/>
              <a:t>lépe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protiargumenty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Chápu</a:t>
            </a:r>
            <a:r>
              <a:rPr lang="en-US" i="1" dirty="0"/>
              <a:t>, </a:t>
            </a:r>
            <a:r>
              <a:rPr lang="en-US" i="1" dirty="0" err="1"/>
              <a:t>že</a:t>
            </a:r>
            <a:r>
              <a:rPr lang="en-US" i="1" dirty="0"/>
              <a:t> to </a:t>
            </a:r>
            <a:r>
              <a:rPr lang="en-US" i="1" dirty="0" err="1"/>
              <a:t>takhle</a:t>
            </a:r>
            <a:r>
              <a:rPr lang="en-US" i="1" dirty="0"/>
              <a:t> </a:t>
            </a:r>
            <a:r>
              <a:rPr lang="en-US" i="1" dirty="0" err="1"/>
              <a:t>můžete</a:t>
            </a:r>
            <a:r>
              <a:rPr lang="en-US" i="1" dirty="0"/>
              <a:t> </a:t>
            </a:r>
            <a:r>
              <a:rPr lang="en-US" i="1" dirty="0" err="1"/>
              <a:t>vnímat</a:t>
            </a:r>
            <a:r>
              <a:rPr lang="en-US" i="1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Osvědčené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manipulace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3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14714"/>
            <a:ext cx="7408333" cy="3450696"/>
          </a:xfrm>
        </p:spPr>
        <p:txBody>
          <a:bodyPr/>
          <a:lstStyle/>
          <a:p>
            <a:r>
              <a:rPr lang="en-US" dirty="0" smtClean="0"/>
              <a:t>lat. </a:t>
            </a:r>
            <a:r>
              <a:rPr lang="en-US" dirty="0" err="1" smtClean="0"/>
              <a:t>conflictum</a:t>
            </a:r>
            <a:r>
              <a:rPr lang="en-US" dirty="0" smtClean="0"/>
              <a:t> = </a:t>
            </a:r>
            <a:r>
              <a:rPr lang="en-US" dirty="0" err="1" smtClean="0"/>
              <a:t>srážka</a:t>
            </a:r>
            <a:r>
              <a:rPr lang="en-US" dirty="0" smtClean="0"/>
              <a:t>, </a:t>
            </a:r>
            <a:r>
              <a:rPr lang="en-US" dirty="0" err="1" smtClean="0"/>
              <a:t>střet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střet</a:t>
            </a:r>
            <a:r>
              <a:rPr lang="en-US" dirty="0" smtClean="0"/>
              <a:t> </a:t>
            </a:r>
            <a:r>
              <a:rPr lang="en-US" dirty="0" err="1" smtClean="0"/>
              <a:t>dvou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rozdílných</a:t>
            </a:r>
            <a:r>
              <a:rPr lang="en-US" dirty="0" smtClean="0"/>
              <a:t> </a:t>
            </a:r>
            <a:r>
              <a:rPr lang="en-US" dirty="0" err="1" smtClean="0"/>
              <a:t>motivací</a:t>
            </a:r>
            <a:r>
              <a:rPr lang="en-US" dirty="0" smtClean="0"/>
              <a:t>, </a:t>
            </a:r>
            <a:r>
              <a:rPr lang="en-US" dirty="0" err="1" smtClean="0"/>
              <a:t>zájmů</a:t>
            </a:r>
            <a:r>
              <a:rPr lang="en-US" dirty="0" smtClean="0"/>
              <a:t>, </a:t>
            </a:r>
            <a:r>
              <a:rPr lang="en-US" dirty="0" err="1" smtClean="0"/>
              <a:t>potřeb</a:t>
            </a:r>
            <a:r>
              <a:rPr lang="en-US" dirty="0" smtClean="0"/>
              <a:t>, </a:t>
            </a:r>
            <a:r>
              <a:rPr lang="en-US" dirty="0" err="1" smtClean="0"/>
              <a:t>hodnot</a:t>
            </a:r>
            <a:r>
              <a:rPr lang="en-US" dirty="0" smtClean="0"/>
              <a:t>, </a:t>
            </a:r>
            <a:r>
              <a:rPr lang="en-US" dirty="0" err="1" smtClean="0"/>
              <a:t>snah</a:t>
            </a:r>
            <a:r>
              <a:rPr lang="en-US" dirty="0" smtClean="0"/>
              <a:t>, </a:t>
            </a:r>
            <a:r>
              <a:rPr lang="en-US" dirty="0" err="1" smtClean="0"/>
              <a:t>sil</a:t>
            </a:r>
            <a:r>
              <a:rPr lang="en-US" dirty="0" smtClean="0"/>
              <a:t>, </a:t>
            </a:r>
            <a:r>
              <a:rPr lang="en-US" dirty="0" err="1" smtClean="0"/>
              <a:t>emocí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136" y="2353029"/>
            <a:ext cx="6854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 se </a:t>
            </a:r>
            <a:r>
              <a:rPr lang="en-US" sz="2400" dirty="0" err="1" smtClean="0"/>
              <a:t>vám</a:t>
            </a:r>
            <a:r>
              <a:rPr lang="en-US" sz="2400" dirty="0" smtClean="0"/>
              <a:t> </a:t>
            </a:r>
            <a:r>
              <a:rPr lang="en-US" sz="2400" dirty="0" err="1" smtClean="0"/>
              <a:t>vybaví</a:t>
            </a:r>
            <a:r>
              <a:rPr lang="en-US" sz="2400" dirty="0" smtClean="0"/>
              <a:t>, </a:t>
            </a:r>
            <a:r>
              <a:rPr lang="en-US" sz="2400" dirty="0" err="1" smtClean="0"/>
              <a:t>když</a:t>
            </a:r>
            <a:r>
              <a:rPr lang="en-US" sz="2400" dirty="0" smtClean="0"/>
              <a:t> se </a:t>
            </a:r>
            <a:r>
              <a:rPr lang="en-US" sz="2400" dirty="0" err="1" smtClean="0"/>
              <a:t>řekne</a:t>
            </a:r>
            <a:r>
              <a:rPr lang="en-US" sz="2400" dirty="0" smtClean="0"/>
              <a:t> </a:t>
            </a:r>
            <a:r>
              <a:rPr lang="en-US" sz="2400" dirty="0" err="1" smtClean="0"/>
              <a:t>konflikt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rozumíme</a:t>
            </a:r>
            <a:r>
              <a:rPr lang="en-US" dirty="0" smtClean="0"/>
              <a:t> </a:t>
            </a:r>
            <a:r>
              <a:rPr lang="en-US" dirty="0" err="1" smtClean="0"/>
              <a:t>slovu</a:t>
            </a:r>
            <a:r>
              <a:rPr lang="en-US" dirty="0" smtClean="0"/>
              <a:t> </a:t>
            </a:r>
            <a:r>
              <a:rPr lang="en-US" dirty="0" err="1" smtClean="0"/>
              <a:t>konflikt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2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Šišková, </a:t>
            </a:r>
            <a:r>
              <a:rPr lang="cs-CZ" dirty="0" smtClean="0"/>
              <a:t>Tatjana: </a:t>
            </a:r>
            <a:r>
              <a:rPr lang="cs-CZ" dirty="0" err="1"/>
              <a:t>Facilitativní</a:t>
            </a:r>
            <a:r>
              <a:rPr lang="cs-CZ" dirty="0"/>
              <a:t> mediace, Portál </a:t>
            </a:r>
            <a:r>
              <a:rPr lang="cs-CZ" dirty="0" smtClean="0"/>
              <a:t>2012</a:t>
            </a:r>
          </a:p>
          <a:p>
            <a:r>
              <a:rPr lang="cs-CZ" dirty="0" smtClean="0"/>
              <a:t>Šišková</a:t>
            </a:r>
            <a:r>
              <a:rPr lang="cs-CZ" dirty="0"/>
              <a:t>, Tatjana: Průvodce rodinnou terapií, Portál 2016</a:t>
            </a:r>
          </a:p>
          <a:p>
            <a:r>
              <a:rPr lang="cs-CZ" dirty="0" err="1"/>
              <a:t>Baum</a:t>
            </a:r>
            <a:r>
              <a:rPr lang="cs-CZ" dirty="0"/>
              <a:t>, Tanja: Umění přátelského řešení konfliktů, Portál 2009</a:t>
            </a:r>
          </a:p>
          <a:p>
            <a:r>
              <a:rPr lang="cs-CZ" dirty="0" err="1"/>
              <a:t>Trélaün</a:t>
            </a:r>
            <a:r>
              <a:rPr lang="cs-CZ" dirty="0"/>
              <a:t>, </a:t>
            </a:r>
            <a:r>
              <a:rPr lang="cs-CZ" dirty="0" err="1"/>
              <a:t>Béatrice</a:t>
            </a:r>
            <a:r>
              <a:rPr lang="cs-CZ" dirty="0"/>
              <a:t>: Překonávání konfliktů v rodině, Portál 2005</a:t>
            </a:r>
          </a:p>
          <a:p>
            <a:r>
              <a:rPr lang="cs-CZ" dirty="0" smtClean="0"/>
              <a:t>Plamínek, Jiří: </a:t>
            </a:r>
            <a:r>
              <a:rPr lang="cs-CZ" dirty="0" err="1" smtClean="0"/>
              <a:t>Konflitky</a:t>
            </a:r>
            <a:r>
              <a:rPr lang="cs-CZ" dirty="0" smtClean="0"/>
              <a:t> a vyjednávání, </a:t>
            </a:r>
            <a:r>
              <a:rPr lang="cs-CZ" dirty="0" err="1" smtClean="0"/>
              <a:t>Grada</a:t>
            </a:r>
            <a:r>
              <a:rPr lang="cs-CZ" dirty="0" smtClean="0"/>
              <a:t> 2012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k tématu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tručné</a:t>
            </a:r>
            <a:r>
              <a:rPr lang="en-US" dirty="0" smtClean="0"/>
              <a:t> </a:t>
            </a:r>
            <a:r>
              <a:rPr lang="en-US" dirty="0" err="1" smtClean="0"/>
              <a:t>představení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skupinu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z </a:t>
            </a:r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profesní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jsme</a:t>
            </a:r>
            <a:r>
              <a:rPr lang="en-US" dirty="0" smtClean="0"/>
              <a:t> (</a:t>
            </a:r>
            <a:r>
              <a:rPr lang="en-US" dirty="0" err="1" smtClean="0"/>
              <a:t>zdravotnictví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r>
              <a:rPr lang="en-US" dirty="0" smtClean="0"/>
              <a:t>, </a:t>
            </a:r>
            <a:r>
              <a:rPr lang="en-US" dirty="0" err="1" smtClean="0"/>
              <a:t>jiné</a:t>
            </a:r>
            <a:r>
              <a:rPr lang="is-IS" dirty="0" smtClean="0"/>
              <a:t>…)</a:t>
            </a:r>
          </a:p>
          <a:p>
            <a:pPr lvl="1"/>
            <a:endParaRPr lang="is-IS" dirty="0" smtClean="0"/>
          </a:p>
          <a:p>
            <a:pPr lvl="1"/>
            <a:r>
              <a:rPr lang="is-IS" dirty="0" smtClean="0"/>
              <a:t>co z oblasti vyjednávání a řešení konfliktů nás nejvíc zajímá</a:t>
            </a:r>
          </a:p>
          <a:p>
            <a:pPr lvl="1"/>
            <a:r>
              <a:rPr lang="is-IS" dirty="0" smtClean="0"/>
              <a:t>řeší někdo z nás aktuálně v práci konfliktní situaci? P</a:t>
            </a:r>
            <a:r>
              <a:rPr lang="en-US" dirty="0" smtClean="0"/>
              <a:t>o</a:t>
            </a:r>
            <a:r>
              <a:rPr lang="is-IS" dirty="0" smtClean="0"/>
              <a:t>kud ano, stručně nastiňte, čeho se týká.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Skupinová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7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jakými</a:t>
            </a:r>
            <a:r>
              <a:rPr lang="en-US" dirty="0" smtClean="0"/>
              <a:t> </a:t>
            </a:r>
            <a:r>
              <a:rPr lang="en-US" dirty="0" err="1" smtClean="0"/>
              <a:t>konflikty</a:t>
            </a:r>
            <a:r>
              <a:rPr lang="en-US" dirty="0" smtClean="0"/>
              <a:t> se v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nejčastěji</a:t>
            </a:r>
            <a:r>
              <a:rPr lang="en-US" dirty="0" smtClean="0"/>
              <a:t> </a:t>
            </a:r>
            <a:r>
              <a:rPr lang="en-US" dirty="0" err="1" smtClean="0"/>
              <a:t>setkávám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err="1" smtClean="0"/>
              <a:t>Jaká</a:t>
            </a:r>
            <a:r>
              <a:rPr lang="en-US" dirty="0" smtClean="0"/>
              <a:t> v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bývá</a:t>
            </a:r>
            <a:r>
              <a:rPr lang="en-US" dirty="0" smtClean="0"/>
              <a:t> </a:t>
            </a:r>
            <a:r>
              <a:rPr lang="en-US" dirty="0" err="1" smtClean="0"/>
              <a:t>moje</a:t>
            </a:r>
            <a:r>
              <a:rPr lang="en-US" dirty="0" smtClean="0"/>
              <a:t> role?</a:t>
            </a:r>
          </a:p>
          <a:p>
            <a:endParaRPr lang="en-US" dirty="0" smtClean="0"/>
          </a:p>
          <a:p>
            <a:r>
              <a:rPr lang="en-US" dirty="0" smtClean="0"/>
              <a:t>Co se mi v </a:t>
            </a:r>
            <a:r>
              <a:rPr lang="en-US" dirty="0" err="1" smtClean="0"/>
              <a:t>konfliktních</a:t>
            </a:r>
            <a:r>
              <a:rPr lang="en-US" dirty="0" smtClean="0"/>
              <a:t> </a:t>
            </a:r>
            <a:r>
              <a:rPr lang="en-US" dirty="0" err="1" smtClean="0"/>
              <a:t>situací</a:t>
            </a:r>
            <a:r>
              <a:rPr lang="en-US" dirty="0" smtClean="0"/>
              <a:t> </a:t>
            </a:r>
            <a:r>
              <a:rPr lang="en-US" dirty="0" err="1" smtClean="0"/>
              <a:t>daří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přál</a:t>
            </a:r>
            <a:r>
              <a:rPr lang="en-US" dirty="0" smtClean="0"/>
              <a:t>/a </a:t>
            </a:r>
            <a:r>
              <a:rPr lang="en-US" dirty="0" err="1" smtClean="0"/>
              <a:t>dělat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Já</a:t>
            </a:r>
            <a:r>
              <a:rPr lang="en-US" dirty="0" smtClean="0"/>
              <a:t> a </a:t>
            </a:r>
            <a:r>
              <a:rPr lang="en-US" dirty="0" err="1" smtClean="0"/>
              <a:t>konflikt</a:t>
            </a:r>
            <a:r>
              <a:rPr lang="en-US" dirty="0" smtClean="0"/>
              <a:t> –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zamyšlení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5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intrapersonální</a:t>
            </a:r>
            <a:endParaRPr lang="en-US" b="1" dirty="0" smtClean="0"/>
          </a:p>
          <a:p>
            <a:r>
              <a:rPr lang="en-US" i="1" dirty="0" err="1" smtClean="0"/>
              <a:t>Chci</a:t>
            </a:r>
            <a:r>
              <a:rPr lang="en-US" i="1" dirty="0" smtClean="0"/>
              <a:t> </a:t>
            </a:r>
            <a:r>
              <a:rPr lang="en-US" i="1" dirty="0" err="1" smtClean="0"/>
              <a:t>podstoupit</a:t>
            </a:r>
            <a:r>
              <a:rPr lang="en-US" i="1" dirty="0" smtClean="0"/>
              <a:t> </a:t>
            </a:r>
            <a:r>
              <a:rPr lang="en-US" i="1" dirty="0" err="1" smtClean="0"/>
              <a:t>další</a:t>
            </a:r>
            <a:r>
              <a:rPr lang="en-US" i="1" dirty="0" smtClean="0"/>
              <a:t> </a:t>
            </a:r>
            <a:r>
              <a:rPr lang="en-US" i="1" dirty="0" err="1" smtClean="0"/>
              <a:t>léčbu</a:t>
            </a:r>
            <a:r>
              <a:rPr lang="en-US" i="1" dirty="0" smtClean="0"/>
              <a:t> v </a:t>
            </a:r>
            <a:r>
              <a:rPr lang="en-US" i="1" dirty="0" err="1" smtClean="0"/>
              <a:t>nemocnici</a:t>
            </a:r>
            <a:r>
              <a:rPr lang="en-US" i="1" dirty="0" smtClean="0"/>
              <a:t>, </a:t>
            </a:r>
            <a:r>
              <a:rPr lang="en-US" i="1" dirty="0" err="1" smtClean="0"/>
              <a:t>nebo</a:t>
            </a:r>
            <a:r>
              <a:rPr lang="en-US" i="1" dirty="0" smtClean="0"/>
              <a:t> </a:t>
            </a:r>
            <a:r>
              <a:rPr lang="en-US" i="1" dirty="0" err="1" smtClean="0"/>
              <a:t>chci</a:t>
            </a:r>
            <a:r>
              <a:rPr lang="en-US" i="1" dirty="0" smtClean="0"/>
              <a:t> </a:t>
            </a:r>
            <a:r>
              <a:rPr lang="en-US" i="1" dirty="0" err="1" smtClean="0"/>
              <a:t>raději</a:t>
            </a:r>
            <a:r>
              <a:rPr lang="en-US" i="1" dirty="0" smtClean="0"/>
              <a:t> </a:t>
            </a:r>
            <a:r>
              <a:rPr lang="en-US" i="1" dirty="0" err="1" smtClean="0"/>
              <a:t>domů</a:t>
            </a:r>
            <a:r>
              <a:rPr lang="en-US" i="1" dirty="0" smtClean="0"/>
              <a:t>?</a:t>
            </a:r>
          </a:p>
          <a:p>
            <a:endParaRPr lang="en-US" dirty="0" smtClean="0"/>
          </a:p>
          <a:p>
            <a:r>
              <a:rPr lang="en-US" b="1" dirty="0" err="1" smtClean="0"/>
              <a:t>interpersonální</a:t>
            </a:r>
            <a:endParaRPr lang="en-US" b="1" dirty="0" smtClean="0"/>
          </a:p>
          <a:p>
            <a:r>
              <a:rPr lang="en-US" i="1" dirty="0" err="1"/>
              <a:t>D</a:t>
            </a:r>
            <a:r>
              <a:rPr lang="en-US" i="1" dirty="0" err="1" smtClean="0"/>
              <a:t>cera</a:t>
            </a:r>
            <a:r>
              <a:rPr lang="en-US" i="1" dirty="0" smtClean="0"/>
              <a:t> </a:t>
            </a:r>
            <a:r>
              <a:rPr lang="en-US" i="1" dirty="0" err="1" smtClean="0"/>
              <a:t>chce</a:t>
            </a:r>
            <a:r>
              <a:rPr lang="en-US" i="1" dirty="0" smtClean="0"/>
              <a:t>, </a:t>
            </a:r>
            <a:r>
              <a:rPr lang="en-US" i="1" dirty="0" err="1" smtClean="0"/>
              <a:t>abych</a:t>
            </a:r>
            <a:r>
              <a:rPr lang="en-US" i="1" dirty="0" smtClean="0"/>
              <a:t> </a:t>
            </a:r>
            <a:r>
              <a:rPr lang="en-US" i="1" dirty="0" err="1" smtClean="0"/>
              <a:t>podstoupil</a:t>
            </a:r>
            <a:r>
              <a:rPr lang="en-US" i="1" dirty="0" smtClean="0"/>
              <a:t> </a:t>
            </a:r>
            <a:r>
              <a:rPr lang="en-US" i="1" dirty="0" err="1" smtClean="0"/>
              <a:t>další</a:t>
            </a:r>
            <a:r>
              <a:rPr lang="en-US" i="1" dirty="0" smtClean="0"/>
              <a:t> </a:t>
            </a:r>
            <a:r>
              <a:rPr lang="en-US" i="1" dirty="0" err="1" smtClean="0"/>
              <a:t>léčbu</a:t>
            </a:r>
            <a:r>
              <a:rPr lang="en-US" i="1" dirty="0" smtClean="0"/>
              <a:t>, ale </a:t>
            </a:r>
            <a:r>
              <a:rPr lang="en-US" i="1" dirty="0" err="1" smtClean="0"/>
              <a:t>já</a:t>
            </a:r>
            <a:r>
              <a:rPr lang="en-US" i="1" dirty="0" smtClean="0"/>
              <a:t> </a:t>
            </a:r>
            <a:r>
              <a:rPr lang="en-US" i="1" dirty="0" err="1" smtClean="0"/>
              <a:t>chci</a:t>
            </a:r>
            <a:r>
              <a:rPr lang="en-US" i="1" dirty="0" smtClean="0"/>
              <a:t> </a:t>
            </a:r>
            <a:r>
              <a:rPr lang="en-US" i="1" dirty="0" err="1" smtClean="0"/>
              <a:t>domů</a:t>
            </a:r>
            <a:r>
              <a:rPr lang="en-US" i="1" dirty="0" smtClean="0"/>
              <a:t>.</a:t>
            </a:r>
          </a:p>
          <a:p>
            <a:endParaRPr lang="en-US" dirty="0" smtClean="0"/>
          </a:p>
          <a:p>
            <a:r>
              <a:rPr lang="en-US" b="1" dirty="0" err="1" smtClean="0"/>
              <a:t>intraskupinový</a:t>
            </a:r>
            <a:endParaRPr lang="en-US" b="1" dirty="0" smtClean="0"/>
          </a:p>
          <a:p>
            <a:r>
              <a:rPr lang="en-US" i="1" dirty="0" err="1" smtClean="0"/>
              <a:t>Lékaři</a:t>
            </a:r>
            <a:r>
              <a:rPr lang="en-US" i="1" dirty="0" smtClean="0"/>
              <a:t> se </a:t>
            </a:r>
            <a:r>
              <a:rPr lang="en-US" i="1" dirty="0" err="1" smtClean="0"/>
              <a:t>neshodnou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tom, </a:t>
            </a:r>
            <a:r>
              <a:rPr lang="en-US" i="1" dirty="0" err="1" smtClean="0"/>
              <a:t>který</a:t>
            </a:r>
            <a:r>
              <a:rPr lang="en-US" i="1" dirty="0" smtClean="0"/>
              <a:t> </a:t>
            </a:r>
            <a:r>
              <a:rPr lang="en-US" i="1" dirty="0" err="1" smtClean="0"/>
              <a:t>postup</a:t>
            </a:r>
            <a:r>
              <a:rPr lang="en-US" i="1" dirty="0" smtClean="0"/>
              <a:t> je u </a:t>
            </a:r>
            <a:r>
              <a:rPr lang="en-US" i="1" dirty="0" err="1" smtClean="0"/>
              <a:t>pacienta</a:t>
            </a:r>
            <a:r>
              <a:rPr lang="en-US" i="1" dirty="0" smtClean="0"/>
              <a:t> </a:t>
            </a:r>
            <a:r>
              <a:rPr lang="en-US" i="1" dirty="0" err="1" smtClean="0"/>
              <a:t>nejvhodnější</a:t>
            </a:r>
            <a:r>
              <a:rPr lang="en-US" i="1" dirty="0" smtClean="0"/>
              <a:t>.</a:t>
            </a:r>
          </a:p>
          <a:p>
            <a:endParaRPr lang="en-US" dirty="0" smtClean="0"/>
          </a:p>
          <a:p>
            <a:r>
              <a:rPr lang="en-US" b="1" dirty="0" err="1" smtClean="0"/>
              <a:t>interskupinový</a:t>
            </a:r>
            <a:endParaRPr lang="en-US" b="1" dirty="0" smtClean="0"/>
          </a:p>
          <a:p>
            <a:r>
              <a:rPr lang="en-US" i="1" dirty="0" err="1" smtClean="0"/>
              <a:t>Ošetřujícíc</a:t>
            </a:r>
            <a:r>
              <a:rPr lang="en-US" i="1" dirty="0" smtClean="0"/>
              <a:t> </a:t>
            </a:r>
            <a:r>
              <a:rPr lang="en-US" i="1" dirty="0" err="1" smtClean="0"/>
              <a:t>lékař</a:t>
            </a:r>
            <a:r>
              <a:rPr lang="en-US" i="1" dirty="0" smtClean="0"/>
              <a:t> </a:t>
            </a:r>
            <a:r>
              <a:rPr lang="en-US" i="1" dirty="0" err="1" smtClean="0"/>
              <a:t>navrhuje</a:t>
            </a:r>
            <a:r>
              <a:rPr lang="en-US" i="1" dirty="0" smtClean="0"/>
              <a:t> </a:t>
            </a:r>
            <a:r>
              <a:rPr lang="en-US" i="1" dirty="0" err="1" smtClean="0"/>
              <a:t>jeden</a:t>
            </a:r>
            <a:r>
              <a:rPr lang="en-US" i="1" dirty="0" smtClean="0"/>
              <a:t> </a:t>
            </a:r>
            <a:r>
              <a:rPr lang="en-US" i="1" dirty="0" err="1" smtClean="0"/>
              <a:t>postup</a:t>
            </a:r>
            <a:r>
              <a:rPr lang="en-US" i="1" dirty="0" smtClean="0"/>
              <a:t>, </a:t>
            </a:r>
            <a:r>
              <a:rPr lang="en-US" i="1" dirty="0" err="1" smtClean="0"/>
              <a:t>tým</a:t>
            </a:r>
            <a:r>
              <a:rPr lang="en-US" i="1" dirty="0" smtClean="0"/>
              <a:t> </a:t>
            </a:r>
            <a:r>
              <a:rPr lang="en-US" i="1" dirty="0" err="1" smtClean="0"/>
              <a:t>mobilního</a:t>
            </a:r>
            <a:r>
              <a:rPr lang="en-US" i="1" dirty="0" smtClean="0"/>
              <a:t> hospice </a:t>
            </a:r>
            <a:r>
              <a:rPr lang="en-US" i="1" dirty="0" err="1" smtClean="0"/>
              <a:t>jiný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konfliktu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Věcná rovina </a:t>
            </a:r>
            <a:r>
              <a:rPr lang="cs-CZ" dirty="0" smtClean="0"/>
              <a:t>- obsah, konkrétní cíle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Emocionální (vztahová) rovina </a:t>
            </a:r>
            <a:r>
              <a:rPr lang="cs-CZ" dirty="0" smtClean="0"/>
              <a:t>- psychické </a:t>
            </a:r>
            <a:r>
              <a:rPr lang="cs-CZ" dirty="0"/>
              <a:t>potřeby a emocionální </a:t>
            </a:r>
            <a:r>
              <a:rPr lang="cs-CZ" dirty="0" smtClean="0"/>
              <a:t>naladění mezi </a:t>
            </a:r>
            <a:r>
              <a:rPr lang="cs-CZ" dirty="0"/>
              <a:t>stranami </a:t>
            </a:r>
            <a:r>
              <a:rPr lang="cs-CZ" dirty="0" smtClean="0"/>
              <a:t>konfliktu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Hodnotová rovina </a:t>
            </a:r>
            <a:r>
              <a:rPr lang="cs-CZ" dirty="0" smtClean="0"/>
              <a:t>- vnitřní postoje</a:t>
            </a:r>
            <a:r>
              <a:rPr lang="cs-CZ" dirty="0"/>
              <a:t> </a:t>
            </a:r>
            <a:r>
              <a:rPr lang="cs-CZ" dirty="0" smtClean="0"/>
              <a:t>a hodnoty</a:t>
            </a:r>
            <a:endParaRPr lang="cs-CZ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co v </a:t>
            </a:r>
            <a:r>
              <a:rPr lang="en-US" dirty="0" err="1" smtClean="0"/>
              <a:t>konfliktu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989</TotalTime>
  <Words>1743</Words>
  <Application>Microsoft Office PowerPoint</Application>
  <PresentationFormat>Předvádění na obrazovce (4:3)</PresentationFormat>
  <Paragraphs>323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8" baseType="lpstr">
      <vt:lpstr>ＭＳ Ｐゴシック</vt:lpstr>
      <vt:lpstr>Arial</vt:lpstr>
      <vt:lpstr>Cambria</vt:lpstr>
      <vt:lpstr>Candara</vt:lpstr>
      <vt:lpstr>ÇlÇr ñæí©</vt:lpstr>
      <vt:lpstr>Symbol</vt:lpstr>
      <vt:lpstr>Times New Roman</vt:lpstr>
      <vt:lpstr>Waveform</vt:lpstr>
      <vt:lpstr>Vyjednávání   a řešení konfliktů  </vt:lpstr>
      <vt:lpstr>Témata</vt:lpstr>
      <vt:lpstr>Jak budeme spolupracovat</vt:lpstr>
      <vt:lpstr>Časový plán - návrh</vt:lpstr>
      <vt:lpstr>Jak rozumíme slovu konflikt?</vt:lpstr>
      <vt:lpstr>Skupinová práce</vt:lpstr>
      <vt:lpstr>Já a konflikt – osobní zamyšlení</vt:lpstr>
      <vt:lpstr>Typy konfliktu</vt:lpstr>
      <vt:lpstr>O co v konfliktu jde?</vt:lpstr>
      <vt:lpstr>Rozum a cit neboli emoce v konfliktu</vt:lpstr>
      <vt:lpstr>Skupinová práce</vt:lpstr>
      <vt:lpstr>Jak reagujete na silné emoce?</vt:lpstr>
      <vt:lpstr>Než začneme řešit konflikt</vt:lpstr>
      <vt:lpstr>Vývoj konfliktu v čase</vt:lpstr>
      <vt:lpstr>Vývoj konfliktu v čase</vt:lpstr>
      <vt:lpstr>Styly řešení konfliktu</vt:lpstr>
      <vt:lpstr>Kdy který styl využívám?</vt:lpstr>
      <vt:lpstr>Vyjednávání</vt:lpstr>
      <vt:lpstr>Vyjednávání - tipy</vt:lpstr>
      <vt:lpstr>Styly řešení konfliktů – názorná ukázka</vt:lpstr>
      <vt:lpstr>Jak vhodně styly řešení konfliktů využít</vt:lpstr>
      <vt:lpstr>Pozice x zájem</vt:lpstr>
      <vt:lpstr>Pozice x zájem</vt:lpstr>
      <vt:lpstr>POZICE X ZÁJEM </vt:lpstr>
      <vt:lpstr>ZÁJMY</vt:lpstr>
      <vt:lpstr>Pozice x zájem</vt:lpstr>
      <vt:lpstr>Jaké zájmy se mohou skrývat za těmito výroky?</vt:lpstr>
      <vt:lpstr>Jaké zájmy se mohou skrývat za těmito výroky?</vt:lpstr>
      <vt:lpstr>Pozice a zájmy v praxi</vt:lpstr>
      <vt:lpstr>Doporučení pro praxi</vt:lpstr>
      <vt:lpstr>Co vidíte na obrázku?</vt:lpstr>
      <vt:lpstr>Co vidíte na obrázku?</vt:lpstr>
      <vt:lpstr>Co vidíte na obrázku?</vt:lpstr>
      <vt:lpstr>Mediace</vt:lpstr>
      <vt:lpstr>Fáze mediačního procesu</vt:lpstr>
      <vt:lpstr>Komunikační techniky</vt:lpstr>
      <vt:lpstr>Komunikační techniky</vt:lpstr>
      <vt:lpstr>Parafrázování </vt:lpstr>
      <vt:lpstr>Kladení otevřených otázek</vt:lpstr>
      <vt:lpstr>Pojmenování (zrcadlení) pocitů</vt:lpstr>
      <vt:lpstr>Pozitivní přerámcování/neutralizace</vt:lpstr>
      <vt:lpstr>Pozitivní přerámcování/neutralizace</vt:lpstr>
      <vt:lpstr>Pozitivní přerámcování/neutralizace</vt:lpstr>
      <vt:lpstr>Manipulace</vt:lpstr>
      <vt:lpstr>Základní druhy manipulací </vt:lpstr>
      <vt:lpstr>Základní druhy manipulací </vt:lpstr>
      <vt:lpstr>Základní druhy manipulací </vt:lpstr>
      <vt:lpstr>Zadání do skupin</vt:lpstr>
      <vt:lpstr>Osvědčené reakce na manipulace</vt:lpstr>
      <vt:lpstr>Literatura k tématu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kurz etického poradentsví </dc:title>
  <dc:creator>martina tesarova</dc:creator>
  <cp:lastModifiedBy>Martina Tesařová</cp:lastModifiedBy>
  <cp:revision>42</cp:revision>
  <dcterms:created xsi:type="dcterms:W3CDTF">2021-02-25T19:53:33Z</dcterms:created>
  <dcterms:modified xsi:type="dcterms:W3CDTF">2021-03-26T10:20:56Z</dcterms:modified>
</cp:coreProperties>
</file>