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0991ACF-AD93-488A-A093-D2BACCDC181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Podnadpis 2">
            <a:extLst>
              <a:ext uri="{FF2B5EF4-FFF2-40B4-BE49-F238E27FC236}">
                <a16:creationId xmlns:a16="http://schemas.microsoft.com/office/drawing/2014/main" xmlns="" id="{52A3992C-D109-4CAB-ABB7-586A07030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4" name="Zástupný symbol pro datum 3">
            <a:extLst>
              <a:ext uri="{FF2B5EF4-FFF2-40B4-BE49-F238E27FC236}">
                <a16:creationId xmlns:a16="http://schemas.microsoft.com/office/drawing/2014/main" xmlns="" id="{6433A531-31B8-44C0-A4F8-41E0A082B55B}"/>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5" name="Zástupný symbol pro zápatí 4">
            <a:extLst>
              <a:ext uri="{FF2B5EF4-FFF2-40B4-BE49-F238E27FC236}">
                <a16:creationId xmlns:a16="http://schemas.microsoft.com/office/drawing/2014/main" xmlns="" id="{EE87FCF3-86FA-47EF-9EDA-4FF2C5F84ED3}"/>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xmlns="" id="{44ED983E-1DFA-4E66-A648-3D37FB884A1C}"/>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333975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76E3326-12F7-44C9-9623-81BD8BA9B97E}"/>
              </a:ext>
            </a:extLst>
          </p:cNvPr>
          <p:cNvSpPr>
            <a:spLocks noGrp="1"/>
          </p:cNvSpPr>
          <p:nvPr>
            <p:ph type="title"/>
          </p:nvPr>
        </p:nvSpPr>
        <p:spPr/>
        <p:txBody>
          <a:bodyPr/>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xmlns="" id="{3F31C7EC-F814-4426-BA92-D4434586D00C}"/>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xmlns="" id="{893F7543-A328-4BEC-83CA-60879723705D}"/>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5" name="Zástupný symbol pro zápatí 4">
            <a:extLst>
              <a:ext uri="{FF2B5EF4-FFF2-40B4-BE49-F238E27FC236}">
                <a16:creationId xmlns:a16="http://schemas.microsoft.com/office/drawing/2014/main" xmlns="" id="{DAA93AF4-3AB5-40EA-B239-F6AB7DFC0844}"/>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xmlns="" id="{BFB23D7B-A98E-4C05-9737-D8477D4A963A}"/>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2552069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xmlns="" id="{63B4F079-F585-4C8C-A6B8-ADF0FD9521FD}"/>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xmlns="" id="{9B2F456D-B132-4CAD-8575-626DC500F8A5}"/>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xmlns="" id="{CF779EC4-26CC-4EC9-BC93-5C048D191CEC}"/>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5" name="Zástupný symbol pro zápatí 4">
            <a:extLst>
              <a:ext uri="{FF2B5EF4-FFF2-40B4-BE49-F238E27FC236}">
                <a16:creationId xmlns:a16="http://schemas.microsoft.com/office/drawing/2014/main" xmlns="" id="{B1185DA1-4E0B-4237-B983-C845DCC4E300}"/>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xmlns="" id="{FAF0493B-B4EC-473E-BB37-FA8C7C10F112}"/>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236917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6C00D85-899F-4C87-8D56-902C083C0411}"/>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xmlns="" id="{4B4C0675-5B6D-4858-89EE-6648C51CAFA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xmlns="" id="{9199D588-C53B-4163-BE5D-5A08694E0B85}"/>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5" name="Zástupný symbol pro zápatí 4">
            <a:extLst>
              <a:ext uri="{FF2B5EF4-FFF2-40B4-BE49-F238E27FC236}">
                <a16:creationId xmlns:a16="http://schemas.microsoft.com/office/drawing/2014/main" xmlns="" id="{AF72F1F6-3949-44D9-ACEE-0DCD4293D61C}"/>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xmlns="" id="{75DE9FB4-67AC-4432-900C-10F7FA35415C}"/>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3749391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1E9975D-5705-4DEA-8F8F-CACA20EDDE8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Zástupný symbol pro text 2">
            <a:extLst>
              <a:ext uri="{FF2B5EF4-FFF2-40B4-BE49-F238E27FC236}">
                <a16:creationId xmlns:a16="http://schemas.microsoft.com/office/drawing/2014/main" xmlns="" id="{B8EE7E47-B3B2-4757-A40C-9D8173A588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xmlns="" id="{F65B1965-C449-47CF-BB5A-80F408994406}"/>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5" name="Zástupný symbol pro zápatí 4">
            <a:extLst>
              <a:ext uri="{FF2B5EF4-FFF2-40B4-BE49-F238E27FC236}">
                <a16:creationId xmlns:a16="http://schemas.microsoft.com/office/drawing/2014/main" xmlns="" id="{802F1CEC-A944-47B7-9B58-838E77399B86}"/>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xmlns="" id="{40480E69-9FA9-4797-9E69-E84BC8DD2F7E}"/>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1203984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0F71F3B-989A-43D2-BD97-5F96E74828C7}"/>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xmlns="" id="{5EF7BE32-C51E-43B3-9A4B-5ACEF4D17D05}"/>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a:extLst>
              <a:ext uri="{FF2B5EF4-FFF2-40B4-BE49-F238E27FC236}">
                <a16:creationId xmlns:a16="http://schemas.microsoft.com/office/drawing/2014/main" xmlns="" id="{59218488-8546-474E-85E9-39E9544826E8}"/>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xmlns="" id="{5A4BAC1C-4A9F-4F9D-8251-7BAEEE632FD3}"/>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6" name="Zástupný symbol pro zápatí 5">
            <a:extLst>
              <a:ext uri="{FF2B5EF4-FFF2-40B4-BE49-F238E27FC236}">
                <a16:creationId xmlns:a16="http://schemas.microsoft.com/office/drawing/2014/main" xmlns="" id="{BE983B4E-67A9-4B63-A842-820B57130B84}"/>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xmlns="" id="{7C5D500E-C7F9-4692-8165-CD6582410F4F}"/>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328307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253B9AE-B0C6-4638-9890-F7B43ED54E42}"/>
              </a:ext>
            </a:extLst>
          </p:cNvPr>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Zástupný symbol pro text 2">
            <a:extLst>
              <a:ext uri="{FF2B5EF4-FFF2-40B4-BE49-F238E27FC236}">
                <a16:creationId xmlns:a16="http://schemas.microsoft.com/office/drawing/2014/main" xmlns="" id="{1292BD5F-60AD-4B7A-A9D0-0FE3A21650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xmlns="" id="{E40DC3EB-F496-4406-AECB-EDFA05273A1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a:extLst>
              <a:ext uri="{FF2B5EF4-FFF2-40B4-BE49-F238E27FC236}">
                <a16:creationId xmlns:a16="http://schemas.microsoft.com/office/drawing/2014/main" xmlns="" id="{0F86A200-5420-4D19-83F8-A387045CA5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xmlns="" id="{4E07B475-7DC9-4D40-81BD-CE8EB6672C8D}"/>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xmlns="" id="{D9102FFC-5755-4C0C-8DF2-DEDE2070B358}"/>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8" name="Zástupný symbol pro zápatí 7">
            <a:extLst>
              <a:ext uri="{FF2B5EF4-FFF2-40B4-BE49-F238E27FC236}">
                <a16:creationId xmlns:a16="http://schemas.microsoft.com/office/drawing/2014/main" xmlns="" id="{678CD6C5-0C9C-4977-91BC-FD173404F61D}"/>
              </a:ext>
            </a:extLst>
          </p:cNvPr>
          <p:cNvSpPr>
            <a:spLocks noGrp="1"/>
          </p:cNvSpPr>
          <p:nvPr>
            <p:ph type="ftr" sz="quarter" idx="11"/>
          </p:nvPr>
        </p:nvSpPr>
        <p:spPr/>
        <p:txBody>
          <a:bodyPr/>
          <a:lstStyle/>
          <a:p>
            <a:endParaRPr lang="en-US"/>
          </a:p>
        </p:txBody>
      </p:sp>
      <p:sp>
        <p:nvSpPr>
          <p:cNvPr id="9" name="Zástupný symbol pro číslo snímku 8">
            <a:extLst>
              <a:ext uri="{FF2B5EF4-FFF2-40B4-BE49-F238E27FC236}">
                <a16:creationId xmlns:a16="http://schemas.microsoft.com/office/drawing/2014/main" xmlns="" id="{07340042-21BA-460A-97B0-5CA458AE7F51}"/>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1023526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3FBB03A-3A2C-4AEA-B869-15C46C499191}"/>
              </a:ext>
            </a:extLst>
          </p:cNvPr>
          <p:cNvSpPr>
            <a:spLocks noGrp="1"/>
          </p:cNvSpPr>
          <p:nvPr>
            <p:ph type="title"/>
          </p:nvPr>
        </p:nvSpPr>
        <p:spPr/>
        <p:txBody>
          <a:bodyPr/>
          <a:lstStyle/>
          <a:p>
            <a:r>
              <a:rPr lang="cs-CZ"/>
              <a:t>Kliknutím lze upravit styl.</a:t>
            </a:r>
            <a:endParaRPr lang="en-US"/>
          </a:p>
        </p:txBody>
      </p:sp>
      <p:sp>
        <p:nvSpPr>
          <p:cNvPr id="3" name="Zástupný symbol pro datum 2">
            <a:extLst>
              <a:ext uri="{FF2B5EF4-FFF2-40B4-BE49-F238E27FC236}">
                <a16:creationId xmlns:a16="http://schemas.microsoft.com/office/drawing/2014/main" xmlns="" id="{CF0A4047-DE7A-4ABE-BB56-872E27F6794C}"/>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4" name="Zástupný symbol pro zápatí 3">
            <a:extLst>
              <a:ext uri="{FF2B5EF4-FFF2-40B4-BE49-F238E27FC236}">
                <a16:creationId xmlns:a16="http://schemas.microsoft.com/office/drawing/2014/main" xmlns="" id="{AD63CA01-F888-4463-AFF2-100454F2DC96}"/>
              </a:ext>
            </a:extLst>
          </p:cNvPr>
          <p:cNvSpPr>
            <a:spLocks noGrp="1"/>
          </p:cNvSpPr>
          <p:nvPr>
            <p:ph type="ftr" sz="quarter" idx="11"/>
          </p:nvPr>
        </p:nvSpPr>
        <p:spPr/>
        <p:txBody>
          <a:bodyPr/>
          <a:lstStyle/>
          <a:p>
            <a:endParaRPr lang="en-US"/>
          </a:p>
        </p:txBody>
      </p:sp>
      <p:sp>
        <p:nvSpPr>
          <p:cNvPr id="5" name="Zástupný symbol pro číslo snímku 4">
            <a:extLst>
              <a:ext uri="{FF2B5EF4-FFF2-40B4-BE49-F238E27FC236}">
                <a16:creationId xmlns:a16="http://schemas.microsoft.com/office/drawing/2014/main" xmlns="" id="{055B21E6-38C9-469E-8B27-69A2B3CCAE6D}"/>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103036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xmlns="" id="{0076F82C-2E8C-4394-A93B-04327E665FA0}"/>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3" name="Zástupný symbol pro zápatí 2">
            <a:extLst>
              <a:ext uri="{FF2B5EF4-FFF2-40B4-BE49-F238E27FC236}">
                <a16:creationId xmlns:a16="http://schemas.microsoft.com/office/drawing/2014/main" xmlns="" id="{0BA4A7BE-70F5-48FB-AB41-02EAFA182FF2}"/>
              </a:ext>
            </a:extLst>
          </p:cNvPr>
          <p:cNvSpPr>
            <a:spLocks noGrp="1"/>
          </p:cNvSpPr>
          <p:nvPr>
            <p:ph type="ftr" sz="quarter" idx="11"/>
          </p:nvPr>
        </p:nvSpPr>
        <p:spPr/>
        <p:txBody>
          <a:bodyPr/>
          <a:lstStyle/>
          <a:p>
            <a:endParaRPr lang="en-US"/>
          </a:p>
        </p:txBody>
      </p:sp>
      <p:sp>
        <p:nvSpPr>
          <p:cNvPr id="4" name="Zástupný symbol pro číslo snímku 3">
            <a:extLst>
              <a:ext uri="{FF2B5EF4-FFF2-40B4-BE49-F238E27FC236}">
                <a16:creationId xmlns:a16="http://schemas.microsoft.com/office/drawing/2014/main" xmlns="" id="{F3A311B7-3DC0-456A-A802-7D3E7FBC4955}"/>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2348414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71866C8-F080-4A30-90C4-7360E45DADD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pro obsah 2">
            <a:extLst>
              <a:ext uri="{FF2B5EF4-FFF2-40B4-BE49-F238E27FC236}">
                <a16:creationId xmlns:a16="http://schemas.microsoft.com/office/drawing/2014/main" xmlns="" id="{53F2783F-7819-48A4-A8BD-F92FF9B791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a:extLst>
              <a:ext uri="{FF2B5EF4-FFF2-40B4-BE49-F238E27FC236}">
                <a16:creationId xmlns:a16="http://schemas.microsoft.com/office/drawing/2014/main" xmlns="" id="{8C603822-82AF-4C67-87C6-B338BECA17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xmlns="" id="{1A6AD170-0706-4981-BD4E-B8080C355521}"/>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6" name="Zástupný symbol pro zápatí 5">
            <a:extLst>
              <a:ext uri="{FF2B5EF4-FFF2-40B4-BE49-F238E27FC236}">
                <a16:creationId xmlns:a16="http://schemas.microsoft.com/office/drawing/2014/main" xmlns="" id="{27B24530-1CF3-4DD5-9865-654F356427A8}"/>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xmlns="" id="{87FD9979-9D27-4977-B30D-A1907B3F0789}"/>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3981219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184D663-B275-431A-8297-3052288AEBA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obrázku 2">
            <a:extLst>
              <a:ext uri="{FF2B5EF4-FFF2-40B4-BE49-F238E27FC236}">
                <a16:creationId xmlns:a16="http://schemas.microsoft.com/office/drawing/2014/main" xmlns="" id="{5FDE1F19-4EDA-4D01-80B5-EA1714F9BF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a:extLst>
              <a:ext uri="{FF2B5EF4-FFF2-40B4-BE49-F238E27FC236}">
                <a16:creationId xmlns:a16="http://schemas.microsoft.com/office/drawing/2014/main" xmlns="" id="{BC553BB2-BB0F-4B31-91A6-8D81E1CE51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xmlns="" id="{8B6A5D83-6804-4469-A5FA-9802507B582C}"/>
              </a:ext>
            </a:extLst>
          </p:cNvPr>
          <p:cNvSpPr>
            <a:spLocks noGrp="1"/>
          </p:cNvSpPr>
          <p:nvPr>
            <p:ph type="dt" sz="half" idx="10"/>
          </p:nvPr>
        </p:nvSpPr>
        <p:spPr/>
        <p:txBody>
          <a:bodyPr/>
          <a:lstStyle/>
          <a:p>
            <a:fld id="{E38CB1FE-E86A-4D08-9A07-34A8D9448A2B}" type="datetimeFigureOut">
              <a:rPr lang="en-US" smtClean="0"/>
              <a:t>11/5/2019</a:t>
            </a:fld>
            <a:endParaRPr lang="en-US"/>
          </a:p>
        </p:txBody>
      </p:sp>
      <p:sp>
        <p:nvSpPr>
          <p:cNvPr id="6" name="Zástupný symbol pro zápatí 5">
            <a:extLst>
              <a:ext uri="{FF2B5EF4-FFF2-40B4-BE49-F238E27FC236}">
                <a16:creationId xmlns:a16="http://schemas.microsoft.com/office/drawing/2014/main" xmlns="" id="{0E047A89-D757-450C-A787-90265BE34C05}"/>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xmlns="" id="{B2A928FF-A170-4993-B5EE-5692BC9C97C3}"/>
              </a:ext>
            </a:extLst>
          </p:cNvPr>
          <p:cNvSpPr>
            <a:spLocks noGrp="1"/>
          </p:cNvSpPr>
          <p:nvPr>
            <p:ph type="sldNum" sz="quarter" idx="12"/>
          </p:nvPr>
        </p:nvSpPr>
        <p:spPr/>
        <p:txBody>
          <a:bodyPr/>
          <a:lstStyle/>
          <a:p>
            <a:fld id="{63D4EA56-1002-40B5-87D7-03F5517464D0}" type="slidenum">
              <a:rPr lang="en-US" smtClean="0"/>
              <a:t>‹#›</a:t>
            </a:fld>
            <a:endParaRPr lang="en-US"/>
          </a:p>
        </p:txBody>
      </p:sp>
    </p:spTree>
    <p:extLst>
      <p:ext uri="{BB962C8B-B14F-4D97-AF65-F5344CB8AC3E}">
        <p14:creationId xmlns:p14="http://schemas.microsoft.com/office/powerpoint/2010/main" val="2263299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xmlns="" id="{5B5A3D81-5D92-4134-A995-5EF5CA76C0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Zástupný symbol pro text 2">
            <a:extLst>
              <a:ext uri="{FF2B5EF4-FFF2-40B4-BE49-F238E27FC236}">
                <a16:creationId xmlns:a16="http://schemas.microsoft.com/office/drawing/2014/main" xmlns="" id="{925E323C-9D7B-4B63-9D53-05B1F4B71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xmlns="" id="{2A70FA84-3159-4EE0-9CD4-093DFF95EB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CB1FE-E86A-4D08-9A07-34A8D9448A2B}" type="datetimeFigureOut">
              <a:rPr lang="en-US" smtClean="0"/>
              <a:t>11/5/2019</a:t>
            </a:fld>
            <a:endParaRPr lang="en-US"/>
          </a:p>
        </p:txBody>
      </p:sp>
      <p:sp>
        <p:nvSpPr>
          <p:cNvPr id="5" name="Zástupný symbol pro zápatí 4">
            <a:extLst>
              <a:ext uri="{FF2B5EF4-FFF2-40B4-BE49-F238E27FC236}">
                <a16:creationId xmlns:a16="http://schemas.microsoft.com/office/drawing/2014/main" xmlns="" id="{FF6E0A68-8FCF-4903-8222-1AA467783C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a:extLst>
              <a:ext uri="{FF2B5EF4-FFF2-40B4-BE49-F238E27FC236}">
                <a16:creationId xmlns:a16="http://schemas.microsoft.com/office/drawing/2014/main" xmlns="" id="{B6BAC106-5FFE-4567-8136-A4C72B093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D4EA56-1002-40B5-87D7-03F5517464D0}" type="slidenum">
              <a:rPr lang="en-US" smtClean="0"/>
              <a:t>‹#›</a:t>
            </a:fld>
            <a:endParaRPr lang="en-US"/>
          </a:p>
        </p:txBody>
      </p:sp>
    </p:spTree>
    <p:extLst>
      <p:ext uri="{BB962C8B-B14F-4D97-AF65-F5344CB8AC3E}">
        <p14:creationId xmlns:p14="http://schemas.microsoft.com/office/powerpoint/2010/main" val="2243925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8D6B96F-E14D-46D4-AE61-8A5356B47EAB}"/>
              </a:ext>
            </a:extLst>
          </p:cNvPr>
          <p:cNvSpPr>
            <a:spLocks noGrp="1"/>
          </p:cNvSpPr>
          <p:nvPr>
            <p:ph type="title"/>
          </p:nvPr>
        </p:nvSpPr>
        <p:spPr/>
        <p:txBody>
          <a:bodyPr>
            <a:normAutofit/>
          </a:bodyPr>
          <a:lstStyle/>
          <a:p>
            <a:pPr algn="ctr"/>
            <a:r>
              <a:rPr lang="en-GB" sz="6600" b="1" dirty="0"/>
              <a:t>Articles</a:t>
            </a:r>
          </a:p>
        </p:txBody>
      </p:sp>
      <p:sp>
        <p:nvSpPr>
          <p:cNvPr id="3" name="Podnadpis 2">
            <a:extLst>
              <a:ext uri="{FF2B5EF4-FFF2-40B4-BE49-F238E27FC236}">
                <a16:creationId xmlns:a16="http://schemas.microsoft.com/office/drawing/2014/main" xmlns="" id="{46E1E9BA-2940-4B56-84F0-A50FA6A37913}"/>
              </a:ext>
            </a:extLst>
          </p:cNvPr>
          <p:cNvSpPr>
            <a:spLocks noGrp="1"/>
          </p:cNvSpPr>
          <p:nvPr>
            <p:ph idx="1"/>
          </p:nvPr>
        </p:nvSpPr>
        <p:spPr/>
        <p:txBody>
          <a:bodyPr>
            <a:normAutofit/>
          </a:bodyPr>
          <a:lstStyle/>
          <a:p>
            <a:pPr marL="0" indent="0">
              <a:buNone/>
            </a:pPr>
            <a:endParaRPr lang="cs-CZ" dirty="0"/>
          </a:p>
          <a:p>
            <a:pPr marL="0" indent="0">
              <a:buNone/>
            </a:pPr>
            <a:endParaRPr lang="cs-CZ" dirty="0"/>
          </a:p>
          <a:p>
            <a:pPr marL="0" indent="0">
              <a:buNone/>
            </a:pPr>
            <a:r>
              <a:rPr lang="en-GB" dirty="0"/>
              <a:t>When battling articles, many non-native speakers get frustrated. It is important to know the rules, but without lifelong practice, extensive reading and having our work proofread by a native speaker, we will still make mistakes. However, a lot of mistakes can be eliminated by a step-by-step decision process which should greatly increase the likelihood of getting it right.</a:t>
            </a:r>
          </a:p>
          <a:p>
            <a:endParaRPr lang="en-GB" dirty="0"/>
          </a:p>
        </p:txBody>
      </p:sp>
    </p:spTree>
    <p:extLst>
      <p:ext uri="{BB962C8B-B14F-4D97-AF65-F5344CB8AC3E}">
        <p14:creationId xmlns:p14="http://schemas.microsoft.com/office/powerpoint/2010/main" val="578601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5AF39C2-A855-4050-BD36-622D951F1926}"/>
              </a:ext>
            </a:extLst>
          </p:cNvPr>
          <p:cNvSpPr>
            <a:spLocks noGrp="1"/>
          </p:cNvSpPr>
          <p:nvPr>
            <p:ph type="title"/>
          </p:nvPr>
        </p:nvSpPr>
        <p:spPr>
          <a:xfrm>
            <a:off x="838200" y="365125"/>
            <a:ext cx="10515600" cy="220091"/>
          </a:xfrm>
        </p:spPr>
        <p:txBody>
          <a:bodyPr>
            <a:normAutofit fontScale="90000"/>
          </a:bodyPr>
          <a:lstStyle/>
          <a:p>
            <a:endParaRPr lang="en-GB" dirty="0"/>
          </a:p>
        </p:txBody>
      </p:sp>
      <p:sp>
        <p:nvSpPr>
          <p:cNvPr id="3" name="Zástupný symbol pro obsah 2">
            <a:extLst>
              <a:ext uri="{FF2B5EF4-FFF2-40B4-BE49-F238E27FC236}">
                <a16:creationId xmlns:a16="http://schemas.microsoft.com/office/drawing/2014/main" xmlns="" id="{9289055F-2AE8-44F2-9F51-79BDC836B1EC}"/>
              </a:ext>
            </a:extLst>
          </p:cNvPr>
          <p:cNvSpPr>
            <a:spLocks noGrp="1"/>
          </p:cNvSpPr>
          <p:nvPr>
            <p:ph idx="1"/>
          </p:nvPr>
        </p:nvSpPr>
        <p:spPr/>
        <p:txBody>
          <a:bodyPr>
            <a:normAutofit fontScale="92500" lnSpcReduction="10000"/>
          </a:bodyPr>
          <a:lstStyle/>
          <a:p>
            <a:r>
              <a:rPr lang="cs-CZ" b="1" dirty="0" err="1"/>
              <a:t>Turn</a:t>
            </a:r>
            <a:r>
              <a:rPr lang="cs-CZ" b="1" dirty="0"/>
              <a:t> </a:t>
            </a:r>
            <a:r>
              <a:rPr lang="cs-CZ" b="1" dirty="0" err="1"/>
              <a:t>the</a:t>
            </a:r>
            <a:r>
              <a:rPr lang="cs-CZ" b="1" dirty="0"/>
              <a:t> </a:t>
            </a:r>
            <a:r>
              <a:rPr lang="cs-CZ" b="1" dirty="0" err="1"/>
              <a:t>computer</a:t>
            </a:r>
            <a:r>
              <a:rPr lang="cs-CZ" b="1" dirty="0"/>
              <a:t> on, </a:t>
            </a:r>
            <a:r>
              <a:rPr lang="cs-CZ" b="1" dirty="0" err="1"/>
              <a:t>please</a:t>
            </a:r>
            <a:r>
              <a:rPr lang="cs-CZ" b="1" dirty="0"/>
              <a:t>.</a:t>
            </a:r>
            <a:endParaRPr lang="cs-CZ" dirty="0"/>
          </a:p>
          <a:p>
            <a:pPr marL="0" indent="0">
              <a:buNone/>
            </a:pPr>
            <a:endParaRPr lang="cs-CZ" dirty="0"/>
          </a:p>
          <a:p>
            <a:r>
              <a:rPr lang="cs-CZ" dirty="0" err="1"/>
              <a:t>With</a:t>
            </a:r>
            <a:r>
              <a:rPr lang="cs-CZ" dirty="0"/>
              <a:t> </a:t>
            </a:r>
            <a:r>
              <a:rPr lang="cs-CZ" dirty="0" err="1"/>
              <a:t>this</a:t>
            </a:r>
            <a:r>
              <a:rPr lang="cs-CZ" dirty="0"/>
              <a:t> sentence, </a:t>
            </a:r>
            <a:r>
              <a:rPr lang="cs-CZ" dirty="0" err="1"/>
              <a:t>both</a:t>
            </a:r>
            <a:r>
              <a:rPr lang="cs-CZ" dirty="0"/>
              <a:t> </a:t>
            </a:r>
            <a:r>
              <a:rPr lang="cs-CZ" dirty="0" err="1"/>
              <a:t>you</a:t>
            </a:r>
            <a:r>
              <a:rPr lang="cs-CZ" dirty="0"/>
              <a:t> and </a:t>
            </a:r>
            <a:r>
              <a:rPr lang="cs-CZ" dirty="0" err="1"/>
              <a:t>your</a:t>
            </a:r>
            <a:r>
              <a:rPr lang="cs-CZ" dirty="0"/>
              <a:t> </a:t>
            </a:r>
            <a:r>
              <a:rPr lang="cs-CZ" dirty="0" err="1"/>
              <a:t>colleague</a:t>
            </a:r>
            <a:r>
              <a:rPr lang="cs-CZ" dirty="0"/>
              <a:t> </a:t>
            </a:r>
            <a:r>
              <a:rPr lang="cs-CZ" dirty="0" err="1"/>
              <a:t>know</a:t>
            </a:r>
            <a:r>
              <a:rPr lang="cs-CZ" dirty="0"/>
              <a:t> </a:t>
            </a:r>
            <a:r>
              <a:rPr lang="cs-CZ" dirty="0" err="1"/>
              <a:t>which</a:t>
            </a:r>
            <a:r>
              <a:rPr lang="cs-CZ" dirty="0"/>
              <a:t> </a:t>
            </a:r>
            <a:r>
              <a:rPr lang="cs-CZ" dirty="0" err="1"/>
              <a:t>particular</a:t>
            </a:r>
            <a:r>
              <a:rPr lang="cs-CZ" dirty="0"/>
              <a:t> </a:t>
            </a:r>
            <a:r>
              <a:rPr lang="cs-CZ" dirty="0" err="1"/>
              <a:t>computer</a:t>
            </a:r>
            <a:r>
              <a:rPr lang="cs-CZ" dirty="0"/>
              <a:t> </a:t>
            </a:r>
            <a:r>
              <a:rPr lang="cs-CZ" dirty="0" err="1"/>
              <a:t>you</a:t>
            </a:r>
            <a:r>
              <a:rPr lang="cs-CZ" dirty="0"/>
              <a:t> </a:t>
            </a:r>
            <a:r>
              <a:rPr lang="cs-CZ" dirty="0" err="1"/>
              <a:t>want</a:t>
            </a:r>
            <a:r>
              <a:rPr lang="cs-CZ" dirty="0"/>
              <a:t> to </a:t>
            </a:r>
            <a:r>
              <a:rPr lang="cs-CZ" dirty="0" err="1"/>
              <a:t>be</a:t>
            </a:r>
            <a:r>
              <a:rPr lang="cs-CZ" dirty="0"/>
              <a:t> </a:t>
            </a:r>
            <a:r>
              <a:rPr lang="cs-CZ" dirty="0" err="1"/>
              <a:t>turned</a:t>
            </a:r>
            <a:r>
              <a:rPr lang="cs-CZ" dirty="0"/>
              <a:t> on. </a:t>
            </a:r>
            <a:r>
              <a:rPr lang="cs-CZ" dirty="0" err="1"/>
              <a:t>Maybe</a:t>
            </a:r>
            <a:r>
              <a:rPr lang="cs-CZ" dirty="0"/>
              <a:t> </a:t>
            </a:r>
            <a:r>
              <a:rPr lang="cs-CZ" dirty="0" err="1"/>
              <a:t>there</a:t>
            </a:r>
            <a:r>
              <a:rPr lang="cs-CZ" dirty="0"/>
              <a:t> </a:t>
            </a:r>
            <a:r>
              <a:rPr lang="cs-CZ" dirty="0" err="1"/>
              <a:t>is</a:t>
            </a:r>
            <a:r>
              <a:rPr lang="cs-CZ" dirty="0"/>
              <a:t> </a:t>
            </a:r>
            <a:r>
              <a:rPr lang="cs-CZ" dirty="0" err="1"/>
              <a:t>only</a:t>
            </a:r>
            <a:r>
              <a:rPr lang="cs-CZ" dirty="0"/>
              <a:t> </a:t>
            </a:r>
            <a:r>
              <a:rPr lang="cs-CZ" dirty="0" err="1"/>
              <a:t>one</a:t>
            </a:r>
            <a:r>
              <a:rPr lang="cs-CZ" dirty="0"/>
              <a:t> in </a:t>
            </a:r>
            <a:r>
              <a:rPr lang="cs-CZ" dirty="0" err="1"/>
              <a:t>the</a:t>
            </a:r>
            <a:r>
              <a:rPr lang="cs-CZ" dirty="0"/>
              <a:t> </a:t>
            </a:r>
            <a:r>
              <a:rPr lang="cs-CZ" dirty="0" err="1"/>
              <a:t>room</a:t>
            </a:r>
            <a:r>
              <a:rPr lang="cs-CZ" dirty="0"/>
              <a:t> </a:t>
            </a:r>
            <a:r>
              <a:rPr lang="cs-CZ" dirty="0" err="1"/>
              <a:t>or</a:t>
            </a:r>
            <a:r>
              <a:rPr lang="cs-CZ" dirty="0"/>
              <a:t> </a:t>
            </a:r>
            <a:r>
              <a:rPr lang="cs-CZ" dirty="0" err="1"/>
              <a:t>maybe</a:t>
            </a:r>
            <a:r>
              <a:rPr lang="cs-CZ" dirty="0"/>
              <a:t> </a:t>
            </a:r>
            <a:r>
              <a:rPr lang="cs-CZ" dirty="0" err="1"/>
              <a:t>there</a:t>
            </a:r>
            <a:r>
              <a:rPr lang="cs-CZ" dirty="0"/>
              <a:t> are more and </a:t>
            </a:r>
            <a:r>
              <a:rPr lang="cs-CZ" dirty="0" err="1"/>
              <a:t>you</a:t>
            </a:r>
            <a:r>
              <a:rPr lang="cs-CZ" dirty="0"/>
              <a:t> are </a:t>
            </a:r>
            <a:r>
              <a:rPr lang="cs-CZ" dirty="0" err="1"/>
              <a:t>pointing</a:t>
            </a:r>
            <a:r>
              <a:rPr lang="cs-CZ" dirty="0"/>
              <a:t> </a:t>
            </a:r>
            <a:r>
              <a:rPr lang="cs-CZ" dirty="0" err="1"/>
              <a:t>at</a:t>
            </a:r>
            <a:r>
              <a:rPr lang="cs-CZ" dirty="0"/>
              <a:t> </a:t>
            </a:r>
            <a:r>
              <a:rPr lang="cs-CZ" dirty="0" err="1"/>
              <a:t>the</a:t>
            </a:r>
            <a:r>
              <a:rPr lang="cs-CZ" dirty="0"/>
              <a:t> </a:t>
            </a:r>
            <a:r>
              <a:rPr lang="cs-CZ" dirty="0" err="1"/>
              <a:t>right</a:t>
            </a:r>
            <a:r>
              <a:rPr lang="cs-CZ" dirty="0"/>
              <a:t> </a:t>
            </a:r>
            <a:r>
              <a:rPr lang="cs-CZ" dirty="0" err="1"/>
              <a:t>one</a:t>
            </a:r>
            <a:r>
              <a:rPr lang="cs-CZ" dirty="0"/>
              <a:t>.</a:t>
            </a:r>
          </a:p>
          <a:p>
            <a:pPr marL="0" indent="0">
              <a:buNone/>
            </a:pPr>
            <a:endParaRPr lang="cs-CZ" dirty="0"/>
          </a:p>
          <a:p>
            <a:r>
              <a:rPr lang="cs-CZ" dirty="0" err="1"/>
              <a:t>If</a:t>
            </a:r>
            <a:r>
              <a:rPr lang="cs-CZ" dirty="0"/>
              <a:t> </a:t>
            </a:r>
            <a:r>
              <a:rPr lang="cs-CZ" dirty="0" err="1"/>
              <a:t>there</a:t>
            </a:r>
            <a:r>
              <a:rPr lang="cs-CZ" dirty="0"/>
              <a:t> are more </a:t>
            </a:r>
            <a:r>
              <a:rPr lang="cs-CZ" dirty="0" err="1"/>
              <a:t>computers</a:t>
            </a:r>
            <a:r>
              <a:rPr lang="cs-CZ" dirty="0"/>
              <a:t> in </a:t>
            </a:r>
            <a:r>
              <a:rPr lang="cs-CZ" dirty="0" err="1"/>
              <a:t>the</a:t>
            </a:r>
            <a:r>
              <a:rPr lang="cs-CZ" dirty="0"/>
              <a:t> </a:t>
            </a:r>
            <a:r>
              <a:rPr lang="cs-CZ" dirty="0" err="1"/>
              <a:t>room</a:t>
            </a:r>
            <a:r>
              <a:rPr lang="cs-CZ" dirty="0"/>
              <a:t>, and </a:t>
            </a:r>
            <a:r>
              <a:rPr lang="cs-CZ" dirty="0" err="1"/>
              <a:t>you</a:t>
            </a:r>
            <a:r>
              <a:rPr lang="cs-CZ" dirty="0"/>
              <a:t> do not care </a:t>
            </a:r>
            <a:r>
              <a:rPr lang="cs-CZ" dirty="0" err="1"/>
              <a:t>which</a:t>
            </a:r>
            <a:r>
              <a:rPr lang="cs-CZ" dirty="0"/>
              <a:t> </a:t>
            </a:r>
            <a:r>
              <a:rPr lang="cs-CZ" dirty="0" err="1"/>
              <a:t>one</a:t>
            </a:r>
            <a:r>
              <a:rPr lang="cs-CZ" dirty="0"/>
              <a:t> </a:t>
            </a:r>
            <a:r>
              <a:rPr lang="cs-CZ" dirty="0" err="1"/>
              <a:t>is</a:t>
            </a:r>
            <a:r>
              <a:rPr lang="cs-CZ" dirty="0"/>
              <a:t> to </a:t>
            </a:r>
            <a:r>
              <a:rPr lang="cs-CZ" dirty="0" err="1"/>
              <a:t>be</a:t>
            </a:r>
            <a:r>
              <a:rPr lang="cs-CZ" dirty="0"/>
              <a:t> </a:t>
            </a:r>
            <a:r>
              <a:rPr lang="cs-CZ" dirty="0" err="1"/>
              <a:t>turned</a:t>
            </a:r>
            <a:r>
              <a:rPr lang="cs-CZ" dirty="0"/>
              <a:t> on, </a:t>
            </a:r>
            <a:r>
              <a:rPr lang="cs-CZ" dirty="0" err="1"/>
              <a:t>you</a:t>
            </a:r>
            <a:r>
              <a:rPr lang="cs-CZ" dirty="0"/>
              <a:t> </a:t>
            </a:r>
            <a:r>
              <a:rPr lang="cs-CZ" dirty="0" err="1"/>
              <a:t>can</a:t>
            </a:r>
            <a:r>
              <a:rPr lang="cs-CZ" dirty="0"/>
              <a:t> </a:t>
            </a:r>
            <a:r>
              <a:rPr lang="cs-CZ" dirty="0" err="1"/>
              <a:t>say</a:t>
            </a:r>
            <a:r>
              <a:rPr lang="cs-CZ" dirty="0"/>
              <a:t> </a:t>
            </a:r>
            <a:r>
              <a:rPr lang="cs-CZ" b="1" dirty="0" err="1" smtClean="0"/>
              <a:t>Turn</a:t>
            </a:r>
            <a:r>
              <a:rPr lang="cs-CZ" b="1" dirty="0" smtClean="0"/>
              <a:t> a </a:t>
            </a:r>
            <a:r>
              <a:rPr lang="cs-CZ" b="1" dirty="0" err="1" smtClean="0"/>
              <a:t>computer</a:t>
            </a:r>
            <a:r>
              <a:rPr lang="cs-CZ" b="1" dirty="0" smtClean="0"/>
              <a:t> </a:t>
            </a:r>
            <a:r>
              <a:rPr lang="cs-CZ" b="1" dirty="0"/>
              <a:t>on, </a:t>
            </a:r>
            <a:r>
              <a:rPr lang="cs-CZ" b="1" dirty="0" err="1"/>
              <a:t>please</a:t>
            </a:r>
            <a:r>
              <a:rPr lang="cs-CZ" dirty="0"/>
              <a:t>. </a:t>
            </a:r>
            <a:r>
              <a:rPr lang="cs-CZ" dirty="0" err="1"/>
              <a:t>Your</a:t>
            </a:r>
            <a:r>
              <a:rPr lang="cs-CZ" b="1" dirty="0"/>
              <a:t> </a:t>
            </a:r>
            <a:r>
              <a:rPr lang="cs-CZ" dirty="0" err="1"/>
              <a:t>colleague</a:t>
            </a:r>
            <a:r>
              <a:rPr lang="cs-CZ" dirty="0"/>
              <a:t> </a:t>
            </a:r>
            <a:r>
              <a:rPr lang="cs-CZ" dirty="0" err="1"/>
              <a:t>will</a:t>
            </a:r>
            <a:r>
              <a:rPr lang="cs-CZ" dirty="0"/>
              <a:t> </a:t>
            </a:r>
            <a:r>
              <a:rPr lang="cs-CZ" dirty="0" err="1"/>
              <a:t>turn</a:t>
            </a:r>
            <a:r>
              <a:rPr lang="cs-CZ" dirty="0"/>
              <a:t> on </a:t>
            </a:r>
            <a:r>
              <a:rPr lang="cs-CZ" dirty="0" err="1"/>
              <a:t>any</a:t>
            </a:r>
            <a:r>
              <a:rPr lang="cs-CZ" dirty="0"/>
              <a:t> </a:t>
            </a:r>
            <a:r>
              <a:rPr lang="cs-CZ" dirty="0" err="1"/>
              <a:t>computer</a:t>
            </a:r>
            <a:r>
              <a:rPr lang="cs-CZ" dirty="0"/>
              <a:t> he </a:t>
            </a:r>
            <a:r>
              <a:rPr lang="cs-CZ" dirty="0" err="1"/>
              <a:t>or</a:t>
            </a:r>
            <a:r>
              <a:rPr lang="cs-CZ" dirty="0"/>
              <a:t> </a:t>
            </a:r>
            <a:r>
              <a:rPr lang="cs-CZ" dirty="0" err="1"/>
              <a:t>she</a:t>
            </a:r>
            <a:r>
              <a:rPr lang="cs-CZ" dirty="0"/>
              <a:t> </a:t>
            </a:r>
            <a:r>
              <a:rPr lang="cs-CZ" dirty="0" err="1"/>
              <a:t>likes</a:t>
            </a:r>
            <a:r>
              <a:rPr lang="cs-CZ" dirty="0"/>
              <a:t>.</a:t>
            </a:r>
          </a:p>
          <a:p>
            <a:pPr marL="0" indent="0">
              <a:buNone/>
            </a:pPr>
            <a:r>
              <a:rPr lang="cs-CZ" b="1" dirty="0"/>
              <a:t/>
            </a:r>
            <a:br>
              <a:rPr lang="cs-CZ" b="1" dirty="0"/>
            </a:br>
            <a:r>
              <a:rPr lang="cs-CZ" dirty="0"/>
              <a:t> </a:t>
            </a:r>
          </a:p>
          <a:p>
            <a:endParaRPr lang="en-GB" dirty="0"/>
          </a:p>
        </p:txBody>
      </p:sp>
    </p:spTree>
    <p:extLst>
      <p:ext uri="{BB962C8B-B14F-4D97-AF65-F5344CB8AC3E}">
        <p14:creationId xmlns:p14="http://schemas.microsoft.com/office/powerpoint/2010/main" val="2461147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B473C5F7-8738-48E1-B541-DEB4117667FE}"/>
              </a:ext>
            </a:extLst>
          </p:cNvPr>
          <p:cNvSpPr>
            <a:spLocks noGrp="1"/>
          </p:cNvSpPr>
          <p:nvPr>
            <p:ph idx="4294967295"/>
          </p:nvPr>
        </p:nvSpPr>
        <p:spPr>
          <a:xfrm>
            <a:off x="0" y="256032"/>
            <a:ext cx="10515600" cy="5371656"/>
          </a:xfrm>
        </p:spPr>
        <p:txBody>
          <a:bodyPr>
            <a:normAutofit fontScale="77500" lnSpcReduction="20000"/>
          </a:bodyPr>
          <a:lstStyle/>
          <a:p>
            <a:r>
              <a:rPr lang="cs-CZ" b="1" dirty="0"/>
              <a:t>2. </a:t>
            </a:r>
            <a:r>
              <a:rPr lang="cs-CZ" b="1" dirty="0" err="1"/>
              <a:t>For</a:t>
            </a:r>
            <a:r>
              <a:rPr lang="cs-CZ" b="1" dirty="0"/>
              <a:t> </a:t>
            </a:r>
            <a:r>
              <a:rPr lang="cs-CZ" b="1" dirty="0" err="1"/>
              <a:t>countable</a:t>
            </a:r>
            <a:r>
              <a:rPr lang="cs-CZ" b="1" dirty="0"/>
              <a:t> </a:t>
            </a:r>
            <a:r>
              <a:rPr lang="cs-CZ" b="1" dirty="0" err="1"/>
              <a:t>plural</a:t>
            </a:r>
            <a:r>
              <a:rPr lang="cs-CZ" b="1" dirty="0"/>
              <a:t> </a:t>
            </a:r>
            <a:r>
              <a:rPr lang="cs-CZ" b="1" dirty="0" err="1"/>
              <a:t>nouns</a:t>
            </a:r>
            <a:r>
              <a:rPr lang="cs-CZ" b="1" dirty="0" smtClean="0"/>
              <a:t>:</a:t>
            </a:r>
            <a:r>
              <a:rPr lang="cs-CZ" b="1" dirty="0"/>
              <a:t> </a:t>
            </a:r>
            <a:endParaRPr lang="cs-CZ" b="1" dirty="0" smtClean="0"/>
          </a:p>
          <a:p>
            <a:endParaRPr lang="cs-CZ" b="1" dirty="0"/>
          </a:p>
          <a:p>
            <a:r>
              <a:rPr lang="cs-CZ" dirty="0" err="1"/>
              <a:t>The</a:t>
            </a:r>
            <a:r>
              <a:rPr lang="cs-CZ" dirty="0"/>
              <a:t> </a:t>
            </a:r>
            <a:r>
              <a:rPr lang="cs-CZ" dirty="0" err="1"/>
              <a:t>logic</a:t>
            </a:r>
            <a:r>
              <a:rPr lang="cs-CZ" dirty="0"/>
              <a:t> </a:t>
            </a:r>
            <a:r>
              <a:rPr lang="cs-CZ" dirty="0" err="1"/>
              <a:t>is</a:t>
            </a:r>
            <a:r>
              <a:rPr lang="cs-CZ" dirty="0"/>
              <a:t> </a:t>
            </a:r>
            <a:r>
              <a:rPr lang="cs-CZ" dirty="0" err="1"/>
              <a:t>the</a:t>
            </a:r>
            <a:r>
              <a:rPr lang="cs-CZ" dirty="0"/>
              <a:t> </a:t>
            </a:r>
            <a:r>
              <a:rPr lang="cs-CZ" dirty="0" err="1"/>
              <a:t>same</a:t>
            </a:r>
            <a:r>
              <a:rPr lang="cs-CZ" dirty="0"/>
              <a:t> </a:t>
            </a:r>
            <a:r>
              <a:rPr lang="cs-CZ" dirty="0" err="1"/>
              <a:t>except</a:t>
            </a:r>
            <a:r>
              <a:rPr lang="cs-CZ" dirty="0"/>
              <a:t> </a:t>
            </a:r>
            <a:r>
              <a:rPr lang="cs-CZ" dirty="0" err="1"/>
              <a:t>that</a:t>
            </a:r>
            <a:r>
              <a:rPr lang="cs-CZ" dirty="0"/>
              <a:t> </a:t>
            </a:r>
            <a:r>
              <a:rPr lang="cs-CZ" dirty="0" err="1"/>
              <a:t>you</a:t>
            </a:r>
            <a:r>
              <a:rPr lang="cs-CZ" dirty="0"/>
              <a:t> are </a:t>
            </a:r>
            <a:r>
              <a:rPr lang="cs-CZ" dirty="0" err="1"/>
              <a:t>talking</a:t>
            </a:r>
            <a:r>
              <a:rPr lang="cs-CZ" dirty="0"/>
              <a:t> </a:t>
            </a:r>
            <a:r>
              <a:rPr lang="cs-CZ" dirty="0" err="1"/>
              <a:t>about</a:t>
            </a:r>
            <a:r>
              <a:rPr lang="cs-CZ" dirty="0"/>
              <a:t> more </a:t>
            </a:r>
            <a:r>
              <a:rPr lang="cs-CZ" dirty="0" err="1"/>
              <a:t>than</a:t>
            </a:r>
            <a:r>
              <a:rPr lang="cs-CZ" dirty="0"/>
              <a:t> </a:t>
            </a:r>
            <a:r>
              <a:rPr lang="cs-CZ" dirty="0" err="1"/>
              <a:t>one</a:t>
            </a:r>
            <a:r>
              <a:rPr lang="cs-CZ" dirty="0"/>
              <a:t> element:</a:t>
            </a:r>
          </a:p>
          <a:p>
            <a:pPr marL="0" indent="0">
              <a:buNone/>
            </a:pPr>
            <a:r>
              <a:rPr lang="cs-CZ" b="1" dirty="0" smtClean="0"/>
              <a:t>	</a:t>
            </a:r>
            <a:r>
              <a:rPr lang="cs-CZ" b="1" dirty="0" err="1" smtClean="0"/>
              <a:t>We</a:t>
            </a:r>
            <a:r>
              <a:rPr lang="cs-CZ" b="1" dirty="0" smtClean="0"/>
              <a:t> </a:t>
            </a:r>
            <a:r>
              <a:rPr lang="cs-CZ" b="1" dirty="0" err="1"/>
              <a:t>have</a:t>
            </a:r>
            <a:r>
              <a:rPr lang="cs-CZ" b="1" dirty="0"/>
              <a:t> </a:t>
            </a:r>
            <a:r>
              <a:rPr lang="cs-CZ" b="1" dirty="0" err="1"/>
              <a:t>new</a:t>
            </a:r>
            <a:r>
              <a:rPr lang="cs-CZ" b="1" dirty="0"/>
              <a:t> </a:t>
            </a:r>
            <a:r>
              <a:rPr lang="cs-CZ" b="1" dirty="0" err="1"/>
              <a:t>books</a:t>
            </a:r>
            <a:r>
              <a:rPr lang="cs-CZ" b="1" dirty="0"/>
              <a:t> in </a:t>
            </a:r>
            <a:r>
              <a:rPr lang="cs-CZ" b="1" dirty="0" err="1"/>
              <a:t>the</a:t>
            </a:r>
            <a:r>
              <a:rPr lang="cs-CZ" b="1" dirty="0"/>
              <a:t> </a:t>
            </a:r>
            <a:r>
              <a:rPr lang="cs-CZ" b="1" dirty="0" err="1"/>
              <a:t>library</a:t>
            </a:r>
            <a:r>
              <a:rPr lang="cs-CZ" dirty="0"/>
              <a:t>.</a:t>
            </a:r>
          </a:p>
          <a:p>
            <a:pPr marL="0" indent="0">
              <a:buNone/>
            </a:pPr>
            <a:endParaRPr lang="cs-CZ" dirty="0"/>
          </a:p>
          <a:p>
            <a:r>
              <a:rPr lang="cs-CZ" dirty="0" err="1"/>
              <a:t>Some</a:t>
            </a:r>
            <a:r>
              <a:rPr lang="cs-CZ" dirty="0"/>
              <a:t> </a:t>
            </a:r>
            <a:r>
              <a:rPr lang="cs-CZ" dirty="0" err="1"/>
              <a:t>new</a:t>
            </a:r>
            <a:r>
              <a:rPr lang="cs-CZ" dirty="0"/>
              <a:t> </a:t>
            </a:r>
            <a:r>
              <a:rPr lang="cs-CZ" dirty="0" err="1"/>
              <a:t>books</a:t>
            </a:r>
            <a:r>
              <a:rPr lang="cs-CZ" dirty="0"/>
              <a:t> </a:t>
            </a:r>
            <a:r>
              <a:rPr lang="cs-CZ" dirty="0" err="1"/>
              <a:t>arrived</a:t>
            </a:r>
            <a:r>
              <a:rPr lang="cs-CZ" dirty="0"/>
              <a:t> </a:t>
            </a:r>
            <a:r>
              <a:rPr lang="cs-CZ" dirty="0" err="1"/>
              <a:t>at</a:t>
            </a:r>
            <a:r>
              <a:rPr lang="cs-CZ" dirty="0"/>
              <a:t> </a:t>
            </a:r>
            <a:r>
              <a:rPr lang="cs-CZ" dirty="0" err="1"/>
              <a:t>the</a:t>
            </a:r>
            <a:r>
              <a:rPr lang="cs-CZ" dirty="0"/>
              <a:t> </a:t>
            </a:r>
            <a:r>
              <a:rPr lang="cs-CZ" dirty="0" err="1"/>
              <a:t>library</a:t>
            </a:r>
            <a:r>
              <a:rPr lang="cs-CZ" dirty="0"/>
              <a:t> but </a:t>
            </a:r>
            <a:r>
              <a:rPr lang="cs-CZ" dirty="0" err="1"/>
              <a:t>your</a:t>
            </a:r>
            <a:r>
              <a:rPr lang="cs-CZ" dirty="0"/>
              <a:t> audience </a:t>
            </a:r>
            <a:r>
              <a:rPr lang="cs-CZ" dirty="0" err="1"/>
              <a:t>does</a:t>
            </a:r>
            <a:r>
              <a:rPr lang="cs-CZ" dirty="0"/>
              <a:t> not </a:t>
            </a:r>
            <a:r>
              <a:rPr lang="cs-CZ" dirty="0" err="1"/>
              <a:t>know</a:t>
            </a:r>
            <a:r>
              <a:rPr lang="cs-CZ" dirty="0"/>
              <a:t> </a:t>
            </a:r>
            <a:r>
              <a:rPr lang="cs-CZ" dirty="0" err="1"/>
              <a:t>which</a:t>
            </a:r>
            <a:r>
              <a:rPr lang="cs-CZ" dirty="0"/>
              <a:t> </a:t>
            </a:r>
            <a:r>
              <a:rPr lang="cs-CZ" dirty="0" err="1"/>
              <a:t>ones</a:t>
            </a:r>
            <a:r>
              <a:rPr lang="cs-CZ" dirty="0"/>
              <a:t> in </a:t>
            </a:r>
            <a:r>
              <a:rPr lang="cs-CZ" dirty="0" err="1"/>
              <a:t>particular</a:t>
            </a:r>
            <a:r>
              <a:rPr lang="cs-CZ" dirty="0"/>
              <a:t>.</a:t>
            </a:r>
          </a:p>
          <a:p>
            <a:r>
              <a:rPr lang="cs-CZ" dirty="0"/>
              <a:t> </a:t>
            </a:r>
          </a:p>
          <a:p>
            <a:r>
              <a:rPr lang="cs-CZ" dirty="0" err="1"/>
              <a:t>You</a:t>
            </a:r>
            <a:r>
              <a:rPr lang="cs-CZ" dirty="0"/>
              <a:t> </a:t>
            </a:r>
            <a:r>
              <a:rPr lang="cs-CZ" dirty="0" err="1"/>
              <a:t>can</a:t>
            </a:r>
            <a:r>
              <a:rPr lang="cs-CZ" dirty="0"/>
              <a:t> </a:t>
            </a:r>
            <a:r>
              <a:rPr lang="cs-CZ" dirty="0" err="1"/>
              <a:t>also</a:t>
            </a:r>
            <a:r>
              <a:rPr lang="cs-CZ" dirty="0"/>
              <a:t> </a:t>
            </a:r>
            <a:r>
              <a:rPr lang="cs-CZ" dirty="0" err="1"/>
              <a:t>say</a:t>
            </a:r>
            <a:r>
              <a:rPr lang="cs-CZ" dirty="0"/>
              <a:t>: </a:t>
            </a:r>
            <a:r>
              <a:rPr lang="cs-CZ" b="1" dirty="0" err="1"/>
              <a:t>We</a:t>
            </a:r>
            <a:r>
              <a:rPr lang="cs-CZ" b="1" dirty="0"/>
              <a:t> </a:t>
            </a:r>
            <a:r>
              <a:rPr lang="cs-CZ" b="1" dirty="0" err="1"/>
              <a:t>have</a:t>
            </a:r>
            <a:r>
              <a:rPr lang="cs-CZ" b="1" dirty="0"/>
              <a:t> </a:t>
            </a:r>
            <a:r>
              <a:rPr lang="cs-CZ" b="1" dirty="0" err="1"/>
              <a:t>some</a:t>
            </a:r>
            <a:r>
              <a:rPr lang="cs-CZ" dirty="0"/>
              <a:t> </a:t>
            </a:r>
            <a:r>
              <a:rPr lang="cs-CZ" b="1" dirty="0" err="1"/>
              <a:t>new</a:t>
            </a:r>
            <a:r>
              <a:rPr lang="cs-CZ" b="1" dirty="0"/>
              <a:t> </a:t>
            </a:r>
            <a:r>
              <a:rPr lang="cs-CZ" b="1" dirty="0" err="1"/>
              <a:t>books</a:t>
            </a:r>
            <a:r>
              <a:rPr lang="cs-CZ" b="1" dirty="0"/>
              <a:t> in </a:t>
            </a:r>
            <a:r>
              <a:rPr lang="cs-CZ" b="1" dirty="0" err="1"/>
              <a:t>the</a:t>
            </a:r>
            <a:r>
              <a:rPr lang="cs-CZ" b="1" dirty="0"/>
              <a:t> </a:t>
            </a:r>
            <a:r>
              <a:rPr lang="cs-CZ" b="1" dirty="0" err="1"/>
              <a:t>library</a:t>
            </a:r>
            <a:r>
              <a:rPr lang="cs-CZ" b="1" dirty="0"/>
              <a:t> </a:t>
            </a:r>
            <a:r>
              <a:rPr lang="cs-CZ" dirty="0" err="1" smtClean="0"/>
              <a:t>because</a:t>
            </a:r>
            <a:r>
              <a:rPr lang="cs-CZ" dirty="0" smtClean="0"/>
              <a:t> </a:t>
            </a:r>
            <a:r>
              <a:rPr lang="cs-CZ" dirty="0" err="1" smtClean="0"/>
              <a:t>the</a:t>
            </a:r>
            <a:r>
              <a:rPr lang="cs-CZ" dirty="0" smtClean="0"/>
              <a:t> </a:t>
            </a:r>
            <a:r>
              <a:rPr lang="cs-CZ" dirty="0" err="1"/>
              <a:t>noun</a:t>
            </a:r>
            <a:r>
              <a:rPr lang="cs-CZ" dirty="0"/>
              <a:t> </a:t>
            </a:r>
            <a:r>
              <a:rPr lang="cs-CZ" dirty="0" err="1"/>
              <a:t>is</a:t>
            </a:r>
            <a:r>
              <a:rPr lang="cs-CZ" dirty="0"/>
              <a:t> </a:t>
            </a:r>
            <a:r>
              <a:rPr lang="cs-CZ" dirty="0" err="1"/>
              <a:t>countable</a:t>
            </a:r>
            <a:r>
              <a:rPr lang="cs-CZ" dirty="0"/>
              <a:t> </a:t>
            </a:r>
            <a:r>
              <a:rPr lang="cs-CZ" dirty="0" err="1"/>
              <a:t>plural</a:t>
            </a:r>
            <a:r>
              <a:rPr lang="cs-CZ" dirty="0"/>
              <a:t> and </a:t>
            </a:r>
            <a:r>
              <a:rPr lang="cs-CZ" dirty="0" err="1"/>
              <a:t>you</a:t>
            </a:r>
            <a:r>
              <a:rPr lang="cs-CZ" dirty="0"/>
              <a:t> are not </a:t>
            </a:r>
            <a:r>
              <a:rPr lang="cs-CZ" dirty="0" err="1"/>
              <a:t>talking</a:t>
            </a:r>
            <a:r>
              <a:rPr lang="cs-CZ" dirty="0"/>
              <a:t> </a:t>
            </a:r>
            <a:r>
              <a:rPr lang="cs-CZ" dirty="0" err="1"/>
              <a:t>about</a:t>
            </a:r>
            <a:r>
              <a:rPr lang="cs-CZ" dirty="0"/>
              <a:t> </a:t>
            </a:r>
            <a:r>
              <a:rPr lang="cs-CZ" dirty="0" err="1"/>
              <a:t>all</a:t>
            </a:r>
            <a:r>
              <a:rPr lang="cs-CZ" dirty="0"/>
              <a:t> </a:t>
            </a:r>
            <a:r>
              <a:rPr lang="cs-CZ" dirty="0" err="1"/>
              <a:t>books</a:t>
            </a:r>
            <a:r>
              <a:rPr lang="cs-CZ" dirty="0"/>
              <a:t> in </a:t>
            </a:r>
            <a:r>
              <a:rPr lang="cs-CZ" dirty="0" err="1"/>
              <a:t>general</a:t>
            </a:r>
            <a:r>
              <a:rPr lang="cs-CZ" dirty="0"/>
              <a:t>.</a:t>
            </a:r>
          </a:p>
          <a:p>
            <a:r>
              <a:rPr lang="cs-CZ" dirty="0"/>
              <a:t> </a:t>
            </a:r>
          </a:p>
          <a:p>
            <a:r>
              <a:rPr lang="cs-CZ" dirty="0"/>
              <a:t> </a:t>
            </a:r>
            <a:r>
              <a:rPr lang="cs-CZ" b="1" dirty="0" err="1" smtClean="0"/>
              <a:t>Print</a:t>
            </a:r>
            <a:r>
              <a:rPr lang="cs-CZ" b="1" dirty="0" smtClean="0"/>
              <a:t> </a:t>
            </a:r>
            <a:r>
              <a:rPr lang="cs-CZ" b="1" dirty="0" err="1"/>
              <a:t>out</a:t>
            </a:r>
            <a:r>
              <a:rPr lang="cs-CZ" b="1" dirty="0"/>
              <a:t> </a:t>
            </a:r>
            <a:r>
              <a:rPr lang="cs-CZ" b="1" dirty="0" err="1"/>
              <a:t>the</a:t>
            </a:r>
            <a:r>
              <a:rPr lang="cs-CZ" b="1" dirty="0"/>
              <a:t> </a:t>
            </a:r>
            <a:r>
              <a:rPr lang="cs-CZ" b="1" dirty="0" err="1"/>
              <a:t>figures</a:t>
            </a:r>
            <a:r>
              <a:rPr lang="cs-CZ" b="1" dirty="0"/>
              <a:t> </a:t>
            </a:r>
            <a:r>
              <a:rPr lang="cs-CZ" b="1" dirty="0" err="1"/>
              <a:t>for</a:t>
            </a:r>
            <a:r>
              <a:rPr lang="cs-CZ" b="1" dirty="0"/>
              <a:t> </a:t>
            </a:r>
            <a:r>
              <a:rPr lang="cs-CZ" b="1" dirty="0" err="1"/>
              <a:t>our</a:t>
            </a:r>
            <a:r>
              <a:rPr lang="cs-CZ" b="1" dirty="0"/>
              <a:t> </a:t>
            </a:r>
            <a:r>
              <a:rPr lang="cs-CZ" b="1" dirty="0" err="1"/>
              <a:t>paper</a:t>
            </a:r>
            <a:r>
              <a:rPr lang="cs-CZ" dirty="0"/>
              <a:t>.</a:t>
            </a:r>
          </a:p>
          <a:p>
            <a:r>
              <a:rPr lang="cs-CZ" dirty="0"/>
              <a:t> </a:t>
            </a:r>
          </a:p>
          <a:p>
            <a:r>
              <a:rPr lang="cs-CZ" dirty="0" err="1"/>
              <a:t>Your</a:t>
            </a:r>
            <a:r>
              <a:rPr lang="cs-CZ" dirty="0"/>
              <a:t> audience </a:t>
            </a:r>
            <a:r>
              <a:rPr lang="cs-CZ" dirty="0" err="1"/>
              <a:t>knows</a:t>
            </a:r>
            <a:r>
              <a:rPr lang="cs-CZ" dirty="0"/>
              <a:t> </a:t>
            </a:r>
            <a:r>
              <a:rPr lang="cs-CZ" dirty="0" err="1"/>
              <a:t>exactly</a:t>
            </a:r>
            <a:r>
              <a:rPr lang="cs-CZ" dirty="0"/>
              <a:t> </a:t>
            </a:r>
            <a:r>
              <a:rPr lang="cs-CZ" dirty="0" err="1"/>
              <a:t>which</a:t>
            </a:r>
            <a:r>
              <a:rPr lang="cs-CZ" dirty="0"/>
              <a:t> </a:t>
            </a:r>
            <a:r>
              <a:rPr lang="cs-CZ" dirty="0" err="1"/>
              <a:t>figures</a:t>
            </a:r>
            <a:r>
              <a:rPr lang="cs-CZ" dirty="0"/>
              <a:t> are to </a:t>
            </a:r>
            <a:r>
              <a:rPr lang="cs-CZ" dirty="0" err="1"/>
              <a:t>be</a:t>
            </a:r>
            <a:r>
              <a:rPr lang="cs-CZ" dirty="0"/>
              <a:t> </a:t>
            </a:r>
            <a:r>
              <a:rPr lang="cs-CZ" dirty="0" err="1"/>
              <a:t>printed</a:t>
            </a:r>
            <a:r>
              <a:rPr lang="cs-CZ" dirty="0"/>
              <a:t> </a:t>
            </a:r>
            <a:r>
              <a:rPr lang="cs-CZ" dirty="0" err="1"/>
              <a:t>out</a:t>
            </a:r>
            <a:r>
              <a:rPr lang="cs-CZ" dirty="0"/>
              <a:t>.</a:t>
            </a:r>
          </a:p>
          <a:p>
            <a:pPr marL="0" indent="0">
              <a:buNone/>
            </a:pPr>
            <a:r>
              <a:rPr lang="cs-CZ" dirty="0"/>
              <a:t/>
            </a:r>
            <a:br>
              <a:rPr lang="cs-CZ" dirty="0"/>
            </a:br>
            <a:endParaRPr lang="en-GB" dirty="0"/>
          </a:p>
        </p:txBody>
      </p:sp>
    </p:spTree>
    <p:extLst>
      <p:ext uri="{BB962C8B-B14F-4D97-AF65-F5344CB8AC3E}">
        <p14:creationId xmlns:p14="http://schemas.microsoft.com/office/powerpoint/2010/main" val="1575430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24256"/>
            <a:ext cx="10515600" cy="5652707"/>
          </a:xfrm>
        </p:spPr>
        <p:txBody>
          <a:bodyPr>
            <a:normAutofit fontScale="85000" lnSpcReduction="10000"/>
          </a:bodyPr>
          <a:lstStyle/>
          <a:p>
            <a:pPr marL="0" indent="0">
              <a:buNone/>
            </a:pPr>
            <a:r>
              <a:rPr lang="cs-CZ" b="1" dirty="0"/>
              <a:t>3. </a:t>
            </a:r>
            <a:r>
              <a:rPr lang="cs-CZ" b="1" dirty="0" err="1"/>
              <a:t>For</a:t>
            </a:r>
            <a:r>
              <a:rPr lang="cs-CZ" b="1" dirty="0"/>
              <a:t> </a:t>
            </a:r>
            <a:r>
              <a:rPr lang="cs-CZ" b="1" dirty="0" err="1"/>
              <a:t>uncountable</a:t>
            </a:r>
            <a:r>
              <a:rPr lang="cs-CZ" b="1" dirty="0"/>
              <a:t> </a:t>
            </a:r>
            <a:r>
              <a:rPr lang="cs-CZ" b="1" dirty="0" err="1"/>
              <a:t>nouns</a:t>
            </a:r>
            <a:r>
              <a:rPr lang="cs-CZ" b="1" dirty="0" smtClean="0"/>
              <a:t>:</a:t>
            </a:r>
          </a:p>
          <a:p>
            <a:pPr marL="0" indent="0">
              <a:buNone/>
            </a:pPr>
            <a:endParaRPr lang="cs-CZ" b="1" dirty="0"/>
          </a:p>
          <a:p>
            <a:r>
              <a:rPr lang="cs-CZ" dirty="0"/>
              <a:t> </a:t>
            </a:r>
            <a:r>
              <a:rPr lang="cs-CZ" dirty="0" err="1" smtClean="0"/>
              <a:t>With</a:t>
            </a:r>
            <a:r>
              <a:rPr lang="cs-CZ" dirty="0" smtClean="0"/>
              <a:t> </a:t>
            </a:r>
            <a:r>
              <a:rPr lang="cs-CZ" dirty="0" err="1"/>
              <a:t>uncountable</a:t>
            </a:r>
            <a:r>
              <a:rPr lang="cs-CZ" dirty="0"/>
              <a:t> </a:t>
            </a:r>
            <a:r>
              <a:rPr lang="cs-CZ" dirty="0" err="1"/>
              <a:t>nouns</a:t>
            </a:r>
            <a:r>
              <a:rPr lang="cs-CZ" dirty="0"/>
              <a:t>, </a:t>
            </a:r>
            <a:r>
              <a:rPr lang="cs-CZ" dirty="0" err="1"/>
              <a:t>you</a:t>
            </a:r>
            <a:r>
              <a:rPr lang="cs-CZ" dirty="0"/>
              <a:t> are not </a:t>
            </a:r>
            <a:r>
              <a:rPr lang="cs-CZ" dirty="0" err="1"/>
              <a:t>talking</a:t>
            </a:r>
            <a:r>
              <a:rPr lang="cs-CZ" dirty="0"/>
              <a:t> </a:t>
            </a:r>
            <a:r>
              <a:rPr lang="cs-CZ" dirty="0" err="1"/>
              <a:t>about</a:t>
            </a:r>
            <a:r>
              <a:rPr lang="cs-CZ" dirty="0"/>
              <a:t> </a:t>
            </a:r>
            <a:r>
              <a:rPr lang="cs-CZ" dirty="0" err="1"/>
              <a:t>elements</a:t>
            </a:r>
            <a:r>
              <a:rPr lang="cs-CZ" dirty="0"/>
              <a:t> in a </a:t>
            </a:r>
            <a:r>
              <a:rPr lang="cs-CZ" dirty="0" err="1"/>
              <a:t>group</a:t>
            </a:r>
            <a:r>
              <a:rPr lang="cs-CZ" dirty="0"/>
              <a:t> but </a:t>
            </a:r>
            <a:r>
              <a:rPr lang="cs-CZ" dirty="0" err="1"/>
              <a:t>about</a:t>
            </a:r>
            <a:r>
              <a:rPr lang="cs-CZ" dirty="0"/>
              <a:t> </a:t>
            </a:r>
            <a:r>
              <a:rPr lang="cs-CZ" dirty="0" err="1"/>
              <a:t>an</a:t>
            </a:r>
            <a:r>
              <a:rPr lang="cs-CZ" dirty="0"/>
              <a:t> entity </a:t>
            </a:r>
            <a:r>
              <a:rPr lang="cs-CZ" dirty="0" err="1"/>
              <a:t>or</a:t>
            </a:r>
            <a:r>
              <a:rPr lang="cs-CZ" dirty="0"/>
              <a:t> a substance </a:t>
            </a:r>
            <a:r>
              <a:rPr lang="cs-CZ" dirty="0" err="1"/>
              <a:t>or</a:t>
            </a:r>
            <a:r>
              <a:rPr lang="cs-CZ" dirty="0"/>
              <a:t> a part </a:t>
            </a:r>
            <a:r>
              <a:rPr lang="cs-CZ" dirty="0" err="1"/>
              <a:t>of</a:t>
            </a:r>
            <a:r>
              <a:rPr lang="cs-CZ" dirty="0"/>
              <a:t> </a:t>
            </a:r>
            <a:r>
              <a:rPr lang="cs-CZ" dirty="0" err="1"/>
              <a:t>an</a:t>
            </a:r>
            <a:r>
              <a:rPr lang="cs-CZ" dirty="0"/>
              <a:t> entity </a:t>
            </a:r>
            <a:r>
              <a:rPr lang="cs-CZ" dirty="0" err="1"/>
              <a:t>or</a:t>
            </a:r>
            <a:r>
              <a:rPr lang="cs-CZ" dirty="0"/>
              <a:t> a substance.</a:t>
            </a:r>
          </a:p>
          <a:p>
            <a:pPr marL="0" indent="0">
              <a:buNone/>
            </a:pPr>
            <a:r>
              <a:rPr lang="cs-CZ" dirty="0" smtClean="0"/>
              <a:t>	</a:t>
            </a:r>
            <a:r>
              <a:rPr lang="cs-CZ" dirty="0" err="1" smtClean="0"/>
              <a:t>Again</a:t>
            </a:r>
            <a:r>
              <a:rPr lang="cs-CZ" dirty="0"/>
              <a:t>, </a:t>
            </a:r>
            <a:r>
              <a:rPr lang="cs-CZ" dirty="0" err="1"/>
              <a:t>this</a:t>
            </a:r>
            <a:r>
              <a:rPr lang="cs-CZ" dirty="0"/>
              <a:t> </a:t>
            </a:r>
            <a:r>
              <a:rPr lang="cs-CZ" dirty="0" err="1"/>
              <a:t>is</a:t>
            </a:r>
            <a:r>
              <a:rPr lang="cs-CZ" dirty="0"/>
              <a:t> not a </a:t>
            </a:r>
            <a:r>
              <a:rPr lang="cs-CZ" dirty="0" err="1"/>
              <a:t>general</a:t>
            </a:r>
            <a:r>
              <a:rPr lang="cs-CZ" dirty="0"/>
              <a:t> </a:t>
            </a:r>
            <a:r>
              <a:rPr lang="cs-CZ" dirty="0" err="1"/>
              <a:t>statement</a:t>
            </a:r>
            <a:r>
              <a:rPr lang="cs-CZ" dirty="0"/>
              <a:t> </a:t>
            </a:r>
            <a:r>
              <a:rPr lang="cs-CZ" dirty="0" err="1"/>
              <a:t>because</a:t>
            </a:r>
            <a:r>
              <a:rPr lang="cs-CZ" dirty="0"/>
              <a:t> </a:t>
            </a:r>
            <a:r>
              <a:rPr lang="cs-CZ" dirty="0" err="1"/>
              <a:t>you</a:t>
            </a:r>
            <a:r>
              <a:rPr lang="cs-CZ" dirty="0"/>
              <a:t> </a:t>
            </a:r>
            <a:r>
              <a:rPr lang="cs-CZ" dirty="0" err="1"/>
              <a:t>will</a:t>
            </a:r>
            <a:r>
              <a:rPr lang="cs-CZ" dirty="0"/>
              <a:t> not listen to </a:t>
            </a:r>
            <a:r>
              <a:rPr lang="cs-CZ" dirty="0" err="1"/>
              <a:t>all</a:t>
            </a:r>
            <a:r>
              <a:rPr lang="cs-CZ" dirty="0"/>
              <a:t> </a:t>
            </a:r>
            <a:r>
              <a:rPr lang="cs-CZ" dirty="0" err="1"/>
              <a:t>the</a:t>
            </a:r>
            <a:r>
              <a:rPr lang="cs-CZ" dirty="0"/>
              <a:t> </a:t>
            </a:r>
            <a:r>
              <a:rPr lang="cs-CZ" dirty="0" smtClean="0"/>
              <a:t>	music </a:t>
            </a:r>
            <a:r>
              <a:rPr lang="cs-CZ" dirty="0"/>
              <a:t>in </a:t>
            </a:r>
            <a:r>
              <a:rPr lang="cs-CZ" dirty="0" err="1"/>
              <a:t>the</a:t>
            </a:r>
            <a:r>
              <a:rPr lang="cs-CZ" dirty="0"/>
              <a:t> </a:t>
            </a:r>
            <a:r>
              <a:rPr lang="cs-CZ" dirty="0" err="1"/>
              <a:t>world</a:t>
            </a:r>
            <a:r>
              <a:rPr lang="cs-CZ" dirty="0"/>
              <a:t>, just a </a:t>
            </a:r>
            <a:r>
              <a:rPr lang="cs-CZ" dirty="0" err="1"/>
              <a:t>selected</a:t>
            </a:r>
            <a:r>
              <a:rPr lang="cs-CZ" dirty="0"/>
              <a:t> </a:t>
            </a:r>
            <a:r>
              <a:rPr lang="cs-CZ" dirty="0" err="1"/>
              <a:t>piece</a:t>
            </a:r>
            <a:r>
              <a:rPr lang="cs-CZ" dirty="0"/>
              <a:t>. </a:t>
            </a:r>
            <a:r>
              <a:rPr lang="cs-CZ" dirty="0" err="1"/>
              <a:t>Which</a:t>
            </a:r>
            <a:r>
              <a:rPr lang="cs-CZ" dirty="0"/>
              <a:t> </a:t>
            </a:r>
            <a:r>
              <a:rPr lang="cs-CZ" dirty="0" err="1"/>
              <a:t>songs</a:t>
            </a:r>
            <a:r>
              <a:rPr lang="cs-CZ" dirty="0"/>
              <a:t> </a:t>
            </a:r>
            <a:r>
              <a:rPr lang="cs-CZ" dirty="0" err="1"/>
              <a:t>you</a:t>
            </a:r>
            <a:r>
              <a:rPr lang="cs-CZ" dirty="0"/>
              <a:t> </a:t>
            </a:r>
            <a:r>
              <a:rPr lang="cs-CZ" dirty="0" err="1"/>
              <a:t>want</a:t>
            </a:r>
            <a:r>
              <a:rPr lang="cs-CZ" dirty="0"/>
              <a:t> to </a:t>
            </a:r>
            <a:r>
              <a:rPr lang="cs-CZ" dirty="0" smtClean="0"/>
              <a:t>listen to 	</a:t>
            </a:r>
            <a:r>
              <a:rPr lang="cs-CZ" dirty="0" err="1" smtClean="0"/>
              <a:t>is</a:t>
            </a:r>
            <a:r>
              <a:rPr lang="cs-CZ" dirty="0" smtClean="0"/>
              <a:t> not </a:t>
            </a:r>
            <a:r>
              <a:rPr lang="cs-CZ" dirty="0" err="1" smtClean="0"/>
              <a:t>clear</a:t>
            </a:r>
            <a:r>
              <a:rPr lang="cs-CZ" dirty="0" smtClean="0"/>
              <a:t> to </a:t>
            </a:r>
            <a:r>
              <a:rPr lang="cs-CZ" dirty="0" err="1" smtClean="0"/>
              <a:t>your</a:t>
            </a:r>
            <a:r>
              <a:rPr lang="cs-CZ" dirty="0" smtClean="0"/>
              <a:t> audience, </a:t>
            </a:r>
            <a:r>
              <a:rPr lang="cs-CZ" dirty="0" err="1" smtClean="0"/>
              <a:t>maybe</a:t>
            </a:r>
            <a:r>
              <a:rPr lang="cs-CZ" dirty="0" smtClean="0"/>
              <a:t> not </a:t>
            </a:r>
            <a:r>
              <a:rPr lang="cs-CZ" dirty="0" err="1" smtClean="0"/>
              <a:t>even</a:t>
            </a:r>
            <a:r>
              <a:rPr lang="cs-CZ" dirty="0" smtClean="0"/>
              <a:t> to </a:t>
            </a:r>
            <a:r>
              <a:rPr lang="cs-CZ" dirty="0" err="1" smtClean="0"/>
              <a:t>you</a:t>
            </a:r>
            <a:r>
              <a:rPr lang="cs-CZ" dirty="0" smtClean="0"/>
              <a:t>. </a:t>
            </a:r>
          </a:p>
          <a:p>
            <a:pPr marL="0" indent="0">
              <a:buNone/>
            </a:pPr>
            <a:r>
              <a:rPr lang="cs-CZ" dirty="0" smtClean="0"/>
              <a:t>    </a:t>
            </a:r>
            <a:r>
              <a:rPr lang="cs-CZ" dirty="0" err="1" smtClean="0"/>
              <a:t>You</a:t>
            </a:r>
            <a:r>
              <a:rPr lang="cs-CZ" dirty="0" smtClean="0"/>
              <a:t> </a:t>
            </a:r>
            <a:r>
              <a:rPr lang="cs-CZ" dirty="0" err="1" smtClean="0"/>
              <a:t>can</a:t>
            </a:r>
            <a:r>
              <a:rPr lang="cs-CZ" dirty="0" smtClean="0"/>
              <a:t> </a:t>
            </a:r>
            <a:r>
              <a:rPr lang="cs-CZ" dirty="0" err="1" smtClean="0"/>
              <a:t>also</a:t>
            </a:r>
            <a:r>
              <a:rPr lang="cs-CZ" dirty="0" smtClean="0"/>
              <a:t> </a:t>
            </a:r>
            <a:r>
              <a:rPr lang="cs-CZ" dirty="0" err="1" smtClean="0"/>
              <a:t>say</a:t>
            </a:r>
            <a:r>
              <a:rPr lang="cs-CZ" dirty="0" smtClean="0"/>
              <a:t>: </a:t>
            </a:r>
            <a:r>
              <a:rPr lang="cs-CZ" b="1" dirty="0" err="1" smtClean="0"/>
              <a:t>Let‘s</a:t>
            </a:r>
            <a:r>
              <a:rPr lang="cs-CZ" b="1" dirty="0" smtClean="0"/>
              <a:t> listen to </a:t>
            </a:r>
            <a:r>
              <a:rPr lang="cs-CZ" b="1" dirty="0" err="1" smtClean="0"/>
              <a:t>some</a:t>
            </a:r>
            <a:r>
              <a:rPr lang="cs-CZ" b="1" dirty="0" smtClean="0"/>
              <a:t> music.</a:t>
            </a:r>
          </a:p>
          <a:p>
            <a:endParaRPr lang="cs-CZ" b="1" dirty="0" smtClean="0"/>
          </a:p>
          <a:p>
            <a:r>
              <a:rPr lang="cs-CZ" b="1" dirty="0" err="1" smtClean="0"/>
              <a:t>Can</a:t>
            </a:r>
            <a:r>
              <a:rPr lang="cs-CZ" b="1" dirty="0" smtClean="0"/>
              <a:t> </a:t>
            </a:r>
            <a:r>
              <a:rPr lang="cs-CZ" b="1" dirty="0" err="1"/>
              <a:t>you</a:t>
            </a:r>
            <a:r>
              <a:rPr lang="cs-CZ" b="1" dirty="0"/>
              <a:t> </a:t>
            </a:r>
            <a:r>
              <a:rPr lang="cs-CZ" b="1" dirty="0" err="1"/>
              <a:t>hear</a:t>
            </a:r>
            <a:r>
              <a:rPr lang="cs-CZ" b="1" dirty="0"/>
              <a:t> </a:t>
            </a:r>
            <a:r>
              <a:rPr lang="cs-CZ" b="1" dirty="0" err="1"/>
              <a:t>the</a:t>
            </a:r>
            <a:r>
              <a:rPr lang="cs-CZ" b="1" dirty="0"/>
              <a:t> music?</a:t>
            </a:r>
            <a:endParaRPr lang="cs-CZ" dirty="0"/>
          </a:p>
          <a:p>
            <a:pPr marL="0" indent="0">
              <a:buNone/>
            </a:pPr>
            <a:endParaRPr lang="cs-CZ" dirty="0"/>
          </a:p>
          <a:p>
            <a:r>
              <a:rPr lang="cs-CZ" dirty="0" err="1"/>
              <a:t>This</a:t>
            </a:r>
            <a:r>
              <a:rPr lang="cs-CZ" dirty="0"/>
              <a:t> sentence </a:t>
            </a:r>
            <a:r>
              <a:rPr lang="cs-CZ" dirty="0" err="1"/>
              <a:t>refers</a:t>
            </a:r>
            <a:r>
              <a:rPr lang="cs-CZ" dirty="0"/>
              <a:t> to a </a:t>
            </a:r>
            <a:r>
              <a:rPr lang="cs-CZ" dirty="0" err="1"/>
              <a:t>specific</a:t>
            </a:r>
            <a:r>
              <a:rPr lang="cs-CZ" dirty="0"/>
              <a:t> </a:t>
            </a:r>
            <a:r>
              <a:rPr lang="cs-CZ" dirty="0" err="1"/>
              <a:t>piece</a:t>
            </a:r>
            <a:r>
              <a:rPr lang="cs-CZ" dirty="0"/>
              <a:t> </a:t>
            </a:r>
            <a:r>
              <a:rPr lang="cs-CZ" dirty="0" err="1"/>
              <a:t>of</a:t>
            </a:r>
            <a:r>
              <a:rPr lang="cs-CZ" dirty="0"/>
              <a:t> music </a:t>
            </a:r>
            <a:r>
              <a:rPr lang="cs-CZ" dirty="0" err="1"/>
              <a:t>which</a:t>
            </a:r>
            <a:r>
              <a:rPr lang="cs-CZ" dirty="0"/>
              <a:t> </a:t>
            </a:r>
            <a:r>
              <a:rPr lang="cs-CZ" dirty="0" err="1"/>
              <a:t>can</a:t>
            </a:r>
            <a:r>
              <a:rPr lang="cs-CZ" dirty="0"/>
              <a:t> </a:t>
            </a:r>
            <a:r>
              <a:rPr lang="cs-CZ" dirty="0" err="1"/>
              <a:t>be</a:t>
            </a:r>
            <a:r>
              <a:rPr lang="cs-CZ" dirty="0"/>
              <a:t> </a:t>
            </a:r>
            <a:r>
              <a:rPr lang="cs-CZ" dirty="0" err="1"/>
              <a:t>heard</a:t>
            </a:r>
            <a:r>
              <a:rPr lang="cs-CZ" dirty="0"/>
              <a:t> in </a:t>
            </a:r>
            <a:r>
              <a:rPr lang="cs-CZ" dirty="0" err="1"/>
              <a:t>the</a:t>
            </a:r>
            <a:r>
              <a:rPr lang="cs-CZ" dirty="0"/>
              <a:t> </a:t>
            </a:r>
            <a:r>
              <a:rPr lang="cs-CZ" dirty="0" err="1"/>
              <a:t>room</a:t>
            </a:r>
            <a:r>
              <a:rPr lang="cs-CZ" dirty="0"/>
              <a:t> </a:t>
            </a:r>
            <a:r>
              <a:rPr lang="cs-CZ" dirty="0" err="1"/>
              <a:t>where</a:t>
            </a:r>
            <a:r>
              <a:rPr lang="cs-CZ" dirty="0"/>
              <a:t> </a:t>
            </a:r>
            <a:r>
              <a:rPr lang="cs-CZ" dirty="0" err="1"/>
              <a:t>you</a:t>
            </a:r>
            <a:r>
              <a:rPr lang="cs-CZ" dirty="0"/>
              <a:t> are. </a:t>
            </a:r>
            <a:r>
              <a:rPr lang="cs-CZ" dirty="0" err="1"/>
              <a:t>The</a:t>
            </a:r>
            <a:r>
              <a:rPr lang="cs-CZ" dirty="0"/>
              <a:t> </a:t>
            </a:r>
            <a:r>
              <a:rPr lang="cs-CZ" dirty="0" err="1"/>
              <a:t>listener</a:t>
            </a:r>
            <a:r>
              <a:rPr lang="cs-CZ" dirty="0"/>
              <a:t> </a:t>
            </a:r>
            <a:r>
              <a:rPr lang="cs-CZ" dirty="0" err="1"/>
              <a:t>knows</a:t>
            </a:r>
            <a:r>
              <a:rPr lang="cs-CZ" dirty="0"/>
              <a:t> </a:t>
            </a:r>
            <a:r>
              <a:rPr lang="cs-CZ" dirty="0" err="1"/>
              <a:t>what</a:t>
            </a:r>
            <a:r>
              <a:rPr lang="cs-CZ" dirty="0"/>
              <a:t> to </a:t>
            </a:r>
            <a:r>
              <a:rPr lang="cs-CZ" dirty="0" err="1"/>
              <a:t>focus</a:t>
            </a:r>
            <a:r>
              <a:rPr lang="cs-CZ" dirty="0"/>
              <a:t> on to </a:t>
            </a:r>
            <a:r>
              <a:rPr lang="cs-CZ" dirty="0" err="1"/>
              <a:t>answer</a:t>
            </a:r>
            <a:r>
              <a:rPr lang="cs-CZ" dirty="0"/>
              <a:t> </a:t>
            </a:r>
            <a:r>
              <a:rPr lang="cs-CZ" dirty="0" err="1"/>
              <a:t>your</a:t>
            </a:r>
            <a:r>
              <a:rPr lang="cs-CZ" dirty="0"/>
              <a:t> </a:t>
            </a:r>
            <a:r>
              <a:rPr lang="cs-CZ" dirty="0" err="1" smtClean="0"/>
              <a:t>question</a:t>
            </a:r>
            <a:r>
              <a:rPr lang="cs-CZ" dirty="0" smtClean="0"/>
              <a:t>.</a:t>
            </a:r>
            <a:endParaRPr lang="cs-CZ" b="1" dirty="0"/>
          </a:p>
          <a:p>
            <a:pPr marL="0" indent="0">
              <a:buNone/>
            </a:pPr>
            <a:r>
              <a:rPr lang="cs-CZ" dirty="0"/>
              <a:t/>
            </a:r>
            <a:br>
              <a:rPr lang="cs-CZ" dirty="0"/>
            </a:br>
            <a:endParaRPr lang="cs-CZ" dirty="0"/>
          </a:p>
        </p:txBody>
      </p:sp>
    </p:spTree>
    <p:extLst>
      <p:ext uri="{BB962C8B-B14F-4D97-AF65-F5344CB8AC3E}">
        <p14:creationId xmlns:p14="http://schemas.microsoft.com/office/powerpoint/2010/main" val="339922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548640" y="333652"/>
            <a:ext cx="10515600" cy="5603852"/>
          </a:xfrm>
        </p:spPr>
        <p:txBody>
          <a:bodyPr>
            <a:normAutofit/>
          </a:bodyPr>
          <a:lstStyle/>
          <a:p>
            <a:r>
              <a:rPr lang="cs-CZ" dirty="0"/>
              <a:t>A FINAL DIAGRAM ILLUSTRATING THE DECISION-MAKING PROCESS WHEN </a:t>
            </a:r>
            <a:r>
              <a:rPr lang="cs-CZ" dirty="0" smtClean="0"/>
              <a:t>DEALING </a:t>
            </a:r>
            <a:r>
              <a:rPr lang="cs-CZ" smtClean="0"/>
              <a:t>WITH ARTICLES:</a:t>
            </a:r>
            <a:endParaRPr lang="cs-CZ" dirty="0"/>
          </a:p>
        </p:txBody>
      </p:sp>
    </p:spTree>
    <p:extLst>
      <p:ext uri="{BB962C8B-B14F-4D97-AF65-F5344CB8AC3E}">
        <p14:creationId xmlns:p14="http://schemas.microsoft.com/office/powerpoint/2010/main" val="3723055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sz="3600" dirty="0"/>
              <a:t/>
            </a:r>
            <a:br>
              <a:rPr lang="cs-CZ" sz="3600" dirty="0"/>
            </a:br>
            <a:r>
              <a:rPr lang="cs-CZ" dirty="0"/>
              <a:t> </a:t>
            </a:r>
            <a:br>
              <a:rPr lang="cs-CZ" dirty="0"/>
            </a:br>
            <a:endParaRPr lang="cs-CZ" dirty="0"/>
          </a:p>
        </p:txBody>
      </p:sp>
      <p:pic>
        <p:nvPicPr>
          <p:cNvPr id="3154" name="Zástupný symbol pro obsah 3153"/>
          <p:cNvPicPr>
            <a:picLocks noGrp="1" noChangeAspect="1"/>
          </p:cNvPicPr>
          <p:nvPr>
            <p:ph idx="1"/>
          </p:nvPr>
        </p:nvPicPr>
        <p:blipFill>
          <a:blip r:embed="rId2"/>
          <a:stretch>
            <a:fillRect/>
          </a:stretch>
        </p:blipFill>
        <p:spPr>
          <a:xfrm>
            <a:off x="2218945" y="475488"/>
            <a:ext cx="7376159" cy="6091301"/>
          </a:xfrm>
          <a:prstGeom prst="rect">
            <a:avLst/>
          </a:prstGeom>
        </p:spPr>
      </p:pic>
    </p:spTree>
    <p:extLst>
      <p:ext uri="{BB962C8B-B14F-4D97-AF65-F5344CB8AC3E}">
        <p14:creationId xmlns:p14="http://schemas.microsoft.com/office/powerpoint/2010/main" val="366716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70BF153-1C48-4905-BE52-406BE723DB65}"/>
              </a:ext>
            </a:extLst>
          </p:cNvPr>
          <p:cNvSpPr>
            <a:spLocks noGrp="1"/>
          </p:cNvSpPr>
          <p:nvPr>
            <p:ph type="title"/>
          </p:nvPr>
        </p:nvSpPr>
        <p:spPr/>
        <p:txBody>
          <a:bodyPr>
            <a:normAutofit fontScale="90000"/>
          </a:bodyPr>
          <a:lstStyle/>
          <a:p>
            <a:pPr algn="ctr"/>
            <a:r>
              <a:rPr lang="cs-CZ" dirty="0"/>
              <a:t/>
            </a:r>
            <a:br>
              <a:rPr lang="cs-CZ" dirty="0"/>
            </a:br>
            <a:r>
              <a:rPr lang="cs-CZ" dirty="0"/>
              <a:t>STEP 1: CHECK DETERMINERS </a:t>
            </a:r>
            <a:br>
              <a:rPr lang="cs-CZ" dirty="0"/>
            </a:br>
            <a:endParaRPr lang="en-US" dirty="0"/>
          </a:p>
        </p:txBody>
      </p:sp>
      <p:sp>
        <p:nvSpPr>
          <p:cNvPr id="3" name="Zástupný symbol pro obsah 2">
            <a:extLst>
              <a:ext uri="{FF2B5EF4-FFF2-40B4-BE49-F238E27FC236}">
                <a16:creationId xmlns:a16="http://schemas.microsoft.com/office/drawing/2014/main" xmlns="" id="{E4E1C068-11EF-4F46-A86D-9EE927CC97BE}"/>
              </a:ext>
            </a:extLst>
          </p:cNvPr>
          <p:cNvSpPr>
            <a:spLocks noGrp="1"/>
          </p:cNvSpPr>
          <p:nvPr>
            <p:ph idx="1"/>
          </p:nvPr>
        </p:nvSpPr>
        <p:spPr/>
        <p:txBody>
          <a:bodyPr>
            <a:normAutofit fontScale="62500" lnSpcReduction="20000"/>
          </a:bodyPr>
          <a:lstStyle/>
          <a:p>
            <a:pPr marL="0" indent="0">
              <a:lnSpc>
                <a:spcPct val="170000"/>
              </a:lnSpc>
              <a:buNone/>
            </a:pPr>
            <a:r>
              <a:rPr lang="en-GB" dirty="0"/>
              <a:t>Articles belong to a group of words called determiners. You can always use only one determiner. So if other determiners are present, no need to worry about using an article. If there is no determiner in front of a noun, you have to consider which article to use.</a:t>
            </a:r>
          </a:p>
          <a:p>
            <a:pPr marL="0" indent="0">
              <a:buNone/>
            </a:pPr>
            <a:endParaRPr lang="en-GB" dirty="0"/>
          </a:p>
          <a:p>
            <a:r>
              <a:rPr lang="en-GB" dirty="0"/>
              <a:t>Determiners include mostly pronouns, quantifiers, and possessives:</a:t>
            </a:r>
          </a:p>
          <a:p>
            <a:pPr lvl="0"/>
            <a:r>
              <a:rPr lang="en-GB" dirty="0"/>
              <a:t>my, your, his, her, its, our, their, whose</a:t>
            </a:r>
          </a:p>
          <a:p>
            <a:pPr lvl="0"/>
            <a:r>
              <a:rPr lang="en-GB" dirty="0"/>
              <a:t>this, that, these, those</a:t>
            </a:r>
          </a:p>
          <a:p>
            <a:r>
              <a:rPr lang="en-GB" dirty="0"/>
              <a:t> some, any, no</a:t>
            </a:r>
          </a:p>
          <a:p>
            <a:pPr lvl="0"/>
            <a:r>
              <a:rPr lang="en-GB" dirty="0"/>
              <a:t>each, every, either, neither</a:t>
            </a:r>
          </a:p>
          <a:p>
            <a:r>
              <a:rPr lang="en-GB" dirty="0"/>
              <a:t> much, most, several </a:t>
            </a:r>
          </a:p>
          <a:p>
            <a:pPr lvl="0"/>
            <a:r>
              <a:rPr lang="en-GB" dirty="0"/>
              <a:t>what, which</a:t>
            </a:r>
          </a:p>
          <a:p>
            <a:r>
              <a:rPr lang="en-GB" dirty="0"/>
              <a:t> Peter’s, life’s</a:t>
            </a:r>
          </a:p>
          <a:p>
            <a:endParaRPr lang="en-GB" dirty="0"/>
          </a:p>
        </p:txBody>
      </p:sp>
    </p:spTree>
    <p:extLst>
      <p:ext uri="{BB962C8B-B14F-4D97-AF65-F5344CB8AC3E}">
        <p14:creationId xmlns:p14="http://schemas.microsoft.com/office/powerpoint/2010/main" val="419737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9C7A60A-6180-4929-AFDB-51AD87888497}"/>
              </a:ext>
            </a:extLst>
          </p:cNvPr>
          <p:cNvSpPr>
            <a:spLocks noGrp="1"/>
          </p:cNvSpPr>
          <p:nvPr>
            <p:ph type="title"/>
          </p:nvPr>
        </p:nvSpPr>
        <p:spPr/>
        <p:txBody>
          <a:bodyPr/>
          <a:lstStyle/>
          <a:p>
            <a:pPr algn="ctr"/>
            <a:r>
              <a:rPr lang="cs-CZ" dirty="0" err="1"/>
              <a:t>Summary</a:t>
            </a:r>
            <a:r>
              <a:rPr lang="cs-CZ" dirty="0"/>
              <a:t>: </a:t>
            </a:r>
            <a:endParaRPr lang="en-US" dirty="0"/>
          </a:p>
        </p:txBody>
      </p:sp>
      <p:sp>
        <p:nvSpPr>
          <p:cNvPr id="3" name="Zástupný symbol pro obsah 2">
            <a:extLst>
              <a:ext uri="{FF2B5EF4-FFF2-40B4-BE49-F238E27FC236}">
                <a16:creationId xmlns:a16="http://schemas.microsoft.com/office/drawing/2014/main" xmlns="" id="{B0E632D2-9215-4C7E-94F1-567F34C7023D}"/>
              </a:ext>
            </a:extLst>
          </p:cNvPr>
          <p:cNvSpPr>
            <a:spLocks noGrp="1"/>
          </p:cNvSpPr>
          <p:nvPr>
            <p:ph idx="1"/>
          </p:nvPr>
        </p:nvSpPr>
        <p:spPr/>
        <p:txBody>
          <a:bodyPr/>
          <a:lstStyle/>
          <a:p>
            <a:pPr marL="0" indent="0">
              <a:buNone/>
            </a:pPr>
            <a:r>
              <a:rPr lang="en-GB" dirty="0"/>
              <a:t>Is there another determiner?	</a:t>
            </a:r>
          </a:p>
          <a:p>
            <a:pPr marL="0" indent="0">
              <a:buNone/>
            </a:pPr>
            <a:endParaRPr lang="en-GB" dirty="0"/>
          </a:p>
          <a:p>
            <a:r>
              <a:rPr lang="en-GB" dirty="0"/>
              <a:t>YES: do not use an article</a:t>
            </a:r>
          </a:p>
          <a:p>
            <a:pPr marL="0" indent="0">
              <a:buNone/>
            </a:pPr>
            <a:endParaRPr lang="en-GB" dirty="0"/>
          </a:p>
          <a:p>
            <a:r>
              <a:rPr lang="en-GB" dirty="0"/>
              <a:t>NO: proceed to step 2</a:t>
            </a:r>
          </a:p>
          <a:p>
            <a:endParaRPr lang="en-GB" dirty="0"/>
          </a:p>
        </p:txBody>
      </p:sp>
    </p:spTree>
    <p:extLst>
      <p:ext uri="{BB962C8B-B14F-4D97-AF65-F5344CB8AC3E}">
        <p14:creationId xmlns:p14="http://schemas.microsoft.com/office/powerpoint/2010/main" val="4073942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8C10400-750F-4648-BC06-CBDB9142289F}"/>
              </a:ext>
            </a:extLst>
          </p:cNvPr>
          <p:cNvSpPr>
            <a:spLocks noGrp="1"/>
          </p:cNvSpPr>
          <p:nvPr>
            <p:ph type="title"/>
          </p:nvPr>
        </p:nvSpPr>
        <p:spPr/>
        <p:txBody>
          <a:bodyPr>
            <a:normAutofit fontScale="90000"/>
          </a:bodyPr>
          <a:lstStyle/>
          <a:p>
            <a:pPr algn="ctr"/>
            <a:r>
              <a:rPr lang="cs-CZ" dirty="0">
                <a:latin typeface="+mn-lt"/>
              </a:rPr>
              <a:t>STEP 2: DECIDE </a:t>
            </a:r>
            <a:r>
              <a:rPr lang="cs-CZ" sz="4000" dirty="0">
                <a:latin typeface="+mn-lt"/>
              </a:rPr>
              <a:t>WHAT KIND OF NOUN YOU ARE DEALING WITH</a:t>
            </a:r>
            <a:r>
              <a:rPr lang="cs-CZ" sz="4000" dirty="0"/>
              <a:t/>
            </a:r>
            <a:br>
              <a:rPr lang="cs-CZ" sz="4000" dirty="0"/>
            </a:br>
            <a:endParaRPr lang="en-US" sz="4000" dirty="0"/>
          </a:p>
        </p:txBody>
      </p:sp>
      <p:sp>
        <p:nvSpPr>
          <p:cNvPr id="3" name="Zástupný symbol pro obsah 2">
            <a:extLst>
              <a:ext uri="{FF2B5EF4-FFF2-40B4-BE49-F238E27FC236}">
                <a16:creationId xmlns:a16="http://schemas.microsoft.com/office/drawing/2014/main" xmlns="" id="{E5A44B2A-0A6D-4ACD-BA48-56365324B080}"/>
              </a:ext>
            </a:extLst>
          </p:cNvPr>
          <p:cNvSpPr>
            <a:spLocks noGrp="1"/>
          </p:cNvSpPr>
          <p:nvPr>
            <p:ph idx="1"/>
          </p:nvPr>
        </p:nvSpPr>
        <p:spPr/>
        <p:txBody>
          <a:bodyPr/>
          <a:lstStyle/>
          <a:p>
            <a:pPr marL="0" indent="0">
              <a:buNone/>
            </a:pPr>
            <a:r>
              <a:rPr lang="cs-CZ" dirty="0" err="1"/>
              <a:t>Nouns</a:t>
            </a:r>
            <a:r>
              <a:rPr lang="cs-CZ" dirty="0"/>
              <a:t> are </a:t>
            </a:r>
            <a:r>
              <a:rPr lang="cs-CZ" dirty="0" err="1"/>
              <a:t>countable</a:t>
            </a:r>
            <a:r>
              <a:rPr lang="cs-CZ" dirty="0"/>
              <a:t> (</a:t>
            </a:r>
            <a:r>
              <a:rPr lang="cs-CZ" dirty="0" err="1"/>
              <a:t>singular</a:t>
            </a:r>
            <a:r>
              <a:rPr lang="cs-CZ" dirty="0"/>
              <a:t> </a:t>
            </a:r>
            <a:r>
              <a:rPr lang="cs-CZ" dirty="0" err="1"/>
              <a:t>or</a:t>
            </a:r>
            <a:r>
              <a:rPr lang="cs-CZ" dirty="0"/>
              <a:t> </a:t>
            </a:r>
            <a:r>
              <a:rPr lang="cs-CZ" dirty="0" err="1"/>
              <a:t>plural</a:t>
            </a:r>
            <a:r>
              <a:rPr lang="cs-CZ" dirty="0"/>
              <a:t>) </a:t>
            </a:r>
            <a:r>
              <a:rPr lang="cs-CZ" dirty="0" err="1"/>
              <a:t>or</a:t>
            </a:r>
            <a:r>
              <a:rPr lang="cs-CZ" dirty="0"/>
              <a:t> </a:t>
            </a:r>
            <a:r>
              <a:rPr lang="cs-CZ" dirty="0" err="1"/>
              <a:t>uncountable</a:t>
            </a:r>
            <a:r>
              <a:rPr lang="cs-CZ" dirty="0"/>
              <a:t> (</a:t>
            </a:r>
            <a:r>
              <a:rPr lang="cs-CZ" dirty="0" err="1"/>
              <a:t>always</a:t>
            </a:r>
            <a:r>
              <a:rPr lang="cs-CZ" dirty="0"/>
              <a:t> </a:t>
            </a:r>
            <a:r>
              <a:rPr lang="cs-CZ" dirty="0" err="1"/>
              <a:t>singular</a:t>
            </a:r>
            <a:r>
              <a:rPr lang="cs-CZ" dirty="0"/>
              <a:t>). </a:t>
            </a:r>
            <a:r>
              <a:rPr lang="cs-CZ" dirty="0" err="1"/>
              <a:t>Plural</a:t>
            </a:r>
            <a:r>
              <a:rPr lang="cs-CZ" dirty="0"/>
              <a:t> </a:t>
            </a:r>
            <a:r>
              <a:rPr lang="cs-CZ" dirty="0" err="1"/>
              <a:t>countable</a:t>
            </a:r>
            <a:r>
              <a:rPr lang="cs-CZ" dirty="0"/>
              <a:t> </a:t>
            </a:r>
            <a:r>
              <a:rPr lang="cs-CZ" dirty="0" err="1"/>
              <a:t>nouns</a:t>
            </a:r>
            <a:r>
              <a:rPr lang="cs-CZ" dirty="0"/>
              <a:t> </a:t>
            </a:r>
            <a:r>
              <a:rPr lang="cs-CZ" dirty="0" err="1"/>
              <a:t>deal</a:t>
            </a:r>
            <a:r>
              <a:rPr lang="cs-CZ" dirty="0"/>
              <a:t> </a:t>
            </a:r>
            <a:r>
              <a:rPr lang="cs-CZ" dirty="0" err="1"/>
              <a:t>with</a:t>
            </a:r>
            <a:r>
              <a:rPr lang="cs-CZ" dirty="0"/>
              <a:t> </a:t>
            </a:r>
            <a:r>
              <a:rPr lang="cs-CZ" dirty="0" err="1"/>
              <a:t>articles</a:t>
            </a:r>
            <a:r>
              <a:rPr lang="cs-CZ" dirty="0"/>
              <a:t> in </a:t>
            </a:r>
            <a:r>
              <a:rPr lang="cs-CZ" dirty="0" err="1"/>
              <a:t>the</a:t>
            </a:r>
            <a:r>
              <a:rPr lang="cs-CZ" dirty="0"/>
              <a:t> </a:t>
            </a:r>
            <a:r>
              <a:rPr lang="cs-CZ" dirty="0" err="1"/>
              <a:t>same</a:t>
            </a:r>
            <a:r>
              <a:rPr lang="cs-CZ" dirty="0"/>
              <a:t> </a:t>
            </a:r>
            <a:r>
              <a:rPr lang="cs-CZ" dirty="0" err="1"/>
              <a:t>way</a:t>
            </a:r>
            <a:r>
              <a:rPr lang="cs-CZ" dirty="0"/>
              <a:t> as </a:t>
            </a:r>
            <a:r>
              <a:rPr lang="cs-CZ" dirty="0" err="1"/>
              <a:t>uncountable</a:t>
            </a:r>
            <a:r>
              <a:rPr lang="cs-CZ" dirty="0"/>
              <a:t> </a:t>
            </a:r>
            <a:r>
              <a:rPr lang="cs-CZ" dirty="0" err="1"/>
              <a:t>nouns</a:t>
            </a:r>
            <a:r>
              <a:rPr lang="cs-CZ" dirty="0"/>
              <a:t>.</a:t>
            </a:r>
          </a:p>
          <a:p>
            <a:pPr marL="0" indent="0">
              <a:buNone/>
            </a:pPr>
            <a:endParaRPr lang="cs-CZ" dirty="0"/>
          </a:p>
          <a:p>
            <a:endParaRPr lang="en-US" dirty="0"/>
          </a:p>
        </p:txBody>
      </p:sp>
    </p:spTree>
    <p:extLst>
      <p:ext uri="{BB962C8B-B14F-4D97-AF65-F5344CB8AC3E}">
        <p14:creationId xmlns:p14="http://schemas.microsoft.com/office/powerpoint/2010/main" val="1899299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B926324-2B8F-4F46-B4D0-CC055DECEC74}"/>
              </a:ext>
            </a:extLst>
          </p:cNvPr>
          <p:cNvSpPr>
            <a:spLocks noGrp="1"/>
          </p:cNvSpPr>
          <p:nvPr>
            <p:ph type="title"/>
          </p:nvPr>
        </p:nvSpPr>
        <p:spPr/>
        <p:txBody>
          <a:bodyPr/>
          <a:lstStyle/>
          <a:p>
            <a:pPr algn="ctr"/>
            <a:r>
              <a:rPr lang="cs-CZ" dirty="0"/>
              <a:t>a/</a:t>
            </a:r>
            <a:r>
              <a:rPr lang="cs-CZ" dirty="0" err="1"/>
              <a:t>an</a:t>
            </a:r>
            <a:r>
              <a:rPr lang="cs-CZ" dirty="0"/>
              <a:t>/</a:t>
            </a:r>
            <a:r>
              <a:rPr lang="cs-CZ" dirty="0" err="1"/>
              <a:t>the</a:t>
            </a:r>
            <a:endParaRPr lang="en-US" dirty="0"/>
          </a:p>
        </p:txBody>
      </p:sp>
      <p:sp>
        <p:nvSpPr>
          <p:cNvPr id="3" name="Zástupný symbol pro obsah 2">
            <a:extLst>
              <a:ext uri="{FF2B5EF4-FFF2-40B4-BE49-F238E27FC236}">
                <a16:creationId xmlns:a16="http://schemas.microsoft.com/office/drawing/2014/main" xmlns="" id="{754E3F77-C902-4E83-9FFE-2FCA732918F6}"/>
              </a:ext>
            </a:extLst>
          </p:cNvPr>
          <p:cNvSpPr>
            <a:spLocks noGrp="1"/>
          </p:cNvSpPr>
          <p:nvPr>
            <p:ph idx="1"/>
          </p:nvPr>
        </p:nvSpPr>
        <p:spPr/>
        <p:txBody>
          <a:bodyPr/>
          <a:lstStyle/>
          <a:p>
            <a:pPr marL="0" indent="0">
              <a:buNone/>
            </a:pPr>
            <a:r>
              <a:rPr lang="cs-CZ" dirty="0" err="1"/>
              <a:t>The</a:t>
            </a:r>
            <a:r>
              <a:rPr lang="cs-CZ" dirty="0"/>
              <a:t> </a:t>
            </a:r>
            <a:r>
              <a:rPr lang="cs-CZ" dirty="0" err="1"/>
              <a:t>indefinite</a:t>
            </a:r>
            <a:r>
              <a:rPr lang="cs-CZ" dirty="0"/>
              <a:t> </a:t>
            </a:r>
            <a:r>
              <a:rPr lang="cs-CZ" dirty="0" err="1"/>
              <a:t>article</a:t>
            </a:r>
            <a:r>
              <a:rPr lang="cs-CZ" dirty="0"/>
              <a:t> </a:t>
            </a:r>
            <a:r>
              <a:rPr lang="cs-CZ" b="1" i="1" dirty="0"/>
              <a:t>a/</a:t>
            </a:r>
            <a:r>
              <a:rPr lang="cs-CZ" b="1" i="1" dirty="0" err="1"/>
              <a:t>an</a:t>
            </a:r>
            <a:r>
              <a:rPr lang="cs-CZ" dirty="0"/>
              <a:t> </a:t>
            </a:r>
            <a:r>
              <a:rPr lang="cs-CZ" dirty="0" err="1"/>
              <a:t>means</a:t>
            </a:r>
            <a:r>
              <a:rPr lang="cs-CZ" dirty="0"/>
              <a:t> </a:t>
            </a:r>
            <a:r>
              <a:rPr lang="cs-CZ" b="1" i="1" dirty="0" err="1"/>
              <a:t>one</a:t>
            </a:r>
            <a:r>
              <a:rPr lang="cs-CZ" dirty="0"/>
              <a:t>. </a:t>
            </a:r>
            <a:r>
              <a:rPr lang="cs-CZ" dirty="0" err="1"/>
              <a:t>That</a:t>
            </a:r>
            <a:r>
              <a:rPr lang="cs-CZ" dirty="0"/>
              <a:t> </a:t>
            </a:r>
            <a:r>
              <a:rPr lang="cs-CZ" dirty="0" err="1"/>
              <a:t>is</a:t>
            </a:r>
            <a:r>
              <a:rPr lang="cs-CZ" dirty="0"/>
              <a:t> </a:t>
            </a:r>
            <a:r>
              <a:rPr lang="cs-CZ" dirty="0" err="1"/>
              <a:t>why</a:t>
            </a:r>
            <a:r>
              <a:rPr lang="cs-CZ" dirty="0"/>
              <a:t> </a:t>
            </a:r>
            <a:r>
              <a:rPr lang="cs-CZ" dirty="0" err="1"/>
              <a:t>you</a:t>
            </a:r>
            <a:r>
              <a:rPr lang="cs-CZ" dirty="0"/>
              <a:t> </a:t>
            </a:r>
            <a:r>
              <a:rPr lang="cs-CZ" dirty="0" err="1"/>
              <a:t>can</a:t>
            </a:r>
            <a:r>
              <a:rPr lang="cs-CZ" dirty="0"/>
              <a:t> </a:t>
            </a:r>
            <a:r>
              <a:rPr lang="cs-CZ" dirty="0" err="1"/>
              <a:t>say</a:t>
            </a:r>
            <a:r>
              <a:rPr lang="cs-CZ" dirty="0"/>
              <a:t> </a:t>
            </a:r>
            <a:r>
              <a:rPr lang="cs-CZ" b="1" i="1" dirty="0" err="1"/>
              <a:t>one</a:t>
            </a:r>
            <a:r>
              <a:rPr lang="cs-CZ" dirty="0"/>
              <a:t> </a:t>
            </a:r>
            <a:r>
              <a:rPr lang="cs-CZ" i="1" dirty="0" err="1"/>
              <a:t>hundred</a:t>
            </a:r>
            <a:r>
              <a:rPr lang="cs-CZ" i="1" dirty="0"/>
              <a:t> </a:t>
            </a:r>
            <a:r>
              <a:rPr lang="cs-CZ" dirty="0" err="1"/>
              <a:t>or</a:t>
            </a:r>
            <a:r>
              <a:rPr lang="cs-CZ" i="1" dirty="0"/>
              <a:t> </a:t>
            </a:r>
            <a:r>
              <a:rPr lang="cs-CZ" b="1" i="1" dirty="0"/>
              <a:t>a</a:t>
            </a:r>
            <a:r>
              <a:rPr lang="cs-CZ" i="1" dirty="0"/>
              <a:t> </a:t>
            </a:r>
            <a:r>
              <a:rPr lang="cs-CZ" i="1" dirty="0" err="1"/>
              <a:t>hundred</a:t>
            </a:r>
            <a:r>
              <a:rPr lang="cs-CZ" dirty="0"/>
              <a:t>. </a:t>
            </a:r>
            <a:r>
              <a:rPr lang="cs-CZ" dirty="0" err="1"/>
              <a:t>Logically</a:t>
            </a:r>
            <a:r>
              <a:rPr lang="cs-CZ" dirty="0"/>
              <a:t>, </a:t>
            </a:r>
            <a:r>
              <a:rPr lang="cs-CZ" dirty="0" err="1"/>
              <a:t>if</a:t>
            </a:r>
            <a:r>
              <a:rPr lang="cs-CZ" i="1" dirty="0"/>
              <a:t> </a:t>
            </a:r>
            <a:r>
              <a:rPr lang="cs-CZ" b="1" i="1" dirty="0"/>
              <a:t>a</a:t>
            </a:r>
            <a:r>
              <a:rPr lang="cs-CZ" i="1" dirty="0"/>
              <a:t> </a:t>
            </a:r>
            <a:r>
              <a:rPr lang="cs-CZ" dirty="0" err="1"/>
              <a:t>means</a:t>
            </a:r>
            <a:r>
              <a:rPr lang="cs-CZ" i="1" dirty="0"/>
              <a:t> </a:t>
            </a:r>
            <a:r>
              <a:rPr lang="cs-CZ" b="1" i="1" dirty="0" err="1"/>
              <a:t>one</a:t>
            </a:r>
            <a:r>
              <a:rPr lang="cs-CZ" dirty="0"/>
              <a:t>, </a:t>
            </a:r>
            <a:r>
              <a:rPr lang="cs-CZ" dirty="0" err="1"/>
              <a:t>you</a:t>
            </a:r>
            <a:r>
              <a:rPr lang="cs-CZ" dirty="0"/>
              <a:t> </a:t>
            </a:r>
            <a:r>
              <a:rPr lang="cs-CZ" dirty="0" err="1"/>
              <a:t>cannot</a:t>
            </a:r>
            <a:r>
              <a:rPr lang="cs-CZ" dirty="0"/>
              <a:t> use </a:t>
            </a:r>
            <a:r>
              <a:rPr lang="cs-CZ" dirty="0" err="1"/>
              <a:t>it</a:t>
            </a:r>
            <a:r>
              <a:rPr lang="cs-CZ" dirty="0"/>
              <a:t> in</a:t>
            </a:r>
            <a:r>
              <a:rPr lang="cs-CZ" i="1" dirty="0"/>
              <a:t> </a:t>
            </a:r>
            <a:r>
              <a:rPr lang="cs-CZ" dirty="0" err="1"/>
              <a:t>the</a:t>
            </a:r>
            <a:r>
              <a:rPr lang="cs-CZ" dirty="0"/>
              <a:t> </a:t>
            </a:r>
            <a:r>
              <a:rPr lang="cs-CZ" dirty="0" err="1"/>
              <a:t>plural</a:t>
            </a:r>
            <a:r>
              <a:rPr lang="cs-CZ" dirty="0"/>
              <a:t>, </a:t>
            </a:r>
            <a:r>
              <a:rPr lang="cs-CZ" dirty="0" err="1"/>
              <a:t>which</a:t>
            </a:r>
            <a:r>
              <a:rPr lang="cs-CZ" dirty="0"/>
              <a:t> </a:t>
            </a:r>
            <a:r>
              <a:rPr lang="cs-CZ" dirty="0" err="1"/>
              <a:t>means</a:t>
            </a:r>
            <a:r>
              <a:rPr lang="cs-CZ" dirty="0"/>
              <a:t> </a:t>
            </a:r>
            <a:r>
              <a:rPr lang="cs-CZ" b="1" i="1" dirty="0"/>
              <a:t>more </a:t>
            </a:r>
            <a:r>
              <a:rPr lang="cs-CZ" b="1" i="1" dirty="0" err="1"/>
              <a:t>than</a:t>
            </a:r>
            <a:r>
              <a:rPr lang="cs-CZ" b="1" i="1" dirty="0"/>
              <a:t> </a:t>
            </a:r>
            <a:r>
              <a:rPr lang="cs-CZ" b="1" i="1" dirty="0" err="1"/>
              <a:t>one</a:t>
            </a:r>
            <a:r>
              <a:rPr lang="cs-CZ" dirty="0"/>
              <a:t>. As </a:t>
            </a:r>
            <a:r>
              <a:rPr lang="cs-CZ" b="1" i="1" dirty="0" err="1"/>
              <a:t>one</a:t>
            </a:r>
            <a:r>
              <a:rPr lang="cs-CZ" dirty="0"/>
              <a:t> </a:t>
            </a:r>
            <a:r>
              <a:rPr lang="cs-CZ" dirty="0" err="1"/>
              <a:t>is</a:t>
            </a:r>
            <a:r>
              <a:rPr lang="cs-CZ" dirty="0"/>
              <a:t> a </a:t>
            </a:r>
            <a:r>
              <a:rPr lang="cs-CZ" dirty="0" err="1"/>
              <a:t>numeral</a:t>
            </a:r>
            <a:r>
              <a:rPr lang="cs-CZ" dirty="0"/>
              <a:t> and </a:t>
            </a:r>
            <a:r>
              <a:rPr lang="cs-CZ" dirty="0" err="1"/>
              <a:t>you</a:t>
            </a:r>
            <a:r>
              <a:rPr lang="cs-CZ" dirty="0"/>
              <a:t> are </a:t>
            </a:r>
            <a:r>
              <a:rPr lang="cs-CZ" dirty="0" err="1"/>
              <a:t>thus</a:t>
            </a:r>
            <a:r>
              <a:rPr lang="cs-CZ" dirty="0"/>
              <a:t> </a:t>
            </a:r>
            <a:r>
              <a:rPr lang="cs-CZ" dirty="0" err="1"/>
              <a:t>counting</a:t>
            </a:r>
            <a:r>
              <a:rPr lang="cs-CZ" dirty="0"/>
              <a:t>, </a:t>
            </a:r>
            <a:r>
              <a:rPr lang="cs-CZ" dirty="0" err="1"/>
              <a:t>you</a:t>
            </a:r>
            <a:r>
              <a:rPr lang="cs-CZ" dirty="0"/>
              <a:t> </a:t>
            </a:r>
            <a:r>
              <a:rPr lang="cs-CZ" dirty="0" err="1"/>
              <a:t>cannot</a:t>
            </a:r>
            <a:r>
              <a:rPr lang="cs-CZ" dirty="0"/>
              <a:t> use </a:t>
            </a:r>
            <a:r>
              <a:rPr lang="cs-CZ" b="1" i="1" dirty="0"/>
              <a:t>a</a:t>
            </a:r>
            <a:r>
              <a:rPr lang="cs-CZ" dirty="0"/>
              <a:t> </a:t>
            </a:r>
            <a:r>
              <a:rPr lang="cs-CZ" dirty="0" err="1"/>
              <a:t>with</a:t>
            </a:r>
            <a:r>
              <a:rPr lang="cs-CZ" dirty="0"/>
              <a:t> </a:t>
            </a:r>
            <a:r>
              <a:rPr lang="cs-CZ" dirty="0" err="1"/>
              <a:t>uncountable</a:t>
            </a:r>
            <a:r>
              <a:rPr lang="cs-CZ" dirty="0"/>
              <a:t> </a:t>
            </a:r>
            <a:r>
              <a:rPr lang="cs-CZ" dirty="0" err="1"/>
              <a:t>nouns</a:t>
            </a:r>
            <a:r>
              <a:rPr lang="cs-CZ" dirty="0"/>
              <a:t>. In </a:t>
            </a:r>
            <a:r>
              <a:rPr lang="cs-CZ" dirty="0" err="1"/>
              <a:t>conclusion</a:t>
            </a:r>
            <a:r>
              <a:rPr lang="cs-CZ" dirty="0"/>
              <a:t>, </a:t>
            </a:r>
            <a:r>
              <a:rPr lang="cs-CZ" dirty="0" err="1"/>
              <a:t>the</a:t>
            </a:r>
            <a:r>
              <a:rPr lang="cs-CZ" dirty="0"/>
              <a:t> </a:t>
            </a:r>
            <a:r>
              <a:rPr lang="cs-CZ" dirty="0" err="1"/>
              <a:t>indefinite</a:t>
            </a:r>
            <a:r>
              <a:rPr lang="cs-CZ" dirty="0"/>
              <a:t> </a:t>
            </a:r>
            <a:r>
              <a:rPr lang="cs-CZ" dirty="0" err="1"/>
              <a:t>article</a:t>
            </a:r>
            <a:r>
              <a:rPr lang="cs-CZ" dirty="0"/>
              <a:t> </a:t>
            </a:r>
            <a:r>
              <a:rPr lang="cs-CZ" dirty="0" err="1"/>
              <a:t>can</a:t>
            </a:r>
            <a:r>
              <a:rPr lang="cs-CZ" dirty="0"/>
              <a:t> </a:t>
            </a:r>
            <a:r>
              <a:rPr lang="cs-CZ" dirty="0" err="1"/>
              <a:t>be</a:t>
            </a:r>
            <a:r>
              <a:rPr lang="cs-CZ" dirty="0"/>
              <a:t> </a:t>
            </a:r>
            <a:r>
              <a:rPr lang="cs-CZ" dirty="0" err="1"/>
              <a:t>used</a:t>
            </a:r>
            <a:r>
              <a:rPr lang="cs-CZ" dirty="0"/>
              <a:t> </a:t>
            </a:r>
            <a:r>
              <a:rPr lang="cs-CZ" dirty="0" err="1"/>
              <a:t>only</a:t>
            </a:r>
            <a:r>
              <a:rPr lang="cs-CZ" dirty="0"/>
              <a:t> </a:t>
            </a:r>
            <a:r>
              <a:rPr lang="cs-CZ" dirty="0" err="1"/>
              <a:t>with</a:t>
            </a:r>
            <a:r>
              <a:rPr lang="cs-CZ" dirty="0"/>
              <a:t> </a:t>
            </a:r>
            <a:r>
              <a:rPr lang="cs-CZ" dirty="0" err="1"/>
              <a:t>countable</a:t>
            </a:r>
            <a:r>
              <a:rPr lang="cs-CZ" dirty="0"/>
              <a:t> </a:t>
            </a:r>
            <a:r>
              <a:rPr lang="cs-CZ" dirty="0" err="1"/>
              <a:t>singular</a:t>
            </a:r>
            <a:r>
              <a:rPr lang="cs-CZ" dirty="0"/>
              <a:t> </a:t>
            </a:r>
            <a:r>
              <a:rPr lang="cs-CZ" dirty="0" err="1"/>
              <a:t>nouns</a:t>
            </a:r>
            <a:r>
              <a:rPr lang="cs-CZ" dirty="0"/>
              <a:t>. </a:t>
            </a:r>
            <a:r>
              <a:rPr lang="cs-CZ" dirty="0" err="1"/>
              <a:t>There</a:t>
            </a:r>
            <a:r>
              <a:rPr lang="cs-CZ" dirty="0"/>
              <a:t> </a:t>
            </a:r>
            <a:r>
              <a:rPr lang="cs-CZ" dirty="0" err="1"/>
              <a:t>is</a:t>
            </a:r>
            <a:r>
              <a:rPr lang="cs-CZ" dirty="0"/>
              <a:t> no </a:t>
            </a:r>
            <a:r>
              <a:rPr lang="cs-CZ" dirty="0" err="1"/>
              <a:t>equivalent</a:t>
            </a:r>
            <a:r>
              <a:rPr lang="cs-CZ" dirty="0"/>
              <a:t> </a:t>
            </a:r>
            <a:r>
              <a:rPr lang="cs-CZ" dirty="0" err="1"/>
              <a:t>for</a:t>
            </a:r>
            <a:r>
              <a:rPr lang="cs-CZ" dirty="0"/>
              <a:t> </a:t>
            </a:r>
            <a:r>
              <a:rPr lang="cs-CZ" dirty="0" err="1"/>
              <a:t>plural</a:t>
            </a:r>
            <a:r>
              <a:rPr lang="cs-CZ" dirty="0"/>
              <a:t> and </a:t>
            </a:r>
            <a:r>
              <a:rPr lang="cs-CZ" dirty="0" err="1"/>
              <a:t>uncountable</a:t>
            </a:r>
            <a:r>
              <a:rPr lang="cs-CZ" dirty="0"/>
              <a:t> </a:t>
            </a:r>
            <a:r>
              <a:rPr lang="cs-CZ" dirty="0" err="1"/>
              <a:t>nouns</a:t>
            </a:r>
            <a:r>
              <a:rPr lang="cs-CZ" dirty="0"/>
              <a:t>, so </a:t>
            </a:r>
            <a:r>
              <a:rPr lang="cs-CZ" dirty="0" err="1"/>
              <a:t>instead</a:t>
            </a:r>
            <a:r>
              <a:rPr lang="cs-CZ" dirty="0"/>
              <a:t> </a:t>
            </a:r>
            <a:r>
              <a:rPr lang="cs-CZ" dirty="0" err="1"/>
              <a:t>of</a:t>
            </a:r>
            <a:r>
              <a:rPr lang="cs-CZ" dirty="0"/>
              <a:t> </a:t>
            </a:r>
            <a:r>
              <a:rPr lang="cs-CZ" dirty="0" err="1"/>
              <a:t>the</a:t>
            </a:r>
            <a:r>
              <a:rPr lang="cs-CZ" dirty="0"/>
              <a:t> </a:t>
            </a:r>
            <a:r>
              <a:rPr lang="cs-CZ" dirty="0" err="1"/>
              <a:t>indefinite</a:t>
            </a:r>
            <a:r>
              <a:rPr lang="cs-CZ" dirty="0"/>
              <a:t> </a:t>
            </a:r>
            <a:r>
              <a:rPr lang="cs-CZ" dirty="0" err="1"/>
              <a:t>article</a:t>
            </a:r>
            <a:r>
              <a:rPr lang="cs-CZ" dirty="0"/>
              <a:t>, </a:t>
            </a:r>
            <a:r>
              <a:rPr lang="cs-CZ" dirty="0" err="1"/>
              <a:t>you</a:t>
            </a:r>
            <a:r>
              <a:rPr lang="cs-CZ" dirty="0"/>
              <a:t> use </a:t>
            </a:r>
            <a:r>
              <a:rPr lang="cs-CZ" b="1" dirty="0" err="1"/>
              <a:t>nothing</a:t>
            </a:r>
            <a:r>
              <a:rPr lang="cs-CZ" dirty="0"/>
              <a:t>.</a:t>
            </a:r>
          </a:p>
          <a:p>
            <a:pPr marL="0" indent="0">
              <a:buNone/>
            </a:pPr>
            <a:endParaRPr lang="cs-CZ" dirty="0"/>
          </a:p>
          <a:p>
            <a:pPr marL="0" indent="0">
              <a:buNone/>
            </a:pPr>
            <a:r>
              <a:rPr lang="cs-CZ" dirty="0" err="1"/>
              <a:t>The</a:t>
            </a:r>
            <a:r>
              <a:rPr lang="cs-CZ" dirty="0"/>
              <a:t> </a:t>
            </a:r>
            <a:r>
              <a:rPr lang="cs-CZ" dirty="0" err="1"/>
              <a:t>definite</a:t>
            </a:r>
            <a:r>
              <a:rPr lang="cs-CZ" dirty="0"/>
              <a:t> </a:t>
            </a:r>
            <a:r>
              <a:rPr lang="cs-CZ" dirty="0" err="1"/>
              <a:t>article</a:t>
            </a:r>
            <a:r>
              <a:rPr lang="cs-CZ" dirty="0"/>
              <a:t> </a:t>
            </a:r>
            <a:r>
              <a:rPr lang="cs-CZ" b="1" i="1" dirty="0" err="1"/>
              <a:t>the</a:t>
            </a:r>
            <a:r>
              <a:rPr lang="cs-CZ" dirty="0"/>
              <a:t> </a:t>
            </a:r>
            <a:r>
              <a:rPr lang="cs-CZ" dirty="0" err="1"/>
              <a:t>can</a:t>
            </a:r>
            <a:r>
              <a:rPr lang="cs-CZ" dirty="0"/>
              <a:t> </a:t>
            </a:r>
            <a:r>
              <a:rPr lang="cs-CZ" dirty="0" err="1"/>
              <a:t>be</a:t>
            </a:r>
            <a:r>
              <a:rPr lang="cs-CZ" dirty="0"/>
              <a:t> </a:t>
            </a:r>
            <a:r>
              <a:rPr lang="cs-CZ" dirty="0" err="1"/>
              <a:t>used</a:t>
            </a:r>
            <a:r>
              <a:rPr lang="cs-CZ" dirty="0"/>
              <a:t> </a:t>
            </a:r>
            <a:r>
              <a:rPr lang="cs-CZ" dirty="0" err="1"/>
              <a:t>with</a:t>
            </a:r>
            <a:r>
              <a:rPr lang="cs-CZ" dirty="0"/>
              <a:t> </a:t>
            </a:r>
            <a:r>
              <a:rPr lang="cs-CZ" dirty="0" err="1"/>
              <a:t>all</a:t>
            </a:r>
            <a:r>
              <a:rPr lang="cs-CZ" dirty="0"/>
              <a:t> </a:t>
            </a:r>
            <a:r>
              <a:rPr lang="cs-CZ" dirty="0" err="1"/>
              <a:t>three</a:t>
            </a:r>
            <a:r>
              <a:rPr lang="cs-CZ" dirty="0"/>
              <a:t> </a:t>
            </a:r>
            <a:r>
              <a:rPr lang="cs-CZ" dirty="0" err="1"/>
              <a:t>types</a:t>
            </a:r>
            <a:r>
              <a:rPr lang="cs-CZ" dirty="0"/>
              <a:t> </a:t>
            </a:r>
            <a:r>
              <a:rPr lang="cs-CZ" dirty="0" err="1"/>
              <a:t>of</a:t>
            </a:r>
            <a:r>
              <a:rPr lang="cs-CZ" dirty="0"/>
              <a:t> </a:t>
            </a:r>
            <a:r>
              <a:rPr lang="cs-CZ" dirty="0" err="1"/>
              <a:t>nouns</a:t>
            </a:r>
            <a:r>
              <a:rPr lang="cs-CZ" dirty="0"/>
              <a:t>. </a:t>
            </a:r>
          </a:p>
          <a:p>
            <a:endParaRPr lang="en-US" dirty="0"/>
          </a:p>
        </p:txBody>
      </p:sp>
    </p:spTree>
    <p:extLst>
      <p:ext uri="{BB962C8B-B14F-4D97-AF65-F5344CB8AC3E}">
        <p14:creationId xmlns:p14="http://schemas.microsoft.com/office/powerpoint/2010/main" val="391915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823FAD1-38DC-4306-BBFE-B5105A8F94F7}"/>
              </a:ext>
            </a:extLst>
          </p:cNvPr>
          <p:cNvSpPr>
            <a:spLocks noGrp="1"/>
          </p:cNvSpPr>
          <p:nvPr>
            <p:ph type="title"/>
          </p:nvPr>
        </p:nvSpPr>
        <p:spPr/>
        <p:txBody>
          <a:bodyPr/>
          <a:lstStyle/>
          <a:p>
            <a:r>
              <a:rPr lang="cs-CZ" dirty="0"/>
              <a:t>In a table:</a:t>
            </a:r>
            <a:endParaRPr lang="en-GB" dirty="0"/>
          </a:p>
        </p:txBody>
      </p:sp>
      <p:graphicFrame>
        <p:nvGraphicFramePr>
          <p:cNvPr id="7" name="Zástupný symbol pro obsah 6">
            <a:extLst>
              <a:ext uri="{FF2B5EF4-FFF2-40B4-BE49-F238E27FC236}">
                <a16:creationId xmlns:a16="http://schemas.microsoft.com/office/drawing/2014/main" xmlns="" id="{E0E20239-E1CB-466F-A34E-50C403E5283F}"/>
              </a:ext>
            </a:extLst>
          </p:cNvPr>
          <p:cNvGraphicFramePr>
            <a:graphicFrameLocks noGrp="1"/>
          </p:cNvGraphicFramePr>
          <p:nvPr>
            <p:ph idx="1"/>
            <p:extLst>
              <p:ext uri="{D42A27DB-BD31-4B8C-83A1-F6EECF244321}">
                <p14:modId xmlns:p14="http://schemas.microsoft.com/office/powerpoint/2010/main" val="1025619044"/>
              </p:ext>
            </p:extLst>
          </p:nvPr>
        </p:nvGraphicFramePr>
        <p:xfrm>
          <a:off x="2113567" y="1690688"/>
          <a:ext cx="5950535" cy="2144395"/>
        </p:xfrm>
        <a:graphic>
          <a:graphicData uri="http://schemas.openxmlformats.org/drawingml/2006/table">
            <a:tbl>
              <a:tblPr>
                <a:tableStyleId>{5C22544A-7EE6-4342-B048-85BDC9FD1C3A}</a:tableStyleId>
              </a:tblPr>
              <a:tblGrid>
                <a:gridCol w="1981200">
                  <a:extLst>
                    <a:ext uri="{9D8B030D-6E8A-4147-A177-3AD203B41FA5}">
                      <a16:colId xmlns:a16="http://schemas.microsoft.com/office/drawing/2014/main" xmlns="" val="4202011937"/>
                    </a:ext>
                  </a:extLst>
                </a:gridCol>
                <a:gridCol w="63500">
                  <a:extLst>
                    <a:ext uri="{9D8B030D-6E8A-4147-A177-3AD203B41FA5}">
                      <a16:colId xmlns:a16="http://schemas.microsoft.com/office/drawing/2014/main" xmlns="" val="3586809123"/>
                    </a:ext>
                  </a:extLst>
                </a:gridCol>
                <a:gridCol w="1828800">
                  <a:extLst>
                    <a:ext uri="{9D8B030D-6E8A-4147-A177-3AD203B41FA5}">
                      <a16:colId xmlns:a16="http://schemas.microsoft.com/office/drawing/2014/main" xmlns="" val="4280957092"/>
                    </a:ext>
                  </a:extLst>
                </a:gridCol>
                <a:gridCol w="76200">
                  <a:extLst>
                    <a:ext uri="{9D8B030D-6E8A-4147-A177-3AD203B41FA5}">
                      <a16:colId xmlns:a16="http://schemas.microsoft.com/office/drawing/2014/main" xmlns="" val="3697126535"/>
                    </a:ext>
                  </a:extLst>
                </a:gridCol>
                <a:gridCol w="1879600">
                  <a:extLst>
                    <a:ext uri="{9D8B030D-6E8A-4147-A177-3AD203B41FA5}">
                      <a16:colId xmlns:a16="http://schemas.microsoft.com/office/drawing/2014/main" xmlns="" val="982491861"/>
                    </a:ext>
                  </a:extLst>
                </a:gridCol>
                <a:gridCol w="45035">
                  <a:extLst>
                    <a:ext uri="{9D8B030D-6E8A-4147-A177-3AD203B41FA5}">
                      <a16:colId xmlns:a16="http://schemas.microsoft.com/office/drawing/2014/main" xmlns="" val="552691504"/>
                    </a:ext>
                  </a:extLst>
                </a:gridCol>
                <a:gridCol w="76200">
                  <a:extLst>
                    <a:ext uri="{9D8B030D-6E8A-4147-A177-3AD203B41FA5}">
                      <a16:colId xmlns:a16="http://schemas.microsoft.com/office/drawing/2014/main" xmlns="" val="2164258994"/>
                    </a:ext>
                  </a:extLst>
                </a:gridCol>
              </a:tblGrid>
              <a:tr h="330200">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300">
                          <a:effectLst/>
                        </a:rPr>
                        <a:t>Singular</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50800">
                        <a:spcAft>
                          <a:spcPts val="0"/>
                        </a:spcAft>
                      </a:pPr>
                      <a:r>
                        <a:rPr lang="cs-CZ" sz="1300">
                          <a:effectLst/>
                        </a:rPr>
                        <a:t>Plural</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907830486"/>
                  </a:ext>
                </a:extLst>
              </a:tr>
              <a:tr h="104140">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413908652"/>
                  </a:ext>
                </a:extLst>
              </a:tr>
              <a:tr h="317500">
                <a:tc>
                  <a:txBody>
                    <a:bodyPr/>
                    <a:lstStyle/>
                    <a:p>
                      <a:pPr marL="76200">
                        <a:spcAft>
                          <a:spcPts val="0"/>
                        </a:spcAft>
                      </a:pPr>
                      <a:r>
                        <a:rPr lang="cs-CZ" sz="1300" dirty="0" err="1">
                          <a:effectLst/>
                        </a:rPr>
                        <a:t>Countable</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300" dirty="0">
                          <a:effectLst/>
                        </a:rPr>
                        <a:t>a, </a:t>
                      </a:r>
                      <a:r>
                        <a:rPr lang="cs-CZ" sz="1300" dirty="0" err="1">
                          <a:effectLst/>
                        </a:rPr>
                        <a:t>an</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50800">
                        <a:spcAft>
                          <a:spcPts val="0"/>
                        </a:spcAft>
                      </a:pPr>
                      <a:r>
                        <a:rPr lang="cs-CZ" sz="1300">
                          <a:effectLst/>
                        </a:rPr>
                        <a:t>-----</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1910826417"/>
                  </a:ext>
                </a:extLst>
              </a:tr>
              <a:tr h="427990">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300" dirty="0" err="1">
                          <a:effectLst/>
                        </a:rPr>
                        <a:t>the</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50800">
                        <a:spcAft>
                          <a:spcPts val="0"/>
                        </a:spcAft>
                      </a:pPr>
                      <a:r>
                        <a:rPr lang="cs-CZ" sz="1300">
                          <a:effectLst/>
                        </a:rPr>
                        <a:t>the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3907035572"/>
                  </a:ext>
                </a:extLst>
              </a:tr>
              <a:tr h="104140">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39496721"/>
                  </a:ext>
                </a:extLst>
              </a:tr>
              <a:tr h="318135">
                <a:tc>
                  <a:txBody>
                    <a:bodyPr/>
                    <a:lstStyle/>
                    <a:p>
                      <a:pPr marL="76200">
                        <a:spcAft>
                          <a:spcPts val="0"/>
                        </a:spcAft>
                      </a:pPr>
                      <a:r>
                        <a:rPr lang="cs-CZ" sz="1300">
                          <a:effectLst/>
                        </a:rPr>
                        <a:t>Uncountable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300">
                          <a:effectLst/>
                        </a:rPr>
                        <a:t>-----</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583677612"/>
                  </a:ext>
                </a:extLst>
              </a:tr>
              <a:tr h="104140">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rowSpan="2">
                  <a:txBody>
                    <a:bodyPr/>
                    <a:lstStyle/>
                    <a:p>
                      <a:pPr>
                        <a:spcAft>
                          <a:spcPts val="0"/>
                        </a:spcAft>
                      </a:pPr>
                      <a:r>
                        <a:rPr lang="cs-CZ" sz="1300">
                          <a:effectLst/>
                        </a:rPr>
                        <a:t>the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937398052"/>
                  </a:ext>
                </a:extLst>
              </a:tr>
              <a:tr h="323850">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vMerge="1">
                  <a:txBody>
                    <a:bodyPr/>
                    <a:lstStyle/>
                    <a:p>
                      <a:endParaRPr lang="en-GB"/>
                    </a:p>
                  </a:txBody>
                  <a:tcPr/>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2376270145"/>
                  </a:ext>
                </a:extLst>
              </a:tr>
              <a:tr h="104140">
                <a:tc>
                  <a:txBody>
                    <a:bodyPr/>
                    <a:lstStyle/>
                    <a:p>
                      <a:pPr>
                        <a:spcAft>
                          <a:spcPts val="0"/>
                        </a:spcAft>
                      </a:pPr>
                      <a:r>
                        <a:rPr lang="cs-CZ" sz="700" dirty="0">
                          <a:effectLst/>
                        </a:rPr>
                        <a:t> </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spcAft>
                          <a:spcPts val="0"/>
                        </a:spcAft>
                      </a:pPr>
                      <a:r>
                        <a:rPr lang="cs-CZ" sz="700" dirty="0">
                          <a:effectLst/>
                        </a:rPr>
                        <a:t> </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xmlns="" val="466899861"/>
                  </a:ext>
                </a:extLst>
              </a:tr>
            </a:tbl>
          </a:graphicData>
        </a:graphic>
      </p:graphicFrame>
      <p:sp>
        <p:nvSpPr>
          <p:cNvPr id="9" name="Obdélník 8">
            <a:extLst>
              <a:ext uri="{FF2B5EF4-FFF2-40B4-BE49-F238E27FC236}">
                <a16:creationId xmlns:a16="http://schemas.microsoft.com/office/drawing/2014/main" xmlns="" id="{6F6A67AC-1D78-4E67-9971-87FD61965F26}"/>
              </a:ext>
            </a:extLst>
          </p:cNvPr>
          <p:cNvSpPr/>
          <p:nvPr/>
        </p:nvSpPr>
        <p:spPr>
          <a:xfrm>
            <a:off x="1364973" y="4425848"/>
            <a:ext cx="9700592" cy="1743298"/>
          </a:xfrm>
          <a:prstGeom prst="rect">
            <a:avLst/>
          </a:prstGeom>
        </p:spPr>
        <p:txBody>
          <a:bodyPr wrap="square">
            <a:spAutoFit/>
          </a:bodyPr>
          <a:lstStyle/>
          <a:p>
            <a:pPr marL="76200">
              <a:lnSpc>
                <a:spcPct val="149000"/>
              </a:lnSpc>
              <a:spcAft>
                <a:spcPts val="0"/>
              </a:spcAft>
            </a:pPr>
            <a:r>
              <a:rPr lang="cs-CZ" dirty="0">
                <a:latin typeface="Verdana" panose="020B0604030504040204" pitchFamily="34" charset="0"/>
                <a:ea typeface="Verdana" panose="020B0604030504040204" pitchFamily="34" charset="0"/>
                <a:cs typeface="Arial" panose="020B0604020202020204" pitchFamily="34" charset="0"/>
              </a:rPr>
              <a:t>An </a:t>
            </a:r>
            <a:r>
              <a:rPr lang="cs-CZ" dirty="0" err="1">
                <a:latin typeface="Verdana" panose="020B0604030504040204" pitchFamily="34" charset="0"/>
                <a:ea typeface="Verdana" panose="020B0604030504040204" pitchFamily="34" charset="0"/>
                <a:cs typeface="Arial" panose="020B0604020202020204" pitchFamily="34" charset="0"/>
              </a:rPr>
              <a:t>important</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fact</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is</a:t>
            </a:r>
            <a:r>
              <a:rPr lang="cs-CZ" dirty="0">
                <a:latin typeface="Verdana" panose="020B0604030504040204" pitchFamily="34" charset="0"/>
                <a:ea typeface="Verdana" panose="020B0604030504040204" pitchFamily="34" charset="0"/>
                <a:cs typeface="Arial" panose="020B0604020202020204" pitchFamily="34" charset="0"/>
              </a:rPr>
              <a:t> to </a:t>
            </a:r>
            <a:r>
              <a:rPr lang="cs-CZ" dirty="0" err="1">
                <a:latin typeface="Verdana" panose="020B0604030504040204" pitchFamily="34" charset="0"/>
                <a:ea typeface="Verdana" panose="020B0604030504040204" pitchFamily="34" charset="0"/>
                <a:cs typeface="Arial" panose="020B0604020202020204" pitchFamily="34" charset="0"/>
              </a:rPr>
              <a:t>be</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inferred</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from</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the</a:t>
            </a:r>
            <a:r>
              <a:rPr lang="cs-CZ" dirty="0">
                <a:latin typeface="Verdana" panose="020B0604030504040204" pitchFamily="34" charset="0"/>
                <a:ea typeface="Verdana" panose="020B0604030504040204" pitchFamily="34" charset="0"/>
                <a:cs typeface="Arial" panose="020B0604020202020204" pitchFamily="34" charset="0"/>
              </a:rPr>
              <a:t> table: </a:t>
            </a:r>
            <a:r>
              <a:rPr lang="cs-CZ" dirty="0" err="1">
                <a:latin typeface="Verdana" panose="020B0604030504040204" pitchFamily="34" charset="0"/>
                <a:ea typeface="Verdana" panose="020B0604030504040204" pitchFamily="34" charset="0"/>
                <a:cs typeface="Arial" panose="020B0604020202020204" pitchFamily="34" charset="0"/>
              </a:rPr>
              <a:t>there</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is</a:t>
            </a:r>
            <a:r>
              <a:rPr lang="cs-CZ" dirty="0">
                <a:latin typeface="Verdana" panose="020B0604030504040204" pitchFamily="34" charset="0"/>
                <a:ea typeface="Verdana" panose="020B0604030504040204" pitchFamily="34" charset="0"/>
                <a:cs typeface="Arial" panose="020B0604020202020204" pitchFamily="34" charset="0"/>
              </a:rPr>
              <a:t> no </a:t>
            </a:r>
            <a:r>
              <a:rPr lang="cs-CZ" b="1" i="1" dirty="0" err="1">
                <a:latin typeface="Verdana" panose="020B0604030504040204" pitchFamily="34" charset="0"/>
                <a:ea typeface="Verdana" panose="020B0604030504040204" pitchFamily="34" charset="0"/>
                <a:cs typeface="Arial" panose="020B0604020202020204" pitchFamily="34" charset="0"/>
              </a:rPr>
              <a:t>nothing</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possibility</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with</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countable</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singular</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nouns</a:t>
            </a:r>
            <a:r>
              <a:rPr lang="cs-CZ" dirty="0">
                <a:latin typeface="Verdana" panose="020B0604030504040204" pitchFamily="34" charset="0"/>
                <a:ea typeface="Verdana" panose="020B0604030504040204" pitchFamily="34" charset="0"/>
                <a:cs typeface="Arial" panose="020B0604020202020204" pitchFamily="34" charset="0"/>
              </a:rPr>
              <a:t>. So </a:t>
            </a:r>
            <a:r>
              <a:rPr lang="cs-CZ" dirty="0" err="1">
                <a:latin typeface="Verdana" panose="020B0604030504040204" pitchFamily="34" charset="0"/>
                <a:ea typeface="Verdana" panose="020B0604030504040204" pitchFamily="34" charset="0"/>
                <a:cs typeface="Arial" panose="020B0604020202020204" pitchFamily="34" charset="0"/>
              </a:rPr>
              <a:t>apart</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from</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exceptions</a:t>
            </a:r>
            <a:r>
              <a:rPr lang="cs-CZ" dirty="0">
                <a:latin typeface="Verdana" panose="020B0604030504040204" pitchFamily="34" charset="0"/>
                <a:ea typeface="Verdana" panose="020B0604030504040204" pitchFamily="34" charset="0"/>
                <a:cs typeface="Arial" panose="020B0604020202020204" pitchFamily="34" charset="0"/>
              </a:rPr>
              <a:t> and </a:t>
            </a:r>
            <a:r>
              <a:rPr lang="cs-CZ" dirty="0" err="1">
                <a:latin typeface="Verdana" panose="020B0604030504040204" pitchFamily="34" charset="0"/>
                <a:ea typeface="Verdana" panose="020B0604030504040204" pitchFamily="34" charset="0"/>
                <a:cs typeface="Arial" panose="020B0604020202020204" pitchFamily="34" charset="0"/>
              </a:rPr>
              <a:t>fixed</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phrases</a:t>
            </a:r>
            <a:r>
              <a:rPr lang="cs-CZ" dirty="0">
                <a:latin typeface="Verdana" panose="020B0604030504040204" pitchFamily="34" charset="0"/>
                <a:ea typeface="Verdana" panose="020B0604030504040204" pitchFamily="34" charset="0"/>
                <a:cs typeface="Arial" panose="020B0604020202020204" pitchFamily="34" charset="0"/>
              </a:rPr>
              <a:t>, a </a:t>
            </a:r>
            <a:r>
              <a:rPr lang="cs-CZ" dirty="0" err="1">
                <a:latin typeface="Verdana" panose="020B0604030504040204" pitchFamily="34" charset="0"/>
                <a:ea typeface="Verdana" panose="020B0604030504040204" pitchFamily="34" charset="0"/>
                <a:cs typeface="Arial" panose="020B0604020202020204" pitchFamily="34" charset="0"/>
              </a:rPr>
              <a:t>singular</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countable</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noun</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should</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always</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have</a:t>
            </a:r>
            <a:r>
              <a:rPr lang="cs-CZ" dirty="0">
                <a:latin typeface="Verdana" panose="020B0604030504040204" pitchFamily="34" charset="0"/>
                <a:ea typeface="Verdana" panose="020B0604030504040204" pitchFamily="34" charset="0"/>
                <a:cs typeface="Arial" panose="020B0604020202020204" pitchFamily="34" charset="0"/>
              </a:rPr>
              <a:t> a </a:t>
            </a:r>
            <a:r>
              <a:rPr lang="cs-CZ" dirty="0" err="1">
                <a:latin typeface="Verdana" panose="020B0604030504040204" pitchFamily="34" charset="0"/>
                <a:ea typeface="Verdana" panose="020B0604030504040204" pitchFamily="34" charset="0"/>
                <a:cs typeface="Arial" panose="020B0604020202020204" pitchFamily="34" charset="0"/>
              </a:rPr>
              <a:t>determiner</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it</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should</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never</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stand</a:t>
            </a:r>
            <a:r>
              <a:rPr lang="cs-CZ" dirty="0">
                <a:latin typeface="Verdana" panose="020B0604030504040204" pitchFamily="34" charset="0"/>
                <a:ea typeface="Verdana" panose="020B0604030504040204" pitchFamily="34" charset="0"/>
                <a:cs typeface="Arial" panose="020B0604020202020204" pitchFamily="34" charset="0"/>
              </a:rPr>
              <a:t> </a:t>
            </a:r>
            <a:r>
              <a:rPr lang="cs-CZ" dirty="0" err="1">
                <a:latin typeface="Verdana" panose="020B0604030504040204" pitchFamily="34" charset="0"/>
                <a:ea typeface="Verdana" panose="020B0604030504040204" pitchFamily="34" charset="0"/>
                <a:cs typeface="Arial" panose="020B0604020202020204" pitchFamily="34" charset="0"/>
              </a:rPr>
              <a:t>alone</a:t>
            </a:r>
            <a:r>
              <a:rPr lang="cs-CZ" dirty="0">
                <a:latin typeface="Verdana" panose="020B0604030504040204" pitchFamily="34" charset="0"/>
                <a:ea typeface="Verdana" panose="020B0604030504040204" pitchFamily="34" charset="0"/>
                <a:cs typeface="Arial" panose="020B0604020202020204" pitchFamily="34" charset="0"/>
              </a:rPr>
              <a:t>.</a:t>
            </a:r>
            <a:endParaRPr lang="cs-CZ"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14620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405336E-C5F4-4DF7-B199-116382A47A8C}"/>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ctr"/>
            <a:r>
              <a:rPr lang="cs-CZ" dirty="0" err="1"/>
              <a:t>Summary</a:t>
            </a:r>
            <a:endParaRPr lang="en-GB" dirty="0"/>
          </a:p>
        </p:txBody>
      </p:sp>
      <p:sp>
        <p:nvSpPr>
          <p:cNvPr id="3" name="Zástupný symbol pro obsah 2">
            <a:extLst>
              <a:ext uri="{FF2B5EF4-FFF2-40B4-BE49-F238E27FC236}">
                <a16:creationId xmlns:a16="http://schemas.microsoft.com/office/drawing/2014/main" xmlns="" id="{23511312-3175-4D40-900F-E24EF7FD91E3}"/>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cs-CZ" dirty="0" err="1"/>
              <a:t>What</a:t>
            </a:r>
            <a:r>
              <a:rPr lang="cs-CZ" dirty="0"/>
              <a:t> </a:t>
            </a:r>
            <a:r>
              <a:rPr lang="cs-CZ" dirty="0" err="1"/>
              <a:t>kind</a:t>
            </a:r>
            <a:r>
              <a:rPr lang="cs-CZ" dirty="0"/>
              <a:t> </a:t>
            </a:r>
            <a:r>
              <a:rPr lang="cs-CZ" dirty="0" err="1"/>
              <a:t>of</a:t>
            </a:r>
            <a:r>
              <a:rPr lang="cs-CZ" dirty="0"/>
              <a:t> </a:t>
            </a:r>
            <a:r>
              <a:rPr lang="cs-CZ" dirty="0" err="1"/>
              <a:t>noun</a:t>
            </a:r>
            <a:r>
              <a:rPr lang="cs-CZ" dirty="0"/>
              <a:t> </a:t>
            </a:r>
            <a:r>
              <a:rPr lang="cs-CZ" dirty="0" err="1"/>
              <a:t>am</a:t>
            </a:r>
            <a:r>
              <a:rPr lang="cs-CZ" dirty="0"/>
              <a:t> I </a:t>
            </a:r>
            <a:r>
              <a:rPr lang="cs-CZ" dirty="0" err="1"/>
              <a:t>dealing</a:t>
            </a:r>
            <a:r>
              <a:rPr lang="cs-CZ" dirty="0"/>
              <a:t> </a:t>
            </a:r>
            <a:r>
              <a:rPr lang="cs-CZ" dirty="0" err="1"/>
              <a:t>with</a:t>
            </a:r>
            <a:r>
              <a:rPr lang="cs-CZ" dirty="0"/>
              <a:t>?</a:t>
            </a:r>
          </a:p>
          <a:p>
            <a:pPr marL="0" indent="0">
              <a:buNone/>
            </a:pPr>
            <a:endParaRPr lang="cs-CZ" dirty="0"/>
          </a:p>
          <a:p>
            <a:r>
              <a:rPr lang="cs-CZ" dirty="0" err="1"/>
              <a:t>Countable</a:t>
            </a:r>
            <a:r>
              <a:rPr lang="cs-CZ" dirty="0"/>
              <a:t> </a:t>
            </a:r>
            <a:r>
              <a:rPr lang="cs-CZ" dirty="0" err="1"/>
              <a:t>singular</a:t>
            </a:r>
            <a:r>
              <a:rPr lang="cs-CZ" dirty="0"/>
              <a:t>: use </a:t>
            </a:r>
            <a:r>
              <a:rPr lang="cs-CZ" b="1" i="1" dirty="0"/>
              <a:t>a/</a:t>
            </a:r>
            <a:r>
              <a:rPr lang="cs-CZ" b="1" i="1" dirty="0" err="1"/>
              <a:t>an</a:t>
            </a:r>
            <a:r>
              <a:rPr lang="cs-CZ" dirty="0"/>
              <a:t> </a:t>
            </a:r>
            <a:r>
              <a:rPr lang="cs-CZ" dirty="0" err="1"/>
              <a:t>or</a:t>
            </a:r>
            <a:r>
              <a:rPr lang="cs-CZ" dirty="0"/>
              <a:t> </a:t>
            </a:r>
            <a:r>
              <a:rPr lang="cs-CZ" b="1" i="1" dirty="0" err="1"/>
              <a:t>the</a:t>
            </a:r>
            <a:endParaRPr lang="cs-CZ" dirty="0"/>
          </a:p>
          <a:p>
            <a:pPr marL="0" indent="0">
              <a:buNone/>
            </a:pPr>
            <a:endParaRPr lang="cs-CZ" dirty="0"/>
          </a:p>
          <a:p>
            <a:r>
              <a:rPr lang="cs-CZ" dirty="0" err="1"/>
              <a:t>Plural</a:t>
            </a:r>
            <a:r>
              <a:rPr lang="cs-CZ" dirty="0"/>
              <a:t> </a:t>
            </a:r>
            <a:r>
              <a:rPr lang="cs-CZ" dirty="0" err="1"/>
              <a:t>or</a:t>
            </a:r>
            <a:r>
              <a:rPr lang="cs-CZ" dirty="0"/>
              <a:t> </a:t>
            </a:r>
            <a:r>
              <a:rPr lang="cs-CZ" dirty="0" err="1"/>
              <a:t>Uncountable</a:t>
            </a:r>
            <a:r>
              <a:rPr lang="cs-CZ" dirty="0"/>
              <a:t>: use </a:t>
            </a:r>
            <a:r>
              <a:rPr lang="cs-CZ" b="1" i="1" dirty="0" err="1"/>
              <a:t>the</a:t>
            </a:r>
            <a:r>
              <a:rPr lang="cs-CZ" dirty="0"/>
              <a:t> </a:t>
            </a:r>
            <a:r>
              <a:rPr lang="cs-CZ" dirty="0" err="1"/>
              <a:t>or</a:t>
            </a:r>
            <a:r>
              <a:rPr lang="cs-CZ" dirty="0"/>
              <a:t> </a:t>
            </a:r>
            <a:r>
              <a:rPr lang="cs-CZ" b="1" i="1" dirty="0" err="1"/>
              <a:t>nothing</a:t>
            </a:r>
            <a:endParaRPr lang="cs-CZ" dirty="0"/>
          </a:p>
          <a:p>
            <a:pPr marL="0" indent="0">
              <a:buNone/>
            </a:pPr>
            <a:endParaRPr lang="cs-CZ" dirty="0"/>
          </a:p>
          <a:p>
            <a:r>
              <a:rPr lang="cs-CZ" dirty="0"/>
              <a:t>To </a:t>
            </a:r>
            <a:r>
              <a:rPr lang="cs-CZ" dirty="0" err="1"/>
              <a:t>decide</a:t>
            </a:r>
            <a:r>
              <a:rPr lang="cs-CZ" dirty="0"/>
              <a:t> </a:t>
            </a:r>
            <a:r>
              <a:rPr lang="cs-CZ" dirty="0" err="1"/>
              <a:t>which</a:t>
            </a:r>
            <a:r>
              <a:rPr lang="cs-CZ" dirty="0"/>
              <a:t> </a:t>
            </a:r>
            <a:r>
              <a:rPr lang="cs-CZ" dirty="0" err="1"/>
              <a:t>article</a:t>
            </a:r>
            <a:r>
              <a:rPr lang="cs-CZ" dirty="0"/>
              <a:t> to use, go to </a:t>
            </a:r>
            <a:r>
              <a:rPr lang="cs-CZ" dirty="0" err="1"/>
              <a:t>the</a:t>
            </a:r>
            <a:r>
              <a:rPr lang="cs-CZ" dirty="0"/>
              <a:t> </a:t>
            </a:r>
            <a:r>
              <a:rPr lang="cs-CZ" dirty="0" err="1"/>
              <a:t>next</a:t>
            </a:r>
            <a:r>
              <a:rPr lang="cs-CZ" dirty="0"/>
              <a:t> step.</a:t>
            </a:r>
          </a:p>
          <a:p>
            <a:pPr marL="0" indent="0">
              <a:buNone/>
            </a:pPr>
            <a:endParaRPr lang="en-GB" dirty="0"/>
          </a:p>
        </p:txBody>
      </p:sp>
    </p:spTree>
    <p:extLst>
      <p:ext uri="{BB962C8B-B14F-4D97-AF65-F5344CB8AC3E}">
        <p14:creationId xmlns:p14="http://schemas.microsoft.com/office/powerpoint/2010/main" val="3864898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ADF9546-878E-414B-8C32-44DCECDA944B}"/>
              </a:ext>
            </a:extLst>
          </p:cNvPr>
          <p:cNvSpPr>
            <a:spLocks noGrp="1"/>
          </p:cNvSpPr>
          <p:nvPr>
            <p:ph type="title"/>
          </p:nvPr>
        </p:nvSpPr>
        <p:spPr>
          <a:xfrm>
            <a:off x="983974" y="259108"/>
            <a:ext cx="10515600" cy="1325563"/>
          </a:xfrm>
        </p:spPr>
        <p:txBody>
          <a:bodyPr>
            <a:normAutofit fontScale="90000"/>
          </a:bodyPr>
          <a:lstStyle/>
          <a:p>
            <a:r>
              <a:rPr lang="cs-CZ" dirty="0"/>
              <a:t/>
            </a:r>
            <a:br>
              <a:rPr lang="cs-CZ" dirty="0"/>
            </a:br>
            <a:r>
              <a:rPr lang="cs-CZ" dirty="0"/>
              <a:t/>
            </a:r>
            <a:br>
              <a:rPr lang="cs-CZ" dirty="0"/>
            </a:br>
            <a:r>
              <a:rPr lang="cs-CZ" sz="3600" dirty="0"/>
              <a:t>STEP 3: DECIDE WHETHER YOU TALK ABOUT THINGS IN GENERAL OR WHETHER YOU ARE TALKING ABOUT SOMETHING IN PARTICULAR – SOMETHING SPECIFIC.</a:t>
            </a:r>
            <a:br>
              <a:rPr lang="cs-CZ" sz="3600" dirty="0"/>
            </a:br>
            <a:endParaRPr lang="en-GB" sz="3600" dirty="0"/>
          </a:p>
        </p:txBody>
      </p:sp>
      <p:sp>
        <p:nvSpPr>
          <p:cNvPr id="3" name="Zástupný symbol pro obsah 2">
            <a:extLst>
              <a:ext uri="{FF2B5EF4-FFF2-40B4-BE49-F238E27FC236}">
                <a16:creationId xmlns:a16="http://schemas.microsoft.com/office/drawing/2014/main" xmlns="" id="{8CB1D2EA-40B7-460F-BD12-84A0EF65450D}"/>
              </a:ext>
            </a:extLst>
          </p:cNvPr>
          <p:cNvSpPr>
            <a:spLocks noGrp="1"/>
          </p:cNvSpPr>
          <p:nvPr>
            <p:ph idx="1"/>
          </p:nvPr>
        </p:nvSpPr>
        <p:spPr/>
        <p:txBody>
          <a:bodyPr/>
          <a:lstStyle/>
          <a:p>
            <a:endParaRPr lang="cs-CZ" dirty="0" smtClean="0"/>
          </a:p>
          <a:p>
            <a:r>
              <a:rPr lang="cs-CZ" dirty="0" err="1" smtClean="0"/>
              <a:t>Consider</a:t>
            </a:r>
            <a:r>
              <a:rPr lang="cs-CZ" dirty="0" smtClean="0"/>
              <a:t> </a:t>
            </a:r>
            <a:r>
              <a:rPr lang="cs-CZ" dirty="0" err="1"/>
              <a:t>the</a:t>
            </a:r>
            <a:r>
              <a:rPr lang="cs-CZ" dirty="0"/>
              <a:t> </a:t>
            </a:r>
            <a:r>
              <a:rPr lang="cs-CZ" dirty="0" err="1"/>
              <a:t>following</a:t>
            </a:r>
            <a:r>
              <a:rPr lang="cs-CZ" dirty="0"/>
              <a:t> sentence:</a:t>
            </a:r>
          </a:p>
          <a:p>
            <a:pPr marL="0" indent="0">
              <a:buNone/>
            </a:pPr>
            <a:r>
              <a:rPr lang="cs-CZ" b="1" dirty="0" smtClean="0"/>
              <a:t>	</a:t>
            </a:r>
            <a:r>
              <a:rPr lang="cs-CZ" b="1" dirty="0" err="1" smtClean="0"/>
              <a:t>Children</a:t>
            </a:r>
            <a:r>
              <a:rPr lang="cs-CZ" b="1" dirty="0" smtClean="0"/>
              <a:t> </a:t>
            </a:r>
            <a:r>
              <a:rPr lang="cs-CZ" b="1" dirty="0" err="1"/>
              <a:t>need</a:t>
            </a:r>
            <a:r>
              <a:rPr lang="cs-CZ" b="1" dirty="0"/>
              <a:t> love.</a:t>
            </a:r>
            <a:endParaRPr lang="cs-CZ" dirty="0"/>
          </a:p>
          <a:p>
            <a:pPr marL="0" indent="0">
              <a:buNone/>
            </a:pPr>
            <a:r>
              <a:rPr lang="cs-CZ" dirty="0" err="1" smtClean="0"/>
              <a:t>This</a:t>
            </a:r>
            <a:r>
              <a:rPr lang="cs-CZ" dirty="0" smtClean="0"/>
              <a:t> </a:t>
            </a:r>
            <a:r>
              <a:rPr lang="cs-CZ" dirty="0" err="1"/>
              <a:t>is</a:t>
            </a:r>
            <a:r>
              <a:rPr lang="cs-CZ" dirty="0"/>
              <a:t> a </a:t>
            </a:r>
            <a:r>
              <a:rPr lang="cs-CZ" dirty="0" err="1"/>
              <a:t>general</a:t>
            </a:r>
            <a:r>
              <a:rPr lang="cs-CZ" dirty="0"/>
              <a:t> sentence. I </a:t>
            </a:r>
            <a:r>
              <a:rPr lang="cs-CZ" dirty="0" err="1"/>
              <a:t>mean</a:t>
            </a:r>
            <a:r>
              <a:rPr lang="cs-CZ" dirty="0"/>
              <a:t> </a:t>
            </a:r>
            <a:r>
              <a:rPr lang="cs-CZ" dirty="0" err="1"/>
              <a:t>all</a:t>
            </a:r>
            <a:r>
              <a:rPr lang="cs-CZ" dirty="0"/>
              <a:t> </a:t>
            </a:r>
            <a:r>
              <a:rPr lang="cs-CZ" dirty="0" err="1"/>
              <a:t>children</a:t>
            </a:r>
            <a:r>
              <a:rPr lang="cs-CZ" dirty="0"/>
              <a:t>, not my </a:t>
            </a:r>
            <a:r>
              <a:rPr lang="cs-CZ" dirty="0" err="1"/>
              <a:t>children</a:t>
            </a:r>
            <a:r>
              <a:rPr lang="cs-CZ" dirty="0"/>
              <a:t> </a:t>
            </a:r>
            <a:r>
              <a:rPr lang="cs-CZ" dirty="0" err="1"/>
              <a:t>or</a:t>
            </a:r>
            <a:r>
              <a:rPr lang="cs-CZ" dirty="0"/>
              <a:t> a </a:t>
            </a:r>
            <a:r>
              <a:rPr lang="cs-CZ" dirty="0" err="1"/>
              <a:t>specific</a:t>
            </a:r>
            <a:r>
              <a:rPr lang="cs-CZ" dirty="0"/>
              <a:t> </a:t>
            </a:r>
            <a:r>
              <a:rPr lang="cs-CZ" dirty="0" err="1"/>
              <a:t>child</a:t>
            </a:r>
            <a:r>
              <a:rPr lang="cs-CZ" dirty="0"/>
              <a:t>. I </a:t>
            </a:r>
            <a:r>
              <a:rPr lang="cs-CZ" dirty="0" err="1"/>
              <a:t>also</a:t>
            </a:r>
            <a:r>
              <a:rPr lang="cs-CZ" dirty="0"/>
              <a:t> </a:t>
            </a:r>
            <a:r>
              <a:rPr lang="cs-CZ" dirty="0" err="1"/>
              <a:t>mean</a:t>
            </a:r>
            <a:r>
              <a:rPr lang="cs-CZ" dirty="0"/>
              <a:t> love in </a:t>
            </a:r>
            <a:r>
              <a:rPr lang="cs-CZ" dirty="0" err="1"/>
              <a:t>general</a:t>
            </a:r>
            <a:r>
              <a:rPr lang="cs-CZ" dirty="0"/>
              <a:t>, not </a:t>
            </a:r>
            <a:r>
              <a:rPr lang="cs-CZ" dirty="0" err="1"/>
              <a:t>specific</a:t>
            </a:r>
            <a:r>
              <a:rPr lang="cs-CZ" dirty="0"/>
              <a:t> love – </a:t>
            </a:r>
            <a:r>
              <a:rPr lang="cs-CZ" dirty="0" err="1"/>
              <a:t>parental</a:t>
            </a:r>
            <a:r>
              <a:rPr lang="cs-CZ" dirty="0"/>
              <a:t> </a:t>
            </a:r>
            <a:r>
              <a:rPr lang="cs-CZ" dirty="0" err="1"/>
              <a:t>or</a:t>
            </a:r>
            <a:r>
              <a:rPr lang="cs-CZ" dirty="0"/>
              <a:t> </a:t>
            </a:r>
            <a:r>
              <a:rPr lang="cs-CZ" dirty="0" err="1"/>
              <a:t>any</a:t>
            </a:r>
            <a:r>
              <a:rPr lang="cs-CZ" dirty="0"/>
              <a:t> </a:t>
            </a:r>
            <a:r>
              <a:rPr lang="cs-CZ" dirty="0" err="1"/>
              <a:t>other</a:t>
            </a:r>
            <a:r>
              <a:rPr lang="cs-CZ" dirty="0"/>
              <a:t> </a:t>
            </a:r>
            <a:r>
              <a:rPr lang="cs-CZ" dirty="0" err="1"/>
              <a:t>kind</a:t>
            </a:r>
            <a:r>
              <a:rPr lang="cs-CZ" dirty="0"/>
              <a:t>. </a:t>
            </a:r>
            <a:r>
              <a:rPr lang="cs-CZ" dirty="0" err="1"/>
              <a:t>For</a:t>
            </a:r>
            <a:r>
              <a:rPr lang="cs-CZ" dirty="0"/>
              <a:t> </a:t>
            </a:r>
            <a:r>
              <a:rPr lang="cs-CZ" dirty="0" err="1"/>
              <a:t>general</a:t>
            </a:r>
            <a:r>
              <a:rPr lang="cs-CZ" dirty="0"/>
              <a:t> </a:t>
            </a:r>
            <a:r>
              <a:rPr lang="cs-CZ" dirty="0" err="1"/>
              <a:t>sentences</a:t>
            </a:r>
            <a:r>
              <a:rPr lang="cs-CZ" dirty="0"/>
              <a:t>, </a:t>
            </a:r>
            <a:r>
              <a:rPr lang="cs-CZ" dirty="0" err="1"/>
              <a:t>it</a:t>
            </a:r>
            <a:r>
              <a:rPr lang="cs-CZ" dirty="0"/>
              <a:t> </a:t>
            </a:r>
            <a:r>
              <a:rPr lang="cs-CZ" dirty="0" err="1"/>
              <a:t>is</a:t>
            </a:r>
            <a:r>
              <a:rPr lang="cs-CZ" dirty="0"/>
              <a:t> </a:t>
            </a:r>
            <a:r>
              <a:rPr lang="cs-CZ" dirty="0" err="1"/>
              <a:t>best</a:t>
            </a:r>
            <a:r>
              <a:rPr lang="cs-CZ" dirty="0"/>
              <a:t> to use </a:t>
            </a:r>
            <a:r>
              <a:rPr lang="cs-CZ" dirty="0" err="1"/>
              <a:t>countable</a:t>
            </a:r>
            <a:r>
              <a:rPr lang="cs-CZ" dirty="0"/>
              <a:t> </a:t>
            </a:r>
            <a:r>
              <a:rPr lang="cs-CZ" dirty="0" err="1"/>
              <a:t>nouns</a:t>
            </a:r>
            <a:r>
              <a:rPr lang="cs-CZ" dirty="0"/>
              <a:t> in </a:t>
            </a:r>
            <a:r>
              <a:rPr lang="cs-CZ" dirty="0" err="1"/>
              <a:t>plural</a:t>
            </a:r>
            <a:r>
              <a:rPr lang="cs-CZ" dirty="0"/>
              <a:t> and </a:t>
            </a:r>
            <a:r>
              <a:rPr lang="cs-CZ" dirty="0" err="1"/>
              <a:t>uncountable</a:t>
            </a:r>
            <a:r>
              <a:rPr lang="cs-CZ" dirty="0"/>
              <a:t> </a:t>
            </a:r>
            <a:r>
              <a:rPr lang="cs-CZ" dirty="0" err="1"/>
              <a:t>nouns</a:t>
            </a:r>
            <a:r>
              <a:rPr lang="cs-CZ" dirty="0"/>
              <a:t>.</a:t>
            </a:r>
            <a:endParaRPr lang="en-GB" dirty="0"/>
          </a:p>
        </p:txBody>
      </p:sp>
    </p:spTree>
    <p:extLst>
      <p:ext uri="{BB962C8B-B14F-4D97-AF65-F5344CB8AC3E}">
        <p14:creationId xmlns:p14="http://schemas.microsoft.com/office/powerpoint/2010/main" val="730572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8CD12FD-EC6D-4F3F-8101-43557A765CE5}"/>
              </a:ext>
            </a:extLst>
          </p:cNvPr>
          <p:cNvSpPr>
            <a:spLocks noGrp="1"/>
          </p:cNvSpPr>
          <p:nvPr>
            <p:ph type="title"/>
          </p:nvPr>
        </p:nvSpPr>
        <p:spPr>
          <a:xfrm>
            <a:off x="838200" y="730885"/>
            <a:ext cx="10515600" cy="1325563"/>
          </a:xfrm>
        </p:spPr>
        <p:txBody>
          <a:bodyPr>
            <a:noAutofit/>
          </a:bodyPr>
          <a:lstStyle/>
          <a:p>
            <a:r>
              <a:rPr lang="cs-CZ" sz="2400" dirty="0"/>
              <a:t>STEP 4: IF YOU ARE TALKING ABOUT SPECIFIC THINGS, DECIDE WHETHER YOUR AUDIENCE (THE READER OR THE LISTENER) KNOWS AND CAN IDENTIFY WHICH ELEMENT OR ELEMENTS IN THE GROUP OR WHICH PART OF AN ENTITY YOU ARE TALKING ABOUT.</a:t>
            </a:r>
            <a:br>
              <a:rPr lang="cs-CZ" sz="2400" dirty="0"/>
            </a:br>
            <a:r>
              <a:rPr lang="cs-CZ" sz="2400" dirty="0"/>
              <a:t> </a:t>
            </a:r>
            <a:br>
              <a:rPr lang="cs-CZ" sz="2400" dirty="0"/>
            </a:br>
            <a:endParaRPr lang="en-GB" sz="2400" dirty="0"/>
          </a:p>
        </p:txBody>
      </p:sp>
      <p:sp>
        <p:nvSpPr>
          <p:cNvPr id="3" name="Zástupný symbol pro obsah 2">
            <a:extLst>
              <a:ext uri="{FF2B5EF4-FFF2-40B4-BE49-F238E27FC236}">
                <a16:creationId xmlns:a16="http://schemas.microsoft.com/office/drawing/2014/main" xmlns="" id="{07F587B7-2921-449D-88F4-9E997DF84912}"/>
              </a:ext>
            </a:extLst>
          </p:cNvPr>
          <p:cNvSpPr>
            <a:spLocks noGrp="1"/>
          </p:cNvSpPr>
          <p:nvPr>
            <p:ph idx="1"/>
          </p:nvPr>
        </p:nvSpPr>
        <p:spPr/>
        <p:txBody>
          <a:bodyPr>
            <a:normAutofit/>
          </a:bodyPr>
          <a:lstStyle/>
          <a:p>
            <a:r>
              <a:rPr lang="cs-CZ" dirty="0"/>
              <a:t>1. </a:t>
            </a:r>
            <a:r>
              <a:rPr lang="cs-CZ" dirty="0" err="1"/>
              <a:t>For</a:t>
            </a:r>
            <a:r>
              <a:rPr lang="cs-CZ" dirty="0"/>
              <a:t> </a:t>
            </a:r>
            <a:r>
              <a:rPr lang="cs-CZ" dirty="0" err="1"/>
              <a:t>countable</a:t>
            </a:r>
            <a:r>
              <a:rPr lang="cs-CZ" dirty="0"/>
              <a:t> </a:t>
            </a:r>
            <a:r>
              <a:rPr lang="cs-CZ" dirty="0" err="1"/>
              <a:t>singular</a:t>
            </a:r>
            <a:r>
              <a:rPr lang="cs-CZ" dirty="0"/>
              <a:t> </a:t>
            </a:r>
            <a:r>
              <a:rPr lang="cs-CZ" dirty="0" err="1"/>
              <a:t>nouns</a:t>
            </a:r>
            <a:r>
              <a:rPr lang="cs-CZ" dirty="0"/>
              <a:t>:</a:t>
            </a:r>
          </a:p>
          <a:p>
            <a:pPr marL="0" indent="0">
              <a:buNone/>
            </a:pPr>
            <a:r>
              <a:rPr lang="cs-CZ" b="1" dirty="0" smtClean="0"/>
              <a:t>	I </a:t>
            </a:r>
            <a:r>
              <a:rPr lang="cs-CZ" b="1" dirty="0" err="1"/>
              <a:t>have</a:t>
            </a:r>
            <a:r>
              <a:rPr lang="cs-CZ" b="1" dirty="0"/>
              <a:t> a </a:t>
            </a:r>
            <a:r>
              <a:rPr lang="cs-CZ" b="1" dirty="0" err="1"/>
              <a:t>new</a:t>
            </a:r>
            <a:r>
              <a:rPr lang="cs-CZ" b="1" dirty="0"/>
              <a:t> </a:t>
            </a:r>
            <a:r>
              <a:rPr lang="cs-CZ" b="1" dirty="0" err="1"/>
              <a:t>computer</a:t>
            </a:r>
            <a:r>
              <a:rPr lang="cs-CZ" b="1" dirty="0"/>
              <a:t>.</a:t>
            </a:r>
            <a:endParaRPr lang="cs-CZ" dirty="0"/>
          </a:p>
          <a:p>
            <a:r>
              <a:rPr lang="cs-CZ" dirty="0"/>
              <a:t> </a:t>
            </a:r>
            <a:r>
              <a:rPr lang="cs-CZ" dirty="0" err="1" smtClean="0"/>
              <a:t>You</a:t>
            </a:r>
            <a:r>
              <a:rPr lang="cs-CZ" dirty="0" smtClean="0"/>
              <a:t> </a:t>
            </a:r>
            <a:r>
              <a:rPr lang="cs-CZ" dirty="0"/>
              <a:t>are not </a:t>
            </a:r>
            <a:r>
              <a:rPr lang="cs-CZ" dirty="0" err="1"/>
              <a:t>talking</a:t>
            </a:r>
            <a:r>
              <a:rPr lang="cs-CZ" dirty="0"/>
              <a:t> </a:t>
            </a:r>
            <a:r>
              <a:rPr lang="cs-CZ" dirty="0" err="1"/>
              <a:t>about</a:t>
            </a:r>
            <a:r>
              <a:rPr lang="cs-CZ" dirty="0"/>
              <a:t> </a:t>
            </a:r>
            <a:r>
              <a:rPr lang="cs-CZ" dirty="0" err="1"/>
              <a:t>computers</a:t>
            </a:r>
            <a:r>
              <a:rPr lang="cs-CZ" dirty="0"/>
              <a:t> in </a:t>
            </a:r>
            <a:r>
              <a:rPr lang="cs-CZ" dirty="0" err="1"/>
              <a:t>general</a:t>
            </a:r>
            <a:r>
              <a:rPr lang="cs-CZ" dirty="0"/>
              <a:t>, so </a:t>
            </a:r>
            <a:r>
              <a:rPr lang="cs-CZ" dirty="0" err="1"/>
              <a:t>the</a:t>
            </a:r>
            <a:r>
              <a:rPr lang="cs-CZ" dirty="0"/>
              <a:t> reference in </a:t>
            </a:r>
            <a:r>
              <a:rPr lang="cs-CZ" dirty="0" err="1"/>
              <a:t>this</a:t>
            </a:r>
            <a:r>
              <a:rPr lang="cs-CZ" dirty="0"/>
              <a:t> sentence </a:t>
            </a:r>
            <a:r>
              <a:rPr lang="cs-CZ" dirty="0" err="1"/>
              <a:t>is</a:t>
            </a:r>
            <a:r>
              <a:rPr lang="cs-CZ" dirty="0"/>
              <a:t> </a:t>
            </a:r>
            <a:r>
              <a:rPr lang="cs-CZ" dirty="0" err="1"/>
              <a:t>specific</a:t>
            </a:r>
            <a:r>
              <a:rPr lang="cs-CZ" dirty="0"/>
              <a:t>. </a:t>
            </a:r>
            <a:r>
              <a:rPr lang="cs-CZ" dirty="0" err="1"/>
              <a:t>You</a:t>
            </a:r>
            <a:r>
              <a:rPr lang="cs-CZ" dirty="0"/>
              <a:t> </a:t>
            </a:r>
            <a:r>
              <a:rPr lang="cs-CZ" dirty="0" err="1"/>
              <a:t>probably</a:t>
            </a:r>
            <a:r>
              <a:rPr lang="cs-CZ" dirty="0"/>
              <a:t> </a:t>
            </a:r>
            <a:r>
              <a:rPr lang="cs-CZ" dirty="0" err="1"/>
              <a:t>know</a:t>
            </a:r>
            <a:r>
              <a:rPr lang="cs-CZ" dirty="0"/>
              <a:t> </a:t>
            </a:r>
            <a:r>
              <a:rPr lang="cs-CZ" dirty="0" err="1"/>
              <a:t>what</a:t>
            </a:r>
            <a:r>
              <a:rPr lang="cs-CZ" dirty="0"/>
              <a:t> </a:t>
            </a:r>
            <a:r>
              <a:rPr lang="cs-CZ" dirty="0" err="1"/>
              <a:t>brand</a:t>
            </a:r>
            <a:r>
              <a:rPr lang="cs-CZ" dirty="0"/>
              <a:t> </a:t>
            </a:r>
            <a:r>
              <a:rPr lang="cs-CZ" dirty="0" err="1"/>
              <a:t>the</a:t>
            </a:r>
            <a:r>
              <a:rPr lang="cs-CZ" dirty="0"/>
              <a:t> </a:t>
            </a:r>
            <a:r>
              <a:rPr lang="cs-CZ" dirty="0" err="1"/>
              <a:t>computer</a:t>
            </a:r>
            <a:r>
              <a:rPr lang="cs-CZ" dirty="0"/>
              <a:t> </a:t>
            </a:r>
            <a:r>
              <a:rPr lang="cs-CZ" dirty="0" err="1"/>
              <a:t>is</a:t>
            </a:r>
            <a:r>
              <a:rPr lang="cs-CZ" dirty="0"/>
              <a:t>, </a:t>
            </a:r>
            <a:r>
              <a:rPr lang="cs-CZ" dirty="0" err="1"/>
              <a:t>what</a:t>
            </a:r>
            <a:r>
              <a:rPr lang="cs-CZ" dirty="0"/>
              <a:t> </a:t>
            </a:r>
            <a:r>
              <a:rPr lang="cs-CZ" dirty="0" err="1"/>
              <a:t>colour</a:t>
            </a:r>
            <a:r>
              <a:rPr lang="cs-CZ" dirty="0"/>
              <a:t> </a:t>
            </a:r>
            <a:r>
              <a:rPr lang="cs-CZ" dirty="0" err="1"/>
              <a:t>it</a:t>
            </a:r>
            <a:r>
              <a:rPr lang="cs-CZ" dirty="0"/>
              <a:t> </a:t>
            </a:r>
            <a:r>
              <a:rPr lang="cs-CZ" dirty="0" err="1"/>
              <a:t>is</a:t>
            </a:r>
            <a:r>
              <a:rPr lang="cs-CZ" dirty="0"/>
              <a:t>, </a:t>
            </a:r>
            <a:r>
              <a:rPr lang="cs-CZ" dirty="0" err="1"/>
              <a:t>how</a:t>
            </a:r>
            <a:r>
              <a:rPr lang="cs-CZ" dirty="0"/>
              <a:t> much </a:t>
            </a:r>
            <a:r>
              <a:rPr lang="cs-CZ" dirty="0" err="1"/>
              <a:t>it</a:t>
            </a:r>
            <a:r>
              <a:rPr lang="cs-CZ" dirty="0"/>
              <a:t> </a:t>
            </a:r>
            <a:r>
              <a:rPr lang="cs-CZ" dirty="0" err="1"/>
              <a:t>cost</a:t>
            </a:r>
            <a:r>
              <a:rPr lang="cs-CZ" dirty="0"/>
              <a:t> and </a:t>
            </a:r>
            <a:r>
              <a:rPr lang="cs-CZ" dirty="0" err="1"/>
              <a:t>what</a:t>
            </a:r>
            <a:r>
              <a:rPr lang="cs-CZ" dirty="0"/>
              <a:t> </a:t>
            </a:r>
            <a:r>
              <a:rPr lang="cs-CZ" dirty="0" err="1"/>
              <a:t>the</a:t>
            </a:r>
            <a:r>
              <a:rPr lang="cs-CZ" dirty="0"/>
              <a:t> </a:t>
            </a:r>
            <a:r>
              <a:rPr lang="cs-CZ" dirty="0" err="1"/>
              <a:t>technical</a:t>
            </a:r>
            <a:r>
              <a:rPr lang="cs-CZ" dirty="0"/>
              <a:t> </a:t>
            </a:r>
            <a:r>
              <a:rPr lang="cs-CZ" dirty="0" err="1"/>
              <a:t>specifications</a:t>
            </a:r>
            <a:r>
              <a:rPr lang="cs-CZ" dirty="0"/>
              <a:t> are. </a:t>
            </a:r>
            <a:r>
              <a:rPr lang="cs-CZ" dirty="0" err="1"/>
              <a:t>You</a:t>
            </a:r>
            <a:r>
              <a:rPr lang="cs-CZ" dirty="0"/>
              <a:t> </a:t>
            </a:r>
            <a:r>
              <a:rPr lang="cs-CZ" dirty="0" err="1"/>
              <a:t>may</a:t>
            </a:r>
            <a:r>
              <a:rPr lang="cs-CZ" dirty="0"/>
              <a:t> </a:t>
            </a:r>
            <a:r>
              <a:rPr lang="cs-CZ" dirty="0" err="1"/>
              <a:t>even</a:t>
            </a:r>
            <a:r>
              <a:rPr lang="cs-CZ" dirty="0"/>
              <a:t> </a:t>
            </a:r>
            <a:r>
              <a:rPr lang="cs-CZ" dirty="0" err="1"/>
              <a:t>have</a:t>
            </a:r>
            <a:r>
              <a:rPr lang="cs-CZ" dirty="0"/>
              <a:t> </a:t>
            </a:r>
            <a:r>
              <a:rPr lang="cs-CZ" dirty="0" err="1"/>
              <a:t>named</a:t>
            </a:r>
            <a:r>
              <a:rPr lang="cs-CZ" dirty="0"/>
              <a:t> </a:t>
            </a:r>
            <a:r>
              <a:rPr lang="cs-CZ" dirty="0" err="1"/>
              <a:t>the</a:t>
            </a:r>
            <a:r>
              <a:rPr lang="cs-CZ" dirty="0"/>
              <a:t> </a:t>
            </a:r>
            <a:r>
              <a:rPr lang="cs-CZ" dirty="0" err="1"/>
              <a:t>device</a:t>
            </a:r>
            <a:r>
              <a:rPr lang="cs-CZ" dirty="0"/>
              <a:t>. So to </a:t>
            </a:r>
            <a:r>
              <a:rPr lang="cs-CZ" dirty="0" err="1"/>
              <a:t>you</a:t>
            </a:r>
            <a:r>
              <a:rPr lang="cs-CZ" dirty="0"/>
              <a:t>, </a:t>
            </a:r>
            <a:r>
              <a:rPr lang="cs-CZ" dirty="0" err="1"/>
              <a:t>it</a:t>
            </a:r>
            <a:r>
              <a:rPr lang="cs-CZ" dirty="0"/>
              <a:t> </a:t>
            </a:r>
            <a:r>
              <a:rPr lang="cs-CZ" dirty="0" err="1"/>
              <a:t>is</a:t>
            </a:r>
            <a:r>
              <a:rPr lang="cs-CZ" dirty="0"/>
              <a:t> </a:t>
            </a:r>
            <a:r>
              <a:rPr lang="cs-CZ" dirty="0" err="1"/>
              <a:t>clear</a:t>
            </a:r>
            <a:r>
              <a:rPr lang="cs-CZ" dirty="0"/>
              <a:t> </a:t>
            </a:r>
            <a:r>
              <a:rPr lang="cs-CZ" dirty="0" err="1"/>
              <a:t>which</a:t>
            </a:r>
            <a:r>
              <a:rPr lang="cs-CZ" dirty="0"/>
              <a:t> </a:t>
            </a:r>
            <a:r>
              <a:rPr lang="cs-CZ" dirty="0" err="1"/>
              <a:t>particular</a:t>
            </a:r>
            <a:r>
              <a:rPr lang="cs-CZ" dirty="0"/>
              <a:t> </a:t>
            </a:r>
            <a:r>
              <a:rPr lang="cs-CZ" dirty="0" err="1"/>
              <a:t>computer</a:t>
            </a:r>
            <a:r>
              <a:rPr lang="cs-CZ" dirty="0"/>
              <a:t> </a:t>
            </a:r>
            <a:r>
              <a:rPr lang="cs-CZ" dirty="0" err="1"/>
              <a:t>it</a:t>
            </a:r>
            <a:r>
              <a:rPr lang="cs-CZ" dirty="0"/>
              <a:t> </a:t>
            </a:r>
            <a:r>
              <a:rPr lang="cs-CZ" dirty="0" err="1"/>
              <a:t>is</a:t>
            </a:r>
            <a:r>
              <a:rPr lang="cs-CZ" dirty="0"/>
              <a:t>. THIS DOES NOT MATTER. </a:t>
            </a:r>
            <a:r>
              <a:rPr lang="cs-CZ" dirty="0" err="1"/>
              <a:t>The</a:t>
            </a:r>
            <a:r>
              <a:rPr lang="cs-CZ" dirty="0"/>
              <a:t> </a:t>
            </a:r>
            <a:r>
              <a:rPr lang="cs-CZ" dirty="0" err="1"/>
              <a:t>key</a:t>
            </a:r>
            <a:r>
              <a:rPr lang="cs-CZ" dirty="0"/>
              <a:t> </a:t>
            </a:r>
            <a:r>
              <a:rPr lang="cs-CZ" dirty="0" err="1"/>
              <a:t>aspect</a:t>
            </a:r>
            <a:r>
              <a:rPr lang="cs-CZ" dirty="0"/>
              <a:t> </a:t>
            </a:r>
            <a:r>
              <a:rPr lang="cs-CZ" dirty="0" err="1"/>
              <a:t>for</a:t>
            </a:r>
            <a:r>
              <a:rPr lang="cs-CZ" dirty="0"/>
              <a:t> </a:t>
            </a:r>
            <a:r>
              <a:rPr lang="cs-CZ" dirty="0" err="1"/>
              <a:t>article</a:t>
            </a:r>
            <a:r>
              <a:rPr lang="cs-CZ" dirty="0"/>
              <a:t> </a:t>
            </a:r>
            <a:r>
              <a:rPr lang="cs-CZ" dirty="0" err="1"/>
              <a:t>usage</a:t>
            </a:r>
            <a:r>
              <a:rPr lang="cs-CZ" dirty="0"/>
              <a:t> </a:t>
            </a:r>
            <a:r>
              <a:rPr lang="cs-CZ" dirty="0" err="1"/>
              <a:t>is</a:t>
            </a:r>
            <a:r>
              <a:rPr lang="cs-CZ" dirty="0"/>
              <a:t> </a:t>
            </a:r>
            <a:r>
              <a:rPr lang="cs-CZ" dirty="0" err="1"/>
              <a:t>the</a:t>
            </a:r>
            <a:r>
              <a:rPr lang="cs-CZ" dirty="0"/>
              <a:t> </a:t>
            </a:r>
            <a:r>
              <a:rPr lang="cs-CZ" dirty="0" err="1"/>
              <a:t>perspective</a:t>
            </a:r>
            <a:r>
              <a:rPr lang="cs-CZ" dirty="0"/>
              <a:t> </a:t>
            </a:r>
            <a:r>
              <a:rPr lang="cs-CZ" dirty="0" err="1"/>
              <a:t>of</a:t>
            </a:r>
            <a:r>
              <a:rPr lang="cs-CZ" dirty="0"/>
              <a:t> </a:t>
            </a:r>
            <a:r>
              <a:rPr lang="cs-CZ" dirty="0" err="1"/>
              <a:t>your</a:t>
            </a:r>
            <a:r>
              <a:rPr lang="cs-CZ" dirty="0"/>
              <a:t> audience. </a:t>
            </a:r>
            <a:r>
              <a:rPr lang="cs-CZ" dirty="0" err="1"/>
              <a:t>For</a:t>
            </a:r>
            <a:r>
              <a:rPr lang="cs-CZ" dirty="0"/>
              <a:t> </a:t>
            </a:r>
            <a:r>
              <a:rPr lang="cs-CZ" dirty="0" err="1"/>
              <a:t>your</a:t>
            </a:r>
            <a:r>
              <a:rPr lang="cs-CZ" dirty="0"/>
              <a:t> </a:t>
            </a:r>
            <a:r>
              <a:rPr lang="cs-CZ" dirty="0" err="1"/>
              <a:t>listener</a:t>
            </a:r>
            <a:r>
              <a:rPr lang="cs-CZ" dirty="0"/>
              <a:t>, </a:t>
            </a:r>
            <a:r>
              <a:rPr lang="cs-CZ" dirty="0" err="1"/>
              <a:t>it</a:t>
            </a:r>
            <a:r>
              <a:rPr lang="cs-CZ" dirty="0"/>
              <a:t> </a:t>
            </a:r>
            <a:r>
              <a:rPr lang="cs-CZ" dirty="0" err="1"/>
              <a:t>is</a:t>
            </a:r>
            <a:r>
              <a:rPr lang="cs-CZ" dirty="0"/>
              <a:t> just </a:t>
            </a:r>
            <a:r>
              <a:rPr lang="cs-CZ" dirty="0" err="1"/>
              <a:t>one</a:t>
            </a:r>
            <a:r>
              <a:rPr lang="cs-CZ" dirty="0"/>
              <a:t> </a:t>
            </a:r>
            <a:r>
              <a:rPr lang="cs-CZ" dirty="0" err="1"/>
              <a:t>of</a:t>
            </a:r>
            <a:r>
              <a:rPr lang="cs-CZ" dirty="0"/>
              <a:t> many </a:t>
            </a:r>
            <a:r>
              <a:rPr lang="cs-CZ" dirty="0" err="1"/>
              <a:t>new</a:t>
            </a:r>
            <a:r>
              <a:rPr lang="cs-CZ" dirty="0"/>
              <a:t> </a:t>
            </a:r>
            <a:r>
              <a:rPr lang="cs-CZ" dirty="0" err="1"/>
              <a:t>computers</a:t>
            </a:r>
            <a:r>
              <a:rPr lang="cs-CZ" dirty="0"/>
              <a:t>. </a:t>
            </a:r>
            <a:r>
              <a:rPr lang="cs-CZ" dirty="0" err="1"/>
              <a:t>Your</a:t>
            </a:r>
            <a:r>
              <a:rPr lang="cs-CZ" dirty="0"/>
              <a:t> </a:t>
            </a:r>
            <a:r>
              <a:rPr lang="cs-CZ" dirty="0" err="1"/>
              <a:t>colleague</a:t>
            </a:r>
            <a:r>
              <a:rPr lang="cs-CZ" dirty="0"/>
              <a:t> </a:t>
            </a:r>
            <a:r>
              <a:rPr lang="cs-CZ" dirty="0" err="1"/>
              <a:t>probably</a:t>
            </a:r>
            <a:r>
              <a:rPr lang="cs-CZ" dirty="0"/>
              <a:t> </a:t>
            </a:r>
            <a:r>
              <a:rPr lang="cs-CZ" dirty="0" err="1"/>
              <a:t>does</a:t>
            </a:r>
            <a:r>
              <a:rPr lang="cs-CZ" dirty="0"/>
              <a:t> not </a:t>
            </a:r>
            <a:r>
              <a:rPr lang="cs-CZ" dirty="0" err="1"/>
              <a:t>know</a:t>
            </a:r>
            <a:r>
              <a:rPr lang="cs-CZ" dirty="0"/>
              <a:t> </a:t>
            </a:r>
            <a:r>
              <a:rPr lang="cs-CZ" dirty="0" err="1"/>
              <a:t>where</a:t>
            </a:r>
            <a:r>
              <a:rPr lang="cs-CZ" dirty="0"/>
              <a:t> </a:t>
            </a:r>
            <a:r>
              <a:rPr lang="cs-CZ" dirty="0" err="1"/>
              <a:t>it</a:t>
            </a:r>
            <a:r>
              <a:rPr lang="cs-CZ" dirty="0"/>
              <a:t> </a:t>
            </a:r>
            <a:r>
              <a:rPr lang="cs-CZ" dirty="0" err="1"/>
              <a:t>is</a:t>
            </a:r>
            <a:r>
              <a:rPr lang="cs-CZ" dirty="0"/>
              <a:t> and </a:t>
            </a:r>
            <a:r>
              <a:rPr lang="cs-CZ" dirty="0" err="1"/>
              <a:t>could</a:t>
            </a:r>
            <a:r>
              <a:rPr lang="cs-CZ" dirty="0"/>
              <a:t> not </a:t>
            </a:r>
            <a:r>
              <a:rPr lang="cs-CZ" dirty="0" err="1"/>
              <a:t>identify</a:t>
            </a:r>
            <a:r>
              <a:rPr lang="cs-CZ" dirty="0"/>
              <a:t> </a:t>
            </a:r>
            <a:r>
              <a:rPr lang="cs-CZ" dirty="0" err="1"/>
              <a:t>it</a:t>
            </a:r>
            <a:r>
              <a:rPr lang="cs-CZ" dirty="0"/>
              <a:t>.</a:t>
            </a:r>
          </a:p>
          <a:p>
            <a:pPr marL="0" indent="0">
              <a:buNone/>
            </a:pPr>
            <a:endParaRPr lang="en-GB" dirty="0"/>
          </a:p>
        </p:txBody>
      </p:sp>
    </p:spTree>
    <p:extLst>
      <p:ext uri="{BB962C8B-B14F-4D97-AF65-F5344CB8AC3E}">
        <p14:creationId xmlns:p14="http://schemas.microsoft.com/office/powerpoint/2010/main" val="2515982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4899</TotalTime>
  <Words>583</Words>
  <Application>Microsoft Office PowerPoint</Application>
  <PresentationFormat>Širokoúhlá obrazovka</PresentationFormat>
  <Paragraphs>139</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Verdana</vt:lpstr>
      <vt:lpstr>Motiv Office</vt:lpstr>
      <vt:lpstr>Articles</vt:lpstr>
      <vt:lpstr> STEP 1: CHECK DETERMINERS  </vt:lpstr>
      <vt:lpstr>Summary: </vt:lpstr>
      <vt:lpstr>STEP 2: DECIDE WHAT KIND OF NOUN YOU ARE DEALING WITH </vt:lpstr>
      <vt:lpstr>a/an/the</vt:lpstr>
      <vt:lpstr>In a table:</vt:lpstr>
      <vt:lpstr>Summary</vt:lpstr>
      <vt:lpstr>  STEP 3: DECIDE WHETHER YOU TALK ABOUT THINGS IN GENERAL OR WHETHER YOU ARE TALKING ABOUT SOMETHING IN PARTICULAR – SOMETHING SPECIFIC. </vt:lpstr>
      <vt:lpstr>STEP 4: IF YOU ARE TALKING ABOUT SPECIFIC THINGS, DECIDE WHETHER YOUR AUDIENCE (THE READER OR THE LISTENER) KNOWS AND CAN IDENTIFY WHICH ELEMENT OR ELEMENTS IN THE GROUP OR WHICH PART OF AN ENTITY YOU ARE TALKING ABOUT.   </vt:lpstr>
      <vt:lpstr>Prezentace aplikace PowerPoint</vt:lpstr>
      <vt:lpstr>Prezentace aplikace PowerPoint</vt:lpstr>
      <vt:lpstr>Prezentace aplikace PowerPoint</vt:lpstr>
      <vt:lpstr>A FINAL DIAGRAM ILLUSTRATING THE DECISION-MAKING PROCESS WHEN DEALING WITH ARTICLES:</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Articles</dc:title>
  <dc:creator>M</dc:creator>
  <cp:lastModifiedBy>Konárková, Michaela</cp:lastModifiedBy>
  <cp:revision>12</cp:revision>
  <dcterms:created xsi:type="dcterms:W3CDTF">2018-02-23T11:05:00Z</dcterms:created>
  <dcterms:modified xsi:type="dcterms:W3CDTF">2019-11-05T09:31:51Z</dcterms:modified>
</cp:coreProperties>
</file>