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50" r:id="rId3"/>
    <p:sldId id="348" r:id="rId4"/>
    <p:sldId id="349" r:id="rId5"/>
    <p:sldId id="347" r:id="rId6"/>
    <p:sldId id="345" r:id="rId7"/>
    <p:sldId id="346" r:id="rId8"/>
    <p:sldId id="352" r:id="rId9"/>
    <p:sldId id="351" r:id="rId10"/>
    <p:sldId id="353" r:id="rId11"/>
    <p:sldId id="354" r:id="rId12"/>
    <p:sldId id="356"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90" autoAdjust="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0793C0-00E5-4FB6-8A08-3355A08BDB46}" type="datetimeFigureOut">
              <a:rPr lang="cs-CZ" smtClean="0"/>
              <a:pPr/>
              <a:t>25.03.2020</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44830A-81FC-456B-825A-0249FFFDD54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25.03.2020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25.03.2020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6wPTV5hyB0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A04RhtR0im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HERMENEUTICS AND RECEPTION AESTHETICS</a:t>
            </a:r>
            <a:endParaRPr lang="en-US" b="1" dirty="0"/>
          </a:p>
        </p:txBody>
      </p:sp>
      <p:sp>
        <p:nvSpPr>
          <p:cNvPr id="3" name="Podnadpis 2"/>
          <p:cNvSpPr>
            <a:spLocks noGrp="1"/>
          </p:cNvSpPr>
          <p:nvPr>
            <p:ph type="subTitle" idx="1"/>
          </p:nvPr>
        </p:nvSpPr>
        <p:spPr/>
        <p:txBody>
          <a:bodyPr/>
          <a:lstStyle/>
          <a:p>
            <a:r>
              <a:rPr lang="cs-CZ" dirty="0"/>
              <a:t>SUMMER SEMESTER 2019-2020</a:t>
            </a:r>
          </a:p>
          <a:p>
            <a:r>
              <a:rPr lang="cs-CZ" dirty="0"/>
              <a:t>4th </a:t>
            </a:r>
            <a:r>
              <a:rPr lang="cs-CZ" dirty="0" err="1"/>
              <a:t>Lecture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4E32824-6072-432C-980B-B8CEA7F22B10}"/>
              </a:ext>
            </a:extLst>
          </p:cNvPr>
          <p:cNvSpPr>
            <a:spLocks noGrp="1"/>
          </p:cNvSpPr>
          <p:nvPr>
            <p:ph idx="1"/>
          </p:nvPr>
        </p:nvSpPr>
        <p:spPr>
          <a:xfrm>
            <a:off x="457200" y="188640"/>
            <a:ext cx="8229600" cy="6669360"/>
          </a:xfrm>
        </p:spPr>
        <p:txBody>
          <a:bodyPr>
            <a:normAutofit/>
          </a:bodyPr>
          <a:lstStyle/>
          <a:p>
            <a:r>
              <a:rPr lang="en-GB" sz="3600" i="1" dirty="0"/>
              <a:t>What is decisive is not to get out of the circle but to come into it in the right way.</a:t>
            </a:r>
            <a:r>
              <a:rPr lang="en-GB" sz="3600" dirty="0"/>
              <a:t> </a:t>
            </a:r>
            <a:endParaRPr lang="cs-CZ" sz="3600" dirty="0"/>
          </a:p>
          <a:p>
            <a:pPr lvl="1"/>
            <a:r>
              <a:rPr lang="en-GB" sz="3200" dirty="0"/>
              <a:t>T</a:t>
            </a:r>
            <a:r>
              <a:rPr lang="cs-CZ" sz="3200" dirty="0"/>
              <a:t>his </a:t>
            </a:r>
            <a:r>
              <a:rPr lang="en-GB" sz="3200" dirty="0"/>
              <a:t>concretely means that the first priority and the continual task of an interpretation are always to work through one’s own fore-conceptions for oneself and bring them to interpretation. (…) It is not a reflective foregrounding of one’s own fore-structure to the end of opening up a genuine </a:t>
            </a:r>
            <a:r>
              <a:rPr lang="en-GB" sz="3200" i="1" dirty="0"/>
              <a:t>dialogue </a:t>
            </a:r>
            <a:r>
              <a:rPr lang="en-GB" sz="3200" dirty="0"/>
              <a:t>between the two particular positions, i.e., with the subject matter and the other’s unfamiliar thought.</a:t>
            </a:r>
            <a:r>
              <a:rPr lang="cs-CZ" sz="3200" dirty="0"/>
              <a:t> </a:t>
            </a:r>
          </a:p>
          <a:p>
            <a:pPr marL="3657600" lvl="8" indent="0">
              <a:buNone/>
            </a:pPr>
            <a:r>
              <a:rPr lang="cs-CZ" i="1" dirty="0"/>
              <a:t>		</a:t>
            </a:r>
            <a:r>
              <a:rPr lang="cs-CZ" dirty="0"/>
              <a:t>(</a:t>
            </a:r>
            <a:r>
              <a:rPr lang="cs-CZ" dirty="0" err="1"/>
              <a:t>Cf</a:t>
            </a:r>
            <a:r>
              <a:rPr lang="cs-CZ" dirty="0"/>
              <a:t>. J. </a:t>
            </a:r>
            <a:r>
              <a:rPr lang="cs-CZ" dirty="0" err="1"/>
              <a:t>Grondin</a:t>
            </a:r>
            <a:r>
              <a:rPr lang="cs-CZ" dirty="0"/>
              <a:t>, p. 97)</a:t>
            </a:r>
          </a:p>
          <a:p>
            <a:endParaRPr lang="cs-CZ" dirty="0"/>
          </a:p>
        </p:txBody>
      </p:sp>
    </p:spTree>
    <p:extLst>
      <p:ext uri="{BB962C8B-B14F-4D97-AF65-F5344CB8AC3E}">
        <p14:creationId xmlns:p14="http://schemas.microsoft.com/office/powerpoint/2010/main" val="630455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F13398-70CE-4BF3-B76C-6E0BCE98BCDE}"/>
              </a:ext>
            </a:extLst>
          </p:cNvPr>
          <p:cNvSpPr>
            <a:spLocks noGrp="1"/>
          </p:cNvSpPr>
          <p:nvPr>
            <p:ph type="title"/>
          </p:nvPr>
        </p:nvSpPr>
        <p:spPr>
          <a:xfrm>
            <a:off x="457200" y="274638"/>
            <a:ext cx="8229600" cy="850106"/>
          </a:xfrm>
        </p:spPr>
        <p:txBody>
          <a:bodyPr>
            <a:noAutofit/>
          </a:bodyPr>
          <a:lstStyle/>
          <a:p>
            <a:r>
              <a:rPr lang="en-GB" sz="3600" dirty="0"/>
              <a:t>Heidegger in Gadamerian Hermeneutics</a:t>
            </a:r>
            <a:endParaRPr lang="cs-CZ" sz="3600" dirty="0"/>
          </a:p>
        </p:txBody>
      </p:sp>
      <p:sp>
        <p:nvSpPr>
          <p:cNvPr id="3" name="Zástupný obsah 2">
            <a:extLst>
              <a:ext uri="{FF2B5EF4-FFF2-40B4-BE49-F238E27FC236}">
                <a16:creationId xmlns:a16="http://schemas.microsoft.com/office/drawing/2014/main" id="{411FC2EA-438F-4C21-A8E9-A87D9352B586}"/>
              </a:ext>
            </a:extLst>
          </p:cNvPr>
          <p:cNvSpPr>
            <a:spLocks noGrp="1"/>
          </p:cNvSpPr>
          <p:nvPr>
            <p:ph idx="1"/>
          </p:nvPr>
        </p:nvSpPr>
        <p:spPr>
          <a:xfrm>
            <a:off x="457200" y="1124744"/>
            <a:ext cx="8229600" cy="5001419"/>
          </a:xfrm>
        </p:spPr>
        <p:txBody>
          <a:bodyPr>
            <a:normAutofit fontScale="92500" lnSpcReduction="20000"/>
          </a:bodyPr>
          <a:lstStyle/>
          <a:p>
            <a:r>
              <a:rPr lang="en-GB" dirty="0"/>
              <a:t>The goal of Gadamer is to consider whether one can work out any consequences for the human sciences from Heideggerian „circular structure of understanding“ drawn from temporality of Dasein.</a:t>
            </a:r>
            <a:endParaRPr lang="cs-CZ" dirty="0"/>
          </a:p>
          <a:p>
            <a:r>
              <a:rPr lang="en-GB" dirty="0"/>
              <a:t>Human sciences – deal above all with </a:t>
            </a:r>
            <a:r>
              <a:rPr lang="en-GB" b="1" dirty="0"/>
              <a:t>interpretation</a:t>
            </a:r>
            <a:r>
              <a:rPr lang="en-GB" dirty="0"/>
              <a:t> of </a:t>
            </a:r>
            <a:r>
              <a:rPr lang="en-GB" b="1" dirty="0"/>
              <a:t>texts</a:t>
            </a:r>
            <a:r>
              <a:rPr lang="en-GB" dirty="0"/>
              <a:t>.</a:t>
            </a:r>
            <a:endParaRPr lang="cs-CZ" dirty="0"/>
          </a:p>
          <a:p>
            <a:r>
              <a:rPr lang="en-GB" dirty="0"/>
              <a:t>“all correct interpretation must be on guard against arbitrary fancies and the limitations imposed by imperceptible habits and thought, and it must direct its gaze ‘on the things themselves’” (</a:t>
            </a:r>
            <a:r>
              <a:rPr lang="cs-CZ" dirty="0" err="1"/>
              <a:t>read</a:t>
            </a:r>
            <a:r>
              <a:rPr lang="cs-CZ" dirty="0"/>
              <a:t> </a:t>
            </a:r>
            <a:r>
              <a:rPr lang="cs-CZ" i="1" dirty="0"/>
              <a:t>T&amp;M</a:t>
            </a:r>
            <a:r>
              <a:rPr lang="cs-CZ" dirty="0"/>
              <a:t>, </a:t>
            </a:r>
            <a:r>
              <a:rPr lang="en-GB" dirty="0"/>
              <a:t>p. 269</a:t>
            </a:r>
            <a:r>
              <a:rPr lang="cs-CZ" dirty="0"/>
              <a:t> et </a:t>
            </a:r>
            <a:r>
              <a:rPr lang="cs-CZ" dirty="0" err="1"/>
              <a:t>seq</a:t>
            </a:r>
            <a:r>
              <a:rPr lang="en-GB" dirty="0"/>
              <a:t>).</a:t>
            </a:r>
            <a:endParaRPr lang="cs-CZ" dirty="0"/>
          </a:p>
        </p:txBody>
      </p:sp>
    </p:spTree>
    <p:extLst>
      <p:ext uri="{BB962C8B-B14F-4D97-AF65-F5344CB8AC3E}">
        <p14:creationId xmlns:p14="http://schemas.microsoft.com/office/powerpoint/2010/main" val="2724945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5C05C2-2EF6-48A1-925E-DA7A3A658A69}"/>
              </a:ext>
            </a:extLst>
          </p:cNvPr>
          <p:cNvSpPr>
            <a:spLocks noGrp="1"/>
          </p:cNvSpPr>
          <p:nvPr>
            <p:ph type="title"/>
          </p:nvPr>
        </p:nvSpPr>
        <p:spPr>
          <a:xfrm>
            <a:off x="457200" y="274638"/>
            <a:ext cx="8229600" cy="922114"/>
          </a:xfrm>
        </p:spPr>
        <p:txBody>
          <a:bodyPr/>
          <a:lstStyle/>
          <a:p>
            <a:r>
              <a:rPr lang="cs-CZ" dirty="0" err="1"/>
              <a:t>Openness</a:t>
            </a:r>
            <a:r>
              <a:rPr lang="cs-CZ" sz="4000" dirty="0"/>
              <a:t> (</a:t>
            </a:r>
            <a:r>
              <a:rPr lang="cs-CZ" sz="4000" dirty="0" err="1"/>
              <a:t>cf</a:t>
            </a:r>
            <a:r>
              <a:rPr lang="cs-CZ" sz="4000" dirty="0"/>
              <a:t>. </a:t>
            </a:r>
            <a:r>
              <a:rPr lang="cs-CZ" sz="4000" i="1" dirty="0"/>
              <a:t>T&amp;M</a:t>
            </a:r>
            <a:r>
              <a:rPr lang="cs-CZ" sz="4000" dirty="0"/>
              <a:t>, p. 271)</a:t>
            </a:r>
            <a:endParaRPr lang="cs-CZ" dirty="0"/>
          </a:p>
        </p:txBody>
      </p:sp>
      <p:sp>
        <p:nvSpPr>
          <p:cNvPr id="3" name="Zástupný obsah 2">
            <a:extLst>
              <a:ext uri="{FF2B5EF4-FFF2-40B4-BE49-F238E27FC236}">
                <a16:creationId xmlns:a16="http://schemas.microsoft.com/office/drawing/2014/main" id="{F67A69C0-1701-4B70-AAE6-41E208759C7C}"/>
              </a:ext>
            </a:extLst>
          </p:cNvPr>
          <p:cNvSpPr>
            <a:spLocks noGrp="1"/>
          </p:cNvSpPr>
          <p:nvPr>
            <p:ph idx="1"/>
          </p:nvPr>
        </p:nvSpPr>
        <p:spPr>
          <a:xfrm>
            <a:off x="457200" y="1196752"/>
            <a:ext cx="8229600" cy="5386610"/>
          </a:xfrm>
        </p:spPr>
        <p:txBody>
          <a:bodyPr>
            <a:normAutofit lnSpcReduction="10000"/>
          </a:bodyPr>
          <a:lstStyle/>
          <a:p>
            <a:r>
              <a:rPr lang="en-GB" dirty="0"/>
              <a:t>“All that is asked is that we remain </a:t>
            </a:r>
            <a:r>
              <a:rPr lang="en-GB" b="1" dirty="0"/>
              <a:t>open</a:t>
            </a:r>
            <a:r>
              <a:rPr lang="en-GB" dirty="0"/>
              <a:t> to the meaning of the other person or text. This openness always includes our situating the other meaning in relation to the whole of our own meaning or ourselves in relation to it.”</a:t>
            </a:r>
            <a:r>
              <a:rPr lang="cs-CZ" dirty="0"/>
              <a:t> </a:t>
            </a:r>
          </a:p>
          <a:p>
            <a:pPr lvl="1"/>
            <a:r>
              <a:rPr lang="cs-CZ" dirty="0"/>
              <a:t>1. </a:t>
            </a:r>
            <a:r>
              <a:rPr lang="en-GB" dirty="0"/>
              <a:t>“Neutrality with regard to content”,</a:t>
            </a:r>
            <a:r>
              <a:rPr lang="cs-CZ" dirty="0"/>
              <a:t> 2. </a:t>
            </a:r>
            <a:r>
              <a:rPr lang="en-GB" dirty="0"/>
              <a:t>“Extinction of one’s self” </a:t>
            </a:r>
            <a:endParaRPr lang="cs-CZ" dirty="0"/>
          </a:p>
          <a:p>
            <a:pPr marL="457200" lvl="1" indent="0">
              <a:buNone/>
            </a:pPr>
            <a:r>
              <a:rPr lang="cs-CZ" dirty="0"/>
              <a:t>			</a:t>
            </a:r>
            <a:r>
              <a:rPr lang="en-GB" b="1" dirty="0"/>
              <a:t>× </a:t>
            </a:r>
            <a:endParaRPr lang="cs-CZ" b="1" dirty="0"/>
          </a:p>
          <a:p>
            <a:pPr lvl="1"/>
            <a:r>
              <a:rPr lang="cs-CZ" dirty="0"/>
              <a:t>3. „</a:t>
            </a:r>
            <a:r>
              <a:rPr lang="en-GB" dirty="0"/>
              <a:t>Awareness of one’s own bias so that the text can present itself in all its otherness and thus assert its own truth against one’s own fore-meanings”</a:t>
            </a:r>
            <a:endParaRPr lang="cs-CZ" dirty="0"/>
          </a:p>
          <a:p>
            <a:endParaRPr lang="cs-CZ" dirty="0"/>
          </a:p>
        </p:txBody>
      </p:sp>
    </p:spTree>
    <p:extLst>
      <p:ext uri="{BB962C8B-B14F-4D97-AF65-F5344CB8AC3E}">
        <p14:creationId xmlns:p14="http://schemas.microsoft.com/office/powerpoint/2010/main" val="2866085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FE4CC5-38C3-4496-95E2-5E704A0B599B}"/>
              </a:ext>
            </a:extLst>
          </p:cNvPr>
          <p:cNvSpPr>
            <a:spLocks noGrp="1"/>
          </p:cNvSpPr>
          <p:nvPr>
            <p:ph type="title"/>
          </p:nvPr>
        </p:nvSpPr>
        <p:spPr/>
        <p:txBody>
          <a:bodyPr>
            <a:normAutofit fontScale="90000"/>
          </a:bodyPr>
          <a:lstStyle/>
          <a:p>
            <a:r>
              <a:rPr lang="cs-CZ" b="1" dirty="0"/>
              <a:t>A Very </a:t>
            </a:r>
            <a:r>
              <a:rPr lang="cs-CZ" b="1" dirty="0" err="1"/>
              <a:t>Short</a:t>
            </a:r>
            <a:r>
              <a:rPr lang="cs-CZ" b="1" dirty="0"/>
              <a:t> </a:t>
            </a:r>
            <a:r>
              <a:rPr lang="cs-CZ" b="1" dirty="0" err="1"/>
              <a:t>Introduction</a:t>
            </a:r>
            <a:r>
              <a:rPr lang="cs-CZ" b="1" dirty="0"/>
              <a:t> to </a:t>
            </a:r>
            <a:r>
              <a:rPr lang="cs-CZ" b="1" dirty="0" err="1"/>
              <a:t>Hermeneutics</a:t>
            </a:r>
            <a:endParaRPr lang="cs-CZ" b="1" dirty="0"/>
          </a:p>
        </p:txBody>
      </p:sp>
      <p:sp>
        <p:nvSpPr>
          <p:cNvPr id="3" name="Zástupný obsah 2">
            <a:extLst>
              <a:ext uri="{FF2B5EF4-FFF2-40B4-BE49-F238E27FC236}">
                <a16:creationId xmlns:a16="http://schemas.microsoft.com/office/drawing/2014/main" id="{2B175772-E4AC-4C41-989C-7A562C286B16}"/>
              </a:ext>
            </a:extLst>
          </p:cNvPr>
          <p:cNvSpPr>
            <a:spLocks noGrp="1"/>
          </p:cNvSpPr>
          <p:nvPr>
            <p:ph idx="1"/>
          </p:nvPr>
        </p:nvSpPr>
        <p:spPr>
          <a:xfrm>
            <a:off x="457200" y="1844824"/>
            <a:ext cx="8229600" cy="4281339"/>
          </a:xfrm>
        </p:spPr>
        <p:txBody>
          <a:bodyPr/>
          <a:lstStyle/>
          <a:p>
            <a:r>
              <a:rPr lang="cs-CZ" sz="3600" dirty="0"/>
              <a:t>A </a:t>
            </a:r>
            <a:r>
              <a:rPr lang="cs-CZ" sz="3600" dirty="0" err="1"/>
              <a:t>short</a:t>
            </a:r>
            <a:r>
              <a:rPr lang="cs-CZ" sz="3600" dirty="0"/>
              <a:t> </a:t>
            </a:r>
            <a:r>
              <a:rPr lang="cs-CZ" sz="3600" dirty="0" err="1"/>
              <a:t>reminder</a:t>
            </a:r>
            <a:r>
              <a:rPr lang="cs-CZ" sz="3600" dirty="0"/>
              <a:t> </a:t>
            </a:r>
            <a:r>
              <a:rPr lang="cs-CZ" sz="3600" dirty="0" err="1"/>
              <a:t>of</a:t>
            </a:r>
            <a:r>
              <a:rPr lang="cs-CZ" sz="3600" dirty="0"/>
              <a:t> </a:t>
            </a:r>
            <a:r>
              <a:rPr lang="cs-CZ" sz="3600" dirty="0" err="1"/>
              <a:t>what</a:t>
            </a:r>
            <a:r>
              <a:rPr lang="cs-CZ" sz="3600" dirty="0"/>
              <a:t> </a:t>
            </a:r>
            <a:r>
              <a:rPr lang="cs-CZ" sz="3600" dirty="0" err="1"/>
              <a:t>hermeneutics</a:t>
            </a:r>
            <a:r>
              <a:rPr lang="cs-CZ" sz="3600" dirty="0"/>
              <a:t> </a:t>
            </a:r>
            <a:r>
              <a:rPr lang="cs-CZ" sz="3600" dirty="0" err="1"/>
              <a:t>is</a:t>
            </a:r>
            <a:r>
              <a:rPr lang="cs-CZ" sz="3600" dirty="0"/>
              <a:t> </a:t>
            </a:r>
            <a:r>
              <a:rPr lang="cs-CZ" sz="3600" dirty="0" err="1"/>
              <a:t>about</a:t>
            </a:r>
            <a:r>
              <a:rPr lang="cs-CZ" sz="3600" dirty="0"/>
              <a:t> by </a:t>
            </a:r>
            <a:r>
              <a:rPr lang="cs-CZ" sz="3600" dirty="0" err="1"/>
              <a:t>Jens</a:t>
            </a:r>
            <a:r>
              <a:rPr lang="cs-CZ" sz="3600" dirty="0"/>
              <a:t> Zimmermann:</a:t>
            </a:r>
          </a:p>
          <a:p>
            <a:pPr marL="0" indent="0">
              <a:buNone/>
            </a:pPr>
            <a:r>
              <a:rPr lang="cs-CZ" dirty="0">
                <a:hlinkClick r:id="rId2"/>
              </a:rPr>
              <a:t> https://www.youtube.com/watch?v=6wPTV5hyB0Y</a:t>
            </a:r>
            <a:endParaRPr lang="cs-CZ" dirty="0"/>
          </a:p>
          <a:p>
            <a:endParaRPr lang="cs-CZ" dirty="0"/>
          </a:p>
        </p:txBody>
      </p:sp>
    </p:spTree>
    <p:extLst>
      <p:ext uri="{BB962C8B-B14F-4D97-AF65-F5344CB8AC3E}">
        <p14:creationId xmlns:p14="http://schemas.microsoft.com/office/powerpoint/2010/main" val="786438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DAE08A-F0D8-4EAE-A1EA-C6FCD50315AF}"/>
              </a:ext>
            </a:extLst>
          </p:cNvPr>
          <p:cNvSpPr>
            <a:spLocks noGrp="1"/>
          </p:cNvSpPr>
          <p:nvPr>
            <p:ph type="title"/>
          </p:nvPr>
        </p:nvSpPr>
        <p:spPr/>
        <p:txBody>
          <a:bodyPr/>
          <a:lstStyle/>
          <a:p>
            <a:r>
              <a:rPr lang="cs-CZ" b="1" dirty="0"/>
              <a:t>SUMMARY OF PREVIOUS LECTURE</a:t>
            </a:r>
          </a:p>
        </p:txBody>
      </p:sp>
      <p:sp>
        <p:nvSpPr>
          <p:cNvPr id="3" name="Zástupný obsah 2">
            <a:extLst>
              <a:ext uri="{FF2B5EF4-FFF2-40B4-BE49-F238E27FC236}">
                <a16:creationId xmlns:a16="http://schemas.microsoft.com/office/drawing/2014/main" id="{22922916-E342-477E-9941-7A78C6BB9AC0}"/>
              </a:ext>
            </a:extLst>
          </p:cNvPr>
          <p:cNvSpPr>
            <a:spLocks noGrp="1"/>
          </p:cNvSpPr>
          <p:nvPr>
            <p:ph idx="1"/>
          </p:nvPr>
        </p:nvSpPr>
        <p:spPr>
          <a:xfrm>
            <a:off x="422415" y="1196752"/>
            <a:ext cx="8229600" cy="5661248"/>
          </a:xfrm>
        </p:spPr>
        <p:txBody>
          <a:bodyPr>
            <a:normAutofit fontScale="85000" lnSpcReduction="20000"/>
          </a:bodyPr>
          <a:lstStyle/>
          <a:p>
            <a:r>
              <a:rPr lang="en-GB" sz="3800" dirty="0"/>
              <a:t>Exposition of main pillars of Heideggerian philosophy</a:t>
            </a:r>
            <a:r>
              <a:rPr lang="cs-CZ" sz="3800" dirty="0"/>
              <a:t> (</a:t>
            </a:r>
            <a:r>
              <a:rPr lang="cs-CZ" sz="3800" dirty="0" err="1"/>
              <a:t>see</a:t>
            </a:r>
            <a:r>
              <a:rPr lang="cs-CZ" sz="3800" dirty="0"/>
              <a:t> a </a:t>
            </a:r>
            <a:r>
              <a:rPr lang="cs-CZ" sz="3800" dirty="0" err="1"/>
              <a:t>lucid</a:t>
            </a:r>
            <a:r>
              <a:rPr lang="cs-CZ" sz="3800" dirty="0"/>
              <a:t> video </a:t>
            </a:r>
            <a:r>
              <a:rPr lang="cs-CZ" sz="3800" i="1" dirty="0" err="1"/>
              <a:t>Heidegger</a:t>
            </a:r>
            <a:r>
              <a:rPr lang="cs-CZ" sz="3800" i="1" dirty="0"/>
              <a:t> in 12 </a:t>
            </a:r>
            <a:r>
              <a:rPr lang="cs-CZ" sz="3800" i="1" dirty="0" err="1"/>
              <a:t>minutes</a:t>
            </a:r>
            <a:r>
              <a:rPr lang="cs-CZ" sz="3800" dirty="0"/>
              <a:t> by Eric L. </a:t>
            </a:r>
            <a:r>
              <a:rPr lang="cs-CZ" sz="3800" dirty="0" err="1"/>
              <a:t>Dodson</a:t>
            </a:r>
            <a:r>
              <a:rPr lang="cs-CZ" sz="3800" dirty="0"/>
              <a:t>: </a:t>
            </a:r>
            <a:r>
              <a:rPr lang="cs-CZ" dirty="0">
                <a:hlinkClick r:id="rId2"/>
              </a:rPr>
              <a:t>https://www.youtube.com/watch?v=A04RhtR0imY</a:t>
            </a:r>
            <a:r>
              <a:rPr lang="cs-CZ" dirty="0"/>
              <a:t> ).</a:t>
            </a:r>
          </a:p>
          <a:p>
            <a:r>
              <a:rPr lang="cs-CZ" sz="3800" i="1" dirty="0"/>
              <a:t>FACTICITY – EXISTENTIALITY – FALLENNESS</a:t>
            </a:r>
          </a:p>
          <a:p>
            <a:r>
              <a:rPr lang="cs-CZ" sz="3800" dirty="0" err="1"/>
              <a:t>Temporal</a:t>
            </a:r>
            <a:r>
              <a:rPr lang="cs-CZ" sz="3800" dirty="0"/>
              <a:t> </a:t>
            </a:r>
            <a:r>
              <a:rPr lang="cs-CZ" sz="3800" dirty="0" err="1"/>
              <a:t>character</a:t>
            </a:r>
            <a:r>
              <a:rPr lang="cs-CZ" sz="3800" dirty="0"/>
              <a:t> </a:t>
            </a:r>
            <a:r>
              <a:rPr lang="cs-CZ" sz="3800" dirty="0" err="1"/>
              <a:t>of</a:t>
            </a:r>
            <a:r>
              <a:rPr lang="cs-CZ" sz="3800" dirty="0"/>
              <a:t> </a:t>
            </a:r>
            <a:r>
              <a:rPr lang="cs-CZ" sz="3800" dirty="0" err="1"/>
              <a:t>Being</a:t>
            </a:r>
            <a:r>
              <a:rPr lang="cs-CZ" sz="3800" dirty="0"/>
              <a:t>: </a:t>
            </a:r>
          </a:p>
          <a:p>
            <a:pPr lvl="1"/>
            <a:r>
              <a:rPr lang="en-GB" sz="3800" dirty="0"/>
              <a:t>past, present, future</a:t>
            </a:r>
            <a:r>
              <a:rPr lang="cs-CZ" sz="3800" dirty="0"/>
              <a:t>; </a:t>
            </a:r>
            <a:r>
              <a:rPr lang="en-GB" sz="3800" dirty="0"/>
              <a:t>facticity, fall</a:t>
            </a:r>
            <a:r>
              <a:rPr lang="cs-CZ" sz="3800" dirty="0" err="1"/>
              <a:t>enness</a:t>
            </a:r>
            <a:r>
              <a:rPr lang="en-GB" sz="3800" dirty="0"/>
              <a:t>, existentiality</a:t>
            </a:r>
            <a:r>
              <a:rPr lang="cs-CZ" sz="3800" dirty="0"/>
              <a:t>.</a:t>
            </a:r>
          </a:p>
          <a:p>
            <a:pPr lvl="1"/>
            <a:r>
              <a:rPr lang="en-GB" sz="3800" i="1" dirty="0"/>
              <a:t>into the possibilities – forgetfulness among the possibilities – toward its possibilities</a:t>
            </a:r>
            <a:endParaRPr lang="cs-CZ" sz="3800" i="1" dirty="0"/>
          </a:p>
          <a:p>
            <a:pPr lvl="1"/>
            <a:r>
              <a:rPr lang="en-GB" sz="3800" dirty="0"/>
              <a:t> </a:t>
            </a:r>
            <a:r>
              <a:rPr lang="cs-CZ" sz="3800" dirty="0"/>
              <a:t>„</a:t>
            </a:r>
            <a:r>
              <a:rPr lang="en-GB" sz="3800" i="1" dirty="0"/>
              <a:t>ahead-of-itself/being-already-in-(the world)/as being-alongside-entities</a:t>
            </a:r>
            <a:r>
              <a:rPr lang="cs-CZ" sz="3800" i="1" dirty="0"/>
              <a:t>“</a:t>
            </a:r>
            <a:endParaRPr lang="cs-CZ" sz="3800" dirty="0"/>
          </a:p>
          <a:p>
            <a:endParaRPr lang="cs-CZ" i="1" dirty="0"/>
          </a:p>
          <a:p>
            <a:endParaRPr lang="cs-CZ" i="1" dirty="0"/>
          </a:p>
          <a:p>
            <a:endParaRPr lang="cs-CZ" dirty="0"/>
          </a:p>
        </p:txBody>
      </p:sp>
    </p:spTree>
    <p:extLst>
      <p:ext uri="{BB962C8B-B14F-4D97-AF65-F5344CB8AC3E}">
        <p14:creationId xmlns:p14="http://schemas.microsoft.com/office/powerpoint/2010/main" val="186222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12E15C-A2B4-48E9-9B9D-57D9555FA5FC}"/>
              </a:ext>
            </a:extLst>
          </p:cNvPr>
          <p:cNvSpPr>
            <a:spLocks noGrp="1"/>
          </p:cNvSpPr>
          <p:nvPr>
            <p:ph type="title"/>
          </p:nvPr>
        </p:nvSpPr>
        <p:spPr/>
        <p:txBody>
          <a:bodyPr>
            <a:normAutofit/>
          </a:bodyPr>
          <a:lstStyle/>
          <a:p>
            <a:r>
              <a:rPr lang="en-GB" b="1" u="sng" dirty="0"/>
              <a:t>Understanding, interpretation</a:t>
            </a:r>
            <a:endParaRPr lang="cs-CZ" b="1" dirty="0"/>
          </a:p>
        </p:txBody>
      </p:sp>
      <p:sp>
        <p:nvSpPr>
          <p:cNvPr id="3" name="Zástupný obsah 2">
            <a:extLst>
              <a:ext uri="{FF2B5EF4-FFF2-40B4-BE49-F238E27FC236}">
                <a16:creationId xmlns:a16="http://schemas.microsoft.com/office/drawing/2014/main" id="{19A372E4-FEBD-4747-977B-F3E67A65A4E1}"/>
              </a:ext>
            </a:extLst>
          </p:cNvPr>
          <p:cNvSpPr>
            <a:spLocks noGrp="1"/>
          </p:cNvSpPr>
          <p:nvPr>
            <p:ph idx="1"/>
          </p:nvPr>
        </p:nvSpPr>
        <p:spPr/>
        <p:txBody>
          <a:bodyPr/>
          <a:lstStyle/>
          <a:p>
            <a:endParaRPr lang="cs-CZ" sz="3600" b="1" dirty="0"/>
          </a:p>
          <a:p>
            <a:r>
              <a:rPr lang="cs-CZ" sz="3600" b="1" dirty="0" err="1"/>
              <a:t>Read</a:t>
            </a:r>
            <a:r>
              <a:rPr lang="cs-CZ" sz="3600" b="1" dirty="0"/>
              <a:t> </a:t>
            </a:r>
            <a:r>
              <a:rPr lang="cs-CZ" sz="3600" dirty="0"/>
              <a:t>(</a:t>
            </a:r>
            <a:r>
              <a:rPr lang="cs-CZ" sz="3600" i="1" dirty="0" err="1"/>
              <a:t>available</a:t>
            </a:r>
            <a:r>
              <a:rPr lang="cs-CZ" sz="3600" i="1" dirty="0"/>
              <a:t> on SIS</a:t>
            </a:r>
            <a:r>
              <a:rPr lang="cs-CZ" sz="3600" dirty="0"/>
              <a:t>): „</a:t>
            </a:r>
            <a:r>
              <a:rPr lang="en-GB" sz="3600" dirty="0"/>
              <a:t>Heidegger’s Disclosure of the Fore-Structure of Understanding</a:t>
            </a:r>
            <a:r>
              <a:rPr lang="cs-CZ" sz="3600" dirty="0"/>
              <a:t>“</a:t>
            </a:r>
            <a:r>
              <a:rPr lang="en-GB" sz="3600" dirty="0"/>
              <a:t>, </a:t>
            </a:r>
            <a:r>
              <a:rPr lang="cs-CZ" sz="3600" dirty="0"/>
              <a:t>in: </a:t>
            </a:r>
            <a:r>
              <a:rPr lang="en-GB" sz="3600" dirty="0"/>
              <a:t>Gadamer, H.-G., </a:t>
            </a:r>
            <a:r>
              <a:rPr lang="en-GB" sz="3600" i="1" dirty="0"/>
              <a:t>Truth and Method</a:t>
            </a:r>
            <a:r>
              <a:rPr lang="en-GB" sz="3600" dirty="0"/>
              <a:t>, p. 268 – 273</a:t>
            </a:r>
            <a:r>
              <a:rPr lang="cs-CZ" sz="3600" dirty="0"/>
              <a:t>.</a:t>
            </a:r>
          </a:p>
          <a:p>
            <a:endParaRPr lang="cs-CZ" dirty="0"/>
          </a:p>
        </p:txBody>
      </p:sp>
    </p:spTree>
    <p:extLst>
      <p:ext uri="{BB962C8B-B14F-4D97-AF65-F5344CB8AC3E}">
        <p14:creationId xmlns:p14="http://schemas.microsoft.com/office/powerpoint/2010/main" val="2952874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351180-C647-40CE-9D82-CFFD0D2AD9A9}"/>
              </a:ext>
            </a:extLst>
          </p:cNvPr>
          <p:cNvSpPr>
            <a:spLocks noGrp="1"/>
          </p:cNvSpPr>
          <p:nvPr>
            <p:ph type="title"/>
          </p:nvPr>
        </p:nvSpPr>
        <p:spPr/>
        <p:txBody>
          <a:bodyPr>
            <a:normAutofit/>
          </a:bodyPr>
          <a:lstStyle/>
          <a:p>
            <a:r>
              <a:rPr lang="en-GB" b="1" u="sng" dirty="0"/>
              <a:t>Understanding, interpretation</a:t>
            </a:r>
            <a:endParaRPr lang="cs-CZ" dirty="0"/>
          </a:p>
        </p:txBody>
      </p:sp>
      <p:sp>
        <p:nvSpPr>
          <p:cNvPr id="3" name="Zástupný obsah 2">
            <a:extLst>
              <a:ext uri="{FF2B5EF4-FFF2-40B4-BE49-F238E27FC236}">
                <a16:creationId xmlns:a16="http://schemas.microsoft.com/office/drawing/2014/main" id="{F2DC029C-640E-4325-A2AA-DE266662AF69}"/>
              </a:ext>
            </a:extLst>
          </p:cNvPr>
          <p:cNvSpPr>
            <a:spLocks noGrp="1"/>
          </p:cNvSpPr>
          <p:nvPr>
            <p:ph idx="1"/>
          </p:nvPr>
        </p:nvSpPr>
        <p:spPr/>
        <p:txBody>
          <a:bodyPr>
            <a:normAutofit lnSpcReduction="10000"/>
          </a:bodyPr>
          <a:lstStyle/>
          <a:p>
            <a:r>
              <a:rPr lang="en-GB" b="1" u="sng" dirty="0"/>
              <a:t>Interpretation</a:t>
            </a:r>
            <a:r>
              <a:rPr lang="en-GB" dirty="0"/>
              <a:t> [</a:t>
            </a:r>
            <a:r>
              <a:rPr lang="cs-CZ" dirty="0"/>
              <a:t>in Czech „</a:t>
            </a:r>
            <a:r>
              <a:rPr lang="en-GB" dirty="0" err="1"/>
              <a:t>výklad</a:t>
            </a:r>
            <a:r>
              <a:rPr lang="cs-CZ" dirty="0"/>
              <a:t>“</a:t>
            </a:r>
            <a:r>
              <a:rPr lang="en-GB" dirty="0"/>
              <a:t>] – it is grounded in understanding; it is a “developed” kind of understanding.</a:t>
            </a:r>
            <a:endParaRPr lang="cs-CZ" dirty="0"/>
          </a:p>
          <a:p>
            <a:r>
              <a:rPr lang="en-GB" dirty="0"/>
              <a:t>In interpretation, constantly exercised understanding understands itself</a:t>
            </a:r>
            <a:r>
              <a:rPr lang="cs-CZ" dirty="0"/>
              <a:t>.</a:t>
            </a:r>
          </a:p>
          <a:p>
            <a:r>
              <a:rPr lang="en-GB" dirty="0"/>
              <a:t>By interpreting, we clarify the possibilities that are projected by understanding - we clarify fore-understanding</a:t>
            </a:r>
            <a:r>
              <a:rPr lang="cs-CZ" dirty="0"/>
              <a:t>.</a:t>
            </a:r>
          </a:p>
          <a:p>
            <a:r>
              <a:rPr lang="cs-CZ" dirty="0" err="1"/>
              <a:t>The</a:t>
            </a:r>
            <a:r>
              <a:rPr lang="cs-CZ" dirty="0"/>
              <a:t> </a:t>
            </a:r>
            <a:r>
              <a:rPr lang="cs-CZ" dirty="0" err="1"/>
              <a:t>fore-structure</a:t>
            </a:r>
            <a:r>
              <a:rPr lang="cs-CZ" dirty="0"/>
              <a:t> </a:t>
            </a:r>
            <a:r>
              <a:rPr lang="cs-CZ" dirty="0" err="1"/>
              <a:t>of</a:t>
            </a:r>
            <a:r>
              <a:rPr lang="cs-CZ" dirty="0"/>
              <a:t> </a:t>
            </a:r>
            <a:r>
              <a:rPr lang="cs-CZ" dirty="0" err="1"/>
              <a:t>understanding</a:t>
            </a:r>
            <a:endParaRPr lang="cs-CZ" dirty="0"/>
          </a:p>
        </p:txBody>
      </p:sp>
    </p:spTree>
    <p:extLst>
      <p:ext uri="{BB962C8B-B14F-4D97-AF65-F5344CB8AC3E}">
        <p14:creationId xmlns:p14="http://schemas.microsoft.com/office/powerpoint/2010/main" val="2983734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BDB4F2B-872F-4CB4-A0FC-102484BAEC00}"/>
              </a:ext>
            </a:extLst>
          </p:cNvPr>
          <p:cNvSpPr>
            <a:spLocks noGrp="1"/>
          </p:cNvSpPr>
          <p:nvPr>
            <p:ph idx="1"/>
          </p:nvPr>
        </p:nvSpPr>
        <p:spPr>
          <a:xfrm>
            <a:off x="457200" y="404664"/>
            <a:ext cx="8229600" cy="6192688"/>
          </a:xfrm>
        </p:spPr>
        <p:txBody>
          <a:bodyPr>
            <a:normAutofit fontScale="92500" lnSpcReduction="10000"/>
          </a:bodyPr>
          <a:lstStyle/>
          <a:p>
            <a:r>
              <a:rPr lang="en-GB" dirty="0"/>
              <a:t>1. </a:t>
            </a:r>
            <a:r>
              <a:rPr lang="en-GB" u="sng" dirty="0"/>
              <a:t>Fore-having</a:t>
            </a:r>
            <a:r>
              <a:rPr lang="cs-CZ" dirty="0"/>
              <a:t> - </a:t>
            </a:r>
            <a:r>
              <a:rPr lang="en-GB" dirty="0"/>
              <a:t>this is the global view by means of which one interprets the given being</a:t>
            </a:r>
            <a:r>
              <a:rPr lang="cs-CZ" dirty="0"/>
              <a:t>. </a:t>
            </a:r>
          </a:p>
          <a:p>
            <a:pPr lvl="1"/>
            <a:r>
              <a:rPr lang="en-GB" sz="2200" dirty="0"/>
              <a:t>E.g. When shopping in a store, we choose other options than when reading a book in the library. When choosing yoghurts, we do not deal with the question when the Battle of </a:t>
            </a:r>
            <a:r>
              <a:rPr lang="en-GB" sz="2200" dirty="0" err="1"/>
              <a:t>Lipany</a:t>
            </a:r>
            <a:r>
              <a:rPr lang="en-GB" sz="2200" dirty="0"/>
              <a:t> took place.</a:t>
            </a:r>
            <a:endParaRPr lang="cs-CZ" sz="2200" dirty="0"/>
          </a:p>
          <a:p>
            <a:r>
              <a:rPr lang="en-GB" dirty="0"/>
              <a:t>2. </a:t>
            </a:r>
            <a:r>
              <a:rPr lang="en-GB" u="sng" dirty="0"/>
              <a:t>Fore-sight</a:t>
            </a:r>
            <a:r>
              <a:rPr lang="en-GB" dirty="0"/>
              <a:t> – it determines the most appropriate interpretation with regard to “fore-having”</a:t>
            </a:r>
            <a:r>
              <a:rPr lang="cs-CZ" dirty="0"/>
              <a:t>.</a:t>
            </a:r>
          </a:p>
          <a:p>
            <a:pPr lvl="1"/>
            <a:r>
              <a:rPr lang="en-GB" sz="2200" dirty="0"/>
              <a:t>We anticipate that possible understanding which seems most probable to us (e.g. When we buy yoghurts…)</a:t>
            </a:r>
            <a:endParaRPr lang="cs-CZ" sz="2200" dirty="0"/>
          </a:p>
          <a:p>
            <a:r>
              <a:rPr lang="en-GB" dirty="0"/>
              <a:t>3. </a:t>
            </a:r>
            <a:r>
              <a:rPr lang="en-GB" u="sng" dirty="0"/>
              <a:t>Fore-conception</a:t>
            </a:r>
            <a:r>
              <a:rPr lang="en-GB" dirty="0"/>
              <a:t> – the interpretation has always (with or with no reserves) decided to apply certain concepts</a:t>
            </a:r>
            <a:r>
              <a:rPr lang="cs-CZ" dirty="0"/>
              <a:t>.</a:t>
            </a:r>
          </a:p>
          <a:p>
            <a:pPr lvl="1"/>
            <a:r>
              <a:rPr lang="cs-CZ" dirty="0" err="1"/>
              <a:t>Different</a:t>
            </a:r>
            <a:r>
              <a:rPr lang="cs-CZ" dirty="0"/>
              <a:t> </a:t>
            </a:r>
            <a:r>
              <a:rPr lang="cs-CZ" dirty="0" err="1"/>
              <a:t>usage</a:t>
            </a:r>
            <a:r>
              <a:rPr lang="cs-CZ" dirty="0"/>
              <a:t> </a:t>
            </a:r>
            <a:r>
              <a:rPr lang="cs-CZ" dirty="0" err="1"/>
              <a:t>of</a:t>
            </a:r>
            <a:r>
              <a:rPr lang="cs-CZ" dirty="0"/>
              <a:t> </a:t>
            </a:r>
            <a:r>
              <a:rPr lang="cs-CZ" dirty="0" err="1"/>
              <a:t>concepts</a:t>
            </a:r>
            <a:r>
              <a:rPr lang="cs-CZ" dirty="0"/>
              <a:t> </a:t>
            </a:r>
            <a:r>
              <a:rPr lang="cs-CZ" dirty="0" err="1"/>
              <a:t>due</a:t>
            </a:r>
            <a:r>
              <a:rPr lang="cs-CZ" dirty="0"/>
              <a:t> to </a:t>
            </a:r>
            <a:r>
              <a:rPr lang="cs-CZ" dirty="0" err="1"/>
              <a:t>given</a:t>
            </a:r>
            <a:r>
              <a:rPr lang="cs-CZ" dirty="0"/>
              <a:t> </a:t>
            </a:r>
            <a:r>
              <a:rPr lang="cs-CZ" dirty="0" err="1"/>
              <a:t>circumstances</a:t>
            </a:r>
            <a:r>
              <a:rPr lang="cs-CZ" dirty="0"/>
              <a:t>.</a:t>
            </a:r>
          </a:p>
          <a:p>
            <a:endParaRPr lang="cs-CZ" dirty="0"/>
          </a:p>
        </p:txBody>
      </p:sp>
    </p:spTree>
    <p:extLst>
      <p:ext uri="{BB962C8B-B14F-4D97-AF65-F5344CB8AC3E}">
        <p14:creationId xmlns:p14="http://schemas.microsoft.com/office/powerpoint/2010/main" val="1162760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ADE63-7826-49AC-9A0C-DB245C272AEE}"/>
              </a:ext>
            </a:extLst>
          </p:cNvPr>
          <p:cNvSpPr>
            <a:spLocks noGrp="1"/>
          </p:cNvSpPr>
          <p:nvPr>
            <p:ph type="title"/>
          </p:nvPr>
        </p:nvSpPr>
        <p:spPr/>
        <p:txBody>
          <a:bodyPr/>
          <a:lstStyle/>
          <a:p>
            <a:r>
              <a:rPr lang="en-GB" b="1" u="sng" dirty="0"/>
              <a:t>meaning</a:t>
            </a:r>
            <a:endParaRPr lang="cs-CZ" dirty="0"/>
          </a:p>
        </p:txBody>
      </p:sp>
      <p:sp>
        <p:nvSpPr>
          <p:cNvPr id="3" name="Zástupný obsah 2">
            <a:extLst>
              <a:ext uri="{FF2B5EF4-FFF2-40B4-BE49-F238E27FC236}">
                <a16:creationId xmlns:a16="http://schemas.microsoft.com/office/drawing/2014/main" id="{CE6E6B3A-CEFA-46BA-9107-8FA4D651C989}"/>
              </a:ext>
            </a:extLst>
          </p:cNvPr>
          <p:cNvSpPr>
            <a:spLocks noGrp="1"/>
          </p:cNvSpPr>
          <p:nvPr>
            <p:ph idx="1"/>
          </p:nvPr>
        </p:nvSpPr>
        <p:spPr/>
        <p:txBody>
          <a:bodyPr/>
          <a:lstStyle/>
          <a:p>
            <a:r>
              <a:rPr lang="en-GB" dirty="0"/>
              <a:t>it is always already articulated by a meaningful interpretation; it is structured: by fore-having, fore-sight and fore-conception. From them, the projection is projected and from them is understandable something as something</a:t>
            </a:r>
            <a:endParaRPr lang="cs-CZ" dirty="0"/>
          </a:p>
        </p:txBody>
      </p:sp>
    </p:spTree>
    <p:extLst>
      <p:ext uri="{BB962C8B-B14F-4D97-AF65-F5344CB8AC3E}">
        <p14:creationId xmlns:p14="http://schemas.microsoft.com/office/powerpoint/2010/main" val="2883560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D80FA7-EF1C-47A5-AAEF-6F76272D1F8E}"/>
              </a:ext>
            </a:extLst>
          </p:cNvPr>
          <p:cNvSpPr>
            <a:spLocks noGrp="1"/>
          </p:cNvSpPr>
          <p:nvPr>
            <p:ph type="title"/>
          </p:nvPr>
        </p:nvSpPr>
        <p:spPr>
          <a:xfrm>
            <a:off x="457200" y="0"/>
            <a:ext cx="8229600" cy="764704"/>
          </a:xfrm>
        </p:spPr>
        <p:txBody>
          <a:bodyPr>
            <a:noAutofit/>
          </a:bodyPr>
          <a:lstStyle/>
          <a:p>
            <a:r>
              <a:rPr lang="en-GB" sz="3200" u="sng" dirty="0"/>
              <a:t>A Derivative Mode of  Interpretation: Assertion</a:t>
            </a:r>
            <a:endParaRPr lang="cs-CZ" sz="3200" dirty="0"/>
          </a:p>
        </p:txBody>
      </p:sp>
      <p:sp>
        <p:nvSpPr>
          <p:cNvPr id="3" name="Zástupný obsah 2">
            <a:extLst>
              <a:ext uri="{FF2B5EF4-FFF2-40B4-BE49-F238E27FC236}">
                <a16:creationId xmlns:a16="http://schemas.microsoft.com/office/drawing/2014/main" id="{60A7A3F1-82C9-497B-B50E-C66F25769474}"/>
              </a:ext>
            </a:extLst>
          </p:cNvPr>
          <p:cNvSpPr>
            <a:spLocks noGrp="1"/>
          </p:cNvSpPr>
          <p:nvPr>
            <p:ph idx="1"/>
          </p:nvPr>
        </p:nvSpPr>
        <p:spPr>
          <a:xfrm>
            <a:off x="457200" y="764704"/>
            <a:ext cx="8229600" cy="5688632"/>
          </a:xfrm>
        </p:spPr>
        <p:txBody>
          <a:bodyPr>
            <a:normAutofit fontScale="92500" lnSpcReduction="20000"/>
          </a:bodyPr>
          <a:lstStyle/>
          <a:p>
            <a:pPr lvl="0"/>
            <a:r>
              <a:rPr lang="en-GB" dirty="0"/>
              <a:t>Interpretation × Assertion; See </a:t>
            </a:r>
            <a:r>
              <a:rPr lang="en-GB" i="1" dirty="0" err="1"/>
              <a:t>Being&amp;Time</a:t>
            </a:r>
            <a:r>
              <a:rPr lang="en-GB" dirty="0"/>
              <a:t>, §33.</a:t>
            </a:r>
            <a:endParaRPr lang="cs-CZ" sz="2800" dirty="0"/>
          </a:p>
          <a:p>
            <a:pPr lvl="0"/>
            <a:r>
              <a:rPr lang="en-GB" u="sng" dirty="0"/>
              <a:t>Hermeneutic (interpretative) sentence</a:t>
            </a:r>
            <a:r>
              <a:rPr lang="en-GB" dirty="0"/>
              <a:t>:</a:t>
            </a:r>
            <a:endParaRPr lang="cs-CZ" sz="2800" dirty="0"/>
          </a:p>
          <a:p>
            <a:pPr lvl="1"/>
            <a:r>
              <a:rPr lang="en-GB" dirty="0"/>
              <a:t>„is that one which calls for its own execution of reflection and interpretation and, hence, for its proper application“ (J. </a:t>
            </a:r>
            <a:r>
              <a:rPr lang="en-GB" dirty="0" err="1"/>
              <a:t>Grondin</a:t>
            </a:r>
            <a:r>
              <a:rPr lang="en-GB" dirty="0"/>
              <a:t>, </a:t>
            </a:r>
            <a:r>
              <a:rPr lang="cs-CZ" i="1" dirty="0" err="1"/>
              <a:t>Introduction</a:t>
            </a:r>
            <a:r>
              <a:rPr lang="cs-CZ" i="1" dirty="0"/>
              <a:t>…</a:t>
            </a:r>
            <a:r>
              <a:rPr lang="cs-CZ" dirty="0"/>
              <a:t>, </a:t>
            </a:r>
            <a:r>
              <a:rPr lang="en-GB" dirty="0"/>
              <a:t>p. 130)</a:t>
            </a:r>
            <a:endParaRPr lang="cs-CZ" sz="2400" dirty="0"/>
          </a:p>
          <a:p>
            <a:pPr lvl="1"/>
            <a:r>
              <a:rPr lang="en-GB" dirty="0"/>
              <a:t>It enables to realize one's own fore-structure of understanding. </a:t>
            </a:r>
            <a:endParaRPr lang="cs-CZ" sz="2400" dirty="0"/>
          </a:p>
          <a:p>
            <a:pPr lvl="0"/>
            <a:r>
              <a:rPr lang="en-GB" u="sng" dirty="0" err="1"/>
              <a:t>Apofantic</a:t>
            </a:r>
            <a:r>
              <a:rPr lang="en-GB" u="sng" dirty="0"/>
              <a:t> assertion</a:t>
            </a:r>
            <a:r>
              <a:rPr lang="en-GB" dirty="0"/>
              <a:t>:</a:t>
            </a:r>
            <a:endParaRPr lang="cs-CZ" sz="2800" dirty="0"/>
          </a:p>
          <a:p>
            <a:pPr lvl="1"/>
            <a:r>
              <a:rPr lang="en-GB" dirty="0"/>
              <a:t>a derivative mode od interpretation</a:t>
            </a:r>
            <a:r>
              <a:rPr lang="cs-CZ" dirty="0"/>
              <a:t>, „</a:t>
            </a:r>
            <a:r>
              <a:rPr lang="cs-CZ" dirty="0" err="1"/>
              <a:t>logical</a:t>
            </a:r>
            <a:r>
              <a:rPr lang="cs-CZ" dirty="0"/>
              <a:t> </a:t>
            </a:r>
            <a:r>
              <a:rPr lang="cs-CZ" dirty="0" err="1"/>
              <a:t>construct</a:t>
            </a:r>
            <a:r>
              <a:rPr lang="cs-CZ" dirty="0"/>
              <a:t>“</a:t>
            </a:r>
            <a:r>
              <a:rPr lang="en-GB" dirty="0"/>
              <a:t>. </a:t>
            </a:r>
            <a:r>
              <a:rPr lang="en-GB" dirty="0" err="1"/>
              <a:t>Nivelization</a:t>
            </a:r>
            <a:r>
              <a:rPr lang="en-GB" dirty="0"/>
              <a:t> which transforms the original practical interpretation to reductive „occurring“ character. </a:t>
            </a:r>
            <a:endParaRPr lang="cs-CZ" sz="2400" dirty="0"/>
          </a:p>
          <a:p>
            <a:pPr lvl="1"/>
            <a:r>
              <a:rPr lang="en-GB" dirty="0"/>
              <a:t>It makes us forget the embeddedness of speech in the structure of human “being in the world”</a:t>
            </a:r>
            <a:endParaRPr lang="cs-CZ" sz="2400" dirty="0"/>
          </a:p>
          <a:p>
            <a:pPr lvl="1"/>
            <a:endParaRPr lang="cs-CZ" dirty="0"/>
          </a:p>
        </p:txBody>
      </p:sp>
    </p:spTree>
    <p:extLst>
      <p:ext uri="{BB962C8B-B14F-4D97-AF65-F5344CB8AC3E}">
        <p14:creationId xmlns:p14="http://schemas.microsoft.com/office/powerpoint/2010/main" val="2773324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06A63B-626F-4461-A2B8-73FEBDF05611}"/>
              </a:ext>
            </a:extLst>
          </p:cNvPr>
          <p:cNvSpPr>
            <a:spLocks noGrp="1"/>
          </p:cNvSpPr>
          <p:nvPr>
            <p:ph type="title"/>
          </p:nvPr>
        </p:nvSpPr>
        <p:spPr/>
        <p:txBody>
          <a:bodyPr>
            <a:normAutofit/>
          </a:bodyPr>
          <a:lstStyle/>
          <a:p>
            <a:r>
              <a:rPr lang="cs-CZ" dirty="0"/>
              <a:t>H</a:t>
            </a:r>
            <a:r>
              <a:rPr lang="en-GB" dirty="0" err="1"/>
              <a:t>ermeneutic</a:t>
            </a:r>
            <a:r>
              <a:rPr lang="en-GB" dirty="0"/>
              <a:t> circle </a:t>
            </a:r>
            <a:endParaRPr lang="cs-CZ" dirty="0"/>
          </a:p>
        </p:txBody>
      </p:sp>
      <p:sp>
        <p:nvSpPr>
          <p:cNvPr id="3" name="Zástupný obsah 2">
            <a:extLst>
              <a:ext uri="{FF2B5EF4-FFF2-40B4-BE49-F238E27FC236}">
                <a16:creationId xmlns:a16="http://schemas.microsoft.com/office/drawing/2014/main" id="{70DD2301-C8ED-4F33-8E21-178DB619CB58}"/>
              </a:ext>
            </a:extLst>
          </p:cNvPr>
          <p:cNvSpPr>
            <a:spLocks noGrp="1"/>
          </p:cNvSpPr>
          <p:nvPr>
            <p:ph idx="1"/>
          </p:nvPr>
        </p:nvSpPr>
        <p:spPr>
          <a:xfrm>
            <a:off x="457200" y="1268760"/>
            <a:ext cx="8229600" cy="5314602"/>
          </a:xfrm>
        </p:spPr>
        <p:txBody>
          <a:bodyPr>
            <a:normAutofit fontScale="92500"/>
          </a:bodyPr>
          <a:lstStyle/>
          <a:p>
            <a:r>
              <a:rPr lang="en-GB" dirty="0"/>
              <a:t>“in the circle is hidden a positive possibility of the most primordial kind of knowing, and we genuinely grasp this possibility only when we have </a:t>
            </a:r>
            <a:r>
              <a:rPr lang="en-GB" b="1" dirty="0"/>
              <a:t>understood</a:t>
            </a:r>
            <a:r>
              <a:rPr lang="en-GB" dirty="0"/>
              <a:t> that our last and constant task in interpreting is </a:t>
            </a:r>
            <a:r>
              <a:rPr lang="en-GB" b="1" dirty="0"/>
              <a:t>never to allow our fore-having, fore-sight, and fore-conception </a:t>
            </a:r>
            <a:r>
              <a:rPr lang="en-GB" dirty="0"/>
              <a:t>to be presented to us by fancies and popular conceptions, but rather to make the scientific theme secure by working out these fore-structures in terms of the things themselves”</a:t>
            </a:r>
            <a:r>
              <a:rPr lang="cs-CZ" dirty="0"/>
              <a:t> M. </a:t>
            </a:r>
            <a:r>
              <a:rPr lang="cs-CZ" dirty="0" err="1"/>
              <a:t>Heidegger</a:t>
            </a:r>
            <a:r>
              <a:rPr lang="cs-CZ" dirty="0"/>
              <a:t>,</a:t>
            </a:r>
            <a:r>
              <a:rPr lang="en-GB" dirty="0"/>
              <a:t> </a:t>
            </a:r>
            <a:r>
              <a:rPr lang="cs-CZ" i="1" dirty="0" err="1"/>
              <a:t>Being&amp;Time</a:t>
            </a:r>
            <a:r>
              <a:rPr lang="cs-CZ" dirty="0"/>
              <a:t>, p. 195, </a:t>
            </a:r>
            <a:r>
              <a:rPr lang="cs-CZ" dirty="0" err="1"/>
              <a:t>Cf</a:t>
            </a:r>
            <a:r>
              <a:rPr lang="cs-CZ" dirty="0"/>
              <a:t>. H.-G. </a:t>
            </a:r>
            <a:r>
              <a:rPr lang="cs-CZ" dirty="0" err="1"/>
              <a:t>Gadamer</a:t>
            </a:r>
            <a:r>
              <a:rPr lang="cs-CZ" dirty="0"/>
              <a:t>, </a:t>
            </a:r>
            <a:r>
              <a:rPr lang="en-GB" dirty="0"/>
              <a:t>T</a:t>
            </a:r>
            <a:r>
              <a:rPr lang="cs-CZ" dirty="0" err="1"/>
              <a:t>ruth</a:t>
            </a:r>
            <a:r>
              <a:rPr lang="en-GB" dirty="0"/>
              <a:t>&amp;M</a:t>
            </a:r>
            <a:r>
              <a:rPr lang="cs-CZ" dirty="0" err="1"/>
              <a:t>ethod</a:t>
            </a:r>
            <a:r>
              <a:rPr lang="en-GB" dirty="0"/>
              <a:t>, p. 269.</a:t>
            </a:r>
            <a:endParaRPr lang="cs-CZ" dirty="0"/>
          </a:p>
          <a:p>
            <a:endParaRPr lang="cs-CZ" dirty="0"/>
          </a:p>
        </p:txBody>
      </p:sp>
    </p:spTree>
    <p:extLst>
      <p:ext uri="{BB962C8B-B14F-4D97-AF65-F5344CB8AC3E}">
        <p14:creationId xmlns:p14="http://schemas.microsoft.com/office/powerpoint/2010/main" val="1592875359"/>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4417</TotalTime>
  <Words>874</Words>
  <Application>Microsoft Office PowerPoint</Application>
  <PresentationFormat>Předvádění na obrazovce (4:3)</PresentationFormat>
  <Paragraphs>52</Paragraphs>
  <Slides>12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vt:i4>
      </vt:variant>
    </vt:vector>
  </HeadingPairs>
  <TitlesOfParts>
    <vt:vector size="15" baseType="lpstr">
      <vt:lpstr>Arial</vt:lpstr>
      <vt:lpstr>Calibri</vt:lpstr>
      <vt:lpstr>Motiv sady Office</vt:lpstr>
      <vt:lpstr>HERMENEUTICS AND RECEPTION AESTHETICS</vt:lpstr>
      <vt:lpstr>A Very Short Introduction to Hermeneutics</vt:lpstr>
      <vt:lpstr>SUMMARY OF PREVIOUS LECTURE</vt:lpstr>
      <vt:lpstr>Understanding, interpretation</vt:lpstr>
      <vt:lpstr>Understanding, interpretation</vt:lpstr>
      <vt:lpstr>Prezentace aplikace PowerPoint</vt:lpstr>
      <vt:lpstr>meaning</vt:lpstr>
      <vt:lpstr>A Derivative Mode of  Interpretation: Assertion</vt:lpstr>
      <vt:lpstr>Hermeneutic circle </vt:lpstr>
      <vt:lpstr>Prezentace aplikace PowerPoint</vt:lpstr>
      <vt:lpstr>Heidegger in Gadamerian Hermeneutics</vt:lpstr>
      <vt:lpstr>Openness (cf. T&amp;M, p. 271)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HERMENEUTICS AND RECEPTION AESTHETICS</dc:title>
  <dc:creator>Felix</dc:creator>
  <cp:lastModifiedBy>Felix</cp:lastModifiedBy>
  <cp:revision>115</cp:revision>
  <dcterms:created xsi:type="dcterms:W3CDTF">2020-02-22T22:39:21Z</dcterms:created>
  <dcterms:modified xsi:type="dcterms:W3CDTF">2020-03-25T18:38:32Z</dcterms:modified>
</cp:coreProperties>
</file>