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2"/>
  </p:notesMasterIdLst>
  <p:sldIdLst>
    <p:sldId id="257" r:id="rId2"/>
    <p:sldId id="435" r:id="rId3"/>
    <p:sldId id="436" r:id="rId4"/>
    <p:sldId id="437" r:id="rId5"/>
    <p:sldId id="438" r:id="rId6"/>
    <p:sldId id="449" r:id="rId7"/>
    <p:sldId id="439" r:id="rId8"/>
    <p:sldId id="440" r:id="rId9"/>
    <p:sldId id="447" r:id="rId10"/>
    <p:sldId id="44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83" autoAdjust="0"/>
    <p:restoredTop sz="93931" autoAdjust="0"/>
  </p:normalViewPr>
  <p:slideViewPr>
    <p:cSldViewPr snapToGrid="0">
      <p:cViewPr varScale="1">
        <p:scale>
          <a:sx n="91" d="100"/>
          <a:sy n="91" d="100"/>
        </p:scale>
        <p:origin x="168" y="77"/>
      </p:cViewPr>
      <p:guideLst/>
    </p:cSldViewPr>
  </p:slideViewPr>
  <p:outlineViewPr>
    <p:cViewPr>
      <p:scale>
        <a:sx n="33" d="100"/>
        <a:sy n="33" d="100"/>
      </p:scale>
      <p:origin x="0" y="-2277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376A2-5B9F-4714-BE59-480B9C86B454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B1F47-7B68-47F2-9885-4930072E1E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35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94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38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9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5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2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63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87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27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24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38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12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8B32E-9256-4434-A2E6-120418FDE436}" type="datetimeFigureOut">
              <a:rPr lang="en-GB" smtClean="0"/>
              <a:t>23/03/2021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DBD7419-485E-42C3-A909-099A2AFC010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16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sv.cuni.cz/" TargetMode="External"/><Relationship Id="rId4" Type="http://schemas.openxmlformats.org/officeDocument/2006/relationships/hyperlink" Target="mailto:iss@fsv.cuni.cz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xb8qfqRpZ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1446756" y="1463015"/>
            <a:ext cx="5492683" cy="3196668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 err="1"/>
              <a:t>Nations</a:t>
            </a:r>
            <a:r>
              <a:rPr lang="cs-CZ" sz="4000" dirty="0"/>
              <a:t> and </a:t>
            </a:r>
            <a:r>
              <a:rPr lang="cs-CZ" sz="4000" dirty="0" err="1"/>
              <a:t>Nationalism</a:t>
            </a:r>
            <a:r>
              <a:rPr lang="cs-CZ" sz="4000" dirty="0"/>
              <a:t>: </a:t>
            </a:r>
            <a:br>
              <a:rPr lang="cs-CZ" sz="4000" dirty="0"/>
            </a:br>
            <a:r>
              <a:rPr lang="cs-CZ" sz="4000" dirty="0" err="1"/>
              <a:t>Typologies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Nationalism</a:t>
            </a:r>
            <a:br>
              <a:rPr lang="cs-CZ" sz="4000" dirty="0"/>
            </a:br>
            <a:endParaRPr lang="cs-CZ" alt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39439" y="1463014"/>
            <a:ext cx="4050279" cy="3293053"/>
          </a:xfrm>
        </p:spPr>
        <p:txBody>
          <a:bodyPr rtlCol="0" anchor="ctr">
            <a:normAutofit/>
          </a:bodyPr>
          <a:lstStyle/>
          <a:p>
            <a:pPr>
              <a:defRPr/>
            </a:pPr>
            <a:r>
              <a:rPr lang="cs-CZ" sz="2000" dirty="0"/>
              <a:t>Zdeněk Uherek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zdenek.uherek@fsv.cuni.cz</a:t>
            </a:r>
          </a:p>
        </p:txBody>
      </p:sp>
      <p:sp>
        <p:nvSpPr>
          <p:cNvPr id="4" name="object 5"/>
          <p:cNvSpPr/>
          <p:nvPr/>
        </p:nvSpPr>
        <p:spPr>
          <a:xfrm>
            <a:off x="1837309" y="153669"/>
            <a:ext cx="3724402" cy="1035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/>
          <p:cNvSpPr/>
          <p:nvPr/>
        </p:nvSpPr>
        <p:spPr>
          <a:xfrm>
            <a:off x="8472265" y="548680"/>
            <a:ext cx="1070609" cy="3898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"/>
          <p:cNvSpPr txBox="1"/>
          <p:nvPr/>
        </p:nvSpPr>
        <p:spPr>
          <a:xfrm>
            <a:off x="1991545" y="5668833"/>
            <a:ext cx="4159885" cy="5242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669414">
              <a:lnSpc>
                <a:spcPct val="111500"/>
              </a:lnSpc>
            </a:pP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Charl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s Un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v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rs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ty,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F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acul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y of So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c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ial Sc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</a:t>
            </a:r>
            <a:r>
              <a:rPr sz="1000" b="1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nces Insti</a:t>
            </a:r>
            <a:r>
              <a:rPr sz="1000" b="1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ute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of 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S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o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c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iologi</a:t>
            </a:r>
            <a:r>
              <a:rPr sz="1000" b="1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c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al 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S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tud</a:t>
            </a:r>
            <a:r>
              <a:rPr sz="1000" b="1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</a:t>
            </a:r>
            <a:r>
              <a:rPr sz="1000" b="1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es</a:t>
            </a:r>
            <a:endParaRPr sz="1000" dirty="0">
              <a:solidFill>
                <a:schemeClr val="bg2">
                  <a:lumMod val="25000"/>
                </a:schemeClr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165"/>
              </a:spcBef>
            </a:pP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U Kříže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8, 1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5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8 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0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0 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P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r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a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g</a:t>
            </a:r>
            <a:r>
              <a:rPr sz="1000" spc="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u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5 / 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i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ss.f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s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v.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c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uni.cz /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iss@f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s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v.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c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uni.</a:t>
            </a:r>
            <a:r>
              <a:rPr sz="1000" spc="-1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c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  <a:hlinkClick r:id="rId4"/>
              </a:rPr>
              <a:t>z 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/ +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4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20 2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5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1 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0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80 2</a:t>
            </a:r>
            <a:r>
              <a:rPr sz="1000" spc="-5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1</a:t>
            </a:r>
            <a:r>
              <a:rPr sz="1000" dirty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9" name="object 3"/>
          <p:cNvSpPr txBox="1"/>
          <p:nvPr/>
        </p:nvSpPr>
        <p:spPr>
          <a:xfrm>
            <a:off x="7530523" y="5818526"/>
            <a:ext cx="1071245" cy="436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1405"/>
              </a:lnSpc>
              <a:spcAft>
                <a:spcPts val="600"/>
              </a:spcAft>
            </a:pPr>
            <a:r>
              <a:rPr lang="cs-CZ" sz="12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  <a:hlinkClick r:id="rId5"/>
              </a:rPr>
              <a:t>w</a:t>
            </a:r>
            <a:r>
              <a:rPr lang="cs-CZ" sz="1200" b="1" spc="-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  <a:hlinkClick r:id="rId5"/>
              </a:rPr>
              <a:t>w</a:t>
            </a:r>
            <a:r>
              <a:rPr lang="cs-CZ" sz="12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  <a:hlinkClick r:id="rId5"/>
              </a:rPr>
              <a:t>w.fsv.c</a:t>
            </a:r>
            <a:r>
              <a:rPr lang="cs-CZ" sz="1200" b="1" spc="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  <a:hlinkClick r:id="rId5"/>
              </a:rPr>
              <a:t>u</a:t>
            </a:r>
            <a:r>
              <a:rPr lang="cs-CZ" sz="12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  <a:hlinkClick r:id="rId5"/>
              </a:rPr>
              <a:t>ni.cz</a:t>
            </a:r>
            <a:endParaRPr lang="cs-CZ" sz="1200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R="5715" algn="r">
              <a:lnSpc>
                <a:spcPts val="1405"/>
              </a:lnSpc>
              <a:spcAft>
                <a:spcPts val="600"/>
              </a:spcAft>
            </a:pPr>
            <a:r>
              <a:rPr lang="cs-CZ" sz="120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1/1</a:t>
            </a:r>
          </a:p>
        </p:txBody>
      </p:sp>
    </p:spTree>
    <p:extLst>
      <p:ext uri="{BB962C8B-B14F-4D97-AF65-F5344CB8AC3E}">
        <p14:creationId xmlns:p14="http://schemas.microsoft.com/office/powerpoint/2010/main" val="3698413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err="1"/>
              <a:t>Other</a:t>
            </a:r>
            <a:r>
              <a:rPr lang="cs-CZ" altLang="cs-CZ" dirty="0"/>
              <a:t> </a:t>
            </a:r>
            <a:r>
              <a:rPr lang="cs-CZ" altLang="cs-CZ" dirty="0" err="1"/>
              <a:t>types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nationalisms</a:t>
            </a:r>
            <a:r>
              <a:rPr lang="cs-CZ" altLang="cs-CZ" dirty="0"/>
              <a:t>:</a:t>
            </a:r>
          </a:p>
          <a:p>
            <a:pPr eaLnBrk="1" hangingPunct="1"/>
            <a:r>
              <a:rPr lang="cs-CZ" altLang="cs-CZ" dirty="0" err="1"/>
              <a:t>Nationalism</a:t>
            </a:r>
            <a:r>
              <a:rPr lang="cs-CZ" altLang="cs-CZ" dirty="0"/>
              <a:t> and </a:t>
            </a:r>
            <a:r>
              <a:rPr lang="cs-CZ" altLang="cs-CZ" dirty="0" err="1"/>
              <a:t>Historicism</a:t>
            </a:r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err="1"/>
              <a:t>American</a:t>
            </a:r>
            <a:r>
              <a:rPr lang="cs-CZ" altLang="cs-CZ" dirty="0"/>
              <a:t> </a:t>
            </a:r>
            <a:r>
              <a:rPr lang="cs-CZ" altLang="cs-CZ" dirty="0" err="1"/>
              <a:t>nationalism</a:t>
            </a:r>
            <a:endParaRPr lang="cs-CZ" altLang="cs-CZ" dirty="0"/>
          </a:p>
          <a:p>
            <a:pPr eaLnBrk="1" hangingPunct="1"/>
            <a:r>
              <a:rPr lang="cs-CZ" altLang="cs-CZ" dirty="0" err="1"/>
              <a:t>Asia</a:t>
            </a:r>
            <a:r>
              <a:rPr lang="cs-CZ" altLang="cs-CZ" dirty="0"/>
              <a:t> </a:t>
            </a:r>
            <a:r>
              <a:rPr lang="cs-CZ" altLang="cs-CZ" dirty="0" err="1"/>
              <a:t>nationalism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113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Two substantial types of nationalism in Europe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Civic nationalism (the state nationalism)</a:t>
            </a:r>
          </a:p>
          <a:p>
            <a:endParaRPr lang="en-GB" dirty="0"/>
          </a:p>
          <a:p>
            <a:r>
              <a:rPr lang="en-GB" dirty="0"/>
              <a:t>Ethno-cultural nationalism (ethnic nationalism, ethno nationalism)</a:t>
            </a:r>
            <a:endParaRPr lang="cs-CZ" dirty="0"/>
          </a:p>
          <a:p>
            <a:endParaRPr lang="cs-CZ" dirty="0"/>
          </a:p>
          <a:p>
            <a:r>
              <a:rPr lang="en-GB" dirty="0">
                <a:hlinkClick r:id="rId2"/>
              </a:rPr>
              <a:t>https://www.youtube.com/watch?v=rxb8qfqRpZE</a:t>
            </a:r>
            <a:endParaRPr lang="cs-CZ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01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en-US" dirty="0"/>
              <a:t>Civic/territorial conceptions of the nation ‘regard it as a community of shared culture, common laws, and territorial citizenship’.</a:t>
            </a:r>
            <a:endParaRPr lang="en-GB" dirty="0"/>
          </a:p>
          <a:p>
            <a:r>
              <a:rPr lang="en-GB" dirty="0"/>
              <a:t>Usually a member of the nation is a citizen of a given state (state and the nation creates unity).</a:t>
            </a:r>
          </a:p>
          <a:p>
            <a:r>
              <a:rPr lang="en-GB" altLang="en-US" dirty="0"/>
              <a:t>With civic nationalism residence and political participation in a public culture tend to determine citizenship and membership of the nation.</a:t>
            </a:r>
          </a:p>
          <a:p>
            <a:r>
              <a:rPr lang="en-GB" dirty="0"/>
              <a:t>Civic nationalism usually emerges in strong (centralistic) state, in Europe it is frequently connected with </a:t>
            </a:r>
            <a:r>
              <a:rPr lang="en-GB" dirty="0" err="1"/>
              <a:t>enlightment</a:t>
            </a:r>
            <a:r>
              <a:rPr lang="en-GB" dirty="0"/>
              <a:t>, rationality, and universalistic philosophy. Typical example is France and typical thinker – inventor is Jean Jack Rousseau.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736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en-US" dirty="0"/>
              <a:t>Ethnic conceptions of the nation ‘focus on the genealogy of its members, however fictive; on popular mobilization of “the folk”; on native history and customs; and on the vernacular culture’ </a:t>
            </a:r>
            <a:r>
              <a:rPr lang="en-GB" altLang="en-US" sz="2000" dirty="0"/>
              <a:t>(Smith 1993).</a:t>
            </a:r>
          </a:p>
          <a:p>
            <a:endParaRPr lang="en-GB" altLang="en-US" sz="1600" dirty="0"/>
          </a:p>
          <a:p>
            <a:r>
              <a:rPr lang="en-GB" altLang="en-US" dirty="0"/>
              <a:t>Therefore, ethno-nationalism involves the politicisation of ethnicity and usually territorial as well as political claims.</a:t>
            </a:r>
          </a:p>
          <a:p>
            <a:endParaRPr lang="en-GB" dirty="0"/>
          </a:p>
          <a:p>
            <a:r>
              <a:rPr lang="en-GB" dirty="0"/>
              <a:t>Ethno-cultural nationalism is historically connected with romanticism, philosophically with particularism, </a:t>
            </a:r>
            <a:r>
              <a:rPr lang="en-GB" dirty="0" err="1"/>
              <a:t>linguistical</a:t>
            </a:r>
            <a:r>
              <a:rPr lang="en-GB" dirty="0"/>
              <a:t> </a:t>
            </a:r>
            <a:r>
              <a:rPr lang="en-GB" dirty="0" err="1"/>
              <a:t>aproaches</a:t>
            </a:r>
            <a:r>
              <a:rPr lang="en-GB" dirty="0"/>
              <a:t> and with </a:t>
            </a:r>
            <a:r>
              <a:rPr lang="en-GB" dirty="0" err="1"/>
              <a:t>folklor</a:t>
            </a:r>
            <a:r>
              <a:rPr lang="en-GB" dirty="0"/>
              <a:t> </a:t>
            </a:r>
            <a:r>
              <a:rPr lang="en-GB" dirty="0" err="1"/>
              <a:t>sudies</a:t>
            </a:r>
            <a:r>
              <a:rPr lang="en-GB" dirty="0"/>
              <a:t>. Birthplace of this type of nationalism is Germany and its father – founder Johann Got</a:t>
            </a:r>
            <a:r>
              <a:rPr lang="cs-CZ" dirty="0"/>
              <a:t>t</a:t>
            </a:r>
            <a:r>
              <a:rPr lang="en-GB" dirty="0"/>
              <a:t>f</a:t>
            </a:r>
            <a:r>
              <a:rPr lang="cs-CZ" dirty="0"/>
              <a:t>r</a:t>
            </a:r>
            <a:r>
              <a:rPr lang="en-GB" dirty="0" err="1"/>
              <a:t>ied</a:t>
            </a:r>
            <a:r>
              <a:rPr lang="en-GB" dirty="0"/>
              <a:t> Herder. </a:t>
            </a:r>
          </a:p>
        </p:txBody>
      </p:sp>
    </p:spTree>
    <p:extLst>
      <p:ext uri="{BB962C8B-B14F-4D97-AF65-F5344CB8AC3E}">
        <p14:creationId xmlns:p14="http://schemas.microsoft.com/office/powerpoint/2010/main" val="1104656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Both nationalisms are frequent in western as well as eastern Europe.</a:t>
            </a:r>
          </a:p>
          <a:p>
            <a:r>
              <a:rPr lang="en-GB" dirty="0"/>
              <a:t>Typical state nationalism is in France and England. </a:t>
            </a:r>
          </a:p>
          <a:p>
            <a:endParaRPr lang="en-GB" dirty="0"/>
          </a:p>
          <a:p>
            <a:r>
              <a:rPr lang="en-GB" dirty="0"/>
              <a:t>Typical ethnic ones are in Scotland, Ireland, Poland, CR, Slovakia, Hungary etc. </a:t>
            </a:r>
          </a:p>
          <a:p>
            <a:endParaRPr lang="en-GB" dirty="0"/>
          </a:p>
          <a:p>
            <a:r>
              <a:rPr lang="en-GB" dirty="0"/>
              <a:t>Both approaches generate different behaviour to minorities, foreigners and different integration policies.</a:t>
            </a:r>
          </a:p>
        </p:txBody>
      </p:sp>
    </p:spTree>
    <p:extLst>
      <p:ext uri="{BB962C8B-B14F-4D97-AF65-F5344CB8AC3E}">
        <p14:creationId xmlns:p14="http://schemas.microsoft.com/office/powerpoint/2010/main" val="134024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C46B0-009A-420B-BA4C-64C6018AE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4144EA-0FD6-4E47-A6C9-C788C1751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However</a:t>
            </a:r>
            <a:r>
              <a:rPr lang="cs-CZ" dirty="0"/>
              <a:t>, b</a:t>
            </a:r>
            <a:r>
              <a:rPr lang="en-US" dirty="0" err="1"/>
              <a:t>oth</a:t>
            </a:r>
            <a:r>
              <a:rPr lang="en-US" dirty="0"/>
              <a:t> types of nationalism are related and can spill over into one another.</a:t>
            </a:r>
            <a:endParaRPr lang="cs-CZ" dirty="0"/>
          </a:p>
          <a:p>
            <a:endParaRPr lang="cs-CZ" dirty="0"/>
          </a:p>
          <a:p>
            <a:r>
              <a:rPr lang="cs-CZ" dirty="0"/>
              <a:t>Case </a:t>
            </a:r>
            <a:r>
              <a:rPr lang="cs-CZ" dirty="0" err="1"/>
              <a:t>of</a:t>
            </a:r>
            <a:r>
              <a:rPr lang="cs-CZ" dirty="0"/>
              <a:t> Katherine </a:t>
            </a:r>
            <a:r>
              <a:rPr lang="cs-CZ" dirty="0" err="1"/>
              <a:t>Verdery</a:t>
            </a:r>
            <a:r>
              <a:rPr lang="cs-CZ" dirty="0"/>
              <a:t>: </a:t>
            </a:r>
            <a:r>
              <a:rPr lang="cs-CZ" dirty="0" err="1"/>
              <a:t>Elections</a:t>
            </a:r>
            <a:r>
              <a:rPr lang="cs-CZ" dirty="0"/>
              <a:t> in </a:t>
            </a:r>
            <a:r>
              <a:rPr lang="cs-CZ" dirty="0" err="1"/>
              <a:t>Romania</a:t>
            </a:r>
            <a:r>
              <a:rPr lang="cs-CZ" dirty="0"/>
              <a:t>; </a:t>
            </a:r>
          </a:p>
          <a:p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transnationalism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1027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altLang="cs-CZ"/>
            </a:br>
            <a:br>
              <a:rPr lang="cs-CZ" altLang="cs-CZ"/>
            </a:br>
            <a:r>
              <a:rPr lang="cs-CZ" altLang="cs-CZ"/>
              <a:t>Eric Hobsbawm</a:t>
            </a:r>
            <a:br>
              <a:rPr lang="cs-CZ" altLang="cs-CZ"/>
            </a:br>
            <a:br>
              <a:rPr lang="cs-CZ" altLang="cs-CZ"/>
            </a:br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endParaRPr lang="cs-CZ" sz="2700" dirty="0"/>
          </a:p>
          <a:p>
            <a:pPr>
              <a:buFont typeface="Arial" charset="0"/>
              <a:buChar char="•"/>
              <a:defRPr/>
            </a:pPr>
            <a:r>
              <a:rPr lang="en-GB" sz="2700" dirty="0"/>
              <a:t>What preceded nationalism?</a:t>
            </a:r>
          </a:p>
          <a:p>
            <a:pPr>
              <a:buFont typeface="Arial" charset="0"/>
              <a:buChar char="•"/>
              <a:defRPr/>
            </a:pPr>
            <a:r>
              <a:rPr lang="en-GB" sz="2700" dirty="0"/>
              <a:t>Folk proto-nationalism</a:t>
            </a:r>
          </a:p>
          <a:p>
            <a:pPr>
              <a:buFont typeface="Arial" charset="0"/>
              <a:buChar char="•"/>
              <a:defRPr/>
            </a:pPr>
            <a:r>
              <a:rPr lang="en-GB" sz="2700" dirty="0"/>
              <a:t>Loyalty to the state</a:t>
            </a:r>
          </a:p>
          <a:p>
            <a:pPr>
              <a:buFont typeface="Arial" charset="0"/>
              <a:buChar char="•"/>
              <a:defRPr/>
            </a:pPr>
            <a:r>
              <a:rPr lang="en-GB" sz="2700" dirty="0"/>
              <a:t>Appurtenance to religious groups </a:t>
            </a:r>
          </a:p>
          <a:p>
            <a:pPr marL="0" indent="0">
              <a:buNone/>
              <a:defRPr/>
            </a:pP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4280364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Eric </a:t>
            </a:r>
            <a:r>
              <a:rPr lang="en-GB" altLang="cs-CZ" dirty="0" err="1"/>
              <a:t>Hobsbawm</a:t>
            </a:r>
            <a:r>
              <a:rPr lang="en-GB" altLang="cs-CZ" dirty="0"/>
              <a:t>: Concept of nation in proto-nationalistic period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The </a:t>
            </a:r>
            <a:r>
              <a:rPr lang="cs-CZ" altLang="cs-CZ" dirty="0" err="1"/>
              <a:t>concept</a:t>
            </a:r>
            <a:r>
              <a:rPr lang="cs-CZ" altLang="cs-CZ" dirty="0"/>
              <a:t> of </a:t>
            </a:r>
            <a:r>
              <a:rPr lang="cs-CZ" altLang="cs-CZ" dirty="0" err="1"/>
              <a:t>nation</a:t>
            </a:r>
            <a:r>
              <a:rPr lang="cs-CZ" altLang="cs-CZ" dirty="0"/>
              <a:t> (</a:t>
            </a:r>
            <a:r>
              <a:rPr lang="cs-CZ" altLang="cs-CZ" dirty="0" err="1"/>
              <a:t>nacio</a:t>
            </a:r>
            <a:r>
              <a:rPr lang="cs-CZ" altLang="cs-CZ" dirty="0"/>
              <a:t>) has </a:t>
            </a:r>
            <a:r>
              <a:rPr lang="cs-CZ" altLang="cs-CZ" dirty="0" err="1"/>
              <a:t>been</a:t>
            </a:r>
            <a:r>
              <a:rPr lang="cs-CZ" altLang="cs-CZ" dirty="0"/>
              <a:t> </a:t>
            </a:r>
            <a:r>
              <a:rPr lang="cs-CZ" altLang="cs-CZ" dirty="0" err="1"/>
              <a:t>utilized</a:t>
            </a:r>
            <a:r>
              <a:rPr lang="cs-CZ" altLang="cs-CZ" dirty="0"/>
              <a:t> </a:t>
            </a:r>
            <a:r>
              <a:rPr lang="cs-CZ" altLang="cs-CZ" dirty="0" err="1"/>
              <a:t>already</a:t>
            </a:r>
            <a:r>
              <a:rPr lang="cs-CZ" altLang="cs-CZ" dirty="0"/>
              <a:t> in </a:t>
            </a:r>
            <a:r>
              <a:rPr lang="cs-CZ" altLang="cs-CZ" dirty="0" err="1"/>
              <a:t>antiquity</a:t>
            </a:r>
            <a:r>
              <a:rPr lang="cs-CZ" altLang="cs-CZ" dirty="0"/>
              <a:t> in the </a:t>
            </a:r>
            <a:r>
              <a:rPr lang="cs-CZ" altLang="cs-CZ" dirty="0" err="1"/>
              <a:t>sense</a:t>
            </a:r>
            <a:r>
              <a:rPr lang="cs-CZ" altLang="cs-CZ" dirty="0"/>
              <a:t> of free </a:t>
            </a:r>
            <a:r>
              <a:rPr lang="cs-CZ" altLang="cs-CZ" dirty="0" err="1"/>
              <a:t>citizens</a:t>
            </a:r>
            <a:endParaRPr lang="cs-CZ" altLang="cs-CZ" dirty="0"/>
          </a:p>
          <a:p>
            <a:r>
              <a:rPr lang="cs-CZ" altLang="cs-CZ" dirty="0" err="1"/>
              <a:t>Nation</a:t>
            </a:r>
            <a:r>
              <a:rPr lang="cs-CZ" altLang="cs-CZ" dirty="0"/>
              <a:t> (</a:t>
            </a:r>
            <a:r>
              <a:rPr lang="cs-CZ" altLang="cs-CZ" dirty="0" err="1"/>
              <a:t>England</a:t>
            </a:r>
            <a:r>
              <a:rPr lang="cs-CZ" altLang="cs-CZ" dirty="0"/>
              <a:t> 18. Cent.) </a:t>
            </a:r>
            <a:r>
              <a:rPr lang="cs-CZ" altLang="cs-CZ" dirty="0" err="1"/>
              <a:t>people</a:t>
            </a:r>
            <a:r>
              <a:rPr lang="cs-CZ" altLang="cs-CZ" dirty="0"/>
              <a:t> </a:t>
            </a:r>
            <a:r>
              <a:rPr lang="cs-CZ" altLang="cs-CZ" dirty="0" err="1"/>
              <a:t>under</a:t>
            </a:r>
            <a:r>
              <a:rPr lang="cs-CZ" altLang="cs-CZ" dirty="0"/>
              <a:t> the </a:t>
            </a:r>
            <a:r>
              <a:rPr lang="cs-CZ" altLang="cs-CZ" dirty="0" err="1"/>
              <a:t>same</a:t>
            </a:r>
            <a:r>
              <a:rPr lang="cs-CZ" altLang="cs-CZ" dirty="0"/>
              <a:t> rule </a:t>
            </a:r>
            <a:r>
              <a:rPr lang="cs-CZ" altLang="cs-CZ" dirty="0" err="1"/>
              <a:t>dependent</a:t>
            </a:r>
            <a:r>
              <a:rPr lang="cs-CZ" altLang="cs-CZ" dirty="0"/>
              <a:t> </a:t>
            </a:r>
            <a:r>
              <a:rPr lang="cs-CZ" altLang="cs-CZ" dirty="0" err="1"/>
              <a:t>vassals</a:t>
            </a:r>
            <a:endParaRPr lang="cs-CZ" altLang="cs-CZ" dirty="0"/>
          </a:p>
          <a:p>
            <a:r>
              <a:rPr lang="cs-CZ" altLang="cs-CZ" dirty="0"/>
              <a:t>Komenský: </a:t>
            </a:r>
            <a:r>
              <a:rPr lang="cs-CZ" altLang="cs-CZ" dirty="0" err="1"/>
              <a:t>gens</a:t>
            </a:r>
            <a:r>
              <a:rPr lang="cs-CZ" altLang="cs-CZ" dirty="0"/>
              <a:t> </a:t>
            </a:r>
            <a:r>
              <a:rPr lang="cs-CZ" altLang="cs-CZ" dirty="0" err="1"/>
              <a:t>seu</a:t>
            </a:r>
            <a:r>
              <a:rPr lang="cs-CZ" altLang="cs-CZ" dirty="0"/>
              <a:t> </a:t>
            </a:r>
            <a:r>
              <a:rPr lang="cs-CZ" altLang="cs-CZ" dirty="0" err="1"/>
              <a:t>natio</a:t>
            </a:r>
            <a:r>
              <a:rPr lang="cs-CZ" altLang="cs-CZ" dirty="0"/>
              <a:t>: </a:t>
            </a:r>
            <a:r>
              <a:rPr lang="cs-CZ" altLang="cs-CZ" dirty="0" err="1"/>
              <a:t>people</a:t>
            </a:r>
            <a:r>
              <a:rPr lang="cs-CZ" altLang="cs-CZ" dirty="0"/>
              <a:t> </a:t>
            </a:r>
            <a:r>
              <a:rPr lang="cs-CZ" altLang="cs-CZ" dirty="0" err="1"/>
              <a:t>living</a:t>
            </a:r>
            <a:r>
              <a:rPr lang="cs-CZ" altLang="cs-CZ" dirty="0"/>
              <a:t> in </a:t>
            </a:r>
            <a:r>
              <a:rPr lang="cs-CZ" altLang="cs-CZ" dirty="0" err="1"/>
              <a:t>common</a:t>
            </a:r>
            <a:r>
              <a:rPr lang="cs-CZ" altLang="cs-CZ" dirty="0"/>
              <a:t> </a:t>
            </a:r>
            <a:r>
              <a:rPr lang="cs-CZ" altLang="cs-CZ" dirty="0" err="1"/>
              <a:t>territory</a:t>
            </a:r>
            <a:r>
              <a:rPr lang="cs-CZ" altLang="cs-CZ" dirty="0"/>
              <a:t> – </a:t>
            </a:r>
            <a:r>
              <a:rPr lang="cs-CZ" altLang="cs-CZ" dirty="0" err="1"/>
              <a:t>patriots</a:t>
            </a:r>
            <a:endParaRPr lang="cs-CZ" altLang="cs-CZ" dirty="0"/>
          </a:p>
          <a:p>
            <a:r>
              <a:rPr lang="cs-CZ" altLang="cs-CZ" dirty="0"/>
              <a:t>In Czech </a:t>
            </a:r>
            <a:r>
              <a:rPr lang="cs-CZ" altLang="cs-CZ" dirty="0" err="1"/>
              <a:t>context</a:t>
            </a:r>
            <a:r>
              <a:rPr lang="cs-CZ" altLang="cs-CZ" dirty="0"/>
              <a:t>: a lot of </a:t>
            </a:r>
            <a:r>
              <a:rPr lang="cs-CZ" altLang="cs-CZ" dirty="0" err="1"/>
              <a:t>people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3599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760BE-F51E-4779-A193-84E1E3B1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4B2E73-91C9-4930-9D8B-C24A748A5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difference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Smith and Gellner and Anderson.</a:t>
            </a:r>
          </a:p>
          <a:p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data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. </a:t>
            </a:r>
          </a:p>
          <a:p>
            <a:r>
              <a:rPr lang="cs-CZ" dirty="0"/>
              <a:t>Smith stress </a:t>
            </a:r>
            <a:r>
              <a:rPr lang="cs-CZ" dirty="0" err="1"/>
              <a:t>continuity</a:t>
            </a:r>
            <a:r>
              <a:rPr lang="cs-CZ" dirty="0"/>
              <a:t> Gellner and Anderson stress </a:t>
            </a:r>
            <a:r>
              <a:rPr lang="cs-CZ" dirty="0" err="1"/>
              <a:t>Discontinuity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212817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3758</TotalTime>
  <Words>517</Words>
  <Application>Microsoft Office PowerPoint</Application>
  <PresentationFormat>Širokoúhlá obrazovka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Times New Roman</vt:lpstr>
      <vt:lpstr>Galerie</vt:lpstr>
      <vt:lpstr>Nations and Nationalism:  Typologies of Nationalism </vt:lpstr>
      <vt:lpstr>Two substantial types of nationalism in Europe</vt:lpstr>
      <vt:lpstr>Prezentace aplikace PowerPoint</vt:lpstr>
      <vt:lpstr>Prezentace aplikace PowerPoint</vt:lpstr>
      <vt:lpstr>Prezentace aplikace PowerPoint</vt:lpstr>
      <vt:lpstr>Prezentace aplikace PowerPoint</vt:lpstr>
      <vt:lpstr>  Eric Hobsbawm  </vt:lpstr>
      <vt:lpstr>Eric Hobsbawm: Concept of nation in proto-nationalistic period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Nations and Nationalism: An Advanced Course of Political Anthropology</dc:title>
  <dc:creator>Zdeněk Uherek</dc:creator>
  <cp:lastModifiedBy>Zdeněk Uherek</cp:lastModifiedBy>
  <cp:revision>41</cp:revision>
  <dcterms:created xsi:type="dcterms:W3CDTF">2020-04-27T14:08:24Z</dcterms:created>
  <dcterms:modified xsi:type="dcterms:W3CDTF">2021-03-23T02:49:15Z</dcterms:modified>
</cp:coreProperties>
</file>