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9" r:id="rId3"/>
    <p:sldId id="268" r:id="rId4"/>
    <p:sldId id="269" r:id="rId5"/>
    <p:sldId id="270" r:id="rId6"/>
    <p:sldId id="271" r:id="rId7"/>
    <p:sldId id="272" r:id="rId8"/>
    <p:sldId id="261" r:id="rId9"/>
    <p:sldId id="277" r:id="rId10"/>
    <p:sldId id="273" r:id="rId11"/>
    <p:sldId id="278" r:id="rId12"/>
    <p:sldId id="274" r:id="rId13"/>
    <p:sldId id="275" r:id="rId14"/>
    <p:sldId id="282" r:id="rId15"/>
    <p:sldId id="262" r:id="rId16"/>
    <p:sldId id="284" r:id="rId17"/>
    <p:sldId id="279" r:id="rId18"/>
    <p:sldId id="280" r:id="rId19"/>
    <p:sldId id="281" r:id="rId20"/>
    <p:sldId id="263" r:id="rId21"/>
    <p:sldId id="285" r:id="rId22"/>
    <p:sldId id="288" r:id="rId23"/>
    <p:sldId id="289" r:id="rId24"/>
    <p:sldId id="290" r:id="rId25"/>
    <p:sldId id="291" r:id="rId26"/>
    <p:sldId id="264" r:id="rId27"/>
    <p:sldId id="260" r:id="rId28"/>
    <p:sldId id="258" r:id="rId29"/>
    <p:sldId id="286" r:id="rId30"/>
    <p:sldId id="287" r:id="rId31"/>
    <p:sldId id="266"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82" autoAdjust="0"/>
  </p:normalViewPr>
  <p:slideViewPr>
    <p:cSldViewPr>
      <p:cViewPr>
        <p:scale>
          <a:sx n="70" d="100"/>
          <a:sy n="70" d="100"/>
        </p:scale>
        <p:origin x="-183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8EF3C-6E72-4CCF-8D86-37275E8DCB36}" type="datetimeFigureOut">
              <a:rPr lang="en-GB" smtClean="0"/>
              <a:pPr/>
              <a:t>13/04/2021</a:t>
            </a:fld>
            <a:endParaRPr lang="en-GB"/>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F8604-B58F-4D97-90FD-945DA73C735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symbolism of the motif of jumping through the hoop (Agate)</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other versions of the story and their importance to the interpretation (</a:t>
            </a:r>
            <a:r>
              <a:rPr lang="en-GB" sz="1200" kern="1200" dirty="0" err="1" smtClean="0">
                <a:solidFill>
                  <a:schemeClr val="tx1"/>
                </a:solidFill>
                <a:latin typeface="+mn-lt"/>
                <a:ea typeface="+mn-ea"/>
                <a:cs typeface="+mn-cs"/>
              </a:rPr>
              <a:t>Filip</a:t>
            </a:r>
            <a:r>
              <a:rPr lang="en-GB" sz="1200" kern="1200" dirty="0" smtClean="0">
                <a:solidFill>
                  <a:schemeClr val="tx1"/>
                </a:solidFill>
                <a:latin typeface="+mn-lt"/>
                <a:ea typeface="+mn-ea"/>
                <a:cs typeface="+mn-cs"/>
              </a:rPr>
              <a:t>)</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symbolism of water (motif of immersion) and  (Martina)</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-fire (motif of burning skin) (</a:t>
            </a:r>
            <a:r>
              <a:rPr lang="en-GB" sz="1200" kern="1200" dirty="0" err="1" smtClean="0">
                <a:solidFill>
                  <a:schemeClr val="tx1"/>
                </a:solidFill>
                <a:latin typeface="+mn-lt"/>
                <a:ea typeface="+mn-ea"/>
                <a:cs typeface="+mn-cs"/>
              </a:rPr>
              <a:t>Weronika</a:t>
            </a:r>
            <a:r>
              <a:rPr lang="en-GB" sz="1200" kern="1200" dirty="0" smtClean="0">
                <a:solidFill>
                  <a:schemeClr val="tx1"/>
                </a:solidFill>
                <a:latin typeface="+mn-lt"/>
                <a:ea typeface="+mn-ea"/>
                <a:cs typeface="+mn-cs"/>
              </a:rPr>
              <a:t>)</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Anima and its role in the story (Linda)</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czar</a:t>
            </a:r>
            <a:r>
              <a:rPr lang="en-GB" sz="1200" kern="1200" dirty="0" smtClean="0">
                <a:solidFill>
                  <a:schemeClr val="tx1"/>
                </a:solidFill>
                <a:latin typeface="+mn-lt"/>
                <a:ea typeface="+mn-ea"/>
                <a:cs typeface="+mn-cs"/>
              </a:rPr>
              <a:t> gives tasks, which the frog wife does at night by taking off her frog skin (common trope of animal wives with a skin of their former, animal form, where the wife is kept around by withholding the skin, but eventually escapes with it/marries normally, but gets into a row and storms off with it)</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Tasks involve making towels, a cake, and coming to the ball</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At the ball, she arrives in her human form, dances, and uses food she put in her sleeve to create fantastical gardens and lakes (cat that tells stories and folktales as part of 1, image of paradise as 2) (An allegory for creativity, forming spiritual food from mundane food)</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wives of the other two princes try the same and fail (repeating the act literally, not understanding)</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After the party, the son returns and finds his wife’s frog skin, and decides to burn it, which forces the frog wife to flee as a bird (an example of a different story, the hedgehog prince, where burning the skin was a positive thing, is given; burning the skin isn’t necessarily a negative act, it depends on the context.)</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son travels across many lands, spares animals that aid him, and is given a thread that lead him to an island across the sea (underworld) where he goes through some doors in a glass palace, and finds and reunites with his wife.</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They fly back in bird form, and upon getting back, the wife says “It was my father who cursed me and had given me to a dragon to serve for three years, but now I have paid the penalty.” (Referring to the start of the story, when she was in the bog? Connections to opposing fathers of the conscious (</a:t>
            </a:r>
            <a:r>
              <a:rPr lang="en-GB" sz="1200" kern="1200" dirty="0" err="1" smtClean="0">
                <a:solidFill>
                  <a:schemeClr val="tx1"/>
                </a:solidFill>
                <a:latin typeface="+mn-lt"/>
                <a:ea typeface="+mn-ea"/>
                <a:cs typeface="+mn-cs"/>
              </a:rPr>
              <a:t>Czar</a:t>
            </a:r>
            <a:r>
              <a:rPr lang="en-GB" sz="1200" kern="1200" dirty="0" smtClean="0">
                <a:solidFill>
                  <a:schemeClr val="tx1"/>
                </a:solidFill>
                <a:latin typeface="+mn-lt"/>
                <a:ea typeface="+mn-ea"/>
                <a:cs typeface="+mn-cs"/>
              </a:rPr>
              <a:t>) and the unconscious (The dragon), their conflict depicted as clashes between newer and older forms of god? And the daughter is hurt as a passing of the conflict downwards.)</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In russian version this is not appearing.</a:t>
            </a:r>
            <a:endParaRPr lang="pl-PL" sz="120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Frog Princess</a:t>
            </a:r>
            <a:endParaRPr lang="pl-PL"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The frog princess watnts to immerse with her in a pond (pool) – this is the final test.</a:t>
            </a:r>
            <a:br>
              <a:rPr lang="cs-CZ" sz="1200" kern="1200" dirty="0" smtClean="0">
                <a:solidFill>
                  <a:schemeClr val="tx1"/>
                </a:solidFill>
                <a:latin typeface="+mn-lt"/>
                <a:ea typeface="+mn-ea"/>
                <a:cs typeface="+mn-cs"/>
              </a:rPr>
            </a:br>
            <a:r>
              <a:rPr lang="cs-CZ" sz="1200" kern="1200" dirty="0" smtClean="0">
                <a:solidFill>
                  <a:schemeClr val="tx1"/>
                </a:solidFill>
                <a:latin typeface="+mn-lt"/>
                <a:ea typeface="+mn-ea"/>
                <a:cs typeface="+mn-cs"/>
              </a:rPr>
              <a:t>It implies the action of lowering something into the water or into the earth. It also means to go into deep meditation, to go in his own inner depths.</a:t>
            </a:r>
            <a:endParaRPr lang="pl-PL" sz="1200"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He jumps with her into the pool, and in that moment she transforms herself into a beautiful woman. We can say that Dummling has to follow her into her kingdom, accepting her way of life.</a:t>
            </a:r>
            <a:endParaRPr lang="pl-PL"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Acceptance of the frog and the frog's life implies a jump into the inner world, sinking down into inner reality. The anima's intention is to convert rational consciousness to acceptance of the symbolic life, sinking into it without any buts, criticisms or rational objections , but with a gesture of generous acceptance, saying, "In the name of God, whatever happens, I will jump into it and realize it."</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Fire symbolism:</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mythology: purifying, transforming rituals </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alchemy: used to uncover what’s indestructible, a piece of immortality</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Gnosticism: fire as a judge of what’s worthy of survival, clarification</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psychology: emotions and affects, allows to reach higher levels of consciousness</a:t>
            </a:r>
            <a:endParaRPr lang="pl-PL"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Fire has both positive and negative connotations: it can transform </a:t>
            </a:r>
            <a:r>
              <a:rPr lang="pl-PL" sz="1200" i="1" kern="1200" dirty="0" smtClean="0">
                <a:solidFill>
                  <a:schemeClr val="tx1"/>
                </a:solidFill>
                <a:latin typeface="+mn-lt"/>
                <a:ea typeface="+mn-ea"/>
                <a:cs typeface="+mn-cs"/>
              </a:rPr>
              <a:t>a </a:t>
            </a:r>
            <a:r>
              <a:rPr lang="pl-PL" sz="1200" i="1" kern="1200" dirty="0" err="1" smtClean="0">
                <a:solidFill>
                  <a:schemeClr val="tx1"/>
                </a:solidFill>
                <a:latin typeface="+mn-lt"/>
                <a:ea typeface="+mn-ea"/>
                <a:cs typeface="+mn-cs"/>
              </a:rPr>
              <a:t>thing</a:t>
            </a:r>
            <a:r>
              <a:rPr lang="pl-PL" sz="1200" i="1"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into something better, speed up </a:t>
            </a:r>
            <a:r>
              <a:rPr lang="pl-PL" sz="1200" i="1" kern="1200" dirty="0" smtClean="0">
                <a:solidFill>
                  <a:schemeClr val="tx1"/>
                </a:solidFill>
                <a:latin typeface="+mn-lt"/>
                <a:ea typeface="+mn-ea"/>
                <a:cs typeface="+mn-cs"/>
              </a:rPr>
              <a:t>a </a:t>
            </a:r>
            <a:r>
              <a:rPr lang="en-GB" sz="1200" i="1" kern="1200" dirty="0" smtClean="0">
                <a:solidFill>
                  <a:schemeClr val="tx1"/>
                </a:solidFill>
                <a:latin typeface="+mn-lt"/>
                <a:ea typeface="+mn-ea"/>
                <a:cs typeface="+mn-cs"/>
              </a:rPr>
              <a:t>progress, judge </a:t>
            </a:r>
            <a:r>
              <a:rPr lang="pl-PL" sz="1200" i="1" kern="1200" dirty="0" smtClean="0">
                <a:solidFill>
                  <a:schemeClr val="tx1"/>
                </a:solidFill>
                <a:latin typeface="+mn-lt"/>
                <a:ea typeface="+mn-ea"/>
                <a:cs typeface="+mn-cs"/>
              </a:rPr>
              <a:t>a </a:t>
            </a:r>
            <a:r>
              <a:rPr lang="en-GB" sz="1200" i="1" kern="1200" dirty="0" smtClean="0">
                <a:solidFill>
                  <a:schemeClr val="tx1"/>
                </a:solidFill>
                <a:latin typeface="+mn-lt"/>
                <a:ea typeface="+mn-ea"/>
                <a:cs typeface="+mn-cs"/>
              </a:rPr>
              <a:t>value, but more often than not it can also cause destruction, which symbolises the loss of control over one’s affects. When one’s emotions are on loose it’s very easy to spread hate and destruction by causing others to lose control over themselves. </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the animal/magical creature skin = the first form of anima (in may tales)</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Usually, in fairytales of this sort burning the skin is the solution to the problem of the wife running away in the old skin and saves the husband from a long quest of searching for her or death. </a:t>
            </a:r>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But here, the burning effects in exactly that</a:t>
            </a:r>
            <a:r>
              <a:rPr lang="pl-PL" sz="1200" kern="1200" dirty="0" smtClean="0">
                <a:solidFill>
                  <a:schemeClr val="tx1"/>
                </a:solidFill>
                <a:latin typeface="+mn-lt"/>
                <a:ea typeface="+mn-ea"/>
                <a:cs typeface="+mn-cs"/>
              </a:rPr>
              <a:t> (</a:t>
            </a:r>
            <a:r>
              <a:rPr lang="pl-PL" sz="1200" kern="1200" dirty="0" err="1" smtClean="0">
                <a:solidFill>
                  <a:schemeClr val="tx1"/>
                </a:solidFill>
                <a:latin typeface="+mn-lt"/>
                <a:ea typeface="+mn-ea"/>
                <a:cs typeface="+mn-cs"/>
              </a:rPr>
              <a:t>causes</a:t>
            </a:r>
            <a:r>
              <a:rPr lang="pl-PL" sz="1200" kern="1200" dirty="0" smtClean="0">
                <a:solidFill>
                  <a:schemeClr val="tx1"/>
                </a:solidFill>
                <a:latin typeface="+mn-lt"/>
                <a:ea typeface="+mn-ea"/>
                <a:cs typeface="+mn-cs"/>
              </a:rPr>
              <a:t> a problem)</a:t>
            </a:r>
            <a:r>
              <a:rPr lang="en-GB" sz="1200" kern="1200" dirty="0" smtClean="0">
                <a:solidFill>
                  <a:schemeClr val="tx1"/>
                </a:solidFill>
                <a:latin typeface="+mn-lt"/>
                <a:ea typeface="+mn-ea"/>
                <a:cs typeface="+mn-cs"/>
              </a:rPr>
              <a:t>. There is no explanation for that in the story.</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burning the frog skin = destructiveness of fire, taking away the “moist” (the water aspect) of anima</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none" strike="noStrike" kern="1200" dirty="0" smtClean="0">
                <a:solidFill>
                  <a:schemeClr val="tx1"/>
                </a:solidFill>
                <a:latin typeface="+mn-lt"/>
                <a:ea typeface="+mn-ea"/>
                <a:cs typeface="+mn-cs"/>
              </a:rPr>
              <a:t>Early in the tales : ring → the symbol of the union, two meanings, positive : chose the union and negative meaning : being caught</a:t>
            </a:r>
            <a:endParaRPr lang="pl-PL" sz="1200" u="none" strike="noStrike"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pulling the creative, fantasies and dreams (water, moist) to close to consciousness in a desperate and passionate attempt to interpret them using reason and logic (fire)</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creativity needs sometimes to be le</a:t>
            </a:r>
            <a:r>
              <a:rPr lang="pl-PL" sz="1200" kern="1200" dirty="0" smtClean="0">
                <a:solidFill>
                  <a:schemeClr val="tx1"/>
                </a:solidFill>
                <a:latin typeface="+mn-lt"/>
                <a:ea typeface="+mn-ea"/>
                <a:cs typeface="+mn-cs"/>
              </a:rPr>
              <a:t>f</a:t>
            </a:r>
            <a:r>
              <a:rPr lang="en-GB" sz="1200" kern="1200" dirty="0" smtClean="0">
                <a:solidFill>
                  <a:schemeClr val="tx1"/>
                </a:solidFill>
                <a:latin typeface="+mn-lt"/>
                <a:ea typeface="+mn-ea"/>
                <a:cs typeface="+mn-cs"/>
              </a:rPr>
              <a:t>t in the darkness, art needs to be a product of unconsciousness (surrealism and its inspiration in Jung’s theory)</a:t>
            </a:r>
            <a:endParaRPr lang="pl-PL"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Folktales and songs provided by the tomcat should not be taken too seriously or with too much affect; they should remain a part of the symbolic life.</a:t>
            </a:r>
            <a:endParaRPr lang="pl-P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cs-CZ" sz="1200" kern="1200" dirty="0" smtClean="0">
                <a:solidFill>
                  <a:schemeClr val="tx1"/>
                </a:solidFill>
                <a:latin typeface="+mn-lt"/>
                <a:ea typeface="+mn-ea"/>
                <a:cs typeface="+mn-cs"/>
              </a:rPr>
              <a:t>anima is the inner side of man’s psyche, represents </a:t>
            </a:r>
            <a:r>
              <a:rPr lang="cs-CZ" sz="1200" b="1" kern="1200" dirty="0" smtClean="0">
                <a:solidFill>
                  <a:schemeClr val="tx1"/>
                </a:solidFill>
                <a:latin typeface="+mn-lt"/>
                <a:ea typeface="+mn-ea"/>
                <a:cs typeface="+mn-cs"/>
              </a:rPr>
              <a:t>the archetype of life</a:t>
            </a:r>
            <a:r>
              <a:rPr lang="cs-CZ" sz="1200" kern="1200" dirty="0" smtClean="0">
                <a:solidFill>
                  <a:schemeClr val="tx1"/>
                </a:solidFill>
                <a:latin typeface="+mn-lt"/>
                <a:ea typeface="+mn-ea"/>
                <a:cs typeface="+mn-cs"/>
              </a:rPr>
              <a:t> and is the </a:t>
            </a:r>
            <a:r>
              <a:rPr lang="cs-CZ" sz="1200" b="1" kern="1200" dirty="0" smtClean="0">
                <a:solidFill>
                  <a:schemeClr val="tx1"/>
                </a:solidFill>
                <a:latin typeface="+mn-lt"/>
                <a:ea typeface="+mn-ea"/>
                <a:cs typeface="+mn-cs"/>
              </a:rPr>
              <a:t>main tool to communicate with</a:t>
            </a:r>
            <a:r>
              <a:rPr lang="cs-CZ" sz="1200" kern="1200" dirty="0" smtClean="0">
                <a:solidFill>
                  <a:schemeClr val="tx1"/>
                </a:solidFill>
                <a:latin typeface="+mn-lt"/>
                <a:ea typeface="+mn-ea"/>
                <a:cs typeface="+mn-cs"/>
              </a:rPr>
              <a:t> deeper aspects of </a:t>
            </a:r>
            <a:r>
              <a:rPr lang="cs-CZ" sz="1200" b="1" kern="1200" dirty="0" smtClean="0">
                <a:solidFill>
                  <a:schemeClr val="tx1"/>
                </a:solidFill>
                <a:latin typeface="+mn-lt"/>
                <a:ea typeface="+mn-ea"/>
                <a:cs typeface="+mn-cs"/>
              </a:rPr>
              <a:t>his unconsciousness</a:t>
            </a:r>
            <a:r>
              <a:rPr lang="cs-CZ"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It is projecting itself on the persons of opposite sex, which brings many problems and dissappointments.</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Anima takes various forms.</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To yield to the anima means to lose ability of human contact and to go completelly wild. But when it gets surpressed, it could mean to lose the spirit and the energy.</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Jung said we are all caught in rationalism today and don’t accept symbolism – we can get back to collective unconsciousness through letting our dreams interact with our day.</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cs-CZ" sz="1200" b="1" kern="1200" dirty="0" smtClean="0">
                <a:solidFill>
                  <a:schemeClr val="tx1"/>
                </a:solidFill>
                <a:latin typeface="+mn-lt"/>
                <a:ea typeface="+mn-ea"/>
                <a:cs typeface="+mn-cs"/>
              </a:rPr>
              <a:t>anima = guide or even essence of the realization of symbolic life – the one, who don’t comprehend and don’t welcome his anima isn’t able to reach his unconsciousness – his conscious ego is against it</a:t>
            </a:r>
            <a:endParaRPr lang="pl-PL"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the frog tells Dummling to embrace her and sink with her into the lake –&gt; which means to meditate; to accept her and go into his unconsciousness  </a:t>
            </a:r>
            <a:endParaRPr lang="pl-PL"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from the water emerges Dummling with princess &lt;– accepting his anima in frog form lifted it to higher level (princess)</a:t>
            </a:r>
            <a:endParaRPr lang="pl-PL"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maybe the reason anima was in frog form comes from the fact, that the royal family members mentioned were the king and his sons – consciousnes had no relationship to the feminine principle</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but accepting is hard for men – going against conscious logical tendencies</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if the tension between conscious and unconscious is too big, step to one side can improve the other</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28</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cs-CZ" sz="1200" b="1" kern="1200" dirty="0" smtClean="0">
                <a:solidFill>
                  <a:schemeClr val="tx1"/>
                </a:solidFill>
                <a:latin typeface="+mn-lt"/>
                <a:ea typeface="+mn-ea"/>
                <a:cs typeface="+mn-cs"/>
              </a:rPr>
              <a:t>RUSSIAN VERSION</a:t>
            </a:r>
            <a:r>
              <a:rPr lang="cs-CZ"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anima’s creative side is more visible = instead of jumping through a hoop it’s dancing and tossing scraps of food, which leads to creating paradise </a:t>
            </a:r>
            <a:r>
              <a:rPr lang="cs-CZ" sz="1200" kern="1200" dirty="0" smtClean="0">
                <a:solidFill>
                  <a:schemeClr val="tx1"/>
                </a:solidFill>
                <a:latin typeface="+mn-lt"/>
                <a:ea typeface="+mn-ea"/>
                <a:cs typeface="+mn-cs"/>
              </a:rPr>
              <a:t>(the singing cat represents nature spirit able to create folk songs and fairy tales)</a:t>
            </a:r>
            <a:endParaRPr lang="pl-PL"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reason of frog form</a:t>
            </a:r>
            <a:r>
              <a:rPr lang="cs-CZ" sz="1200" kern="1200" dirty="0" smtClean="0">
                <a:solidFill>
                  <a:schemeClr val="tx1"/>
                </a:solidFill>
                <a:latin typeface="+mn-lt"/>
                <a:ea typeface="+mn-ea"/>
                <a:cs typeface="+mn-cs"/>
              </a:rPr>
              <a:t> – the czar family had czarina (a woman) – a feminine principle </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princess was </a:t>
            </a:r>
            <a:r>
              <a:rPr lang="cs-CZ" sz="1200" b="1" kern="1200" dirty="0" smtClean="0">
                <a:solidFill>
                  <a:schemeClr val="tx1"/>
                </a:solidFill>
                <a:latin typeface="+mn-lt"/>
                <a:ea typeface="+mn-ea"/>
                <a:cs typeface="+mn-cs"/>
              </a:rPr>
              <a:t>cursed by her father</a:t>
            </a:r>
            <a:r>
              <a:rPr lang="cs-CZ" sz="1200" kern="1200" dirty="0" smtClean="0">
                <a:solidFill>
                  <a:schemeClr val="tx1"/>
                </a:solidFill>
                <a:latin typeface="+mn-lt"/>
                <a:ea typeface="+mn-ea"/>
                <a:cs typeface="+mn-cs"/>
              </a:rPr>
              <a:t> (for what we don’t know) - she was dragged down to her unconsciousness – fight between the czar and his daughter = fight between archetypal complexes within unconsciousness</a:t>
            </a:r>
            <a:endParaRPr lang="pl-PL"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the czars (father of the princes and father of the frog princess) are probably in </a:t>
            </a:r>
            <a:r>
              <a:rPr lang="cs-CZ" sz="1200" b="1" kern="1200" dirty="0" smtClean="0">
                <a:solidFill>
                  <a:schemeClr val="tx1"/>
                </a:solidFill>
                <a:latin typeface="+mn-lt"/>
                <a:ea typeface="+mn-ea"/>
                <a:cs typeface="+mn-cs"/>
              </a:rPr>
              <a:t>some conflict</a:t>
            </a:r>
            <a:r>
              <a:rPr lang="cs-CZ" sz="1200" kern="1200" dirty="0" smtClean="0">
                <a:solidFill>
                  <a:schemeClr val="tx1"/>
                </a:solidFill>
                <a:latin typeface="+mn-lt"/>
                <a:ea typeface="+mn-ea"/>
                <a:cs typeface="+mn-cs"/>
              </a:rPr>
              <a:t> – instead of fight, one takes his child away</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29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cs-CZ" sz="1200" b="1" kern="1200" dirty="0" smtClean="0">
                <a:solidFill>
                  <a:schemeClr val="tx1"/>
                </a:solidFill>
                <a:latin typeface="+mn-lt"/>
                <a:ea typeface="+mn-ea"/>
                <a:cs typeface="+mn-cs"/>
              </a:rPr>
              <a:t>image of God (both fairy tales)</a:t>
            </a:r>
            <a:endParaRPr lang="pl-PL" sz="1200" kern="1200" dirty="0" smtClean="0">
              <a:solidFill>
                <a:schemeClr val="tx1"/>
              </a:solidFill>
              <a:latin typeface="+mn-lt"/>
              <a:ea typeface="+mn-ea"/>
              <a:cs typeface="+mn-cs"/>
            </a:endParaRPr>
          </a:p>
          <a:p>
            <a:pPr lvl="1"/>
            <a:r>
              <a:rPr lang="cs-CZ" sz="1200" b="1" kern="1200" dirty="0" smtClean="0">
                <a:solidFill>
                  <a:schemeClr val="tx1"/>
                </a:solidFill>
                <a:latin typeface="+mn-lt"/>
                <a:ea typeface="+mn-ea"/>
                <a:cs typeface="+mn-cs"/>
              </a:rPr>
              <a:t>german tale – taking anima away from the womb of mother nature</a:t>
            </a:r>
            <a:endParaRPr lang="pl-PL" sz="1200" kern="1200" dirty="0" smtClean="0">
              <a:solidFill>
                <a:schemeClr val="tx1"/>
              </a:solidFill>
              <a:latin typeface="+mn-lt"/>
              <a:ea typeface="+mn-ea"/>
              <a:cs typeface="+mn-cs"/>
            </a:endParaRPr>
          </a:p>
          <a:p>
            <a:pPr lvl="1"/>
            <a:r>
              <a:rPr lang="cs-CZ" sz="1200" b="1" kern="1200" dirty="0" smtClean="0">
                <a:solidFill>
                  <a:schemeClr val="tx1"/>
                </a:solidFill>
                <a:latin typeface="+mn-lt"/>
                <a:ea typeface="+mn-ea"/>
                <a:cs typeface="+mn-cs"/>
              </a:rPr>
              <a:t>russian – must be freed from dark father God on top of being taken from Earth’s</a:t>
            </a:r>
            <a:endParaRPr lang="pl-PL"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none" strike="noStrike" kern="1200" dirty="0" smtClean="0">
                <a:solidFill>
                  <a:schemeClr val="tx1"/>
                </a:solidFill>
                <a:latin typeface="+mn-lt"/>
                <a:ea typeface="+mn-ea"/>
                <a:cs typeface="+mn-cs"/>
              </a:rPr>
              <a:t>Action of jumping through the hoop is in the old german countries festivals (spring fertility rites) but with a horse → acrobatic test for the men with their horse, they had to aim for the center of the ring</a:t>
            </a:r>
            <a:endParaRPr lang="pl-PL" sz="1200" u="none" strike="noStrike"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none" strike="noStrike" kern="1200" dirty="0" smtClean="0">
                <a:solidFill>
                  <a:schemeClr val="tx1"/>
                </a:solidFill>
                <a:latin typeface="+mn-lt"/>
                <a:ea typeface="+mn-ea"/>
                <a:cs typeface="+mn-cs"/>
              </a:rPr>
              <a:t>Idea of being at the middle of the circle can be related to the buddhism → found the inner center of the personality with physical skills and strong conscious concentration</a:t>
            </a:r>
            <a:endParaRPr lang="pl-PL" sz="1200" u="none" strike="noStrike"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fr-FR" sz="1200" u="none" strike="noStrike" kern="1200" dirty="0" smtClean="0">
                <a:solidFill>
                  <a:schemeClr val="tx1"/>
                </a:solidFill>
                <a:latin typeface="+mn-lt"/>
                <a:ea typeface="+mn-ea"/>
                <a:cs typeface="+mn-cs"/>
              </a:rPr>
              <a:t>The person who jump had to leave the earth and be able to land in the middle of the circle so in the tale the anima - princess is able but the two peasants are too much heavy → they brake their arms and legs </a:t>
            </a:r>
            <a:endParaRPr lang="pl-PL" sz="1200" u="none" strike="noStrike"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Because of this symbolic of jumping into the circle only the anima can do it, a simple woman are not able to leave just a little the earth except the anima</a:t>
            </a:r>
            <a:endParaRPr lang="pl-PL"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r>
              <a:rPr lang="fr-FR" sz="1200" u="none" strike="noStrike" kern="1200" dirty="0" smtClean="0">
                <a:solidFill>
                  <a:schemeClr val="tx1"/>
                </a:solidFill>
                <a:latin typeface="+mn-lt"/>
                <a:ea typeface="+mn-ea"/>
                <a:cs typeface="+mn-cs"/>
              </a:rPr>
              <a:t>The person who jump had to leave the earth and be able to land in the middle of the circle so in the tale the anima - princess is able but the two peasants are too much heavy → they brake their arms and legs </a:t>
            </a:r>
            <a:endParaRPr lang="pl-PL" sz="1200" u="none" strike="noStrike"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Because of this symbolic of jumping into the circle only the anima can do it, a simple woman are not able to leave just a little the earth except the anima</a:t>
            </a:r>
            <a:endParaRPr lang="pl-PL"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Instead of appearing as a beautiful woman in court, the beautiful woman in the underworld appears as a frog (reverse from the original.)</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Additional test: The frog says </a:t>
            </a:r>
            <a:r>
              <a:rPr lang="en-GB" sz="1200" kern="1200" dirty="0" err="1" smtClean="0">
                <a:solidFill>
                  <a:schemeClr val="tx1"/>
                </a:solidFill>
                <a:latin typeface="+mn-lt"/>
                <a:ea typeface="+mn-ea"/>
                <a:cs typeface="+mn-cs"/>
              </a:rPr>
              <a:t>u</a:t>
            </a:r>
            <a:r>
              <a:rPr lang="en-GB" sz="1200" i="1" kern="1200" dirty="0" err="1" smtClean="0">
                <a:solidFill>
                  <a:schemeClr val="tx1"/>
                </a:solidFill>
                <a:latin typeface="+mn-lt"/>
                <a:ea typeface="+mn-ea"/>
                <a:cs typeface="+mn-cs"/>
              </a:rPr>
              <a:t>mschling</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mich</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(embrace me) and </a:t>
            </a:r>
            <a:r>
              <a:rPr lang="en-GB" sz="1200" i="1" kern="1200" dirty="0" err="1" smtClean="0">
                <a:solidFill>
                  <a:schemeClr val="tx1"/>
                </a:solidFill>
                <a:latin typeface="+mn-lt"/>
                <a:ea typeface="+mn-ea"/>
                <a:cs typeface="+mn-cs"/>
              </a:rPr>
              <a:t>versenk</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dich</a:t>
            </a:r>
            <a:r>
              <a:rPr lang="en-GB" sz="1200" kern="1200" dirty="0" smtClean="0">
                <a:solidFill>
                  <a:schemeClr val="tx1"/>
                </a:solidFill>
                <a:latin typeface="+mn-lt"/>
                <a:ea typeface="+mn-ea"/>
                <a:cs typeface="+mn-cs"/>
              </a:rPr>
              <a:t> (immerse yourself, deep meditation/mystic connotation.)</a:t>
            </a:r>
            <a:endParaRPr lang="pl-PL"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Dummling</a:t>
            </a:r>
            <a:r>
              <a:rPr lang="en-GB" sz="1200" kern="1200" dirty="0" smtClean="0">
                <a:solidFill>
                  <a:schemeClr val="tx1"/>
                </a:solidFill>
                <a:latin typeface="+mn-lt"/>
                <a:ea typeface="+mn-ea"/>
                <a:cs typeface="+mn-cs"/>
              </a:rPr>
              <a:t> embraces the frog, and dives into the water, the frog turns into a woman, they swim up as a couple.</a:t>
            </a:r>
            <a:endParaRPr lang="pl-PL" sz="1200" kern="1200" dirty="0" smtClean="0">
              <a:solidFill>
                <a:schemeClr val="tx1"/>
              </a:solidFill>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a:t>
            </a:r>
            <a:r>
              <a:rPr lang="en-GB" sz="1200" kern="1200" dirty="0" err="1" smtClean="0">
                <a:solidFill>
                  <a:schemeClr val="tx1"/>
                </a:solidFill>
                <a:latin typeface="+mn-lt"/>
                <a:ea typeface="+mn-ea"/>
                <a:cs typeface="+mn-cs"/>
              </a:rPr>
              <a:t>czar</a:t>
            </a:r>
            <a:r>
              <a:rPr lang="en-GB" sz="1200" kern="1200" dirty="0" smtClean="0">
                <a:solidFill>
                  <a:schemeClr val="tx1"/>
                </a:solidFill>
                <a:latin typeface="+mn-lt"/>
                <a:ea typeface="+mn-ea"/>
                <a:cs typeface="+mn-cs"/>
              </a:rPr>
              <a:t> and his wife have 3 sons, who are told to look for wives by shooting arrows and going to whoever’s house they land near to.</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third son’s arrow lands in a bog and is caught by a frog, who won’t return it unless the son marries it.</a:t>
            </a:r>
            <a:endParaRPr lang="pl-PL"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czar</a:t>
            </a:r>
            <a:r>
              <a:rPr lang="en-GB" sz="1200" kern="1200" dirty="0" smtClean="0">
                <a:solidFill>
                  <a:schemeClr val="tx1"/>
                </a:solidFill>
                <a:latin typeface="+mn-lt"/>
                <a:ea typeface="+mn-ea"/>
                <a:cs typeface="+mn-cs"/>
              </a:rPr>
              <a:t> says that he has to go through with it because he promised, so he does, and cries about it a lot. (The son cries every time he’s reminded of his frog wife or when he has to do anything with her).</a:t>
            </a:r>
            <a:endParaRPr lang="pl-PL" sz="1200" kern="1200" dirty="0" smtClean="0">
              <a:solidFill>
                <a:schemeClr val="tx1"/>
              </a:solidFill>
              <a:latin typeface="+mn-lt"/>
              <a:ea typeface="+mn-ea"/>
              <a:cs typeface="+mn-cs"/>
            </a:endParaRPr>
          </a:p>
          <a:p>
            <a:endParaRPr lang="pl-PL" sz="120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A07F8604-B58F-4D97-90FD-945DA73C7358}"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16" name="Symbol zastępczy numeru slajdu 15"/>
          <p:cNvSpPr>
            <a:spLocks noGrp="1"/>
          </p:cNvSpPr>
          <p:nvPr>
            <p:ph type="sldNum" sz="quarter" idx="11"/>
          </p:nvPr>
        </p:nvSpPr>
        <p:spPr/>
        <p:txBody>
          <a:bodyPr/>
          <a:lstStyle/>
          <a:p>
            <a:fld id="{22139166-170D-4D71-8758-70EE012EFC42}" type="slidenum">
              <a:rPr lang="en-GB" smtClean="0"/>
              <a:pPr/>
              <a:t>‹#›</a:t>
            </a:fld>
            <a:endParaRPr lang="en-GB"/>
          </a:p>
        </p:txBody>
      </p:sp>
      <p:sp>
        <p:nvSpPr>
          <p:cNvPr id="17" name="Symbol zastępczy stopki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22139166-170D-4D71-8758-70EE012EFC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22139166-170D-4D71-8758-70EE012EFC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A39388B6-DE14-4056-9561-68B0B7B98AF5}" type="datetimeFigureOut">
              <a:rPr lang="en-GB" smtClean="0"/>
              <a:pPr/>
              <a:t>13/04/2021</a:t>
            </a:fld>
            <a:endParaRPr lang="en-GB"/>
          </a:p>
        </p:txBody>
      </p:sp>
      <p:sp>
        <p:nvSpPr>
          <p:cNvPr id="15" name="Symbol zastępczy numeru slajdu 14"/>
          <p:cNvSpPr>
            <a:spLocks noGrp="1"/>
          </p:cNvSpPr>
          <p:nvPr>
            <p:ph type="sldNum" sz="quarter" idx="15"/>
          </p:nvPr>
        </p:nvSpPr>
        <p:spPr/>
        <p:txBody>
          <a:bodyPr/>
          <a:lstStyle>
            <a:lvl1pPr algn="ctr">
              <a:defRPr/>
            </a:lvl1pPr>
          </a:lstStyle>
          <a:p>
            <a:fld id="{22139166-170D-4D71-8758-70EE012EFC42}" type="slidenum">
              <a:rPr lang="en-GB" smtClean="0"/>
              <a:pPr/>
              <a:t>‹#›</a:t>
            </a:fld>
            <a:endParaRPr lang="en-GB"/>
          </a:p>
        </p:txBody>
      </p:sp>
      <p:sp>
        <p:nvSpPr>
          <p:cNvPr id="16" name="Symbol zastępczy stopki 15"/>
          <p:cNvSpPr>
            <a:spLocks noGrp="1"/>
          </p:cNvSpPr>
          <p:nvPr>
            <p:ph type="ftr" sz="quarter" idx="16"/>
          </p:nvPr>
        </p:nvSpPr>
        <p:spPr/>
        <p:txBody>
          <a:bodyPr/>
          <a:lstStyle/>
          <a:p>
            <a:endParaRPr lang="en-GB"/>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5" name="Symbol zastępczy stopki 4"/>
          <p:cNvSpPr>
            <a:spLocks noGrp="1"/>
          </p:cNvSpPr>
          <p:nvPr>
            <p:ph type="ftr" sz="quarter" idx="11"/>
          </p:nvPr>
        </p:nvSpPr>
        <p:spPr/>
        <p:txBody>
          <a:bodyPr/>
          <a:lstStyle/>
          <a:p>
            <a:endParaRPr lang="en-GB"/>
          </a:p>
        </p:txBody>
      </p:sp>
      <p:sp>
        <p:nvSpPr>
          <p:cNvPr id="6" name="Symbol zastępczy numeru slajdu 5"/>
          <p:cNvSpPr>
            <a:spLocks noGrp="1"/>
          </p:cNvSpPr>
          <p:nvPr>
            <p:ph type="sldNum" sz="quarter" idx="12"/>
          </p:nvPr>
        </p:nvSpPr>
        <p:spPr/>
        <p:txBody>
          <a:bodyPr/>
          <a:lstStyle/>
          <a:p>
            <a:fld id="{22139166-170D-4D71-8758-70EE012EFC42}" type="slidenum">
              <a:rPr lang="en-GB" smtClean="0"/>
              <a:pPr/>
              <a:t>‹#›</a:t>
            </a:fld>
            <a:endParaRPr lang="en-GB"/>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6" name="Symbol zastępczy stopki 5"/>
          <p:cNvSpPr>
            <a:spLocks noGrp="1"/>
          </p:cNvSpPr>
          <p:nvPr>
            <p:ph type="ftr" sz="quarter" idx="11"/>
          </p:nvPr>
        </p:nvSpPr>
        <p:spPr/>
        <p:txBody>
          <a:bodyPr/>
          <a:lstStyle/>
          <a:p>
            <a:endParaRPr lang="en-GB"/>
          </a:p>
        </p:txBody>
      </p:sp>
      <p:sp>
        <p:nvSpPr>
          <p:cNvPr id="7" name="Symbol zastępczy numeru slajdu 6"/>
          <p:cNvSpPr>
            <a:spLocks noGrp="1"/>
          </p:cNvSpPr>
          <p:nvPr>
            <p:ph type="sldNum" sz="quarter" idx="12"/>
          </p:nvPr>
        </p:nvSpPr>
        <p:spPr/>
        <p:txBody>
          <a:bodyPr/>
          <a:lstStyle/>
          <a:p>
            <a:fld id="{22139166-170D-4D71-8758-70EE012EFC42}" type="slidenum">
              <a:rPr lang="en-GB" smtClean="0"/>
              <a:pPr/>
              <a:t>‹#›</a:t>
            </a:fld>
            <a:endParaRPr lang="en-GB"/>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22139166-170D-4D71-8758-70EE012EFC42}" type="slidenum">
              <a:rPr lang="en-GB" smtClean="0"/>
              <a:pPr/>
              <a:t>‹#›</a:t>
            </a:fld>
            <a:endParaRPr lang="en-GB"/>
          </a:p>
        </p:txBody>
      </p:sp>
      <p:sp>
        <p:nvSpPr>
          <p:cNvPr id="8" name="Symbol zastępczy stopki 7"/>
          <p:cNvSpPr>
            <a:spLocks noGrp="1"/>
          </p:cNvSpPr>
          <p:nvPr>
            <p:ph type="ftr" sz="quarter" idx="11"/>
          </p:nvPr>
        </p:nvSpPr>
        <p:spPr/>
        <p:txBody>
          <a:bodyPr/>
          <a:lstStyle/>
          <a:p>
            <a:endParaRPr lang="en-GB"/>
          </a:p>
        </p:txBody>
      </p:sp>
      <p:sp>
        <p:nvSpPr>
          <p:cNvPr id="7" name="Symbol zastępczy daty 6"/>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4" name="Symbol zastępczy stopki 3"/>
          <p:cNvSpPr>
            <a:spLocks noGrp="1"/>
          </p:cNvSpPr>
          <p:nvPr>
            <p:ph type="ftr" sz="quarter" idx="11"/>
          </p:nvPr>
        </p:nvSpPr>
        <p:spPr/>
        <p:txBody>
          <a:bodyPr/>
          <a:lstStyle/>
          <a:p>
            <a:endParaRPr lang="en-GB"/>
          </a:p>
        </p:txBody>
      </p:sp>
      <p:sp>
        <p:nvSpPr>
          <p:cNvPr id="5" name="Symbol zastępczy numeru slajdu 4"/>
          <p:cNvSpPr>
            <a:spLocks noGrp="1"/>
          </p:cNvSpPr>
          <p:nvPr>
            <p:ph type="sldNum" sz="quarter" idx="12"/>
          </p:nvPr>
        </p:nvSpPr>
        <p:spPr/>
        <p:txBody>
          <a:bodyPr/>
          <a:lstStyle/>
          <a:p>
            <a:fld id="{22139166-170D-4D71-8758-70EE012EFC42}" type="slidenum">
              <a:rPr lang="en-GB" smtClean="0"/>
              <a:pPr/>
              <a:t>‹#›</a:t>
            </a:fld>
            <a:endParaRPr lang="en-GB"/>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3" name="Symbol zastępczy stopki 2"/>
          <p:cNvSpPr>
            <a:spLocks noGrp="1"/>
          </p:cNvSpPr>
          <p:nvPr>
            <p:ph type="ftr" sz="quarter" idx="11"/>
          </p:nvPr>
        </p:nvSpPr>
        <p:spPr/>
        <p:txBody>
          <a:bodyPr/>
          <a:lstStyle/>
          <a:p>
            <a:endParaRPr lang="en-GB"/>
          </a:p>
        </p:txBody>
      </p:sp>
      <p:sp>
        <p:nvSpPr>
          <p:cNvPr id="4" name="Symbol zastępczy numeru slajdu 3"/>
          <p:cNvSpPr>
            <a:spLocks noGrp="1"/>
          </p:cNvSpPr>
          <p:nvPr>
            <p:ph type="sldNum" sz="quarter" idx="12"/>
          </p:nvPr>
        </p:nvSpPr>
        <p:spPr/>
        <p:txBody>
          <a:bodyPr/>
          <a:lstStyle/>
          <a:p>
            <a:fld id="{22139166-170D-4D71-8758-70EE012EFC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A39388B6-DE14-4056-9561-68B0B7B98AF5}" type="datetimeFigureOut">
              <a:rPr lang="en-GB" smtClean="0"/>
              <a:pPr/>
              <a:t>13/04/2021</a:t>
            </a:fld>
            <a:endParaRPr lang="en-GB"/>
          </a:p>
        </p:txBody>
      </p:sp>
      <p:sp>
        <p:nvSpPr>
          <p:cNvPr id="9" name="Symbol zastępczy numeru slajdu 8"/>
          <p:cNvSpPr>
            <a:spLocks noGrp="1"/>
          </p:cNvSpPr>
          <p:nvPr>
            <p:ph type="sldNum" sz="quarter" idx="15"/>
          </p:nvPr>
        </p:nvSpPr>
        <p:spPr/>
        <p:txBody>
          <a:bodyPr/>
          <a:lstStyle/>
          <a:p>
            <a:fld id="{22139166-170D-4D71-8758-70EE012EFC42}" type="slidenum">
              <a:rPr lang="en-GB" smtClean="0"/>
              <a:pPr/>
              <a:t>‹#›</a:t>
            </a:fld>
            <a:endParaRPr lang="en-GB"/>
          </a:p>
        </p:txBody>
      </p:sp>
      <p:sp>
        <p:nvSpPr>
          <p:cNvPr id="10" name="Symbol zastępczy stopki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A39388B6-DE14-4056-9561-68B0B7B98AF5}" type="datetimeFigureOut">
              <a:rPr lang="en-GB" smtClean="0"/>
              <a:pPr/>
              <a:t>13/04/2021</a:t>
            </a:fld>
            <a:endParaRPr lang="en-GB"/>
          </a:p>
        </p:txBody>
      </p:sp>
      <p:sp>
        <p:nvSpPr>
          <p:cNvPr id="9" name="Symbol zastępczy numeru slajdu 8"/>
          <p:cNvSpPr>
            <a:spLocks noGrp="1"/>
          </p:cNvSpPr>
          <p:nvPr>
            <p:ph type="sldNum" sz="quarter" idx="11"/>
          </p:nvPr>
        </p:nvSpPr>
        <p:spPr/>
        <p:txBody>
          <a:bodyPr/>
          <a:lstStyle/>
          <a:p>
            <a:fld id="{22139166-170D-4D71-8758-70EE012EFC42}" type="slidenum">
              <a:rPr lang="en-GB" smtClean="0"/>
              <a:pPr/>
              <a:t>‹#›</a:t>
            </a:fld>
            <a:endParaRPr lang="en-GB"/>
          </a:p>
        </p:txBody>
      </p:sp>
      <p:sp>
        <p:nvSpPr>
          <p:cNvPr id="10" name="Symbol zastępczy stopki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39388B6-DE14-4056-9561-68B0B7B98AF5}" type="datetimeFigureOut">
              <a:rPr lang="en-GB" smtClean="0"/>
              <a:pPr/>
              <a:t>13/04/2021</a:t>
            </a:fld>
            <a:endParaRPr lang="en-GB"/>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2139166-170D-4D71-8758-70EE012EFC42}" type="slidenum">
              <a:rPr lang="en-GB" smtClean="0"/>
              <a:pPr/>
              <a:t>‹#›</a:t>
            </a:fld>
            <a:endParaRPr lang="en-GB"/>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err="1" smtClean="0">
                <a:solidFill>
                  <a:schemeClr val="accent1">
                    <a:lumMod val="75000"/>
                  </a:schemeClr>
                </a:solidFill>
              </a:rPr>
              <a:t>Agathe</a:t>
            </a:r>
            <a:r>
              <a:rPr lang="pl-PL" dirty="0" smtClean="0">
                <a:solidFill>
                  <a:schemeClr val="accent1">
                    <a:lumMod val="75000"/>
                  </a:schemeClr>
                </a:solidFill>
              </a:rPr>
              <a:t> </a:t>
            </a:r>
            <a:r>
              <a:rPr lang="pl-PL" dirty="0" err="1" smtClean="0">
                <a:solidFill>
                  <a:schemeClr val="accent1">
                    <a:lumMod val="75000"/>
                  </a:schemeClr>
                </a:solidFill>
              </a:rPr>
              <a:t>Pailler</a:t>
            </a:r>
            <a:endParaRPr lang="pl-PL" dirty="0" smtClean="0">
              <a:solidFill>
                <a:schemeClr val="accent1">
                  <a:lumMod val="75000"/>
                </a:schemeClr>
              </a:solidFill>
            </a:endParaRPr>
          </a:p>
          <a:p>
            <a:r>
              <a:rPr lang="pl-PL" dirty="0" smtClean="0">
                <a:solidFill>
                  <a:schemeClr val="accent1">
                    <a:lumMod val="75000"/>
                  </a:schemeClr>
                </a:solidFill>
              </a:rPr>
              <a:t>Filip Mauer</a:t>
            </a:r>
          </a:p>
          <a:p>
            <a:r>
              <a:rPr lang="pl-PL" dirty="0" smtClean="0">
                <a:solidFill>
                  <a:schemeClr val="accent1">
                    <a:lumMod val="75000"/>
                  </a:schemeClr>
                </a:solidFill>
              </a:rPr>
              <a:t>Martina </a:t>
            </a:r>
            <a:r>
              <a:rPr lang="pl-PL" dirty="0" err="1" smtClean="0">
                <a:solidFill>
                  <a:schemeClr val="accent1">
                    <a:lumMod val="75000"/>
                  </a:schemeClr>
                </a:solidFill>
              </a:rPr>
              <a:t>Čechmánková</a:t>
            </a:r>
            <a:endParaRPr lang="pl-PL" dirty="0" smtClean="0">
              <a:solidFill>
                <a:schemeClr val="accent1">
                  <a:lumMod val="75000"/>
                </a:schemeClr>
              </a:solidFill>
            </a:endParaRPr>
          </a:p>
          <a:p>
            <a:r>
              <a:rPr lang="pl-PL" dirty="0" smtClean="0">
                <a:solidFill>
                  <a:schemeClr val="accent1">
                    <a:lumMod val="75000"/>
                  </a:schemeClr>
                </a:solidFill>
              </a:rPr>
              <a:t>Weronika Krzepicka-Kaszuba</a:t>
            </a:r>
          </a:p>
          <a:p>
            <a:r>
              <a:rPr lang="pl-PL" dirty="0" smtClean="0">
                <a:solidFill>
                  <a:schemeClr val="accent1">
                    <a:lumMod val="75000"/>
                  </a:schemeClr>
                </a:solidFill>
              </a:rPr>
              <a:t>Linda Materna</a:t>
            </a:r>
          </a:p>
          <a:p>
            <a:endParaRPr lang="en-GB" dirty="0"/>
          </a:p>
        </p:txBody>
      </p:sp>
      <p:sp>
        <p:nvSpPr>
          <p:cNvPr id="2" name="Tytuł 1"/>
          <p:cNvSpPr>
            <a:spLocks noGrp="1"/>
          </p:cNvSpPr>
          <p:nvPr>
            <p:ph type="ctrTitle"/>
          </p:nvPr>
        </p:nvSpPr>
        <p:spPr/>
        <p:txBody>
          <a:bodyPr/>
          <a:lstStyle/>
          <a:p>
            <a:r>
              <a:rPr lang="cs-CZ" dirty="0" smtClean="0">
                <a:solidFill>
                  <a:schemeClr val="bg1"/>
                </a:solidFill>
              </a:rPr>
              <a:t>Marie-Louise von Franz </a:t>
            </a:r>
            <a:br>
              <a:rPr lang="cs-CZ" dirty="0" smtClean="0">
                <a:solidFill>
                  <a:schemeClr val="bg1"/>
                </a:solidFill>
              </a:rPr>
            </a:br>
            <a:r>
              <a:rPr lang="cs-CZ" i="1" dirty="0" smtClean="0">
                <a:solidFill>
                  <a:schemeClr val="bg1"/>
                </a:solidFill>
              </a:rPr>
              <a:t>Interpretation of Fairy Tales</a:t>
            </a:r>
            <a:br>
              <a:rPr lang="cs-CZ" i="1" dirty="0" smtClean="0">
                <a:solidFill>
                  <a:schemeClr val="bg1"/>
                </a:solidFill>
              </a:rPr>
            </a:br>
            <a:r>
              <a:rPr lang="en-GB" dirty="0" smtClean="0">
                <a:solidFill>
                  <a:schemeClr val="bg1"/>
                </a:solidFill>
              </a:rPr>
              <a:t>Chapter 6</a:t>
            </a:r>
            <a:r>
              <a:rPr lang="pl-PL" dirty="0" smtClean="0">
                <a:solidFill>
                  <a:schemeClr val="bg1"/>
                </a:solidFill>
              </a:rPr>
              <a:t> </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b="1" dirty="0" err="1" smtClean="0"/>
              <a:t>Frog</a:t>
            </a:r>
            <a:r>
              <a:rPr lang="pl-PL" b="1" dirty="0" smtClean="0"/>
              <a:t> form: </a:t>
            </a:r>
            <a:r>
              <a:rPr lang="en-GB" dirty="0" smtClean="0"/>
              <a:t>Instead </a:t>
            </a:r>
            <a:r>
              <a:rPr lang="en-GB" dirty="0" smtClean="0"/>
              <a:t>of appearing as a beautiful woman in court, the beautiful woman in the underworld appears as a </a:t>
            </a:r>
            <a:r>
              <a:rPr lang="en-GB" dirty="0" smtClean="0"/>
              <a:t>frog</a:t>
            </a:r>
            <a:r>
              <a:rPr lang="pl-PL" dirty="0" smtClean="0"/>
              <a:t>.</a:t>
            </a:r>
            <a:r>
              <a:rPr lang="en-GB" dirty="0" smtClean="0"/>
              <a:t> </a:t>
            </a:r>
            <a:endParaRPr lang="pl-PL" dirty="0" smtClean="0"/>
          </a:p>
          <a:p>
            <a:r>
              <a:rPr lang="en-GB" b="1" dirty="0" smtClean="0"/>
              <a:t>Additional test: </a:t>
            </a:r>
            <a:r>
              <a:rPr lang="en-GB" dirty="0" smtClean="0"/>
              <a:t>The frog says </a:t>
            </a:r>
            <a:r>
              <a:rPr lang="en-GB" dirty="0" err="1" smtClean="0"/>
              <a:t>u</a:t>
            </a:r>
            <a:r>
              <a:rPr lang="en-GB" i="1" dirty="0" err="1" smtClean="0"/>
              <a:t>mschling</a:t>
            </a:r>
            <a:r>
              <a:rPr lang="en-GB" i="1" dirty="0" smtClean="0"/>
              <a:t> </a:t>
            </a:r>
            <a:r>
              <a:rPr lang="en-GB" i="1" dirty="0" err="1" smtClean="0"/>
              <a:t>mich</a:t>
            </a:r>
            <a:r>
              <a:rPr lang="en-GB" i="1" dirty="0" smtClean="0"/>
              <a:t> </a:t>
            </a:r>
            <a:r>
              <a:rPr lang="en-GB" dirty="0" smtClean="0"/>
              <a:t>(embrace me) and </a:t>
            </a:r>
            <a:r>
              <a:rPr lang="en-GB" i="1" dirty="0" err="1" smtClean="0"/>
              <a:t>versenk</a:t>
            </a:r>
            <a:r>
              <a:rPr lang="en-GB" i="1" dirty="0" smtClean="0"/>
              <a:t> </a:t>
            </a:r>
            <a:r>
              <a:rPr lang="en-GB" i="1" dirty="0" err="1" smtClean="0"/>
              <a:t>dich</a:t>
            </a:r>
            <a:r>
              <a:rPr lang="en-GB" dirty="0" smtClean="0"/>
              <a:t> </a:t>
            </a:r>
            <a:r>
              <a:rPr lang="pl-PL" dirty="0" smtClean="0"/>
              <a:t/>
            </a:r>
            <a:br>
              <a:rPr lang="pl-PL" dirty="0" smtClean="0"/>
            </a:br>
            <a:r>
              <a:rPr lang="en-GB" dirty="0" smtClean="0"/>
              <a:t>(</a:t>
            </a:r>
            <a:r>
              <a:rPr lang="en-GB" dirty="0" smtClean="0"/>
              <a:t>immerse </a:t>
            </a:r>
            <a:r>
              <a:rPr lang="en-GB" dirty="0" smtClean="0"/>
              <a:t>yourself</a:t>
            </a:r>
            <a:r>
              <a:rPr lang="pl-PL" dirty="0" smtClean="0"/>
              <a:t>). </a:t>
            </a:r>
            <a:r>
              <a:rPr lang="en-GB" dirty="0" err="1" smtClean="0"/>
              <a:t>Dummling</a:t>
            </a:r>
            <a:r>
              <a:rPr lang="pl-PL" dirty="0" smtClean="0"/>
              <a:t/>
            </a:r>
            <a:br>
              <a:rPr lang="pl-PL" dirty="0" smtClean="0"/>
            </a:br>
            <a:r>
              <a:rPr lang="en-GB" dirty="0" smtClean="0"/>
              <a:t> </a:t>
            </a:r>
            <a:r>
              <a:rPr lang="en-GB" dirty="0" smtClean="0"/>
              <a:t>embraces the frog, and dives </a:t>
            </a:r>
            <a:r>
              <a:rPr lang="pl-PL" dirty="0" smtClean="0"/>
              <a:t/>
            </a:r>
            <a:br>
              <a:rPr lang="pl-PL" dirty="0" smtClean="0"/>
            </a:br>
            <a:r>
              <a:rPr lang="en-GB" dirty="0" smtClean="0"/>
              <a:t>into </a:t>
            </a:r>
            <a:r>
              <a:rPr lang="en-GB" dirty="0" smtClean="0"/>
              <a:t>the water, the frog turns </a:t>
            </a:r>
            <a:r>
              <a:rPr lang="pl-PL" dirty="0" smtClean="0"/>
              <a:t/>
            </a:r>
            <a:br>
              <a:rPr lang="pl-PL" dirty="0" smtClean="0"/>
            </a:br>
            <a:r>
              <a:rPr lang="en-GB" dirty="0" smtClean="0"/>
              <a:t>into </a:t>
            </a:r>
            <a:r>
              <a:rPr lang="en-GB" dirty="0" smtClean="0"/>
              <a:t>a woman, they swim up </a:t>
            </a:r>
            <a:r>
              <a:rPr lang="pl-PL" dirty="0" smtClean="0"/>
              <a:t/>
            </a:r>
            <a:br>
              <a:rPr lang="pl-PL" dirty="0" smtClean="0"/>
            </a:br>
            <a:r>
              <a:rPr lang="en-GB" dirty="0" smtClean="0"/>
              <a:t>as </a:t>
            </a:r>
            <a:r>
              <a:rPr lang="en-GB" dirty="0" smtClean="0"/>
              <a:t>a couple.</a:t>
            </a:r>
            <a:endParaRPr lang="pl-PL" dirty="0" smtClean="0"/>
          </a:p>
          <a:p>
            <a:endParaRPr lang="en-GB" dirty="0"/>
          </a:p>
        </p:txBody>
      </p:sp>
      <p:sp>
        <p:nvSpPr>
          <p:cNvPr id="3" name="Tytuł 2"/>
          <p:cNvSpPr>
            <a:spLocks noGrp="1"/>
          </p:cNvSpPr>
          <p:nvPr>
            <p:ph type="title"/>
          </p:nvPr>
        </p:nvSpPr>
        <p:spPr>
          <a:xfrm>
            <a:off x="457200" y="152400"/>
            <a:ext cx="8363272" cy="1219200"/>
          </a:xfrm>
        </p:spPr>
        <p:txBody>
          <a:bodyPr>
            <a:noAutofit/>
          </a:bodyPr>
          <a:lstStyle/>
          <a:p>
            <a:r>
              <a:rPr lang="pl-PL" sz="3500" dirty="0" err="1" smtClean="0">
                <a:solidFill>
                  <a:schemeClr val="accent3">
                    <a:lumMod val="75000"/>
                  </a:schemeClr>
                </a:solidFill>
              </a:rPr>
              <a:t>Changes</a:t>
            </a:r>
            <a:r>
              <a:rPr lang="pl-PL" sz="3500" dirty="0" smtClean="0">
                <a:solidFill>
                  <a:schemeClr val="accent3">
                    <a:lumMod val="75000"/>
                  </a:schemeClr>
                </a:solidFill>
              </a:rPr>
              <a:t> and a</a:t>
            </a:r>
            <a:r>
              <a:rPr lang="en-GB" sz="3500" dirty="0" err="1" smtClean="0">
                <a:solidFill>
                  <a:schemeClr val="accent3">
                    <a:lumMod val="75000"/>
                  </a:schemeClr>
                </a:solidFill>
              </a:rPr>
              <a:t>dded</a:t>
            </a:r>
            <a:r>
              <a:rPr lang="en-GB" sz="3500" dirty="0" smtClean="0">
                <a:solidFill>
                  <a:schemeClr val="accent3">
                    <a:lumMod val="75000"/>
                  </a:schemeClr>
                </a:solidFill>
              </a:rPr>
              <a:t> motifs</a:t>
            </a:r>
            <a:endParaRPr lang="en-GB" sz="3500" dirty="0">
              <a:solidFill>
                <a:schemeClr val="accent3">
                  <a:lumMod val="75000"/>
                </a:schemeClr>
              </a:solidFill>
            </a:endParaRPr>
          </a:p>
        </p:txBody>
      </p:sp>
      <p:pic>
        <p:nvPicPr>
          <p:cNvPr id="4" name="Picture 2" descr="the three feathers grimm's fairy tales - One-Eleven Books2"/>
          <p:cNvPicPr>
            <a:picLocks noChangeAspect="1" noChangeArrowheads="1"/>
          </p:cNvPicPr>
          <p:nvPr/>
        </p:nvPicPr>
        <p:blipFill>
          <a:blip r:embed="rId3" cstate="print"/>
          <a:srcRect/>
          <a:stretch>
            <a:fillRect/>
          </a:stretch>
        </p:blipFill>
        <p:spPr bwMode="auto">
          <a:xfrm>
            <a:off x="5580112" y="3356992"/>
            <a:ext cx="2542121" cy="313412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420888"/>
            <a:ext cx="8229600" cy="1219200"/>
          </a:xfrm>
        </p:spPr>
        <p:txBody>
          <a:bodyPr anchor="ctr">
            <a:normAutofit fontScale="90000"/>
          </a:bodyPr>
          <a:lstStyle/>
          <a:p>
            <a:pPr algn="ctr"/>
            <a:r>
              <a:rPr lang="en-GB" dirty="0" smtClean="0">
                <a:solidFill>
                  <a:schemeClr val="accent3">
                    <a:lumMod val="75000"/>
                  </a:schemeClr>
                </a:solidFill>
              </a:rPr>
              <a:t>Second alternative form: The Frog Daughter and the </a:t>
            </a:r>
            <a:r>
              <a:rPr lang="en-GB" dirty="0" err="1" smtClean="0">
                <a:solidFill>
                  <a:schemeClr val="accent3">
                    <a:lumMod val="75000"/>
                  </a:schemeClr>
                </a:solidFill>
              </a:rPr>
              <a:t>Czar</a:t>
            </a:r>
            <a:endParaRPr lang="en-GB" dirty="0">
              <a:solidFill>
                <a:schemeClr val="accent3">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nSpc>
                <a:spcPct val="150000"/>
              </a:lnSpc>
            </a:pPr>
            <a:r>
              <a:rPr lang="en-GB" dirty="0" smtClean="0"/>
              <a:t>A </a:t>
            </a:r>
            <a:r>
              <a:rPr lang="en-GB" dirty="0" err="1" smtClean="0"/>
              <a:t>czar</a:t>
            </a:r>
            <a:r>
              <a:rPr lang="en-GB" dirty="0" smtClean="0"/>
              <a:t> and his wife have 3 sons, who are told to look for wives by shooting arrows and going to whoever’s house they land near to.</a:t>
            </a:r>
            <a:endParaRPr lang="pl-PL" dirty="0" smtClean="0"/>
          </a:p>
          <a:p>
            <a:pPr>
              <a:lnSpc>
                <a:spcPct val="150000"/>
              </a:lnSpc>
            </a:pPr>
            <a:r>
              <a:rPr lang="en-GB" dirty="0" smtClean="0"/>
              <a:t>The third son’s arrow lands in a bog </a:t>
            </a:r>
            <a:r>
              <a:rPr lang="pl-PL" dirty="0" smtClean="0"/>
              <a:t/>
            </a:r>
            <a:br>
              <a:rPr lang="pl-PL" dirty="0" smtClean="0"/>
            </a:br>
            <a:r>
              <a:rPr lang="en-GB" dirty="0" smtClean="0"/>
              <a:t>and </a:t>
            </a:r>
            <a:r>
              <a:rPr lang="en-GB" dirty="0" smtClean="0"/>
              <a:t>is caught by a frog, who won’t </a:t>
            </a:r>
            <a:r>
              <a:rPr lang="pl-PL" dirty="0" smtClean="0"/>
              <a:t/>
            </a:r>
            <a:br>
              <a:rPr lang="pl-PL" dirty="0" smtClean="0"/>
            </a:br>
            <a:r>
              <a:rPr lang="en-GB" dirty="0" smtClean="0"/>
              <a:t>return </a:t>
            </a:r>
            <a:r>
              <a:rPr lang="en-GB" dirty="0" smtClean="0"/>
              <a:t>it unless the son marries it</a:t>
            </a:r>
            <a:r>
              <a:rPr lang="en-GB" dirty="0" smtClean="0"/>
              <a:t>.</a:t>
            </a:r>
            <a:r>
              <a:rPr lang="pl-PL" dirty="0" smtClean="0"/>
              <a:t/>
            </a:r>
            <a:br>
              <a:rPr lang="pl-PL" dirty="0" smtClean="0"/>
            </a:br>
            <a:r>
              <a:rPr lang="pl-PL" dirty="0" smtClean="0"/>
              <a:t> He </a:t>
            </a:r>
            <a:r>
              <a:rPr lang="pl-PL" dirty="0" err="1" smtClean="0"/>
              <a:t>is</a:t>
            </a:r>
            <a:r>
              <a:rPr lang="pl-PL" dirty="0" smtClean="0"/>
              <a:t> </a:t>
            </a:r>
            <a:r>
              <a:rPr lang="pl-PL" dirty="0" err="1" smtClean="0"/>
              <a:t>forced</a:t>
            </a:r>
            <a:r>
              <a:rPr lang="pl-PL" dirty="0" smtClean="0"/>
              <a:t> by </a:t>
            </a:r>
            <a:r>
              <a:rPr lang="pl-PL" dirty="0" err="1" smtClean="0"/>
              <a:t>the</a:t>
            </a:r>
            <a:r>
              <a:rPr lang="pl-PL" dirty="0" smtClean="0"/>
              <a:t> czar to do </a:t>
            </a:r>
            <a:r>
              <a:rPr lang="pl-PL" dirty="0" err="1" smtClean="0"/>
              <a:t>so</a:t>
            </a:r>
            <a:r>
              <a:rPr lang="pl-PL" dirty="0" smtClean="0"/>
              <a:t>.</a:t>
            </a:r>
            <a:endParaRPr lang="pl-PL" dirty="0" smtClean="0"/>
          </a:p>
        </p:txBody>
      </p:sp>
      <p:sp>
        <p:nvSpPr>
          <p:cNvPr id="3" name="Tytuł 2"/>
          <p:cNvSpPr>
            <a:spLocks noGrp="1"/>
          </p:cNvSpPr>
          <p:nvPr>
            <p:ph type="title"/>
          </p:nvPr>
        </p:nvSpPr>
        <p:spPr/>
        <p:txBody>
          <a:bodyPr/>
          <a:lstStyle/>
          <a:p>
            <a:r>
              <a:rPr lang="pl-PL" dirty="0" smtClean="0">
                <a:solidFill>
                  <a:schemeClr val="accent3">
                    <a:lumMod val="75000"/>
                  </a:schemeClr>
                </a:solidFill>
              </a:rPr>
              <a:t>Set </a:t>
            </a:r>
            <a:r>
              <a:rPr lang="pl-PL" dirty="0" err="1" smtClean="0">
                <a:solidFill>
                  <a:schemeClr val="accent3">
                    <a:lumMod val="75000"/>
                  </a:schemeClr>
                </a:solidFill>
              </a:rPr>
              <a:t>up</a:t>
            </a:r>
            <a:r>
              <a:rPr lang="pl-PL" dirty="0" smtClean="0">
                <a:solidFill>
                  <a:schemeClr val="accent3">
                    <a:lumMod val="75000"/>
                  </a:schemeClr>
                </a:solidFill>
              </a:rPr>
              <a:t> of </a:t>
            </a:r>
            <a:r>
              <a:rPr lang="pl-PL" dirty="0" err="1" smtClean="0">
                <a:solidFill>
                  <a:schemeClr val="accent3">
                    <a:lumMod val="75000"/>
                  </a:schemeClr>
                </a:solidFill>
              </a:rPr>
              <a:t>the</a:t>
            </a:r>
            <a:r>
              <a:rPr lang="pl-PL" dirty="0" smtClean="0">
                <a:solidFill>
                  <a:schemeClr val="accent3">
                    <a:lumMod val="75000"/>
                  </a:schemeClr>
                </a:solidFill>
              </a:rPr>
              <a:t> story</a:t>
            </a:r>
            <a:endParaRPr lang="en-GB" dirty="0">
              <a:solidFill>
                <a:schemeClr val="accent3">
                  <a:lumMod val="75000"/>
                </a:schemeClr>
              </a:solidFill>
            </a:endParaRPr>
          </a:p>
        </p:txBody>
      </p:sp>
      <p:pic>
        <p:nvPicPr>
          <p:cNvPr id="51202" name="Picture 2" descr="https://worldfolklore.net/wp-content/uploads/2020/09/three-feathers-2.png"/>
          <p:cNvPicPr>
            <a:picLocks noChangeAspect="1" noChangeArrowheads="1"/>
          </p:cNvPicPr>
          <p:nvPr/>
        </p:nvPicPr>
        <p:blipFill>
          <a:blip r:embed="rId3" cstate="print"/>
          <a:srcRect l="29833"/>
          <a:stretch>
            <a:fillRect/>
          </a:stretch>
        </p:blipFill>
        <p:spPr bwMode="auto">
          <a:xfrm>
            <a:off x="6156176" y="3068960"/>
            <a:ext cx="2309405" cy="32403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en-GB" dirty="0" smtClean="0"/>
              <a:t>Tasks involve </a:t>
            </a:r>
            <a:r>
              <a:rPr lang="en-GB" dirty="0" smtClean="0"/>
              <a:t>making </a:t>
            </a:r>
            <a:r>
              <a:rPr lang="en-GB" dirty="0" smtClean="0"/>
              <a:t>towels, a cake, and coming to the </a:t>
            </a:r>
            <a:r>
              <a:rPr lang="en-GB" dirty="0" smtClean="0"/>
              <a:t>ball.</a:t>
            </a:r>
          </a:p>
          <a:p>
            <a:r>
              <a:rPr lang="en-GB" dirty="0" smtClean="0"/>
              <a:t> The </a:t>
            </a:r>
            <a:r>
              <a:rPr lang="en-GB" dirty="0" smtClean="0"/>
              <a:t>frog </a:t>
            </a:r>
            <a:r>
              <a:rPr lang="en-GB" dirty="0" smtClean="0"/>
              <a:t>wife </a:t>
            </a:r>
            <a:r>
              <a:rPr lang="en-GB" dirty="0" smtClean="0"/>
              <a:t>does at night by taking off her frog </a:t>
            </a:r>
            <a:r>
              <a:rPr lang="en-GB" dirty="0" smtClean="0"/>
              <a:t>skin, she succeeds </a:t>
            </a:r>
            <a:r>
              <a:rPr lang="pl-PL" dirty="0" err="1" smtClean="0"/>
              <a:t>every</a:t>
            </a:r>
            <a:r>
              <a:rPr lang="pl-PL" dirty="0" smtClean="0"/>
              <a:t> time. </a:t>
            </a:r>
          </a:p>
          <a:p>
            <a:r>
              <a:rPr lang="en-GB" dirty="0" smtClean="0"/>
              <a:t>The wives of the other two princes try the same and </a:t>
            </a:r>
            <a:r>
              <a:rPr lang="en-GB" dirty="0" smtClean="0"/>
              <a:t>fail</a:t>
            </a:r>
            <a:r>
              <a:rPr lang="pl-PL" dirty="0" smtClean="0"/>
              <a:t>.</a:t>
            </a:r>
          </a:p>
          <a:p>
            <a:r>
              <a:rPr lang="en-GB" dirty="0" smtClean="0"/>
              <a:t>At the ball, she arrives in her </a:t>
            </a:r>
            <a:r>
              <a:rPr lang="en-GB" dirty="0" smtClean="0"/>
              <a:t>human</a:t>
            </a:r>
            <a:r>
              <a:rPr lang="pl-PL" dirty="0" smtClean="0"/>
              <a:t/>
            </a:r>
            <a:br>
              <a:rPr lang="pl-PL" dirty="0" smtClean="0"/>
            </a:br>
            <a:r>
              <a:rPr lang="en-GB" dirty="0" smtClean="0"/>
              <a:t> </a:t>
            </a:r>
            <a:r>
              <a:rPr lang="en-GB" dirty="0" smtClean="0"/>
              <a:t>form, dances, and uses food she put </a:t>
            </a:r>
            <a:r>
              <a:rPr lang="pl-PL" dirty="0" smtClean="0"/>
              <a:t/>
            </a:r>
            <a:br>
              <a:rPr lang="pl-PL" dirty="0" smtClean="0"/>
            </a:br>
            <a:r>
              <a:rPr lang="en-GB" dirty="0" smtClean="0"/>
              <a:t>in </a:t>
            </a:r>
            <a:r>
              <a:rPr lang="en-GB" dirty="0" smtClean="0"/>
              <a:t>her sleeve to create </a:t>
            </a:r>
            <a:r>
              <a:rPr lang="en-GB" dirty="0" smtClean="0"/>
              <a:t>fantastical</a:t>
            </a:r>
            <a:r>
              <a:rPr lang="pl-PL" dirty="0" smtClean="0"/>
              <a:t/>
            </a:r>
            <a:br>
              <a:rPr lang="pl-PL" dirty="0" smtClean="0"/>
            </a:br>
            <a:r>
              <a:rPr lang="en-GB" dirty="0" smtClean="0"/>
              <a:t>gardens </a:t>
            </a:r>
            <a:r>
              <a:rPr lang="en-GB" dirty="0" smtClean="0"/>
              <a:t>and </a:t>
            </a:r>
            <a:r>
              <a:rPr lang="en-GB" dirty="0" smtClean="0"/>
              <a:t>lakes</a:t>
            </a:r>
            <a:r>
              <a:rPr lang="pl-PL" dirty="0" smtClean="0"/>
              <a:t>.</a:t>
            </a:r>
            <a:r>
              <a:rPr lang="en-GB" dirty="0" smtClean="0"/>
              <a:t> </a:t>
            </a:r>
            <a:endParaRPr lang="en-GB" dirty="0"/>
          </a:p>
        </p:txBody>
      </p:sp>
      <p:sp>
        <p:nvSpPr>
          <p:cNvPr id="3" name="Tytuł 2"/>
          <p:cNvSpPr>
            <a:spLocks noGrp="1"/>
          </p:cNvSpPr>
          <p:nvPr>
            <p:ph type="title"/>
          </p:nvPr>
        </p:nvSpPr>
        <p:spPr/>
        <p:txBody>
          <a:bodyPr/>
          <a:lstStyle/>
          <a:p>
            <a:r>
              <a:rPr lang="en-GB" dirty="0" smtClean="0">
                <a:solidFill>
                  <a:schemeClr val="accent3">
                    <a:lumMod val="75000"/>
                  </a:schemeClr>
                </a:solidFill>
              </a:rPr>
              <a:t>Tasks for the future wives</a:t>
            </a:r>
            <a:endParaRPr lang="en-GB" dirty="0">
              <a:solidFill>
                <a:schemeClr val="accent3">
                  <a:lumMod val="75000"/>
                </a:schemeClr>
              </a:solidFill>
            </a:endParaRPr>
          </a:p>
        </p:txBody>
      </p:sp>
      <p:pic>
        <p:nvPicPr>
          <p:cNvPr id="4" name="Picture 4" descr="The Three Feathers: A Grimm Brothers Fairy Tale | World ..."/>
          <p:cNvPicPr>
            <a:picLocks noChangeAspect="1" noChangeArrowheads="1"/>
          </p:cNvPicPr>
          <p:nvPr/>
        </p:nvPicPr>
        <p:blipFill>
          <a:blip r:embed="rId3" cstate="print"/>
          <a:srcRect/>
          <a:stretch>
            <a:fillRect/>
          </a:stretch>
        </p:blipFill>
        <p:spPr bwMode="auto">
          <a:xfrm>
            <a:off x="6228184" y="3789040"/>
            <a:ext cx="2664296" cy="286982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en-GB" dirty="0" smtClean="0"/>
              <a:t>After the party, the son returns and finds his wife’s frog skin, and decides to burn it, which forces the frog wife to </a:t>
            </a:r>
            <a:r>
              <a:rPr lang="en-GB" dirty="0" smtClean="0"/>
              <a:t>flee as a bird.</a:t>
            </a:r>
          </a:p>
          <a:p>
            <a:r>
              <a:rPr lang="en-GB" dirty="0" smtClean="0"/>
              <a:t>The </a:t>
            </a:r>
            <a:r>
              <a:rPr lang="en-GB" dirty="0" smtClean="0"/>
              <a:t>son travels across many lands, spares animals that aid him, and is given a thread that lead him to an island across the sea (underworld) where </a:t>
            </a:r>
            <a:r>
              <a:rPr lang="en-GB" dirty="0" smtClean="0"/>
              <a:t>finds </a:t>
            </a:r>
            <a:r>
              <a:rPr lang="en-GB" dirty="0" smtClean="0"/>
              <a:t>and reunites with his wife</a:t>
            </a:r>
            <a:r>
              <a:rPr lang="en-GB" dirty="0" smtClean="0"/>
              <a:t>.</a:t>
            </a:r>
          </a:p>
          <a:p>
            <a:r>
              <a:rPr lang="en-GB" dirty="0" smtClean="0"/>
              <a:t>They </a:t>
            </a:r>
            <a:r>
              <a:rPr lang="en-GB" dirty="0" smtClean="0"/>
              <a:t>fly back in bird form, and upon getting back, </a:t>
            </a:r>
            <a:r>
              <a:rPr lang="en-GB" dirty="0" smtClean="0"/>
              <a:t>he learns that , his </a:t>
            </a:r>
            <a:r>
              <a:rPr lang="en-GB" dirty="0" smtClean="0"/>
              <a:t>wife </a:t>
            </a:r>
            <a:r>
              <a:rPr lang="en-GB" dirty="0" smtClean="0"/>
              <a:t>was cursed by her father, but managed to regain her freedom.</a:t>
            </a:r>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curse</a:t>
            </a:r>
            <a:r>
              <a:rPr lang="pl-PL" dirty="0" smtClean="0">
                <a:solidFill>
                  <a:schemeClr val="accent3">
                    <a:lumMod val="75000"/>
                  </a:schemeClr>
                </a:solidFill>
              </a:rPr>
              <a:t> and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search</a:t>
            </a:r>
            <a:endParaRPr lang="en-GB" dirty="0">
              <a:solidFill>
                <a:schemeClr val="accent3">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solidFill>
                  <a:schemeClr val="accent1">
                    <a:lumMod val="75000"/>
                  </a:schemeClr>
                </a:solidFill>
              </a:rPr>
              <a:t>Martina </a:t>
            </a:r>
            <a:r>
              <a:rPr lang="pl-PL" dirty="0" err="1" smtClean="0">
                <a:solidFill>
                  <a:schemeClr val="accent1">
                    <a:lumMod val="75000"/>
                  </a:schemeClr>
                </a:solidFill>
              </a:rPr>
              <a:t>Čechmánková</a:t>
            </a:r>
            <a:endParaRPr lang="pl-PL" dirty="0" smtClean="0">
              <a:solidFill>
                <a:schemeClr val="accent1">
                  <a:lumMod val="75000"/>
                </a:schemeClr>
              </a:solidFill>
            </a:endParaRPr>
          </a:p>
          <a:p>
            <a:endParaRPr lang="en-GB" dirty="0"/>
          </a:p>
        </p:txBody>
      </p:sp>
      <p:sp>
        <p:nvSpPr>
          <p:cNvPr id="3" name="Tytuł 2"/>
          <p:cNvSpPr>
            <a:spLocks noGrp="1"/>
          </p:cNvSpPr>
          <p:nvPr>
            <p:ph type="ctrTitle"/>
          </p:nvPr>
        </p:nvSpPr>
        <p:spPr/>
        <p:txBody>
          <a:bodyPr/>
          <a:lstStyle/>
          <a:p>
            <a:r>
              <a:rPr lang="cs-CZ" dirty="0" smtClean="0">
                <a:solidFill>
                  <a:schemeClr val="bg1"/>
                </a:solidFill>
              </a:rPr>
              <a:t>Symbolism of water (motif of immersion) </a:t>
            </a:r>
            <a:endParaRPr lang="en-GB"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564904"/>
            <a:ext cx="8229600" cy="1219200"/>
          </a:xfrm>
        </p:spPr>
        <p:txBody>
          <a:bodyPr anchor="ctr">
            <a:normAutofit/>
          </a:bodyPr>
          <a:lstStyle/>
          <a:p>
            <a:pPr algn="ctr"/>
            <a:r>
              <a:rPr lang="pl-PL" sz="4000" dirty="0" smtClean="0">
                <a:solidFill>
                  <a:schemeClr val="accent3">
                    <a:lumMod val="75000"/>
                  </a:schemeClr>
                </a:solidFill>
              </a:rPr>
              <a:t>In </a:t>
            </a:r>
            <a:r>
              <a:rPr lang="pl-PL" sz="4000" dirty="0" err="1" smtClean="0">
                <a:solidFill>
                  <a:schemeClr val="accent3">
                    <a:lumMod val="75000"/>
                  </a:schemeClr>
                </a:solidFill>
              </a:rPr>
              <a:t>the</a:t>
            </a:r>
            <a:r>
              <a:rPr lang="pl-PL" sz="4000" dirty="0" smtClean="0">
                <a:solidFill>
                  <a:schemeClr val="accent3">
                    <a:lumMod val="75000"/>
                  </a:schemeClr>
                </a:solidFill>
              </a:rPr>
              <a:t> German</a:t>
            </a:r>
            <a:r>
              <a:rPr lang="en-GB" sz="4000" dirty="0" smtClean="0">
                <a:solidFill>
                  <a:schemeClr val="accent3">
                    <a:lumMod val="75000"/>
                  </a:schemeClr>
                </a:solidFill>
              </a:rPr>
              <a:t> </a:t>
            </a:r>
            <a:r>
              <a:rPr lang="pl-PL" sz="4000" dirty="0" err="1" smtClean="0">
                <a:solidFill>
                  <a:schemeClr val="accent3">
                    <a:lumMod val="75000"/>
                  </a:schemeClr>
                </a:solidFill>
              </a:rPr>
              <a:t>Version</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cs-CZ" dirty="0" smtClean="0"/>
              <a:t>It </a:t>
            </a:r>
            <a:r>
              <a:rPr lang="cs-CZ" dirty="0" smtClean="0"/>
              <a:t>implies the action of lowering something into the water or into the earth. </a:t>
            </a:r>
            <a:endParaRPr lang="cs-CZ" dirty="0" smtClean="0"/>
          </a:p>
          <a:p>
            <a:r>
              <a:rPr lang="cs-CZ" dirty="0" smtClean="0"/>
              <a:t>It </a:t>
            </a:r>
            <a:r>
              <a:rPr lang="cs-CZ" dirty="0" smtClean="0"/>
              <a:t>also means to go into </a:t>
            </a:r>
            <a:r>
              <a:rPr lang="cs-CZ" b="1" dirty="0" smtClean="0"/>
              <a:t>deep meditation</a:t>
            </a:r>
            <a:r>
              <a:rPr lang="cs-CZ" dirty="0" smtClean="0"/>
              <a:t>, to go in his own </a:t>
            </a:r>
            <a:r>
              <a:rPr lang="cs-CZ" b="1" dirty="0" smtClean="0"/>
              <a:t>inner depths</a:t>
            </a:r>
            <a:r>
              <a:rPr lang="cs-CZ" dirty="0" smtClean="0"/>
              <a:t>.</a:t>
            </a:r>
          </a:p>
          <a:p>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Symbolism</a:t>
            </a:r>
            <a:r>
              <a:rPr lang="pl-PL" dirty="0" smtClean="0">
                <a:solidFill>
                  <a:schemeClr val="accent3">
                    <a:lumMod val="75000"/>
                  </a:schemeClr>
                </a:solidFill>
              </a:rPr>
              <a:t> of </a:t>
            </a:r>
            <a:r>
              <a:rPr lang="pl-PL" dirty="0" err="1" smtClean="0">
                <a:solidFill>
                  <a:schemeClr val="accent3">
                    <a:lumMod val="75000"/>
                  </a:schemeClr>
                </a:solidFill>
              </a:rPr>
              <a:t>immersion</a:t>
            </a:r>
            <a:endParaRPr lang="en-GB" dirty="0">
              <a:solidFill>
                <a:schemeClr val="accent3">
                  <a:lumMod val="75000"/>
                </a:schemeClr>
              </a:solidFill>
            </a:endParaRPr>
          </a:p>
        </p:txBody>
      </p:sp>
      <p:pic>
        <p:nvPicPr>
          <p:cNvPr id="40964" name="Picture 4" descr="https://external-content.duckduckgo.com/iu/?u=https%3A%2F%2Ftse3.mm.bing.net%2Fth%3Fid%3DOIP.H7VlebZ6uhyy63-Y63vXnQHaHa%26pid%3DApi&amp;f=1"/>
          <p:cNvPicPr>
            <a:picLocks noChangeAspect="1" noChangeArrowheads="1"/>
          </p:cNvPicPr>
          <p:nvPr/>
        </p:nvPicPr>
        <p:blipFill>
          <a:blip r:embed="rId3" cstate="print"/>
          <a:srcRect t="4785" r="-480" b="9090"/>
          <a:stretch>
            <a:fillRect/>
          </a:stretch>
        </p:blipFill>
        <p:spPr bwMode="auto">
          <a:xfrm>
            <a:off x="2699792" y="3429000"/>
            <a:ext cx="3456384" cy="29626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nSpc>
                <a:spcPct val="150000"/>
              </a:lnSpc>
            </a:pPr>
            <a:r>
              <a:rPr lang="cs-CZ" dirty="0" smtClean="0"/>
              <a:t>When Dummling jumps with her into </a:t>
            </a:r>
            <a:r>
              <a:rPr lang="cs-CZ" dirty="0" smtClean="0"/>
              <a:t>the </a:t>
            </a:r>
            <a:r>
              <a:rPr lang="cs-CZ" dirty="0" smtClean="0"/>
              <a:t>pool </a:t>
            </a:r>
            <a:r>
              <a:rPr lang="cs-CZ" b="1" dirty="0" smtClean="0"/>
              <a:t>she </a:t>
            </a:r>
            <a:r>
              <a:rPr lang="cs-CZ" b="1" dirty="0" smtClean="0"/>
              <a:t>transforms herself into a beautiful woman</a:t>
            </a:r>
            <a:endParaRPr lang="cs-CZ" b="1" dirty="0" smtClean="0"/>
          </a:p>
          <a:p>
            <a:pPr>
              <a:lnSpc>
                <a:spcPct val="150000"/>
              </a:lnSpc>
            </a:pPr>
            <a:r>
              <a:rPr lang="cs-CZ" dirty="0" smtClean="0"/>
              <a:t>Jumping </a:t>
            </a:r>
            <a:r>
              <a:rPr lang="cs-CZ" dirty="0" smtClean="0"/>
              <a:t>after the princess = </a:t>
            </a:r>
            <a:r>
              <a:rPr lang="cs-CZ" b="1" dirty="0" smtClean="0"/>
              <a:t>following her </a:t>
            </a:r>
            <a:r>
              <a:rPr lang="cs-CZ" dirty="0" smtClean="0"/>
              <a:t>into her kingdom, </a:t>
            </a:r>
            <a:r>
              <a:rPr lang="cs-CZ" b="1" dirty="0" smtClean="0"/>
              <a:t>accepting her way of life</a:t>
            </a:r>
            <a:r>
              <a:rPr lang="cs-CZ" dirty="0" smtClean="0"/>
              <a:t>.</a:t>
            </a:r>
            <a:endParaRPr lang="pl-PL" dirty="0" smtClean="0"/>
          </a:p>
          <a:p>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Symbolism</a:t>
            </a:r>
            <a:r>
              <a:rPr lang="pl-PL" dirty="0" smtClean="0">
                <a:solidFill>
                  <a:schemeClr val="accent3">
                    <a:lumMod val="75000"/>
                  </a:schemeClr>
                </a:solidFill>
              </a:rPr>
              <a:t> of </a:t>
            </a:r>
            <a:r>
              <a:rPr lang="pl-PL" dirty="0" err="1" smtClean="0">
                <a:solidFill>
                  <a:schemeClr val="accent3">
                    <a:lumMod val="75000"/>
                  </a:schemeClr>
                </a:solidFill>
              </a:rPr>
              <a:t>following</a:t>
            </a:r>
            <a:r>
              <a:rPr lang="pl-PL" dirty="0" smtClean="0">
                <a:solidFill>
                  <a:schemeClr val="accent3">
                    <a:lumMod val="75000"/>
                  </a:schemeClr>
                </a:solidFill>
              </a:rPr>
              <a:t>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princess</a:t>
            </a:r>
            <a:endParaRPr lang="en-GB" dirty="0">
              <a:solidFill>
                <a:schemeClr val="accent3">
                  <a:lumMod val="75000"/>
                </a:schemeClr>
              </a:solidFill>
            </a:endParaRPr>
          </a:p>
        </p:txBody>
      </p:sp>
      <p:pic>
        <p:nvPicPr>
          <p:cNvPr id="4" name="Picture 2" descr="https://i.pinimg.com/564x/85/09/70/85097059375e42040495beefeb89fa7c.jpg"/>
          <p:cNvPicPr>
            <a:picLocks noChangeAspect="1" noChangeArrowheads="1"/>
          </p:cNvPicPr>
          <p:nvPr/>
        </p:nvPicPr>
        <p:blipFill>
          <a:blip r:embed="rId3" cstate="print"/>
          <a:srcRect/>
          <a:stretch>
            <a:fillRect/>
          </a:stretch>
        </p:blipFill>
        <p:spPr bwMode="auto">
          <a:xfrm>
            <a:off x="2771800" y="4149080"/>
            <a:ext cx="3456384" cy="23630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nSpc>
                <a:spcPct val="150000"/>
              </a:lnSpc>
              <a:buNone/>
            </a:pPr>
            <a:r>
              <a:rPr lang="cs-CZ" dirty="0" smtClean="0"/>
              <a:t>Acceptance of the frog and the frog's life implies a </a:t>
            </a:r>
            <a:r>
              <a:rPr lang="cs-CZ" dirty="0" smtClean="0"/>
              <a:t>jump into </a:t>
            </a:r>
            <a:r>
              <a:rPr lang="cs-CZ" dirty="0" smtClean="0"/>
              <a:t>the inner world, sinking down into inner </a:t>
            </a:r>
            <a:r>
              <a:rPr lang="cs-CZ" dirty="0" smtClean="0"/>
              <a:t>reality:</a:t>
            </a:r>
          </a:p>
          <a:p>
            <a:pPr>
              <a:lnSpc>
                <a:spcPct val="150000"/>
              </a:lnSpc>
            </a:pPr>
            <a:r>
              <a:rPr lang="cs-CZ" dirty="0" smtClean="0"/>
              <a:t>acceptance of the symbolic </a:t>
            </a:r>
            <a:r>
              <a:rPr lang="cs-CZ" dirty="0" smtClean="0"/>
              <a:t>life</a:t>
            </a:r>
          </a:p>
          <a:p>
            <a:pPr>
              <a:lnSpc>
                <a:spcPct val="150000"/>
              </a:lnSpc>
            </a:pPr>
            <a:r>
              <a:rPr lang="cs-CZ" dirty="0" smtClean="0"/>
              <a:t>getting rid of </a:t>
            </a:r>
            <a:r>
              <a:rPr lang="cs-CZ" dirty="0" smtClean="0"/>
              <a:t>rational objections </a:t>
            </a:r>
            <a:endParaRPr lang="cs-CZ" dirty="0" smtClean="0"/>
          </a:p>
          <a:p>
            <a:pPr>
              <a:lnSpc>
                <a:spcPct val="150000"/>
              </a:lnSpc>
            </a:pPr>
            <a:r>
              <a:rPr lang="cs-CZ" dirty="0" smtClean="0"/>
              <a:t>a gesture of generous </a:t>
            </a:r>
            <a:r>
              <a:rPr lang="cs-CZ" dirty="0" smtClean="0"/>
              <a:t>acceptance - "In </a:t>
            </a:r>
            <a:r>
              <a:rPr lang="cs-CZ" dirty="0" smtClean="0"/>
              <a:t>the name of God, whatever happens, I will jump into it and realize it."</a:t>
            </a:r>
            <a:endParaRPr lang="pl-PL" dirty="0" smtClean="0"/>
          </a:p>
          <a:p>
            <a:endParaRPr lang="en-GB" dirty="0" smtClean="0"/>
          </a:p>
          <a:p>
            <a:endParaRPr lang="en-GB" dirty="0"/>
          </a:p>
        </p:txBody>
      </p:sp>
      <p:sp>
        <p:nvSpPr>
          <p:cNvPr id="3" name="Tytuł 2"/>
          <p:cNvSpPr>
            <a:spLocks noGrp="1"/>
          </p:cNvSpPr>
          <p:nvPr>
            <p:ph type="title"/>
          </p:nvPr>
        </p:nvSpPr>
        <p:spPr>
          <a:xfrm>
            <a:off x="323528" y="116632"/>
            <a:ext cx="8363272" cy="1219200"/>
          </a:xfrm>
        </p:spPr>
        <p:txBody>
          <a:bodyPr>
            <a:normAutofit/>
          </a:bodyPr>
          <a:lstStyle/>
          <a:p>
            <a:r>
              <a:rPr lang="pl-PL" dirty="0" err="1" smtClean="0">
                <a:solidFill>
                  <a:schemeClr val="accent3">
                    <a:lumMod val="75000"/>
                  </a:schemeClr>
                </a:solidFill>
              </a:rPr>
              <a:t>Symbolism</a:t>
            </a:r>
            <a:r>
              <a:rPr lang="pl-PL" dirty="0" smtClean="0">
                <a:solidFill>
                  <a:schemeClr val="accent3">
                    <a:lumMod val="75000"/>
                  </a:schemeClr>
                </a:solidFill>
              </a:rPr>
              <a:t> </a:t>
            </a:r>
            <a:r>
              <a:rPr lang="pl-PL" dirty="0" err="1" smtClean="0">
                <a:solidFill>
                  <a:schemeClr val="accent3">
                    <a:lumMod val="75000"/>
                  </a:schemeClr>
                </a:solidFill>
              </a:rPr>
              <a:t>according</a:t>
            </a:r>
            <a:r>
              <a:rPr lang="pl-PL" dirty="0" smtClean="0">
                <a:solidFill>
                  <a:schemeClr val="accent3">
                    <a:lumMod val="75000"/>
                  </a:schemeClr>
                </a:solidFill>
              </a:rPr>
              <a:t> to </a:t>
            </a:r>
            <a:r>
              <a:rPr lang="pl-PL" dirty="0" err="1" smtClean="0">
                <a:solidFill>
                  <a:schemeClr val="accent3">
                    <a:lumMod val="75000"/>
                  </a:schemeClr>
                </a:solidFill>
              </a:rPr>
              <a:t>Jung’s</a:t>
            </a:r>
            <a:r>
              <a:rPr lang="pl-PL" dirty="0" smtClean="0">
                <a:solidFill>
                  <a:schemeClr val="accent3">
                    <a:lumMod val="75000"/>
                  </a:schemeClr>
                </a:solidFill>
              </a:rPr>
              <a:t> </a:t>
            </a:r>
            <a:r>
              <a:rPr lang="pl-PL" dirty="0" err="1" smtClean="0">
                <a:solidFill>
                  <a:schemeClr val="accent3">
                    <a:lumMod val="75000"/>
                  </a:schemeClr>
                </a:solidFill>
              </a:rPr>
              <a:t>theory</a:t>
            </a:r>
            <a:endParaRPr lang="en-GB"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err="1" smtClean="0">
                <a:solidFill>
                  <a:schemeClr val="accent1">
                    <a:lumMod val="75000"/>
                  </a:schemeClr>
                </a:solidFill>
              </a:rPr>
              <a:t>Agathe</a:t>
            </a:r>
            <a:r>
              <a:rPr lang="pl-PL" dirty="0" smtClean="0">
                <a:solidFill>
                  <a:schemeClr val="accent1">
                    <a:lumMod val="75000"/>
                  </a:schemeClr>
                </a:solidFill>
              </a:rPr>
              <a:t> </a:t>
            </a:r>
            <a:r>
              <a:rPr lang="pl-PL" dirty="0" err="1" smtClean="0">
                <a:solidFill>
                  <a:schemeClr val="accent1">
                    <a:lumMod val="75000"/>
                  </a:schemeClr>
                </a:solidFill>
              </a:rPr>
              <a:t>Pailler</a:t>
            </a:r>
            <a:endParaRPr lang="pl-PL" dirty="0" smtClean="0">
              <a:solidFill>
                <a:schemeClr val="accent1">
                  <a:lumMod val="75000"/>
                </a:schemeClr>
              </a:solidFill>
            </a:endParaRPr>
          </a:p>
          <a:p>
            <a:endParaRPr lang="en-GB" dirty="0">
              <a:solidFill>
                <a:schemeClr val="accent1">
                  <a:lumMod val="75000"/>
                </a:schemeClr>
              </a:solidFill>
            </a:endParaRPr>
          </a:p>
        </p:txBody>
      </p:sp>
      <p:sp>
        <p:nvSpPr>
          <p:cNvPr id="3" name="Tytuł 2"/>
          <p:cNvSpPr>
            <a:spLocks noGrp="1"/>
          </p:cNvSpPr>
          <p:nvPr>
            <p:ph type="ctrTitle"/>
          </p:nvPr>
        </p:nvSpPr>
        <p:spPr/>
        <p:txBody>
          <a:bodyPr/>
          <a:lstStyle/>
          <a:p>
            <a:r>
              <a:rPr lang="cs-CZ" dirty="0" smtClean="0">
                <a:solidFill>
                  <a:schemeClr val="tx1"/>
                </a:solidFill>
              </a:rPr>
              <a:t>Symbolism of the motif of jumping through the hoop</a:t>
            </a:r>
            <a:endParaRPr lang="en-GB"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solidFill>
                  <a:schemeClr val="accent1">
                    <a:lumMod val="75000"/>
                  </a:schemeClr>
                </a:solidFill>
              </a:rPr>
              <a:t>Weronika Krzepicka-Kaszuba</a:t>
            </a:r>
            <a:endParaRPr lang="en-GB" dirty="0">
              <a:solidFill>
                <a:schemeClr val="accent1">
                  <a:lumMod val="75000"/>
                </a:schemeClr>
              </a:solidFill>
            </a:endParaRPr>
          </a:p>
        </p:txBody>
      </p:sp>
      <p:sp>
        <p:nvSpPr>
          <p:cNvPr id="3" name="Tytuł 2"/>
          <p:cNvSpPr>
            <a:spLocks noGrp="1"/>
          </p:cNvSpPr>
          <p:nvPr>
            <p:ph type="ctrTitle"/>
          </p:nvPr>
        </p:nvSpPr>
        <p:spPr/>
        <p:txBody>
          <a:bodyPr/>
          <a:lstStyle/>
          <a:p>
            <a:r>
              <a:rPr lang="cs-CZ" dirty="0" smtClean="0">
                <a:solidFill>
                  <a:schemeClr val="bg1"/>
                </a:solidFill>
              </a:rPr>
              <a:t>Symbolism fire (motif of burning skin)</a:t>
            </a:r>
            <a:endParaRPr lang="en-GB"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36912"/>
            <a:ext cx="8229600" cy="1219200"/>
          </a:xfrm>
        </p:spPr>
        <p:txBody>
          <a:bodyPr/>
          <a:lstStyle/>
          <a:p>
            <a:pPr algn="ctr"/>
            <a:r>
              <a:rPr lang="pl-PL" sz="4400" dirty="0" smtClean="0">
                <a:solidFill>
                  <a:schemeClr val="accent3">
                    <a:lumMod val="75000"/>
                  </a:schemeClr>
                </a:solidFill>
              </a:rPr>
              <a:t>In </a:t>
            </a:r>
            <a:r>
              <a:rPr lang="pl-PL" sz="4400" dirty="0" err="1" smtClean="0">
                <a:solidFill>
                  <a:schemeClr val="accent3">
                    <a:lumMod val="75000"/>
                  </a:schemeClr>
                </a:solidFill>
              </a:rPr>
              <a:t>the</a:t>
            </a:r>
            <a:r>
              <a:rPr lang="pl-PL" sz="4400" dirty="0" smtClean="0">
                <a:solidFill>
                  <a:schemeClr val="accent3">
                    <a:lumMod val="75000"/>
                  </a:schemeClr>
                </a:solidFill>
              </a:rPr>
              <a:t> </a:t>
            </a:r>
            <a:r>
              <a:rPr lang="pl-PL" sz="4400" dirty="0" err="1" smtClean="0">
                <a:solidFill>
                  <a:schemeClr val="accent3">
                    <a:lumMod val="75000"/>
                  </a:schemeClr>
                </a:solidFill>
              </a:rPr>
              <a:t>Russian</a:t>
            </a:r>
            <a:r>
              <a:rPr lang="en-GB" sz="4400" dirty="0" smtClean="0">
                <a:solidFill>
                  <a:schemeClr val="accent3">
                    <a:lumMod val="75000"/>
                  </a:schemeClr>
                </a:solidFill>
              </a:rPr>
              <a:t> </a:t>
            </a:r>
            <a:r>
              <a:rPr lang="pl-PL" sz="4400" dirty="0" err="1" smtClean="0">
                <a:solidFill>
                  <a:schemeClr val="accent3">
                    <a:lumMod val="75000"/>
                  </a:schemeClr>
                </a:solidFill>
              </a:rPr>
              <a:t>Version</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GB" dirty="0" smtClean="0"/>
              <a:t>in mythology: purifying, transforming rituals </a:t>
            </a:r>
            <a:endParaRPr lang="en-GB" dirty="0" smtClean="0"/>
          </a:p>
          <a:p>
            <a:r>
              <a:rPr lang="en-GB" dirty="0" smtClean="0"/>
              <a:t>in </a:t>
            </a:r>
            <a:r>
              <a:rPr lang="en-GB" dirty="0" smtClean="0"/>
              <a:t>alchemy: used to uncover what’s indestructible, a piece of </a:t>
            </a:r>
            <a:r>
              <a:rPr lang="en-GB" dirty="0" smtClean="0"/>
              <a:t>immortality</a:t>
            </a:r>
          </a:p>
          <a:p>
            <a:r>
              <a:rPr lang="en-GB" dirty="0" smtClean="0"/>
              <a:t>in </a:t>
            </a:r>
            <a:r>
              <a:rPr lang="en-GB" dirty="0" smtClean="0"/>
              <a:t>Gnosticism: fire as a judge of what’s worthy of survival, </a:t>
            </a:r>
            <a:r>
              <a:rPr lang="en-GB" dirty="0" smtClean="0"/>
              <a:t>clarification</a:t>
            </a:r>
          </a:p>
          <a:p>
            <a:r>
              <a:rPr lang="en-GB" dirty="0" smtClean="0"/>
              <a:t>in </a:t>
            </a:r>
            <a:r>
              <a:rPr lang="en-GB" dirty="0" smtClean="0"/>
              <a:t>psychology: emotions and affects, allows to reach higher levels of </a:t>
            </a:r>
            <a:r>
              <a:rPr lang="en-GB" dirty="0" smtClean="0"/>
              <a:t>consciousness</a:t>
            </a:r>
          </a:p>
          <a:p>
            <a:endParaRPr lang="en-GB" dirty="0" smtClean="0"/>
          </a:p>
          <a:p>
            <a:pPr>
              <a:buNone/>
            </a:pPr>
            <a:r>
              <a:rPr lang="en-GB" dirty="0" smtClean="0"/>
              <a:t>positive – transformation, purification</a:t>
            </a:r>
          </a:p>
          <a:p>
            <a:pPr>
              <a:buNone/>
            </a:pPr>
            <a:r>
              <a:rPr lang="en-GB" dirty="0" smtClean="0"/>
              <a:t>negative – los</a:t>
            </a:r>
            <a:r>
              <a:rPr lang="pl-PL" dirty="0" smtClean="0"/>
              <a:t>s</a:t>
            </a:r>
            <a:r>
              <a:rPr lang="en-GB" dirty="0" smtClean="0"/>
              <a:t> of control, hate, destruction</a:t>
            </a:r>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Symbolism</a:t>
            </a:r>
            <a:r>
              <a:rPr lang="pl-PL" dirty="0" smtClean="0">
                <a:solidFill>
                  <a:schemeClr val="accent3">
                    <a:lumMod val="75000"/>
                  </a:schemeClr>
                </a:solidFill>
              </a:rPr>
              <a:t> of </a:t>
            </a:r>
            <a:r>
              <a:rPr lang="pl-PL" dirty="0" err="1" smtClean="0">
                <a:solidFill>
                  <a:schemeClr val="accent3">
                    <a:lumMod val="75000"/>
                  </a:schemeClr>
                </a:solidFill>
              </a:rPr>
              <a:t>fire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b="1" dirty="0" smtClean="0"/>
              <a:t>T</a:t>
            </a:r>
            <a:r>
              <a:rPr lang="en-GB" b="1" dirty="0" smtClean="0"/>
              <a:t>he </a:t>
            </a:r>
            <a:r>
              <a:rPr lang="en-GB" b="1" dirty="0" smtClean="0"/>
              <a:t>animal/magical creature skin = the first form of </a:t>
            </a:r>
            <a:r>
              <a:rPr lang="en-GB" b="1" dirty="0" smtClean="0"/>
              <a:t>anima</a:t>
            </a:r>
            <a:r>
              <a:rPr lang="pl-PL" b="1" dirty="0" smtClean="0"/>
              <a:t>.</a:t>
            </a:r>
          </a:p>
          <a:p>
            <a:r>
              <a:rPr lang="pl-PL" dirty="0" smtClean="0"/>
              <a:t>In many </a:t>
            </a:r>
            <a:r>
              <a:rPr lang="pl-PL" dirty="0" err="1" smtClean="0"/>
              <a:t>tales</a:t>
            </a:r>
            <a:r>
              <a:rPr lang="pl-PL" dirty="0" smtClean="0"/>
              <a:t> </a:t>
            </a:r>
            <a:r>
              <a:rPr lang="en-GB" b="1" dirty="0" smtClean="0"/>
              <a:t>burning the skin is the solution to the </a:t>
            </a:r>
            <a:r>
              <a:rPr lang="en-GB" b="1" dirty="0" smtClean="0"/>
              <a:t>problem</a:t>
            </a:r>
            <a:r>
              <a:rPr lang="pl-PL" b="1" dirty="0" smtClean="0"/>
              <a:t>.</a:t>
            </a:r>
            <a:r>
              <a:rPr lang="pl-PL" dirty="0" smtClean="0"/>
              <a:t>  </a:t>
            </a:r>
            <a:r>
              <a:rPr lang="pl-PL" dirty="0" err="1" smtClean="0"/>
              <a:t>It</a:t>
            </a:r>
            <a:r>
              <a:rPr lang="pl-PL" dirty="0" smtClean="0"/>
              <a:t> </a:t>
            </a:r>
            <a:r>
              <a:rPr lang="pl-PL" dirty="0" err="1" smtClean="0"/>
              <a:t>breaks</a:t>
            </a:r>
            <a:r>
              <a:rPr lang="pl-PL" dirty="0" smtClean="0"/>
              <a:t> </a:t>
            </a:r>
            <a:r>
              <a:rPr lang="pl-PL" dirty="0" err="1" smtClean="0"/>
              <a:t>the</a:t>
            </a:r>
            <a:r>
              <a:rPr lang="pl-PL" dirty="0" smtClean="0"/>
              <a:t> </a:t>
            </a:r>
            <a:r>
              <a:rPr lang="pl-PL" dirty="0" err="1" smtClean="0"/>
              <a:t>curse</a:t>
            </a:r>
            <a:r>
              <a:rPr lang="pl-PL" dirty="0" smtClean="0"/>
              <a:t>,</a:t>
            </a:r>
            <a:r>
              <a:rPr lang="pl-PL" dirty="0" smtClean="0"/>
              <a:t> </a:t>
            </a:r>
            <a:r>
              <a:rPr lang="pl-PL" dirty="0" err="1" smtClean="0"/>
              <a:t>prevents</a:t>
            </a:r>
            <a:r>
              <a:rPr lang="pl-PL" dirty="0" smtClean="0"/>
              <a:t> </a:t>
            </a:r>
            <a:r>
              <a:rPr lang="pl-PL" dirty="0" err="1" smtClean="0"/>
              <a:t>the</a:t>
            </a:r>
            <a:r>
              <a:rPr lang="pl-PL" dirty="0" smtClean="0"/>
              <a:t> </a:t>
            </a:r>
            <a:r>
              <a:rPr lang="pl-PL" dirty="0" err="1" smtClean="0"/>
              <a:t>wife</a:t>
            </a:r>
            <a:r>
              <a:rPr lang="pl-PL" dirty="0" smtClean="0"/>
              <a:t> </a:t>
            </a:r>
            <a:r>
              <a:rPr lang="pl-PL" dirty="0" err="1" smtClean="0"/>
              <a:t>from</a:t>
            </a:r>
            <a:r>
              <a:rPr lang="pl-PL" dirty="0" smtClean="0"/>
              <a:t> </a:t>
            </a:r>
            <a:r>
              <a:rPr lang="pl-PL" dirty="0" err="1" smtClean="0"/>
              <a:t>running</a:t>
            </a:r>
            <a:r>
              <a:rPr lang="pl-PL" dirty="0" smtClean="0"/>
              <a:t> </a:t>
            </a:r>
            <a:r>
              <a:rPr lang="pl-PL" dirty="0" err="1" smtClean="0"/>
              <a:t>away</a:t>
            </a:r>
            <a:r>
              <a:rPr lang="pl-PL" dirty="0" smtClean="0"/>
              <a:t> and </a:t>
            </a:r>
            <a:r>
              <a:rPr lang="pl-PL" dirty="0" err="1" smtClean="0"/>
              <a:t>the</a:t>
            </a:r>
            <a:r>
              <a:rPr lang="pl-PL" dirty="0" smtClean="0"/>
              <a:t> </a:t>
            </a:r>
            <a:r>
              <a:rPr lang="pl-PL" dirty="0" err="1" smtClean="0"/>
              <a:t>husband</a:t>
            </a:r>
            <a:r>
              <a:rPr lang="pl-PL" dirty="0" smtClean="0"/>
              <a:t> </a:t>
            </a:r>
            <a:r>
              <a:rPr lang="pl-PL" dirty="0" err="1" smtClean="0"/>
              <a:t>from</a:t>
            </a:r>
            <a:r>
              <a:rPr lang="pl-PL" dirty="0" smtClean="0"/>
              <a:t> </a:t>
            </a:r>
            <a:r>
              <a:rPr lang="en-GB" dirty="0" smtClean="0"/>
              <a:t>a long quest of searching for her or </a:t>
            </a:r>
            <a:r>
              <a:rPr lang="en-GB" dirty="0" smtClean="0"/>
              <a:t>death</a:t>
            </a:r>
            <a:r>
              <a:rPr lang="pl-PL" dirty="0" smtClean="0"/>
              <a:t>.</a:t>
            </a:r>
            <a:endParaRPr lang="en-GB" b="1"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Motif</a:t>
            </a:r>
            <a:r>
              <a:rPr lang="pl-PL" dirty="0" smtClean="0">
                <a:solidFill>
                  <a:schemeClr val="accent3">
                    <a:lumMod val="75000"/>
                  </a:schemeClr>
                </a:solidFill>
              </a:rPr>
              <a:t> of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animal</a:t>
            </a:r>
            <a:r>
              <a:rPr lang="pl-PL" dirty="0" smtClean="0">
                <a:solidFill>
                  <a:schemeClr val="accent3">
                    <a:lumMod val="75000"/>
                  </a:schemeClr>
                </a:solidFill>
              </a:rPr>
              <a:t> skin</a:t>
            </a:r>
            <a:endParaRPr lang="en-GB" dirty="0">
              <a:solidFill>
                <a:schemeClr val="accent3">
                  <a:lumMod val="75000"/>
                </a:schemeClr>
              </a:solidFill>
            </a:endParaRPr>
          </a:p>
        </p:txBody>
      </p:sp>
      <p:pic>
        <p:nvPicPr>
          <p:cNvPr id="70658" name="Picture 2" descr="Donkey Skin by Shelby E. Boswell | Fairy tales, Fairytale ..."/>
          <p:cNvPicPr>
            <a:picLocks noChangeAspect="1" noChangeArrowheads="1"/>
          </p:cNvPicPr>
          <p:nvPr/>
        </p:nvPicPr>
        <p:blipFill>
          <a:blip r:embed="rId3" cstate="print"/>
          <a:srcRect l="6430" t="5289" r="9985" b="5822"/>
          <a:stretch>
            <a:fillRect/>
          </a:stretch>
        </p:blipFill>
        <p:spPr bwMode="auto">
          <a:xfrm>
            <a:off x="5508104" y="3717032"/>
            <a:ext cx="1872208" cy="2880320"/>
          </a:xfrm>
          <a:prstGeom prst="rect">
            <a:avLst/>
          </a:prstGeom>
          <a:noFill/>
        </p:spPr>
      </p:pic>
      <p:pic>
        <p:nvPicPr>
          <p:cNvPr id="70659" name="Picture 3"/>
          <p:cNvPicPr>
            <a:picLocks noChangeAspect="1" noChangeArrowheads="1"/>
          </p:cNvPicPr>
          <p:nvPr/>
        </p:nvPicPr>
        <p:blipFill>
          <a:blip r:embed="rId4" cstate="print"/>
          <a:srcRect l="55809" t="32150" r="9344" b="19550"/>
          <a:stretch>
            <a:fillRect/>
          </a:stretch>
        </p:blipFill>
        <p:spPr bwMode="auto">
          <a:xfrm>
            <a:off x="1907704" y="4293096"/>
            <a:ext cx="2827978" cy="22048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713312"/>
          </a:xfrm>
        </p:spPr>
        <p:txBody>
          <a:bodyPr>
            <a:normAutofit/>
          </a:bodyPr>
          <a:lstStyle/>
          <a:p>
            <a:r>
              <a:rPr lang="en-GB" dirty="0" smtClean="0"/>
              <a:t>Transformation of the motif – </a:t>
            </a:r>
            <a:r>
              <a:rPr lang="en-GB" b="1" dirty="0" smtClean="0"/>
              <a:t>burning the skin causes a problem. </a:t>
            </a:r>
          </a:p>
          <a:p>
            <a:r>
              <a:rPr lang="en-GB" dirty="0" smtClean="0"/>
              <a:t>Burning </a:t>
            </a:r>
            <a:r>
              <a:rPr lang="en-GB" dirty="0" smtClean="0"/>
              <a:t>the frog skin = destructiveness of fire, taking away the “moist” (the water aspect) of </a:t>
            </a:r>
            <a:r>
              <a:rPr lang="en-GB" dirty="0" smtClean="0"/>
              <a:t>anima.</a:t>
            </a:r>
          </a:p>
          <a:p>
            <a:r>
              <a:rPr lang="en-GB" b="1" dirty="0" smtClean="0"/>
              <a:t>Fire as a symbol of rationality </a:t>
            </a:r>
            <a:r>
              <a:rPr lang="en-GB" dirty="0" smtClean="0"/>
              <a:t>stands in opposition to </a:t>
            </a:r>
            <a:r>
              <a:rPr lang="en-GB" b="1" dirty="0" smtClean="0"/>
              <a:t>the moisture of the symbolic life </a:t>
            </a:r>
            <a:r>
              <a:rPr lang="en-GB" dirty="0" smtClean="0"/>
              <a:t>(anima).</a:t>
            </a:r>
          </a:p>
          <a:p>
            <a:r>
              <a:rPr lang="en-GB" dirty="0" smtClean="0"/>
              <a:t>By </a:t>
            </a:r>
            <a:r>
              <a:rPr lang="en-GB" b="1" dirty="0" smtClean="0"/>
              <a:t>burning the frog skin the husband uses reason and denies his anima</a:t>
            </a:r>
            <a:r>
              <a:rPr lang="en-GB" dirty="0" smtClean="0"/>
              <a:t>, he is punished for that and needs to set off on a quest to find her. His sacrifice is great enough</a:t>
            </a:r>
            <a:r>
              <a:rPr lang="pl-PL" dirty="0" smtClean="0"/>
              <a:t>, so</a:t>
            </a:r>
            <a:r>
              <a:rPr lang="en-GB" dirty="0" smtClean="0"/>
              <a:t> that </a:t>
            </a:r>
            <a:r>
              <a:rPr lang="en-GB" b="1" dirty="0" smtClean="0"/>
              <a:t>he is able to reunite with his wife and with his unconscious</a:t>
            </a:r>
            <a:r>
              <a:rPr lang="en-GB" dirty="0" smtClean="0"/>
              <a:t>. </a:t>
            </a:r>
          </a:p>
          <a:p>
            <a:endParaRPr lang="en-GB" b="1"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Burning</a:t>
            </a:r>
            <a:r>
              <a:rPr lang="pl-PL" dirty="0" smtClean="0">
                <a:solidFill>
                  <a:schemeClr val="accent3">
                    <a:lumMod val="75000"/>
                  </a:schemeClr>
                </a:solidFill>
              </a:rPr>
              <a:t>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frog</a:t>
            </a:r>
            <a:r>
              <a:rPr lang="pl-PL" dirty="0" smtClean="0">
                <a:solidFill>
                  <a:schemeClr val="accent3">
                    <a:lumMod val="75000"/>
                  </a:schemeClr>
                </a:solidFill>
              </a:rPr>
              <a:t> skin</a:t>
            </a:r>
            <a:endParaRPr lang="en-GB" dirty="0">
              <a:solidFill>
                <a:schemeClr val="accent3">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en-GB" dirty="0" smtClean="0"/>
              <a:t>Pulling </a:t>
            </a:r>
            <a:r>
              <a:rPr lang="en-GB" dirty="0" smtClean="0"/>
              <a:t>the creative, </a:t>
            </a:r>
            <a:r>
              <a:rPr lang="en-GB" b="1" dirty="0" smtClean="0"/>
              <a:t>fantasies and dreams (water, moist)</a:t>
            </a:r>
            <a:r>
              <a:rPr lang="en-GB" dirty="0" smtClean="0"/>
              <a:t> to close to consciousness in a desperate and passionate attempt to interpret them using </a:t>
            </a:r>
            <a:r>
              <a:rPr lang="en-GB" b="1" dirty="0" smtClean="0"/>
              <a:t>reason and logic (fire</a:t>
            </a:r>
            <a:r>
              <a:rPr lang="en-GB" b="1" dirty="0" smtClean="0"/>
              <a:t>) </a:t>
            </a:r>
            <a:r>
              <a:rPr lang="en-GB" dirty="0" err="1" smtClean="0"/>
              <a:t>unables</a:t>
            </a:r>
            <a:r>
              <a:rPr lang="en-GB" dirty="0" smtClean="0"/>
              <a:t> one to create real art.</a:t>
            </a:r>
          </a:p>
          <a:p>
            <a:r>
              <a:rPr lang="en-GB" dirty="0" smtClean="0"/>
              <a:t>Creativity needs </a:t>
            </a:r>
            <a:r>
              <a:rPr lang="en-GB" dirty="0" smtClean="0"/>
              <a:t>to be </a:t>
            </a:r>
            <a:r>
              <a:rPr lang="en-GB" dirty="0" smtClean="0"/>
              <a:t>left alone </a:t>
            </a:r>
            <a:r>
              <a:rPr lang="en-GB" dirty="0" smtClean="0"/>
              <a:t>in the darkness, </a:t>
            </a:r>
            <a:r>
              <a:rPr lang="en-GB" b="1" dirty="0" smtClean="0">
                <a:solidFill>
                  <a:schemeClr val="bg1"/>
                </a:solidFill>
              </a:rPr>
              <a:t>art needs to be a product of </a:t>
            </a:r>
            <a:r>
              <a:rPr lang="en-GB" b="1" dirty="0" smtClean="0">
                <a:solidFill>
                  <a:schemeClr val="bg1"/>
                </a:solidFill>
              </a:rPr>
              <a:t>unconsciousness. </a:t>
            </a:r>
          </a:p>
          <a:p>
            <a:r>
              <a:rPr lang="en-GB" dirty="0" smtClean="0"/>
              <a:t>That’s why the princess (anima) is able to create a tale-telling tomcat, whose </a:t>
            </a:r>
            <a:r>
              <a:rPr lang="en-GB" b="1" dirty="0" smtClean="0">
                <a:solidFill>
                  <a:schemeClr val="bg1"/>
                </a:solidFill>
              </a:rPr>
              <a:t>songs and folktales</a:t>
            </a:r>
            <a:r>
              <a:rPr lang="pl-PL" b="1" dirty="0" smtClean="0">
                <a:solidFill>
                  <a:schemeClr val="bg1"/>
                </a:solidFill>
              </a:rPr>
              <a:t> </a:t>
            </a:r>
            <a:r>
              <a:rPr lang="pl-PL" b="1" dirty="0" err="1" smtClean="0">
                <a:solidFill>
                  <a:schemeClr val="bg1"/>
                </a:solidFill>
              </a:rPr>
              <a:t>should</a:t>
            </a:r>
            <a:r>
              <a:rPr lang="pl-PL" b="1" dirty="0" smtClean="0">
                <a:solidFill>
                  <a:schemeClr val="bg1"/>
                </a:solidFill>
              </a:rPr>
              <a:t> not be </a:t>
            </a:r>
            <a:r>
              <a:rPr lang="pl-PL" b="1" dirty="0" err="1" smtClean="0">
                <a:solidFill>
                  <a:schemeClr val="bg1"/>
                </a:solidFill>
              </a:rPr>
              <a:t>takes</a:t>
            </a:r>
            <a:r>
              <a:rPr lang="en-GB" b="1" dirty="0" smtClean="0">
                <a:solidFill>
                  <a:schemeClr val="bg1"/>
                </a:solidFill>
              </a:rPr>
              <a:t> too </a:t>
            </a:r>
            <a:r>
              <a:rPr lang="en-GB" b="1" dirty="0" smtClean="0">
                <a:solidFill>
                  <a:schemeClr val="bg1"/>
                </a:solidFill>
              </a:rPr>
              <a:t>seriously or with too much </a:t>
            </a:r>
            <a:r>
              <a:rPr lang="en-GB" b="1" dirty="0" smtClean="0">
                <a:solidFill>
                  <a:schemeClr val="bg1"/>
                </a:solidFill>
              </a:rPr>
              <a:t>affect, as they </a:t>
            </a:r>
            <a:r>
              <a:rPr lang="en-GB" b="1" dirty="0" smtClean="0">
                <a:solidFill>
                  <a:schemeClr val="bg1"/>
                </a:solidFill>
              </a:rPr>
              <a:t>should remain a part of the symbolic life</a:t>
            </a:r>
            <a:r>
              <a:rPr lang="en-GB" dirty="0" smtClean="0"/>
              <a:t>.</a:t>
            </a:r>
          </a:p>
          <a:p>
            <a:endParaRPr lang="pl-PL" sz="2800" dirty="0" smtClean="0"/>
          </a:p>
          <a:p>
            <a:endParaRPr lang="pl-PL" dirty="0" smtClean="0"/>
          </a:p>
        </p:txBody>
      </p:sp>
      <p:sp>
        <p:nvSpPr>
          <p:cNvPr id="3" name="Tytuł 2"/>
          <p:cNvSpPr>
            <a:spLocks noGrp="1"/>
          </p:cNvSpPr>
          <p:nvPr>
            <p:ph type="title"/>
          </p:nvPr>
        </p:nvSpPr>
        <p:spPr/>
        <p:txBody>
          <a:bodyPr>
            <a:normAutofit/>
          </a:bodyPr>
          <a:lstStyle/>
          <a:p>
            <a:r>
              <a:rPr lang="pl-PL" dirty="0" err="1" smtClean="0">
                <a:solidFill>
                  <a:schemeClr val="accent3">
                    <a:lumMod val="75000"/>
                  </a:schemeClr>
                </a:solidFill>
              </a:rPr>
              <a:t>Jungian</a:t>
            </a:r>
            <a:r>
              <a:rPr lang="pl-PL" dirty="0" smtClean="0">
                <a:solidFill>
                  <a:schemeClr val="accent3">
                    <a:lumMod val="75000"/>
                  </a:schemeClr>
                </a:solidFill>
              </a:rPr>
              <a:t> c</a:t>
            </a:r>
            <a:r>
              <a:rPr lang="en-GB" dirty="0" err="1" smtClean="0">
                <a:solidFill>
                  <a:schemeClr val="accent3">
                    <a:lumMod val="75000"/>
                  </a:schemeClr>
                </a:solidFill>
              </a:rPr>
              <a:t>reative</a:t>
            </a:r>
            <a:r>
              <a:rPr lang="en-GB" dirty="0" smtClean="0">
                <a:solidFill>
                  <a:schemeClr val="accent3">
                    <a:lumMod val="75000"/>
                  </a:schemeClr>
                </a:solidFill>
              </a:rPr>
              <a:t> </a:t>
            </a:r>
            <a:r>
              <a:rPr lang="pl-PL" dirty="0" smtClean="0">
                <a:solidFill>
                  <a:schemeClr val="accent3">
                    <a:lumMod val="75000"/>
                  </a:schemeClr>
                </a:solidFill>
              </a:rPr>
              <a:t>u</a:t>
            </a:r>
            <a:r>
              <a:rPr lang="en-GB" dirty="0" err="1" smtClean="0">
                <a:solidFill>
                  <a:schemeClr val="accent3">
                    <a:lumMod val="75000"/>
                  </a:schemeClr>
                </a:solidFill>
              </a:rPr>
              <a:t>nconscious</a:t>
            </a:r>
            <a:endParaRPr lang="en-GB" dirty="0">
              <a:solidFill>
                <a:schemeClr val="accent3">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solidFill>
                  <a:schemeClr val="accent1">
                    <a:lumMod val="75000"/>
                  </a:schemeClr>
                </a:solidFill>
              </a:rPr>
              <a:t>Linda Materna</a:t>
            </a:r>
            <a:endParaRPr lang="en-GB" dirty="0">
              <a:solidFill>
                <a:schemeClr val="accent1">
                  <a:lumMod val="75000"/>
                </a:schemeClr>
              </a:solidFill>
            </a:endParaRPr>
          </a:p>
        </p:txBody>
      </p:sp>
      <p:sp>
        <p:nvSpPr>
          <p:cNvPr id="3" name="Tytuł 2"/>
          <p:cNvSpPr>
            <a:spLocks noGrp="1"/>
          </p:cNvSpPr>
          <p:nvPr>
            <p:ph type="ctrTitle"/>
          </p:nvPr>
        </p:nvSpPr>
        <p:spPr/>
        <p:txBody>
          <a:bodyPr/>
          <a:lstStyle/>
          <a:p>
            <a:r>
              <a:rPr lang="cs-CZ" dirty="0" smtClean="0">
                <a:solidFill>
                  <a:schemeClr val="tx1"/>
                </a:solidFill>
              </a:rPr>
              <a:t>Anima and its role in the story</a:t>
            </a:r>
            <a:endParaRPr lang="en-GB"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5001344"/>
          </a:xfrm>
        </p:spPr>
        <p:txBody>
          <a:bodyPr>
            <a:noAutofit/>
          </a:bodyPr>
          <a:lstStyle/>
          <a:p>
            <a:pPr lvl="0"/>
            <a:r>
              <a:rPr lang="cs-CZ" dirty="0" smtClean="0"/>
              <a:t>Anima </a:t>
            </a:r>
            <a:r>
              <a:rPr lang="cs-CZ" dirty="0" smtClean="0"/>
              <a:t>is the inner side of man’s psyche, represents </a:t>
            </a:r>
            <a:r>
              <a:rPr lang="cs-CZ" b="1" dirty="0" smtClean="0"/>
              <a:t>the archetype of life</a:t>
            </a:r>
            <a:r>
              <a:rPr lang="cs-CZ" dirty="0" smtClean="0"/>
              <a:t> and is the </a:t>
            </a:r>
            <a:r>
              <a:rPr lang="cs-CZ" b="1" dirty="0" smtClean="0"/>
              <a:t>main tool to communicate with</a:t>
            </a:r>
            <a:r>
              <a:rPr lang="cs-CZ" dirty="0" smtClean="0"/>
              <a:t> deeper aspects of </a:t>
            </a:r>
            <a:r>
              <a:rPr lang="cs-CZ" b="1" dirty="0" smtClean="0"/>
              <a:t>his unconsciousness</a:t>
            </a:r>
            <a:r>
              <a:rPr lang="cs-CZ" dirty="0" smtClean="0"/>
              <a:t>. </a:t>
            </a:r>
            <a:endParaRPr lang="pl-PL" dirty="0" smtClean="0"/>
          </a:p>
          <a:p>
            <a:pPr lvl="0"/>
            <a:r>
              <a:rPr lang="cs-CZ" dirty="0" smtClean="0"/>
              <a:t>It is projecting itself on the persons of opposite </a:t>
            </a:r>
            <a:r>
              <a:rPr lang="cs-CZ" dirty="0" smtClean="0"/>
              <a:t>sex.</a:t>
            </a:r>
          </a:p>
          <a:p>
            <a:pPr lvl="0"/>
            <a:r>
              <a:rPr lang="cs-CZ" dirty="0" smtClean="0"/>
              <a:t>Yielding </a:t>
            </a:r>
            <a:r>
              <a:rPr lang="cs-CZ" dirty="0" smtClean="0"/>
              <a:t>to the anima =</a:t>
            </a:r>
            <a:r>
              <a:rPr lang="cs-CZ" dirty="0" smtClean="0"/>
              <a:t> </a:t>
            </a:r>
            <a:r>
              <a:rPr lang="cs-CZ" dirty="0" smtClean="0"/>
              <a:t>to lose ability of human contact and to go completelly wild. </a:t>
            </a:r>
            <a:r>
              <a:rPr lang="cs-CZ" dirty="0" smtClean="0"/>
              <a:t>Supressing the anima = could </a:t>
            </a:r>
            <a:r>
              <a:rPr lang="cs-CZ" dirty="0" smtClean="0"/>
              <a:t>mean to lose the spirit and the energy.</a:t>
            </a:r>
            <a:endParaRPr lang="pl-PL" dirty="0" smtClean="0"/>
          </a:p>
          <a:p>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Anima</a:t>
            </a:r>
            <a:r>
              <a:rPr lang="pl-PL" dirty="0" smtClean="0">
                <a:solidFill>
                  <a:schemeClr val="accent3">
                    <a:lumMod val="75000"/>
                  </a:schemeClr>
                </a:solidFill>
              </a:rPr>
              <a:t> </a:t>
            </a:r>
            <a:r>
              <a:rPr lang="pl-PL" dirty="0" err="1" smtClean="0">
                <a:solidFill>
                  <a:schemeClr val="accent3">
                    <a:lumMod val="75000"/>
                  </a:schemeClr>
                </a:solidFill>
              </a:rPr>
              <a:t>in</a:t>
            </a:r>
            <a:r>
              <a:rPr lang="pl-PL" dirty="0" smtClean="0">
                <a:solidFill>
                  <a:schemeClr val="accent3">
                    <a:lumMod val="75000"/>
                  </a:schemeClr>
                </a:solidFill>
              </a:rPr>
              <a:t> </a:t>
            </a:r>
            <a:r>
              <a:rPr lang="pl-PL" dirty="0" err="1" smtClean="0">
                <a:solidFill>
                  <a:schemeClr val="accent3">
                    <a:lumMod val="75000"/>
                  </a:schemeClr>
                </a:solidFill>
              </a:rPr>
              <a:t>Jung’s</a:t>
            </a:r>
            <a:r>
              <a:rPr lang="pl-PL" dirty="0" smtClean="0">
                <a:solidFill>
                  <a:schemeClr val="accent3">
                    <a:lumMod val="75000"/>
                  </a:schemeClr>
                </a:solidFill>
              </a:rPr>
              <a:t> </a:t>
            </a:r>
            <a:r>
              <a:rPr lang="pl-PL" dirty="0" err="1" smtClean="0">
                <a:solidFill>
                  <a:schemeClr val="accent3">
                    <a:lumMod val="75000"/>
                  </a:schemeClr>
                </a:solidFill>
              </a:rPr>
              <a:t>theory</a:t>
            </a:r>
            <a:endParaRPr lang="en-GB" dirty="0">
              <a:solidFill>
                <a:schemeClr val="accent3">
                  <a:lumMod val="75000"/>
                </a:schemeClr>
              </a:solidFill>
            </a:endParaRPr>
          </a:p>
        </p:txBody>
      </p:sp>
      <p:pic>
        <p:nvPicPr>
          <p:cNvPr id="11266" name="Picture 2" descr="https://external-content.duckduckgo.com/iu/?u=https%3A%2F%2Ftse1.mm.bing.net%2Fth%3Fid%3DOIP.I4z2ceSYvpyxSZQ9VqLz9wHaEd%26pid%3DApi&amp;f=1"/>
          <p:cNvPicPr>
            <a:picLocks noChangeAspect="1" noChangeArrowheads="1"/>
          </p:cNvPicPr>
          <p:nvPr/>
        </p:nvPicPr>
        <p:blipFill>
          <a:blip r:embed="rId3" cstate="print"/>
          <a:srcRect l="4785" t="8168" r="4305" b="9602"/>
          <a:stretch>
            <a:fillRect/>
          </a:stretch>
        </p:blipFill>
        <p:spPr bwMode="auto">
          <a:xfrm>
            <a:off x="2843808" y="4941168"/>
            <a:ext cx="3096344" cy="168397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929336"/>
          </a:xfrm>
        </p:spPr>
        <p:txBody>
          <a:bodyPr>
            <a:normAutofit lnSpcReduction="10000"/>
          </a:bodyPr>
          <a:lstStyle/>
          <a:p>
            <a:pPr lvl="0"/>
            <a:r>
              <a:rPr lang="cs-CZ" b="1" dirty="0" smtClean="0"/>
              <a:t>Anima </a:t>
            </a:r>
            <a:r>
              <a:rPr lang="cs-CZ" b="1" dirty="0" smtClean="0"/>
              <a:t>= guide or even essence of the realization of symbolic life – </a:t>
            </a:r>
            <a:r>
              <a:rPr lang="cs-CZ" dirty="0" smtClean="0"/>
              <a:t>the one, who don’t comprehend and don’t welcome his anima isn’t able to reach his unconsciousness </a:t>
            </a:r>
            <a:r>
              <a:rPr lang="cs-CZ" b="1" dirty="0" smtClean="0"/>
              <a:t>.</a:t>
            </a:r>
            <a:endParaRPr lang="pl-PL" dirty="0" smtClean="0"/>
          </a:p>
          <a:p>
            <a:pPr lvl="0"/>
            <a:r>
              <a:rPr lang="cs-CZ" dirty="0" smtClean="0"/>
              <a:t>The </a:t>
            </a:r>
            <a:r>
              <a:rPr lang="cs-CZ" dirty="0" smtClean="0"/>
              <a:t>frog tells Dummling to embrace her and sink with her into the lake </a:t>
            </a:r>
            <a:r>
              <a:rPr lang="cs-CZ" dirty="0" smtClean="0"/>
              <a:t>– </a:t>
            </a:r>
            <a:r>
              <a:rPr lang="cs-CZ" dirty="0" smtClean="0"/>
              <a:t>which means to meditate; to accept her and go into his unconsciousness  </a:t>
            </a:r>
            <a:endParaRPr lang="pl-PL" dirty="0" smtClean="0"/>
          </a:p>
          <a:p>
            <a:pPr lvl="0"/>
            <a:r>
              <a:rPr lang="cs-CZ" b="1" dirty="0" smtClean="0"/>
              <a:t>Accepting </a:t>
            </a:r>
            <a:r>
              <a:rPr lang="cs-CZ" b="1" dirty="0" smtClean="0"/>
              <a:t>his anima in frog form lifted it to higher level </a:t>
            </a:r>
            <a:r>
              <a:rPr lang="cs-CZ" dirty="0" smtClean="0"/>
              <a:t>(princess</a:t>
            </a:r>
            <a:r>
              <a:rPr lang="cs-CZ" dirty="0" smtClean="0"/>
              <a:t>).</a:t>
            </a:r>
            <a:endParaRPr lang="pl-PL" dirty="0" smtClean="0"/>
          </a:p>
          <a:p>
            <a:pPr lvl="0"/>
            <a:r>
              <a:rPr lang="cs-CZ" dirty="0" smtClean="0"/>
              <a:t>The reason why </a:t>
            </a:r>
            <a:r>
              <a:rPr lang="cs-CZ" dirty="0" smtClean="0"/>
              <a:t>anima was in </a:t>
            </a:r>
            <a:r>
              <a:rPr lang="cs-CZ" dirty="0" smtClean="0"/>
              <a:t>a </a:t>
            </a:r>
            <a:r>
              <a:rPr lang="cs-CZ" b="1" dirty="0" smtClean="0"/>
              <a:t>frog </a:t>
            </a:r>
            <a:r>
              <a:rPr lang="cs-CZ" b="1" dirty="0" smtClean="0"/>
              <a:t>form </a:t>
            </a:r>
            <a:r>
              <a:rPr lang="cs-CZ" dirty="0" smtClean="0"/>
              <a:t>comes from the fact, </a:t>
            </a:r>
            <a:r>
              <a:rPr lang="cs-CZ" b="1" dirty="0" smtClean="0"/>
              <a:t>that </a:t>
            </a:r>
            <a:r>
              <a:rPr lang="cs-CZ" b="1" dirty="0" smtClean="0"/>
              <a:t>the </a:t>
            </a:r>
            <a:r>
              <a:rPr lang="cs-CZ" b="1" dirty="0" smtClean="0"/>
              <a:t>king and his </a:t>
            </a:r>
            <a:r>
              <a:rPr lang="cs-CZ" b="1" dirty="0" smtClean="0"/>
              <a:t>sons consciousnes </a:t>
            </a:r>
            <a:r>
              <a:rPr lang="cs-CZ" b="1" dirty="0" smtClean="0"/>
              <a:t>had no relationship to the feminine </a:t>
            </a:r>
            <a:r>
              <a:rPr lang="cs-CZ" b="1" dirty="0" smtClean="0"/>
              <a:t>principle.</a:t>
            </a:r>
            <a:endParaRPr lang="pl-PL" dirty="0" smtClean="0"/>
          </a:p>
          <a:p>
            <a:pPr>
              <a:buNone/>
            </a:pPr>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Anima</a:t>
            </a:r>
            <a:r>
              <a:rPr lang="pl-PL" dirty="0" smtClean="0">
                <a:solidFill>
                  <a:schemeClr val="accent3">
                    <a:lumMod val="75000"/>
                  </a:schemeClr>
                </a:solidFill>
              </a:rPr>
              <a:t> </a:t>
            </a:r>
            <a:r>
              <a:rPr lang="pl-PL" dirty="0" err="1" smtClean="0">
                <a:solidFill>
                  <a:schemeClr val="accent3">
                    <a:lumMod val="75000"/>
                  </a:schemeClr>
                </a:solidFill>
              </a:rPr>
              <a:t>in</a:t>
            </a:r>
            <a:r>
              <a:rPr lang="pl-PL" dirty="0" smtClean="0">
                <a:solidFill>
                  <a:schemeClr val="accent3">
                    <a:lumMod val="75000"/>
                  </a:schemeClr>
                </a:solidFill>
              </a:rPr>
              <a:t> </a:t>
            </a:r>
            <a:r>
              <a:rPr lang="pl-PL" i="1" dirty="0" err="1" smtClean="0">
                <a:solidFill>
                  <a:schemeClr val="accent3">
                    <a:lumMod val="75000"/>
                  </a:schemeClr>
                </a:solidFill>
              </a:rPr>
              <a:t>The</a:t>
            </a:r>
            <a:r>
              <a:rPr lang="pl-PL" i="1" dirty="0" smtClean="0">
                <a:solidFill>
                  <a:schemeClr val="accent3">
                    <a:lumMod val="75000"/>
                  </a:schemeClr>
                </a:solidFill>
              </a:rPr>
              <a:t> </a:t>
            </a:r>
            <a:r>
              <a:rPr lang="pl-PL" i="1" dirty="0" err="1" smtClean="0">
                <a:solidFill>
                  <a:schemeClr val="accent3">
                    <a:lumMod val="75000"/>
                  </a:schemeClr>
                </a:solidFill>
              </a:rPr>
              <a:t>Three</a:t>
            </a:r>
            <a:r>
              <a:rPr lang="pl-PL" i="1" dirty="0" smtClean="0">
                <a:solidFill>
                  <a:schemeClr val="accent3">
                    <a:lumMod val="75000"/>
                  </a:schemeClr>
                </a:solidFill>
              </a:rPr>
              <a:t> </a:t>
            </a:r>
            <a:r>
              <a:rPr lang="pl-PL" i="1" dirty="0" err="1" smtClean="0">
                <a:solidFill>
                  <a:schemeClr val="accent3">
                    <a:lumMod val="75000"/>
                  </a:schemeClr>
                </a:solidFill>
              </a:rPr>
              <a:t>Feathers</a:t>
            </a:r>
            <a:r>
              <a:rPr lang="pl-PL" i="1" dirty="0" smtClean="0">
                <a:solidFill>
                  <a:schemeClr val="accent3">
                    <a:lumMod val="75000"/>
                  </a:schemeClr>
                </a:solidFill>
              </a:rPr>
              <a:t> </a:t>
            </a:r>
            <a:endParaRPr lang="en-GB" dirty="0">
              <a:solidFill>
                <a:schemeClr val="accent3">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929336"/>
          </a:xfrm>
        </p:spPr>
        <p:txBody>
          <a:bodyPr>
            <a:normAutofit fontScale="85000" lnSpcReduction="10000"/>
          </a:bodyPr>
          <a:lstStyle/>
          <a:p>
            <a:pPr lvl="0"/>
            <a:r>
              <a:rPr lang="cs-CZ" sz="3100" b="1" dirty="0" smtClean="0"/>
              <a:t>Anima’s </a:t>
            </a:r>
            <a:r>
              <a:rPr lang="cs-CZ" sz="3100" b="1" dirty="0" smtClean="0"/>
              <a:t>creative side is more visible = </a:t>
            </a:r>
            <a:r>
              <a:rPr lang="cs-CZ" sz="3100" dirty="0" smtClean="0"/>
              <a:t>instead of jumping through a hoop </a:t>
            </a:r>
            <a:r>
              <a:rPr lang="cs-CZ" sz="3100" b="1" dirty="0" smtClean="0"/>
              <a:t>it’s dancing and tossing scraps of food, which leads to creating </a:t>
            </a:r>
            <a:r>
              <a:rPr lang="cs-CZ" sz="3100" b="1" dirty="0" smtClean="0"/>
              <a:t>paradise.</a:t>
            </a:r>
            <a:endParaRPr lang="pl-PL" sz="3100" dirty="0" smtClean="0"/>
          </a:p>
          <a:p>
            <a:pPr lvl="0"/>
            <a:r>
              <a:rPr lang="cs-CZ" sz="3100" b="1" dirty="0" smtClean="0"/>
              <a:t>The reason </a:t>
            </a:r>
            <a:r>
              <a:rPr lang="cs-CZ" sz="3100" b="1" dirty="0" smtClean="0"/>
              <a:t>of frog form</a:t>
            </a:r>
            <a:r>
              <a:rPr lang="cs-CZ" sz="3100" dirty="0" smtClean="0"/>
              <a:t> – the czar family had czarina (a woman) – a feminine </a:t>
            </a:r>
            <a:r>
              <a:rPr lang="cs-CZ" sz="3100" dirty="0" smtClean="0"/>
              <a:t>principle. </a:t>
            </a:r>
            <a:endParaRPr lang="pl-PL" sz="3100" dirty="0" smtClean="0"/>
          </a:p>
          <a:p>
            <a:pPr lvl="0"/>
            <a:r>
              <a:rPr lang="cs-CZ" sz="3100" dirty="0" smtClean="0"/>
              <a:t>Princess </a:t>
            </a:r>
            <a:r>
              <a:rPr lang="cs-CZ" sz="3100" dirty="0" smtClean="0"/>
              <a:t>was </a:t>
            </a:r>
            <a:r>
              <a:rPr lang="cs-CZ" sz="3100" b="1" dirty="0" smtClean="0"/>
              <a:t>cursed by her father</a:t>
            </a:r>
            <a:r>
              <a:rPr lang="cs-CZ" sz="3100" dirty="0" smtClean="0"/>
              <a:t> </a:t>
            </a:r>
            <a:r>
              <a:rPr lang="cs-CZ" sz="3100" dirty="0" smtClean="0"/>
              <a:t>- </a:t>
            </a:r>
            <a:r>
              <a:rPr lang="cs-CZ" sz="3100" dirty="0" smtClean="0"/>
              <a:t>she was dragged down to her </a:t>
            </a:r>
            <a:r>
              <a:rPr lang="cs-CZ" sz="3100" dirty="0" smtClean="0"/>
              <a:t>unconsciousness. Fight </a:t>
            </a:r>
            <a:r>
              <a:rPr lang="cs-CZ" sz="3100" dirty="0" smtClean="0"/>
              <a:t>between the czar and his daughter = fight between archetypal complexes within unconsciousness</a:t>
            </a:r>
            <a:endParaRPr lang="pl-PL" sz="3100" dirty="0" smtClean="0"/>
          </a:p>
          <a:p>
            <a:pPr lvl="0"/>
            <a:r>
              <a:rPr lang="cs-CZ" sz="3100" dirty="0" smtClean="0"/>
              <a:t>The </a:t>
            </a:r>
            <a:r>
              <a:rPr lang="cs-CZ" sz="3100" dirty="0" smtClean="0"/>
              <a:t>czars (father of the princes and father of the frog princess) are probably in </a:t>
            </a:r>
            <a:r>
              <a:rPr lang="cs-CZ" sz="3100" b="1" dirty="0" smtClean="0"/>
              <a:t>some conflict</a:t>
            </a:r>
            <a:r>
              <a:rPr lang="cs-CZ" sz="3100" dirty="0" smtClean="0"/>
              <a:t> – instead of </a:t>
            </a:r>
            <a:r>
              <a:rPr lang="cs-CZ" sz="3100" dirty="0" smtClean="0"/>
              <a:t>fighting, </a:t>
            </a:r>
            <a:r>
              <a:rPr lang="cs-CZ" sz="3100" dirty="0" smtClean="0"/>
              <a:t>one takes his child </a:t>
            </a:r>
            <a:r>
              <a:rPr lang="cs-CZ" sz="3100" dirty="0" smtClean="0"/>
              <a:t>away.</a:t>
            </a:r>
            <a:endParaRPr lang="pl-PL" sz="3100" dirty="0" smtClean="0"/>
          </a:p>
          <a:p>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Anima</a:t>
            </a:r>
            <a:r>
              <a:rPr lang="pl-PL" dirty="0" smtClean="0">
                <a:solidFill>
                  <a:schemeClr val="accent3">
                    <a:lumMod val="75000"/>
                  </a:schemeClr>
                </a:solidFill>
              </a:rPr>
              <a:t> </a:t>
            </a:r>
            <a:r>
              <a:rPr lang="pl-PL" dirty="0" err="1" smtClean="0">
                <a:solidFill>
                  <a:schemeClr val="accent3">
                    <a:lumMod val="75000"/>
                  </a:schemeClr>
                </a:solidFill>
              </a:rPr>
              <a:t>in</a:t>
            </a:r>
            <a:r>
              <a:rPr lang="pl-PL" dirty="0" smtClean="0">
                <a:solidFill>
                  <a:schemeClr val="accent3">
                    <a:lumMod val="75000"/>
                  </a:schemeClr>
                </a:solidFill>
              </a:rPr>
              <a:t>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Russian</a:t>
            </a:r>
            <a:r>
              <a:rPr lang="pl-PL" dirty="0" smtClean="0">
                <a:solidFill>
                  <a:schemeClr val="accent3">
                    <a:lumMod val="75000"/>
                  </a:schemeClr>
                </a:solidFill>
              </a:rPr>
              <a:t> </a:t>
            </a:r>
            <a:r>
              <a:rPr lang="pl-PL" dirty="0" err="1" smtClean="0">
                <a:solidFill>
                  <a:schemeClr val="accent3">
                    <a:lumMod val="75000"/>
                  </a:schemeClr>
                </a:solidFill>
              </a:rPr>
              <a:t>Version</a:t>
            </a:r>
            <a:endParaRPr lang="en-GB" dirty="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en-GB" dirty="0" smtClean="0"/>
              <a:t>Two basic meanings: </a:t>
            </a:r>
          </a:p>
          <a:p>
            <a:r>
              <a:rPr lang="en-GB" dirty="0" smtClean="0"/>
              <a:t>positive : chosen union</a:t>
            </a:r>
            <a:r>
              <a:rPr lang="pl-PL" dirty="0" smtClean="0"/>
              <a:t> </a:t>
            </a:r>
            <a:r>
              <a:rPr lang="pl-PL" dirty="0" err="1" smtClean="0"/>
              <a:t>with</a:t>
            </a:r>
            <a:r>
              <a:rPr lang="pl-PL" dirty="0" smtClean="0"/>
              <a:t> a </a:t>
            </a:r>
            <a:r>
              <a:rPr lang="pl-PL" dirty="0" err="1" smtClean="0"/>
              <a:t>higher</a:t>
            </a:r>
            <a:r>
              <a:rPr lang="pl-PL" dirty="0" smtClean="0"/>
              <a:t> </a:t>
            </a:r>
            <a:r>
              <a:rPr lang="pl-PL" dirty="0" err="1" smtClean="0"/>
              <a:t>power</a:t>
            </a:r>
            <a:endParaRPr lang="en-GB" dirty="0" smtClean="0"/>
          </a:p>
          <a:p>
            <a:r>
              <a:rPr lang="en-GB" dirty="0" smtClean="0"/>
              <a:t> negative meaning : being caught, trapped</a:t>
            </a:r>
            <a:r>
              <a:rPr lang="pl-PL" dirty="0" smtClean="0"/>
              <a:t>.</a:t>
            </a:r>
            <a:endParaRPr lang="en-GB" dirty="0" smtClean="0"/>
          </a:p>
          <a:p>
            <a:endParaRPr lang="en-GB" dirty="0" smtClean="0"/>
          </a:p>
          <a:p>
            <a:r>
              <a:rPr lang="en-GB" dirty="0" smtClean="0"/>
              <a:t>Earlier in </a:t>
            </a:r>
            <a:r>
              <a:rPr lang="en-GB" i="1" dirty="0" smtClean="0"/>
              <a:t>The Three Feathers </a:t>
            </a:r>
            <a:r>
              <a:rPr lang="en-GB" dirty="0" smtClean="0"/>
              <a:t>a ring s</a:t>
            </a:r>
            <a:r>
              <a:rPr lang="pl-PL" dirty="0" smtClean="0"/>
              <a:t>y</a:t>
            </a:r>
            <a:r>
              <a:rPr lang="en-GB" dirty="0" err="1" smtClean="0"/>
              <a:t>mbolises</a:t>
            </a:r>
            <a:r>
              <a:rPr lang="en-GB" dirty="0" smtClean="0"/>
              <a:t> a union.</a:t>
            </a:r>
            <a:endParaRPr lang="en-GB" dirty="0"/>
          </a:p>
        </p:txBody>
      </p:sp>
      <p:sp>
        <p:nvSpPr>
          <p:cNvPr id="3" name="Tytuł 2"/>
          <p:cNvSpPr>
            <a:spLocks noGrp="1"/>
          </p:cNvSpPr>
          <p:nvPr>
            <p:ph type="title"/>
          </p:nvPr>
        </p:nvSpPr>
        <p:spPr/>
        <p:txBody>
          <a:bodyPr/>
          <a:lstStyle/>
          <a:p>
            <a:r>
              <a:rPr lang="en-GB" dirty="0" smtClean="0">
                <a:solidFill>
                  <a:schemeClr val="accent3">
                    <a:lumMod val="75000"/>
                  </a:schemeClr>
                </a:solidFill>
              </a:rPr>
              <a:t>Meaning of a ring</a:t>
            </a:r>
            <a:endParaRPr lang="en-GB" dirty="0">
              <a:solidFill>
                <a:schemeClr val="accent3">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buNone/>
            </a:pPr>
            <a:r>
              <a:rPr lang="pl-PL" dirty="0" err="1" smtClean="0"/>
              <a:t>The</a:t>
            </a:r>
            <a:r>
              <a:rPr lang="pl-PL" dirty="0" smtClean="0"/>
              <a:t> German </a:t>
            </a:r>
            <a:r>
              <a:rPr lang="pl-PL" dirty="0" err="1" smtClean="0"/>
              <a:t>Version</a:t>
            </a:r>
            <a:r>
              <a:rPr lang="pl-PL" dirty="0" smtClean="0"/>
              <a:t>:</a:t>
            </a:r>
          </a:p>
          <a:p>
            <a:r>
              <a:rPr lang="cs-CZ" sz="2800" dirty="0" smtClean="0"/>
              <a:t>taking anima away from the womb of mother </a:t>
            </a:r>
            <a:r>
              <a:rPr lang="cs-CZ" sz="2800" dirty="0" smtClean="0"/>
              <a:t>nature.</a:t>
            </a:r>
          </a:p>
          <a:p>
            <a:endParaRPr lang="pl-PL" dirty="0" smtClean="0"/>
          </a:p>
          <a:p>
            <a:pPr>
              <a:buNone/>
            </a:pPr>
            <a:r>
              <a:rPr lang="pl-PL" dirty="0" err="1" smtClean="0"/>
              <a:t>The</a:t>
            </a:r>
            <a:r>
              <a:rPr lang="pl-PL" dirty="0" smtClean="0"/>
              <a:t> </a:t>
            </a:r>
            <a:r>
              <a:rPr lang="pl-PL" dirty="0" err="1" smtClean="0"/>
              <a:t>Russian</a:t>
            </a:r>
            <a:r>
              <a:rPr lang="pl-PL" dirty="0" smtClean="0"/>
              <a:t> </a:t>
            </a:r>
            <a:r>
              <a:rPr lang="pl-PL" dirty="0" err="1" smtClean="0"/>
              <a:t>Version</a:t>
            </a:r>
            <a:r>
              <a:rPr lang="pl-PL" dirty="0" smtClean="0"/>
              <a:t>:</a:t>
            </a:r>
          </a:p>
          <a:p>
            <a:r>
              <a:rPr lang="cs-CZ" sz="2800" dirty="0" smtClean="0"/>
              <a:t>on top of being </a:t>
            </a:r>
            <a:r>
              <a:rPr lang="cs-CZ" sz="2800" dirty="0" smtClean="0"/>
              <a:t>taken away </a:t>
            </a:r>
            <a:r>
              <a:rPr lang="cs-CZ" sz="2800" dirty="0" smtClean="0"/>
              <a:t>from </a:t>
            </a:r>
            <a:r>
              <a:rPr lang="cs-CZ" sz="2800" dirty="0" smtClean="0"/>
              <a:t>earth, anima must </a:t>
            </a:r>
            <a:r>
              <a:rPr lang="cs-CZ" sz="2800" dirty="0" smtClean="0"/>
              <a:t>be freed from dark </a:t>
            </a:r>
            <a:r>
              <a:rPr lang="cs-CZ" sz="2800" dirty="0" smtClean="0"/>
              <a:t>father‘s /God‘s power.</a:t>
            </a:r>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motif</a:t>
            </a:r>
            <a:r>
              <a:rPr lang="pl-PL" dirty="0" smtClean="0">
                <a:solidFill>
                  <a:schemeClr val="accent3">
                    <a:lumMod val="75000"/>
                  </a:schemeClr>
                </a:solidFill>
              </a:rPr>
              <a:t> of a </a:t>
            </a:r>
            <a:r>
              <a:rPr lang="pl-PL" dirty="0" err="1" smtClean="0">
                <a:solidFill>
                  <a:schemeClr val="accent3">
                    <a:lumMod val="75000"/>
                  </a:schemeClr>
                </a:solidFill>
              </a:rPr>
              <a:t>god</a:t>
            </a:r>
            <a:r>
              <a:rPr lang="pl-PL" dirty="0" smtClean="0">
                <a:solidFill>
                  <a:schemeClr val="accent3">
                    <a:lumMod val="75000"/>
                  </a:schemeClr>
                </a:solidFill>
              </a:rPr>
              <a:t> </a:t>
            </a:r>
            <a:endParaRPr lang="en-GB" dirty="0">
              <a:solidFill>
                <a:schemeClr val="accent3">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err="1" smtClean="0">
                <a:solidFill>
                  <a:schemeClr val="accent3">
                    <a:lumMod val="75000"/>
                  </a:schemeClr>
                </a:solidFill>
              </a:rPr>
              <a:t>Thank</a:t>
            </a:r>
            <a:r>
              <a:rPr lang="pl-PL" dirty="0" smtClean="0">
                <a:solidFill>
                  <a:schemeClr val="accent3">
                    <a:lumMod val="75000"/>
                  </a:schemeClr>
                </a:solidFill>
              </a:rPr>
              <a:t> </a:t>
            </a:r>
            <a:r>
              <a:rPr lang="pl-PL" dirty="0" err="1" smtClean="0">
                <a:solidFill>
                  <a:schemeClr val="accent3">
                    <a:lumMod val="75000"/>
                  </a:schemeClr>
                </a:solidFill>
              </a:rPr>
              <a:t>you</a:t>
            </a:r>
            <a:r>
              <a:rPr lang="pl-PL" dirty="0" smtClean="0">
                <a:solidFill>
                  <a:schemeClr val="accent3">
                    <a:lumMod val="75000"/>
                  </a:schemeClr>
                </a:solidFill>
              </a:rPr>
              <a:t>!</a:t>
            </a:r>
            <a:endParaRPr lang="en-GB" dirty="0">
              <a:solidFill>
                <a:schemeClr val="accent3">
                  <a:lumMod val="75000"/>
                </a:schemeClr>
              </a:solidFill>
            </a:endParaRPr>
          </a:p>
        </p:txBody>
      </p:sp>
      <p:pic>
        <p:nvPicPr>
          <p:cNvPr id="8194" name="Picture 2" descr="&quot;The Three Feathers&quot; Illustrated by Warwick Goble - From ..."/>
          <p:cNvPicPr>
            <a:picLocks noChangeAspect="1" noChangeArrowheads="1"/>
          </p:cNvPicPr>
          <p:nvPr/>
        </p:nvPicPr>
        <p:blipFill>
          <a:blip r:embed="rId2" cstate="print"/>
          <a:srcRect/>
          <a:stretch>
            <a:fillRect/>
          </a:stretch>
        </p:blipFill>
        <p:spPr bwMode="auto">
          <a:xfrm>
            <a:off x="2843808" y="1556792"/>
            <a:ext cx="3324225" cy="44100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err="1" smtClean="0"/>
              <a:t>Festivals</a:t>
            </a:r>
            <a:r>
              <a:rPr lang="pl-PL" dirty="0" smtClean="0"/>
              <a:t> </a:t>
            </a:r>
            <a:r>
              <a:rPr lang="pl-PL" dirty="0" err="1" smtClean="0"/>
              <a:t>in</a:t>
            </a:r>
            <a:r>
              <a:rPr lang="pl-PL" dirty="0" smtClean="0"/>
              <a:t> Old German </a:t>
            </a:r>
            <a:r>
              <a:rPr lang="pl-PL" dirty="0" err="1" smtClean="0"/>
              <a:t>countries</a:t>
            </a:r>
            <a:r>
              <a:rPr lang="pl-PL" dirty="0" smtClean="0"/>
              <a:t> </a:t>
            </a:r>
            <a:r>
              <a:rPr lang="fr-FR" dirty="0" smtClean="0"/>
              <a:t>(spring </a:t>
            </a:r>
            <a:r>
              <a:rPr lang="fr-FR" dirty="0" smtClean="0"/>
              <a:t>fertility</a:t>
            </a:r>
            <a:r>
              <a:rPr lang="pl-PL" dirty="0" smtClean="0"/>
              <a:t> </a:t>
            </a:r>
            <a:r>
              <a:rPr lang="fr-FR" dirty="0" smtClean="0"/>
              <a:t>rites)</a:t>
            </a:r>
            <a:r>
              <a:rPr lang="pl-PL" dirty="0" smtClean="0"/>
              <a:t>:</a:t>
            </a:r>
          </a:p>
          <a:p>
            <a:pPr>
              <a:lnSpc>
                <a:spcPct val="150000"/>
              </a:lnSpc>
            </a:pPr>
            <a:r>
              <a:rPr lang="pl-PL" dirty="0" smtClean="0"/>
              <a:t>an </a:t>
            </a:r>
            <a:r>
              <a:rPr lang="fr-FR" dirty="0" smtClean="0"/>
              <a:t>acrobatic test for the men </a:t>
            </a:r>
            <a:r>
              <a:rPr lang="pl-PL" dirty="0" smtClean="0"/>
              <a:t>and</a:t>
            </a:r>
            <a:r>
              <a:rPr lang="fr-FR" dirty="0" smtClean="0"/>
              <a:t> </a:t>
            </a:r>
            <a:r>
              <a:rPr lang="fr-FR" dirty="0" smtClean="0"/>
              <a:t>their </a:t>
            </a:r>
            <a:r>
              <a:rPr lang="fr-FR" dirty="0" smtClean="0"/>
              <a:t>horse</a:t>
            </a:r>
            <a:r>
              <a:rPr lang="pl-PL" dirty="0" smtClean="0"/>
              <a:t>s</a:t>
            </a:r>
            <a:r>
              <a:rPr lang="fr-FR" dirty="0" smtClean="0"/>
              <a:t>, </a:t>
            </a:r>
            <a:r>
              <a:rPr lang="pl-PL" dirty="0" err="1" smtClean="0"/>
              <a:t>who</a:t>
            </a:r>
            <a:r>
              <a:rPr lang="fr-FR" dirty="0" smtClean="0"/>
              <a:t> </a:t>
            </a:r>
            <a:r>
              <a:rPr lang="fr-FR" dirty="0" smtClean="0"/>
              <a:t>had to aim for the center of the ring</a:t>
            </a:r>
            <a:r>
              <a:rPr lang="pl-PL" dirty="0" smtClean="0"/>
              <a:t> </a:t>
            </a:r>
            <a:r>
              <a:rPr lang="pl-PL" dirty="0" err="1" smtClean="0"/>
              <a:t>with</a:t>
            </a:r>
            <a:r>
              <a:rPr lang="pl-PL" dirty="0" smtClean="0"/>
              <a:t> a </a:t>
            </a:r>
            <a:r>
              <a:rPr lang="pl-PL" dirty="0" err="1" smtClean="0"/>
              <a:t>spear</a:t>
            </a:r>
            <a:r>
              <a:rPr lang="pl-PL" dirty="0" smtClean="0"/>
              <a:t>.</a:t>
            </a:r>
            <a:endParaRPr lang="en-GB" dirty="0"/>
          </a:p>
        </p:txBody>
      </p:sp>
      <p:sp>
        <p:nvSpPr>
          <p:cNvPr id="3" name="Tytuł 2"/>
          <p:cNvSpPr>
            <a:spLocks noGrp="1"/>
          </p:cNvSpPr>
          <p:nvPr>
            <p:ph type="title"/>
          </p:nvPr>
        </p:nvSpPr>
        <p:spPr/>
        <p:txBody>
          <a:bodyPr/>
          <a:lstStyle/>
          <a:p>
            <a:r>
              <a:rPr lang="en-GB" dirty="0" smtClean="0">
                <a:solidFill>
                  <a:schemeClr val="accent3">
                    <a:lumMod val="75000"/>
                  </a:schemeClr>
                </a:solidFill>
              </a:rPr>
              <a:t>Historical</a:t>
            </a:r>
            <a:r>
              <a:rPr lang="pl-PL" dirty="0" smtClean="0">
                <a:solidFill>
                  <a:schemeClr val="accent3">
                    <a:lumMod val="75000"/>
                  </a:schemeClr>
                </a:solidFill>
              </a:rPr>
              <a:t> </a:t>
            </a:r>
            <a:r>
              <a:rPr lang="en-GB" dirty="0" smtClean="0">
                <a:solidFill>
                  <a:schemeClr val="accent3">
                    <a:lumMod val="75000"/>
                  </a:schemeClr>
                </a:solidFill>
              </a:rPr>
              <a:t>and folkloric roots</a:t>
            </a:r>
            <a:endParaRPr lang="en-GB" dirty="0">
              <a:solidFill>
                <a:schemeClr val="accent3">
                  <a:lumMod val="75000"/>
                </a:schemeClr>
              </a:solidFill>
            </a:endParaRPr>
          </a:p>
        </p:txBody>
      </p:sp>
      <p:pic>
        <p:nvPicPr>
          <p:cNvPr id="5124" name="Picture 4" descr="Antique Color Gold Print 1860 Knight Horseman Spear ..."/>
          <p:cNvPicPr>
            <a:picLocks noChangeAspect="1" noChangeArrowheads="1"/>
          </p:cNvPicPr>
          <p:nvPr/>
        </p:nvPicPr>
        <p:blipFill>
          <a:blip r:embed="rId3" cstate="print"/>
          <a:srcRect/>
          <a:stretch>
            <a:fillRect/>
          </a:stretch>
        </p:blipFill>
        <p:spPr bwMode="auto">
          <a:xfrm>
            <a:off x="611560" y="3573016"/>
            <a:ext cx="3660371" cy="2592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91264" cy="4572000"/>
          </a:xfrm>
        </p:spPr>
        <p:txBody>
          <a:bodyPr/>
          <a:lstStyle/>
          <a:p>
            <a:pPr lvl="0">
              <a:lnSpc>
                <a:spcPct val="150000"/>
              </a:lnSpc>
              <a:buNone/>
            </a:pPr>
            <a:r>
              <a:rPr lang="en-GB" dirty="0" smtClean="0"/>
              <a:t>Idea of being at the middle of the circle can be</a:t>
            </a:r>
            <a:br>
              <a:rPr lang="en-GB" dirty="0" smtClean="0"/>
            </a:br>
            <a:r>
              <a:rPr lang="en-GB" dirty="0" smtClean="0"/>
              <a:t>related to Buddhism: </a:t>
            </a:r>
          </a:p>
          <a:p>
            <a:pPr>
              <a:lnSpc>
                <a:spcPct val="150000"/>
              </a:lnSpc>
            </a:pPr>
            <a:r>
              <a:rPr lang="en-GB" dirty="0" smtClean="0"/>
              <a:t> founding the inner centre of the personality through physical skills and strong conscious concentration</a:t>
            </a:r>
            <a:endParaRPr lang="pl-PL" dirty="0" smtClean="0"/>
          </a:p>
          <a:p>
            <a:pPr>
              <a:lnSpc>
                <a:spcPct val="150000"/>
              </a:lnSpc>
            </a:pPr>
            <a:r>
              <a:rPr lang="pl-PL" dirty="0" err="1" smtClean="0"/>
              <a:t>Buddhist</a:t>
            </a:r>
            <a:r>
              <a:rPr lang="pl-PL" dirty="0" smtClean="0"/>
              <a:t> </a:t>
            </a:r>
            <a:r>
              <a:rPr lang="pl-PL" dirty="0" err="1" smtClean="0"/>
              <a:t>art</a:t>
            </a:r>
            <a:r>
              <a:rPr lang="pl-PL" dirty="0" smtClean="0"/>
              <a:t> of </a:t>
            </a:r>
            <a:r>
              <a:rPr lang="pl-PL" dirty="0" err="1" smtClean="0"/>
              <a:t>archery</a:t>
            </a:r>
            <a:r>
              <a:rPr lang="pl-PL" dirty="0" smtClean="0"/>
              <a:t>.</a:t>
            </a:r>
            <a:endParaRPr lang="en-GB" dirty="0" smtClean="0"/>
          </a:p>
          <a:p>
            <a:pPr>
              <a:buNone/>
            </a:pPr>
            <a:endParaRPr lang="en-GB" dirty="0"/>
          </a:p>
        </p:txBody>
      </p:sp>
      <p:sp>
        <p:nvSpPr>
          <p:cNvPr id="3" name="Tytuł 2"/>
          <p:cNvSpPr>
            <a:spLocks noGrp="1"/>
          </p:cNvSpPr>
          <p:nvPr>
            <p:ph type="title"/>
          </p:nvPr>
        </p:nvSpPr>
        <p:spPr/>
        <p:txBody>
          <a:bodyPr/>
          <a:lstStyle/>
          <a:p>
            <a:r>
              <a:rPr lang="en-GB" dirty="0" smtClean="0">
                <a:solidFill>
                  <a:schemeClr val="accent3">
                    <a:lumMod val="75000"/>
                  </a:schemeClr>
                </a:solidFill>
              </a:rPr>
              <a:t>Connotations with Buddhism</a:t>
            </a:r>
            <a:endParaRPr lang="en-GB" dirty="0">
              <a:solidFill>
                <a:schemeClr val="accent3">
                  <a:lumMod val="75000"/>
                </a:schemeClr>
              </a:solidFill>
            </a:endParaRPr>
          </a:p>
        </p:txBody>
      </p:sp>
      <p:pic>
        <p:nvPicPr>
          <p:cNvPr id="4098" name="Picture 2" descr="Buddhism for KS1 and KS2 children | Buddhism faith ..."/>
          <p:cNvPicPr>
            <a:picLocks noChangeAspect="1" noChangeArrowheads="1"/>
          </p:cNvPicPr>
          <p:nvPr/>
        </p:nvPicPr>
        <p:blipFill>
          <a:blip r:embed="rId3" cstate="print"/>
          <a:srcRect/>
          <a:stretch>
            <a:fillRect/>
          </a:stretch>
        </p:blipFill>
        <p:spPr bwMode="auto">
          <a:xfrm flipH="1">
            <a:off x="4716016" y="4005064"/>
            <a:ext cx="3720594" cy="24741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nSpc>
                <a:spcPct val="150000"/>
              </a:lnSpc>
            </a:pPr>
            <a:r>
              <a:rPr lang="en-GB" dirty="0" smtClean="0"/>
              <a:t>Frog princess (anima) jumps through the hoop without any problems.</a:t>
            </a:r>
          </a:p>
          <a:p>
            <a:pPr>
              <a:lnSpc>
                <a:spcPct val="150000"/>
              </a:lnSpc>
            </a:pPr>
            <a:r>
              <a:rPr lang="en-GB" dirty="0" smtClean="0"/>
              <a:t>Two peasant women are too heavy, they fall and break their legs</a:t>
            </a:r>
            <a:r>
              <a:rPr lang="pl-PL" dirty="0" smtClean="0"/>
              <a:t>.</a:t>
            </a:r>
            <a:endParaRPr lang="en-GB" dirty="0"/>
          </a:p>
        </p:txBody>
      </p:sp>
      <p:sp>
        <p:nvSpPr>
          <p:cNvPr id="3" name="Tytuł 2"/>
          <p:cNvSpPr>
            <a:spLocks noGrp="1"/>
          </p:cNvSpPr>
          <p:nvPr>
            <p:ph type="title"/>
          </p:nvPr>
        </p:nvSpPr>
        <p:spPr/>
        <p:txBody>
          <a:bodyPr/>
          <a:lstStyle/>
          <a:p>
            <a:r>
              <a:rPr lang="pl-PL" dirty="0" smtClean="0">
                <a:solidFill>
                  <a:schemeClr val="accent3">
                    <a:lumMod val="75000"/>
                  </a:schemeClr>
                </a:solidFill>
              </a:rPr>
              <a:t>Jumping </a:t>
            </a:r>
            <a:r>
              <a:rPr lang="pl-PL" dirty="0" err="1" smtClean="0">
                <a:solidFill>
                  <a:schemeClr val="accent3">
                    <a:lumMod val="75000"/>
                  </a:schemeClr>
                </a:solidFill>
              </a:rPr>
              <a:t>through</a:t>
            </a:r>
            <a:r>
              <a:rPr lang="pl-PL" dirty="0" smtClean="0">
                <a:solidFill>
                  <a:schemeClr val="accent3">
                    <a:lumMod val="75000"/>
                  </a:schemeClr>
                </a:solidFill>
              </a:rPr>
              <a:t> </a:t>
            </a:r>
            <a:r>
              <a:rPr lang="pl-PL" dirty="0" err="1" smtClean="0">
                <a:solidFill>
                  <a:schemeClr val="accent3">
                    <a:lumMod val="75000"/>
                  </a:schemeClr>
                </a:solidFill>
              </a:rPr>
              <a:t>the</a:t>
            </a:r>
            <a:r>
              <a:rPr lang="pl-PL" dirty="0" smtClean="0">
                <a:solidFill>
                  <a:schemeClr val="accent3">
                    <a:lumMod val="75000"/>
                  </a:schemeClr>
                </a:solidFill>
              </a:rPr>
              <a:t> </a:t>
            </a:r>
            <a:r>
              <a:rPr lang="pl-PL" dirty="0" err="1" smtClean="0">
                <a:solidFill>
                  <a:schemeClr val="accent3">
                    <a:lumMod val="75000"/>
                  </a:schemeClr>
                </a:solidFill>
              </a:rPr>
              <a:t>hoop</a:t>
            </a:r>
            <a:endParaRPr lang="en-GB" dirty="0">
              <a:solidFill>
                <a:schemeClr val="accent3">
                  <a:lumMod val="75000"/>
                </a:schemeClr>
              </a:solidFill>
            </a:endParaRPr>
          </a:p>
        </p:txBody>
      </p:sp>
      <p:pic>
        <p:nvPicPr>
          <p:cNvPr id="5" name="Picture 4" descr="Conte de Grimm"/>
          <p:cNvPicPr>
            <a:picLocks noChangeAspect="1" noChangeArrowheads="1"/>
          </p:cNvPicPr>
          <p:nvPr/>
        </p:nvPicPr>
        <p:blipFill>
          <a:blip r:embed="rId3" cstate="print"/>
          <a:srcRect/>
          <a:stretch>
            <a:fillRect/>
          </a:stretch>
        </p:blipFill>
        <p:spPr bwMode="auto">
          <a:xfrm>
            <a:off x="5076056" y="3501008"/>
            <a:ext cx="3744416" cy="3082904"/>
          </a:xfrm>
          <a:prstGeom prst="rect">
            <a:avLst/>
          </a:prstGeom>
          <a:noFill/>
        </p:spPr>
      </p:pic>
      <p:pic>
        <p:nvPicPr>
          <p:cNvPr id="6" name="Picture 2" descr="https://c8.alamy.com/comp/CPHB16/illustration-by-arthur-rackham-from-grimms-fairy-tale-the-three-feathers-CPHB16.jpg"/>
          <p:cNvPicPr>
            <a:picLocks noChangeAspect="1" noChangeArrowheads="1"/>
          </p:cNvPicPr>
          <p:nvPr/>
        </p:nvPicPr>
        <p:blipFill>
          <a:blip r:embed="rId4" cstate="print"/>
          <a:srcRect r="9" b="6453"/>
          <a:stretch>
            <a:fillRect/>
          </a:stretch>
        </p:blipFill>
        <p:spPr bwMode="auto">
          <a:xfrm>
            <a:off x="2411760" y="3501008"/>
            <a:ext cx="2448272" cy="31901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484784"/>
            <a:ext cx="8229600" cy="4572000"/>
          </a:xfrm>
        </p:spPr>
        <p:txBody>
          <a:bodyPr/>
          <a:lstStyle/>
          <a:p>
            <a:pPr>
              <a:lnSpc>
                <a:spcPct val="150000"/>
              </a:lnSpc>
            </a:pPr>
            <a:r>
              <a:rPr lang="en-GB" dirty="0" smtClean="0"/>
              <a:t>Frog Princess = anima</a:t>
            </a:r>
          </a:p>
          <a:p>
            <a:pPr>
              <a:lnSpc>
                <a:spcPct val="150000"/>
              </a:lnSpc>
            </a:pPr>
            <a:r>
              <a:rPr lang="en-GB" dirty="0" smtClean="0"/>
              <a:t>She is able to jump because the anima combines the outer world (physical reality) with the inner world (imagination). Harmony of anima.</a:t>
            </a:r>
          </a:p>
          <a:p>
            <a:pPr>
              <a:lnSpc>
                <a:spcPct val="150000"/>
              </a:lnSpc>
            </a:pPr>
            <a:r>
              <a:rPr lang="en-GB" dirty="0" smtClean="0"/>
              <a:t>The peasant women cannot jump because they are too closely connected</a:t>
            </a:r>
            <a:r>
              <a:rPr lang="pl-PL" dirty="0" smtClean="0"/>
              <a:t> </a:t>
            </a:r>
            <a:r>
              <a:rPr lang="en-GB" dirty="0" smtClean="0"/>
              <a:t>to a concrete reality.</a:t>
            </a:r>
            <a:endParaRPr lang="en-GB" dirty="0"/>
          </a:p>
        </p:txBody>
      </p:sp>
      <p:sp>
        <p:nvSpPr>
          <p:cNvPr id="3" name="Tytuł 2"/>
          <p:cNvSpPr>
            <a:spLocks noGrp="1"/>
          </p:cNvSpPr>
          <p:nvPr>
            <p:ph type="title"/>
          </p:nvPr>
        </p:nvSpPr>
        <p:spPr/>
        <p:txBody>
          <a:bodyPr/>
          <a:lstStyle/>
          <a:p>
            <a:r>
              <a:rPr lang="pl-PL" dirty="0" err="1" smtClean="0">
                <a:solidFill>
                  <a:schemeClr val="accent3">
                    <a:lumMod val="75000"/>
                  </a:schemeClr>
                </a:solidFill>
              </a:rPr>
              <a:t>Symbolism</a:t>
            </a:r>
            <a:r>
              <a:rPr lang="pl-PL" dirty="0" smtClean="0">
                <a:solidFill>
                  <a:schemeClr val="accent3">
                    <a:lumMod val="75000"/>
                  </a:schemeClr>
                </a:solidFill>
              </a:rPr>
              <a:t> </a:t>
            </a:r>
            <a:endParaRPr lang="en-GB"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solidFill>
                  <a:schemeClr val="accent1">
                    <a:lumMod val="75000"/>
                  </a:schemeClr>
                </a:solidFill>
              </a:rPr>
              <a:t>Filip Mauer</a:t>
            </a:r>
          </a:p>
          <a:p>
            <a:endParaRPr lang="en-GB" dirty="0"/>
          </a:p>
        </p:txBody>
      </p:sp>
      <p:sp>
        <p:nvSpPr>
          <p:cNvPr id="3" name="Tytuł 2"/>
          <p:cNvSpPr>
            <a:spLocks noGrp="1"/>
          </p:cNvSpPr>
          <p:nvPr>
            <p:ph type="ctrTitle"/>
          </p:nvPr>
        </p:nvSpPr>
        <p:spPr/>
        <p:txBody>
          <a:bodyPr/>
          <a:lstStyle/>
          <a:p>
            <a:r>
              <a:rPr lang="cs-CZ" dirty="0" smtClean="0">
                <a:solidFill>
                  <a:schemeClr val="bg1"/>
                </a:solidFill>
              </a:rPr>
              <a:t>Other versions of the story and their importance to the interpretation</a:t>
            </a:r>
            <a:endParaRPr lang="en-GB"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204864"/>
            <a:ext cx="8229600" cy="1548408"/>
          </a:xfrm>
        </p:spPr>
        <p:txBody>
          <a:bodyPr anchor="ctr">
            <a:normAutofit/>
          </a:bodyPr>
          <a:lstStyle/>
          <a:p>
            <a:pPr algn="ctr"/>
            <a:r>
              <a:rPr lang="en-GB" sz="4400" dirty="0" smtClean="0">
                <a:solidFill>
                  <a:schemeClr val="accent3">
                    <a:lumMod val="75000"/>
                  </a:schemeClr>
                </a:solidFill>
              </a:rPr>
              <a:t>First alternate form: The German addendum</a:t>
            </a:r>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Niestandardowy 3">
      <a:dk1>
        <a:srgbClr val="000000"/>
      </a:dk1>
      <a:lt1>
        <a:srgbClr val="000000"/>
      </a:lt1>
      <a:dk2>
        <a:srgbClr val="D8D4A0"/>
      </a:dk2>
      <a:lt2>
        <a:srgbClr val="C8B460"/>
      </a:lt2>
      <a:accent1>
        <a:srgbClr val="002676"/>
      </a:accent1>
      <a:accent2>
        <a:srgbClr val="00B050"/>
      </a:accent2>
      <a:accent3>
        <a:srgbClr val="148822"/>
      </a:accent3>
      <a:accent4>
        <a:srgbClr val="A2E3FE"/>
      </a:accent4>
      <a:accent5>
        <a:srgbClr val="005BD3"/>
      </a:accent5>
      <a:accent6>
        <a:srgbClr val="58732B"/>
      </a:accent6>
      <a:hlink>
        <a:srgbClr val="17BBFD"/>
      </a:hlink>
      <a:folHlink>
        <a:srgbClr val="7A87FE"/>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4236</TotalTime>
  <Words>2931</Words>
  <Application>Microsoft Office PowerPoint</Application>
  <PresentationFormat>Pokaz na ekranie (4:3)</PresentationFormat>
  <Paragraphs>198</Paragraphs>
  <Slides>31</Slides>
  <Notes>24</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Papier</vt:lpstr>
      <vt:lpstr>Marie-Louise von Franz  Interpretation of Fairy Tales Chapter 6 </vt:lpstr>
      <vt:lpstr>Symbolism of the motif of jumping through the hoop</vt:lpstr>
      <vt:lpstr>Meaning of a ring</vt:lpstr>
      <vt:lpstr>Historical and folkloric roots</vt:lpstr>
      <vt:lpstr>Connotations with Buddhism</vt:lpstr>
      <vt:lpstr>Jumping through the hoop</vt:lpstr>
      <vt:lpstr>Symbolism </vt:lpstr>
      <vt:lpstr>Other versions of the story and their importance to the interpretation</vt:lpstr>
      <vt:lpstr>First alternate form: The German addendum</vt:lpstr>
      <vt:lpstr>Changes and added motifs</vt:lpstr>
      <vt:lpstr>Second alternative form: The Frog Daughter and the Czar</vt:lpstr>
      <vt:lpstr>Set up of the story</vt:lpstr>
      <vt:lpstr>Tasks for the future wives</vt:lpstr>
      <vt:lpstr>The curse and the search</vt:lpstr>
      <vt:lpstr>Symbolism of water (motif of immersion) </vt:lpstr>
      <vt:lpstr>In the German Version</vt:lpstr>
      <vt:lpstr>Symbolism of immersion</vt:lpstr>
      <vt:lpstr>Symbolism of following the princess</vt:lpstr>
      <vt:lpstr>Symbolism according to Jung’s theory</vt:lpstr>
      <vt:lpstr>Symbolism fire (motif of burning skin)</vt:lpstr>
      <vt:lpstr>In the Russian Version</vt:lpstr>
      <vt:lpstr>Symbolism of fire</vt:lpstr>
      <vt:lpstr>Motif of the animal skin</vt:lpstr>
      <vt:lpstr>Burning the frog skin</vt:lpstr>
      <vt:lpstr>Jungian creative unconscious</vt:lpstr>
      <vt:lpstr>Anima and its role in the story</vt:lpstr>
      <vt:lpstr>Anima in Jung’s theory</vt:lpstr>
      <vt:lpstr>Anima in The Three Feathers </vt:lpstr>
      <vt:lpstr>Anima in the Russian Version</vt:lpstr>
      <vt:lpstr>The motif of a god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Leonardo DiCaprio</dc:creator>
  <cp:lastModifiedBy>Leonardo DiCaprio</cp:lastModifiedBy>
  <cp:revision>144</cp:revision>
  <dcterms:created xsi:type="dcterms:W3CDTF">2021-04-10T15:21:01Z</dcterms:created>
  <dcterms:modified xsi:type="dcterms:W3CDTF">2021-04-13T16:34:25Z</dcterms:modified>
</cp:coreProperties>
</file>