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503" r:id="rId3"/>
    <p:sldId id="494" r:id="rId4"/>
    <p:sldId id="489" r:id="rId5"/>
    <p:sldId id="502" r:id="rId6"/>
    <p:sldId id="496" r:id="rId7"/>
    <p:sldId id="506" r:id="rId8"/>
    <p:sldId id="295" r:id="rId9"/>
    <p:sldId id="297" r:id="rId10"/>
    <p:sldId id="498" r:id="rId11"/>
    <p:sldId id="476" r:id="rId12"/>
    <p:sldId id="500" r:id="rId13"/>
    <p:sldId id="501" r:id="rId14"/>
    <p:sldId id="479" r:id="rId15"/>
    <p:sldId id="504" r:id="rId16"/>
    <p:sldId id="483" r:id="rId17"/>
    <p:sldId id="485" r:id="rId18"/>
    <p:sldId id="293" r:id="rId19"/>
    <p:sldId id="294" r:id="rId20"/>
    <p:sldId id="505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ka Kollerová" initials="LK" lastIdx="1" clrIdx="0">
    <p:extLst>
      <p:ext uri="{19B8F6BF-5375-455C-9EA6-DF929625EA0E}">
        <p15:presenceInfo xmlns:p15="http://schemas.microsoft.com/office/powerpoint/2012/main" userId="395a8e21660a62f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088" autoAdjust="0"/>
    <p:restoredTop sz="67864" autoAdjust="0"/>
  </p:normalViewPr>
  <p:slideViewPr>
    <p:cSldViewPr snapToGrid="0">
      <p:cViewPr varScale="1">
        <p:scale>
          <a:sx n="55" d="100"/>
          <a:sy n="55" d="100"/>
        </p:scale>
        <p:origin x="840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61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EF43C68-96B6-44F5-918E-2D839959CB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C7C820A-DF69-4C7B-B794-EF6C61F0BD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96DF5-0E14-40AA-A4DA-3C635025323D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94221E0-D810-4559-BC76-8F71A2E7069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A4C0DD-55DC-4D4E-A706-C1C7F8183A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7C5B0-3EB0-4902-8A3C-7FA93A306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278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5F135-CFFA-4931-BBC1-D05A2050FADE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59A24-33C4-4AE0-8C8E-D77DD0A1A0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163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D04B09-9E55-4B02-A977-829BDC39E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F81B43-3891-4E46-993C-3C4FEF55B8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687AC4-0A7A-43A6-9D57-44DDA1451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A5576-4EB3-4342-B48A-7D8DCF962C80}" type="datetime1">
              <a:rPr lang="cs-CZ" smtClean="0"/>
              <a:t>20.04.2021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28C094-1E19-425B-98F0-F189F05D3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B70ADF-BFAD-4BF5-ABF4-EE65AC611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2156-F481-4D10-8417-BBE76E788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746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7812D4-509E-4F2A-89C7-EC40D24AA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2FCBC67-5598-4979-8358-FA62601AB5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340E0B-79B3-4FC2-B3B4-EE9C5A83B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86B3-E4C3-445B-95F8-0C46ECE09791}" type="datetime1">
              <a:rPr lang="cs-CZ" smtClean="0"/>
              <a:t>20.04.2021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90E41A-28E5-4B15-A380-9A6353508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D7E560-BAF0-43FD-B741-8159ADB09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2156-F481-4D10-8417-BBE76E788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584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0C3035C-19B5-44A1-A6F0-1F02488ABF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C6B53A1-7F3D-4440-8942-6EA20D4A35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3EBF6E-0DE3-4620-B636-B41A5137E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3DB7-CEB1-45FD-9C0B-6DD0D2FAB33E}" type="datetime1">
              <a:rPr lang="cs-CZ" smtClean="0"/>
              <a:t>20.04.2021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6254D1-EE22-47B8-9211-9A6292392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426C55-A3F3-4E0C-A3FA-DB595BF4F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2156-F481-4D10-8417-BBE76E788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60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9C008-6F05-44C3-B42D-15FD97DD9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6082C8-B19C-469F-8773-B0266FBEF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6452EE-E3F9-4A63-9B2B-39CB141A6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9FE7-72B6-4FB0-BA49-F9BAA16F9181}" type="datetime1">
              <a:rPr lang="cs-CZ" smtClean="0"/>
              <a:t>20.04.2021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144AD7-D1F9-4A07-9EAF-A35E3B52B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3C01A1-50E6-4125-9E49-1CF64FF9B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2156-F481-4D10-8417-BBE76E788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596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E08932-994C-43A5-813C-65AE3BC6A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23FDB0B-0543-4254-9AD5-CA6D80024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17BB3D-5F74-45B4-949B-AEF01C10D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AF91-52E7-4838-8933-AD0FB917C4F4}" type="datetime1">
              <a:rPr lang="cs-CZ" smtClean="0"/>
              <a:t>20.04.2021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87CABD-6CD7-4E04-A25C-BEBDE8313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4DB429-2643-4387-A9DC-D98E5EE84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2156-F481-4D10-8417-BBE76E788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00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116716-6829-4B0C-9805-642D2DE5B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B5FB2F-F618-4B78-84BC-E88429B84B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30AF253-EE3E-43ED-82D1-8EC769E47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DB07A14-4885-4581-AB68-05589E638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50CA-D973-4D42-B995-6D5867E0E2B7}" type="datetime1">
              <a:rPr lang="cs-CZ" smtClean="0"/>
              <a:t>20.04.2021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FE2AD0-27C9-4283-8E82-0B1BF1DE0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CEF31A-1E35-49BA-B4E7-1259E8F66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2156-F481-4D10-8417-BBE76E788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65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3CDA9-8497-42DF-8B81-917DF1D7E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6F84D65-5E71-4FC1-9649-A35F06ECD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09B1DF5-5B57-4DB3-B100-DB0EBDBB1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DBFA093-E25D-4ACF-AB38-A1964F03B8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028F7BA-C87E-486C-B888-FCAD2BE7E1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754119-4CA8-41A8-A17E-E55856358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34E4-98DA-4F92-AB1B-51042C4EC6A8}" type="datetime1">
              <a:rPr lang="cs-CZ" smtClean="0"/>
              <a:t>20.04.2021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08B8166-FD61-4BF6-B6A4-1AB9FCA26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37DE53-2112-4B54-B1FF-25E9642E1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2156-F481-4D10-8417-BBE76E788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87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5544EE-4352-422C-A6ED-B775A1443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EAA436C-445E-4BC9-9D45-982F94592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8F75-4B9F-4816-8C7F-9A813414FA21}" type="datetime1">
              <a:rPr lang="cs-CZ" smtClean="0"/>
              <a:t>20.04.2021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D5C0E84-14DA-4FAF-B190-F3A9FA016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F47168-86C6-436D-B124-DCA350C3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2156-F481-4D10-8417-BBE76E788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70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599E8EB-4D80-4856-8B78-2B05BA6DE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DC54-0791-4135-9581-4E6C93D9FD0C}" type="datetime1">
              <a:rPr lang="cs-CZ" smtClean="0"/>
              <a:t>20.04.2021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B65D52F-09EB-4C3C-9D6E-B20F8D9F4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AFA709-F6C9-434A-AA17-5C5D0A544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2156-F481-4D10-8417-BBE76E788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796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5AE8C7-C344-4A6C-965A-DDB2DF3E7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F343E0-62D8-41FC-A104-925AE35B4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ECF1195-4B54-4880-BED4-A4EA8EBAB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502144-C97F-4F18-9458-F01C47FB9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B2393-39DF-444A-9F57-97B8248FC7EA}" type="datetime1">
              <a:rPr lang="cs-CZ" smtClean="0"/>
              <a:t>20.04.2021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235159-69FE-4B39-B51A-55A68DA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3603905-E8D8-431C-A6DB-788B36B88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2156-F481-4D10-8417-BBE76E788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47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BB0699-1564-4B32-899E-11DCFB537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3EFC2D5-44D6-4915-9260-6363CA3BF1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4ACCDFF-3B8A-4D13-9C1E-C27235393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B2BA31-15E8-4877-A338-E1D58ADE0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811CD-9234-43F9-A4C5-91689CD5CE41}" type="datetime1">
              <a:rPr lang="cs-CZ" smtClean="0"/>
              <a:t>20.04.2021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C32388-8DFB-48B2-8159-73BAF0BB1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39E158-5A36-422A-ABCC-F22A6BAA5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2156-F481-4D10-8417-BBE76E788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52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7BA2D96-842F-48FD-8C58-F1B930894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DE4CBFA-3A77-4E54-9EF2-FF0D29195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2458D4-70C1-4A0B-BB34-702900A67E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FE726-D04A-45AD-9CD2-ECEBAD0C0AC4}" type="datetime1">
              <a:rPr lang="cs-CZ" smtClean="0"/>
              <a:t>20.04.2021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2399B8-33F4-48C7-961B-BD1287B3CB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57F487-DDA4-432D-9ED6-DA0220EB2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92156-F481-4D10-8417-BBE76E788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54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cs-CZ" sz="3600" b="1" dirty="0"/>
            </a:br>
            <a:br>
              <a:rPr lang="cs-CZ" sz="3600" b="1" dirty="0"/>
            </a:br>
            <a:br>
              <a:rPr lang="cs-CZ" sz="3600" b="1" dirty="0"/>
            </a:br>
            <a:br>
              <a:rPr lang="cs-CZ" sz="3600" b="1" dirty="0"/>
            </a:br>
            <a:r>
              <a:rPr lang="cs-CZ" sz="3600" b="1" dirty="0"/>
              <a:t>9. prezentace:</a:t>
            </a:r>
            <a:br>
              <a:rPr lang="cs-CZ" sz="3600" b="1" dirty="0"/>
            </a:br>
            <a:r>
              <a:rPr lang="cs-CZ" sz="3600" b="1" dirty="0"/>
              <a:t>Diskriminace</a:t>
            </a:r>
            <a:r>
              <a:rPr lang="cs-CZ" sz="3600" dirty="0"/>
              <a:t> </a:t>
            </a:r>
            <a:br>
              <a:rPr lang="cs-CZ" sz="3600" dirty="0"/>
            </a:br>
            <a:br>
              <a:rPr lang="cs-CZ" sz="3600" dirty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6160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20. 4. 2021</a:t>
            </a:r>
          </a:p>
          <a:p>
            <a:endParaRPr lang="cs-CZ" dirty="0"/>
          </a:p>
          <a:p>
            <a:r>
              <a:rPr lang="cs-CZ" b="1" dirty="0"/>
              <a:t>Sociální psychologie pro pedagogy</a:t>
            </a:r>
          </a:p>
          <a:p>
            <a:r>
              <a:rPr lang="cs-CZ" dirty="0"/>
              <a:t>Katedra pedagogiky, Pedagogická fakulta UK</a:t>
            </a:r>
          </a:p>
          <a:p>
            <a:endParaRPr lang="cs-CZ" dirty="0"/>
          </a:p>
          <a:p>
            <a:r>
              <a:rPr lang="cs-CZ" dirty="0"/>
              <a:t>PhDr. Lenka Kollerová, </a:t>
            </a:r>
            <a:r>
              <a:rPr lang="cs-CZ" dirty="0" err="1"/>
              <a:t>Ph.D</a:t>
            </a:r>
            <a:endParaRPr lang="cs-CZ" dirty="0"/>
          </a:p>
          <a:p>
            <a:r>
              <a:rPr lang="cs-CZ" dirty="0"/>
              <a:t>lenka.kollerova@pedf.cuni.cz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6553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D39F80-349C-41C9-A2B9-3196D96E7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Diskriminace jako nespravedlivé chování k druhým</a:t>
            </a:r>
            <a:endParaRPr lang="en-US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A5F504-6BE7-46F4-8816-E0338BCA2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latin typeface="+mj-lt"/>
              </a:rPr>
              <a:t>Za diskriminaci označujeme </a:t>
            </a:r>
            <a:r>
              <a:rPr lang="cs-CZ" b="1" dirty="0">
                <a:latin typeface="+mj-lt"/>
              </a:rPr>
              <a:t>nespravedlivé jednání </a:t>
            </a:r>
            <a:r>
              <a:rPr lang="cs-CZ" dirty="0">
                <a:latin typeface="+mj-lt"/>
              </a:rPr>
              <a:t>s druhým člověkem na základě </a:t>
            </a:r>
            <a:r>
              <a:rPr lang="cs-CZ" b="1" dirty="0">
                <a:latin typeface="+mj-lt"/>
              </a:rPr>
              <a:t>předsudků</a:t>
            </a:r>
            <a:r>
              <a:rPr lang="cs-CZ" dirty="0">
                <a:latin typeface="+mj-lt"/>
              </a:rPr>
              <a:t> vůči nějaké skupině, které je členem (např. skupině starších lidí). S diskriminací se tedy setkáváme na rovině chování k druhým.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623888" indent="0">
              <a:buNone/>
            </a:pPr>
            <a:r>
              <a:rPr lang="cs-CZ" dirty="0">
                <a:latin typeface="+mj-lt"/>
              </a:rPr>
              <a:t>Nejčastější charakteristiky identity spojené s diskriminací:</a:t>
            </a:r>
          </a:p>
          <a:p>
            <a:pPr marL="623888" indent="0">
              <a:buNone/>
            </a:pPr>
            <a:endParaRPr lang="cs-CZ" dirty="0">
              <a:latin typeface="+mj-lt"/>
            </a:endParaRPr>
          </a:p>
          <a:p>
            <a:pPr marL="623888" indent="0">
              <a:buFontTx/>
              <a:buChar char="-"/>
            </a:pPr>
            <a:r>
              <a:rPr lang="cs-CZ" dirty="0">
                <a:latin typeface="+mj-lt"/>
              </a:rPr>
              <a:t>pohlaví</a:t>
            </a:r>
          </a:p>
          <a:p>
            <a:pPr marL="623888" indent="0">
              <a:buFontTx/>
              <a:buChar char="-"/>
            </a:pPr>
            <a:r>
              <a:rPr lang="cs-CZ" dirty="0">
                <a:latin typeface="+mj-lt"/>
              </a:rPr>
              <a:t>věk</a:t>
            </a:r>
          </a:p>
          <a:p>
            <a:pPr marL="623888" indent="0">
              <a:buFontTx/>
              <a:buChar char="-"/>
            </a:pPr>
            <a:r>
              <a:rPr lang="cs-CZ" dirty="0">
                <a:latin typeface="+mj-lt"/>
              </a:rPr>
              <a:t>sexuální orientace či identita</a:t>
            </a:r>
          </a:p>
          <a:p>
            <a:pPr marL="623888" indent="0">
              <a:buFontTx/>
              <a:buChar char="-"/>
            </a:pPr>
            <a:r>
              <a:rPr lang="cs-CZ" dirty="0">
                <a:latin typeface="+mj-lt"/>
              </a:rPr>
              <a:t>náboženství či kulturní zázemí</a:t>
            </a:r>
          </a:p>
          <a:p>
            <a:pPr marL="623888" indent="0">
              <a:buFontTx/>
              <a:buChar char="-"/>
            </a:pPr>
            <a:r>
              <a:rPr lang="cs-CZ" dirty="0">
                <a:latin typeface="+mj-lt"/>
              </a:rPr>
              <a:t>chudoba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32850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92ED88-B962-4B78-8D21-1BF6707C8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Diskriminaci lidé vnímají jako NEMORÁLNÍ.</a:t>
            </a:r>
            <a:endParaRPr lang="en-US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C21EB4-A9DE-4BAF-B552-941986A23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Lidová moudrost: </a:t>
            </a:r>
          </a:p>
          <a:p>
            <a:pPr marL="0" indent="0">
              <a:buNone/>
            </a:pPr>
            <a:r>
              <a:rPr lang="cs-CZ" dirty="0"/>
              <a:t>Nad nikoho se nepovyšuj a před nikým se neponižuj.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Základní demokratická hodnota:</a:t>
            </a:r>
          </a:p>
          <a:p>
            <a:pPr marL="0" indent="0">
              <a:buNone/>
            </a:pPr>
            <a:r>
              <a:rPr lang="cs-CZ" dirty="0"/>
              <a:t>ROVNOST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Univerzální morální princip:</a:t>
            </a:r>
          </a:p>
          <a:p>
            <a:pPr marL="0" indent="0">
              <a:buNone/>
            </a:pPr>
            <a:r>
              <a:rPr lang="cs-CZ" dirty="0"/>
              <a:t>FÉROVOST a RESPEKTOVÁNÍ práv a dobra jednotlivce. Diskriminaci vnímají už 4-leté děti.</a:t>
            </a:r>
          </a:p>
        </p:txBody>
      </p:sp>
    </p:spTree>
    <p:extLst>
      <p:ext uri="{BB962C8B-B14F-4D97-AF65-F5344CB8AC3E}">
        <p14:creationId xmlns:p14="http://schemas.microsoft.com/office/powerpoint/2010/main" val="1890061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9178DF-B773-4F76-BB08-7E520F4B8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Projevy diskriminace</a:t>
            </a:r>
            <a:endParaRPr lang="en-US" b="1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60DEDC6-EC44-4417-9711-50C980853E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Favorizováním na základě pozitivního postoje</a:t>
            </a:r>
            <a:endParaRPr lang="en-US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F539B10-974C-4CAB-9792-F2719EDE4A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Učitel může nespravedlivě </a:t>
            </a:r>
            <a:r>
              <a:rPr lang="cs-CZ" b="1" dirty="0"/>
              <a:t>více pomáhat dívkám</a:t>
            </a:r>
            <a:r>
              <a:rPr lang="cs-CZ" dirty="0"/>
              <a:t>, které se staly terčem šikany, protože si myslí, že dívkám se má pomáhat.</a:t>
            </a:r>
            <a:endParaRPr lang="en-US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5DC95A5-5378-48BD-B0D2-828E5C32E8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Znevýhodňováním na základě negativního postoje</a:t>
            </a:r>
            <a:endParaRPr lang="en-US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396AA0D-C8DD-48FE-BC8B-0EB50389EE0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Učitel může nespravedlivě </a:t>
            </a:r>
            <a:r>
              <a:rPr lang="cs-CZ" b="1" dirty="0"/>
              <a:t>opomíjet podporu chlapců</a:t>
            </a:r>
            <a:r>
              <a:rPr lang="cs-CZ" dirty="0"/>
              <a:t>, kteří se stali terčem šikany, protože si myslí, že chlapci, kteří potřebují podporu, jsou slaboši.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74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8050EF-5DA9-4DD6-92CA-4317ACFB8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Různé úrovně diskriminace</a:t>
            </a:r>
            <a:endParaRPr lang="en-US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CE0746-10AA-4FBA-92DF-A8CF7E877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dirty="0"/>
              <a:t>individuální</a:t>
            </a:r>
          </a:p>
          <a:p>
            <a:pPr marL="0" indent="0">
              <a:buNone/>
            </a:pPr>
            <a:r>
              <a:rPr lang="cs-CZ" dirty="0"/>
              <a:t>např. Někteří učitelé mohou diskriminovat chlapce v tom, že jim rozdávají kázeňské tresty za menší přestupky než dívkám. 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institucionální </a:t>
            </a:r>
          </a:p>
          <a:p>
            <a:pPr marL="0" indent="0">
              <a:buNone/>
            </a:pPr>
            <a:r>
              <a:rPr lang="cs-CZ" dirty="0"/>
              <a:t>např. Katolická církev diskriminuje ženy tím, že jim neumožňuje stát se farářkami.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společenská</a:t>
            </a:r>
          </a:p>
          <a:p>
            <a:pPr marL="0" indent="0">
              <a:buNone/>
            </a:pPr>
            <a:r>
              <a:rPr lang="cs-CZ" dirty="0"/>
              <a:t>např. Společnost diskriminuje lidi s homosexuální orientací tím, že jim neumožňuje uzavírat manželství.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876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13F670-33D6-43B1-A86E-E790D40AD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Role školy jako instituce</a:t>
            </a:r>
            <a:endParaRPr lang="en-US" sz="36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DC4314-5CC6-4A83-A4B7-008E2D6CC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Škola jako instituce, která napomáhá k větší sociální spravedlnosti.</a:t>
            </a:r>
          </a:p>
          <a:p>
            <a:pPr marL="0" indent="0">
              <a:buNone/>
            </a:pPr>
            <a:endParaRPr lang="cs-CZ" dirty="0"/>
          </a:p>
          <a:p>
            <a:pPr marL="803275">
              <a:buFontTx/>
              <a:buChar char="-"/>
            </a:pPr>
            <a:r>
              <a:rPr lang="cs-CZ" dirty="0"/>
              <a:t>vzdělání a podpora potřeb pro všechny</a:t>
            </a:r>
          </a:p>
          <a:p>
            <a:pPr marL="803275">
              <a:buFontTx/>
              <a:buChar char="-"/>
            </a:pPr>
            <a:r>
              <a:rPr lang="cs-CZ" dirty="0"/>
              <a:t>zvýšená podpora pro znevýhodněné děti</a:t>
            </a:r>
          </a:p>
          <a:p>
            <a:pPr marL="803275">
              <a:buFontTx/>
              <a:buChar char="-"/>
            </a:pPr>
            <a:r>
              <a:rPr lang="cs-CZ" dirty="0"/>
              <a:t>dobrý vzor spravedlivého jednání s lidmi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3418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936EBD77-0A3C-43D5-A795-916C71D428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808" y="415636"/>
            <a:ext cx="8137607" cy="5832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798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D93822-0B0A-4D54-9792-667291317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Jak souvisí diskriminace a šikana?</a:t>
            </a:r>
            <a:endParaRPr lang="en-US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43B2366-C359-4653-8201-6390D732E4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915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E1666-843A-4B7B-9388-2264A1C8E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Podobnost v rysech a důsledcích</a:t>
            </a:r>
            <a:endParaRPr lang="en-US" dirty="0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E45A2085-3C38-4516-BA37-08061C5352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584" y="3294208"/>
            <a:ext cx="5402416" cy="334212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6490BD24-DDC3-402C-B1AA-0C1697DD0D83}"/>
              </a:ext>
            </a:extLst>
          </p:cNvPr>
          <p:cNvSpPr txBox="1"/>
          <p:nvPr/>
        </p:nvSpPr>
        <p:spPr>
          <a:xfrm>
            <a:off x="838200" y="1595021"/>
            <a:ext cx="562494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+mj-lt"/>
              </a:rPr>
              <a:t>Jak diskriminace, tak šikana:</a:t>
            </a:r>
          </a:p>
          <a:p>
            <a:endParaRPr lang="cs-CZ" sz="2400" dirty="0">
              <a:latin typeface="+mj-lt"/>
            </a:endParaRPr>
          </a:p>
          <a:p>
            <a:pPr marL="457200" indent="-457200">
              <a:buAutoNum type="arabicParenBoth"/>
            </a:pPr>
            <a:r>
              <a:rPr lang="cs-CZ" sz="2400" dirty="0">
                <a:latin typeface="+mj-lt"/>
              </a:rPr>
              <a:t>jsou z pohledu dětí i dospělých </a:t>
            </a:r>
            <a:r>
              <a:rPr lang="cs-CZ" sz="2400" b="1" dirty="0">
                <a:latin typeface="+mj-lt"/>
              </a:rPr>
              <a:t>nemorální </a:t>
            </a:r>
            <a:r>
              <a:rPr lang="cs-CZ" sz="2400" dirty="0">
                <a:latin typeface="+mj-lt"/>
              </a:rPr>
              <a:t>(způsobují ublížení, narušují spravedlnost, nerespektují práva jedince),</a:t>
            </a:r>
          </a:p>
          <a:p>
            <a:pPr marL="457200" indent="-457200">
              <a:buAutoNum type="arabicParenBoth"/>
            </a:pPr>
            <a:endParaRPr lang="cs-CZ" sz="2400" dirty="0">
              <a:latin typeface="+mj-lt"/>
            </a:endParaRPr>
          </a:p>
          <a:p>
            <a:pPr marL="457200" indent="-457200">
              <a:buAutoNum type="arabicParenBoth"/>
            </a:pPr>
            <a:r>
              <a:rPr lang="cs-CZ" sz="2400" dirty="0">
                <a:latin typeface="+mj-lt"/>
              </a:rPr>
              <a:t>mohou způsobovat </a:t>
            </a:r>
            <a:r>
              <a:rPr lang="cs-CZ" sz="2400" b="1" dirty="0">
                <a:latin typeface="+mj-lt"/>
              </a:rPr>
              <a:t>psychickou újmu </a:t>
            </a:r>
            <a:r>
              <a:rPr lang="cs-CZ" sz="2400" dirty="0">
                <a:latin typeface="+mj-lt"/>
              </a:rPr>
              <a:t>(depresivní či úzkostné symptomy)</a:t>
            </a:r>
          </a:p>
          <a:p>
            <a:pPr marL="457200" indent="-457200">
              <a:buAutoNum type="arabicParenBoth"/>
            </a:pPr>
            <a:endParaRPr lang="cs-CZ" sz="2400" dirty="0">
              <a:latin typeface="+mj-lt"/>
            </a:endParaRPr>
          </a:p>
          <a:p>
            <a:pPr marL="457200" indent="-457200">
              <a:buAutoNum type="arabicParenBoth"/>
            </a:pPr>
            <a:r>
              <a:rPr lang="cs-CZ" sz="2400" dirty="0">
                <a:latin typeface="+mj-lt"/>
              </a:rPr>
              <a:t>a mohou způsobovat sociální újmu, konkrétně </a:t>
            </a:r>
            <a:r>
              <a:rPr lang="cs-CZ" sz="2400" b="1" dirty="0">
                <a:latin typeface="+mj-lt"/>
              </a:rPr>
              <a:t>marginalizaci </a:t>
            </a:r>
            <a:r>
              <a:rPr lang="cs-CZ" sz="2400" dirty="0">
                <a:latin typeface="+mj-lt"/>
              </a:rPr>
              <a:t>jedince či skupiny v širší sociální skupině.</a:t>
            </a:r>
          </a:p>
          <a:p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82471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Diskriminace mezi dětmi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 Nespravedlivé chování k člověku na základě jeho členství v určité skupině (např. skupině určené pohlavím, etnicitou, sexuální orientací, náboženstvím).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 marL="719138" indent="0">
              <a:buNone/>
            </a:pPr>
            <a:r>
              <a:rPr lang="cs-CZ" dirty="0"/>
              <a:t>Př. Když žáci nedovolí spolužákovi připojit se do jejich pracovního týmu proto, že má spolužák jinou sexuální orientaci než oni, je to diskriminace.</a:t>
            </a:r>
          </a:p>
        </p:txBody>
      </p:sp>
    </p:spTree>
    <p:extLst>
      <p:ext uri="{BB962C8B-B14F-4D97-AF65-F5344CB8AC3E}">
        <p14:creationId xmlns:p14="http://schemas.microsoft.com/office/powerpoint/2010/main" val="2280236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Diskriminace někdy </a:t>
            </a:r>
            <a:r>
              <a:rPr lang="cs-CZ"/>
              <a:t>předchází šikaně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 Diskriminace určité skupiny marginalizuje, a tím omezuje jejich možnosti obrany při šikaně.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 Šikanující mají sklon vybírat si jako terč děti, u kterých je nižší riziko odvety ze strany šikanovaného a obrany ze strany vrstevníků a dospělých. </a:t>
            </a:r>
          </a:p>
        </p:txBody>
      </p:sp>
    </p:spTree>
    <p:extLst>
      <p:ext uri="{BB962C8B-B14F-4D97-AF65-F5344CB8AC3E}">
        <p14:creationId xmlns:p14="http://schemas.microsoft.com/office/powerpoint/2010/main" val="1585177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savadní vyšetřování neodhalilo, že by Kúdela rasisticky urazil Kamaru,  tvrdí Slavia - Aktuálně.cz">
            <a:extLst>
              <a:ext uri="{FF2B5EF4-FFF2-40B4-BE49-F238E27FC236}">
                <a16:creationId xmlns:a16="http://schemas.microsoft.com/office/drawing/2014/main" id="{7B84802F-08A3-48B9-A3A3-97A813287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13" y="563924"/>
            <a:ext cx="10137961" cy="5730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3167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6B038-D76F-47F5-ACFD-E3DC5AEB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??? </a:t>
            </a:r>
            <a:br>
              <a:rPr lang="cs-CZ" sz="3200" dirty="0"/>
            </a:br>
            <a:r>
              <a:rPr lang="cs-CZ" sz="3200" dirty="0"/>
              <a:t>Jak by mohla vypadat </a:t>
            </a:r>
            <a:r>
              <a:rPr lang="cs-CZ" sz="3200" b="1" dirty="0"/>
              <a:t>empatická reakce </a:t>
            </a:r>
            <a:r>
              <a:rPr lang="cs-CZ" sz="3200" dirty="0"/>
              <a:t>učitele po tom, co se mu 17-letý student v soukromí svěří s tím, že je v širší společnosti diskriminován kvůli své etnické příslušnosti (ukrajinské národnosti). (Ve třídě je vše v pořádku.)</a:t>
            </a:r>
            <a:endParaRPr lang="en-US" sz="32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64EC77F-E85F-4451-AF85-92061CB2E6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31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24270-504C-43CC-98CA-1CA14E974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Stereotypy, předsudky a diskriminace se týkají všech.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CB66CA-F675-43E7-8264-F3E6BDA11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latin typeface="+mj-lt"/>
              </a:rPr>
              <a:t>Každý člověk má více či méně uvědomované (a reflektované) stereotypní představy a předsudky. Vyplývá to z toho, jak funguje lidská mysl, která přemýšlí v KATEGORIÍCH.</a:t>
            </a:r>
          </a:p>
        </p:txBody>
      </p:sp>
      <p:pic>
        <p:nvPicPr>
          <p:cNvPr id="1026" name="Picture 2" descr="Breaking Gender Stereotype | Harvard Graduate School of Education">
            <a:extLst>
              <a:ext uri="{FF2B5EF4-FFF2-40B4-BE49-F238E27FC236}">
                <a16:creationId xmlns:a16="http://schemas.microsoft.com/office/drawing/2014/main" id="{7760679C-39B7-4B6D-A07A-D70C41121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655" y="3983037"/>
            <a:ext cx="5019675" cy="250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036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FDC975-1FBB-4724-836D-649DBF13C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27" y="172063"/>
            <a:ext cx="10515600" cy="1325563"/>
          </a:xfrm>
        </p:spPr>
        <p:txBody>
          <a:bodyPr/>
          <a:lstStyle/>
          <a:p>
            <a:r>
              <a:rPr lang="cs-CZ" dirty="0"/>
              <a:t>Běžné stereotypy mezi dětmi ....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94CDD2-1694-409B-8541-C3547765A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9607581E-5432-49C1-92DD-77CD197559E7}"/>
              </a:ext>
            </a:extLst>
          </p:cNvPr>
          <p:cNvSpPr/>
          <p:nvPr/>
        </p:nvSpPr>
        <p:spPr>
          <a:xfrm>
            <a:off x="6483927" y="269009"/>
            <a:ext cx="4862946" cy="284335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02B8CCC1-A0E1-4C36-AEBA-5A95C7C74330}"/>
              </a:ext>
            </a:extLst>
          </p:cNvPr>
          <p:cNvSpPr/>
          <p:nvPr/>
        </p:nvSpPr>
        <p:spPr>
          <a:xfrm>
            <a:off x="235527" y="4725518"/>
            <a:ext cx="4641273" cy="196041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03B8009C-8D7A-473E-B3A5-256B2AA5ACB0}"/>
              </a:ext>
            </a:extLst>
          </p:cNvPr>
          <p:cNvSpPr/>
          <p:nvPr/>
        </p:nvSpPr>
        <p:spPr>
          <a:xfrm>
            <a:off x="235527" y="1468581"/>
            <a:ext cx="3394364" cy="197517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41873C37-6962-44BD-BB45-419F7C4BB3FF}"/>
              </a:ext>
            </a:extLst>
          </p:cNvPr>
          <p:cNvSpPr/>
          <p:nvPr/>
        </p:nvSpPr>
        <p:spPr>
          <a:xfrm>
            <a:off x="3456708" y="2423472"/>
            <a:ext cx="4073237" cy="209203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00A0C6D7-2746-4722-B67F-0A37622DBCE4}"/>
              </a:ext>
            </a:extLst>
          </p:cNvPr>
          <p:cNvSpPr/>
          <p:nvPr/>
        </p:nvSpPr>
        <p:spPr>
          <a:xfrm>
            <a:off x="8799369" y="3443757"/>
            <a:ext cx="2590800" cy="225829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39E8B3BF-839B-4CB0-B51B-083ABE82349A}"/>
              </a:ext>
            </a:extLst>
          </p:cNvPr>
          <p:cNvSpPr/>
          <p:nvPr/>
        </p:nvSpPr>
        <p:spPr>
          <a:xfrm>
            <a:off x="5777347" y="4367466"/>
            <a:ext cx="3075709" cy="25527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B619BDA-AD8E-4DF3-B3E2-655A43E441D5}"/>
              </a:ext>
            </a:extLst>
          </p:cNvPr>
          <p:cNvSpPr txBox="1"/>
          <p:nvPr/>
        </p:nvSpPr>
        <p:spPr>
          <a:xfrm>
            <a:off x="9192491" y="4156192"/>
            <a:ext cx="1808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???</a:t>
            </a:r>
          </a:p>
          <a:p>
            <a:endParaRPr lang="cs-CZ" dirty="0"/>
          </a:p>
          <a:p>
            <a:r>
              <a:rPr lang="cs-CZ" dirty="0"/>
              <a:t>Co dalšího?</a:t>
            </a:r>
            <a:endParaRPr lang="en-US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C14BEE8-F8AA-4F43-9E86-D3F98254B5F4}"/>
              </a:ext>
            </a:extLst>
          </p:cNvPr>
          <p:cNvSpPr txBox="1"/>
          <p:nvPr/>
        </p:nvSpPr>
        <p:spPr>
          <a:xfrm>
            <a:off x="4294044" y="2681860"/>
            <a:ext cx="2580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+mj-lt"/>
              </a:rPr>
              <a:t>Kluci jsou .....</a:t>
            </a:r>
            <a:endParaRPr lang="en-US" sz="2400" dirty="0">
              <a:latin typeface="+mj-lt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8042906-E003-4569-8383-132C6D21178F}"/>
              </a:ext>
            </a:extLst>
          </p:cNvPr>
          <p:cNvSpPr txBox="1"/>
          <p:nvPr/>
        </p:nvSpPr>
        <p:spPr>
          <a:xfrm>
            <a:off x="1191491" y="5101884"/>
            <a:ext cx="26496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+mj-lt"/>
              </a:rPr>
              <a:t>Dívky jsou  ........................</a:t>
            </a:r>
            <a:endParaRPr lang="en-US" sz="2400" dirty="0">
              <a:latin typeface="+mj-lt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BD1904B-59A1-4DA7-8183-23255F1A85D2}"/>
              </a:ext>
            </a:extLst>
          </p:cNvPr>
          <p:cNvSpPr txBox="1"/>
          <p:nvPr/>
        </p:nvSpPr>
        <p:spPr>
          <a:xfrm>
            <a:off x="6553200" y="4640758"/>
            <a:ext cx="2209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Chlapci s homosexuální orientací jsou ..... </a:t>
            </a:r>
          </a:p>
          <a:p>
            <a:endParaRPr lang="cs-CZ" dirty="0"/>
          </a:p>
          <a:p>
            <a:r>
              <a:rPr lang="cs-CZ" dirty="0"/>
              <a:t>Dívky s homosexuální orientaci jsou .....</a:t>
            </a:r>
            <a:endParaRPr lang="en-US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76A4DA0-432C-4892-B784-52744FB12E00}"/>
              </a:ext>
            </a:extLst>
          </p:cNvPr>
          <p:cNvSpPr txBox="1"/>
          <p:nvPr/>
        </p:nvSpPr>
        <p:spPr>
          <a:xfrm>
            <a:off x="845127" y="1873992"/>
            <a:ext cx="22305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+mj-lt"/>
              </a:rPr>
              <a:t>Děti romského původu jsou  ...............</a:t>
            </a:r>
            <a:endParaRPr lang="en-US" sz="2400" dirty="0">
              <a:latin typeface="+mj-lt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EC67983A-DF43-45BE-84A7-5F271E2839B3}"/>
              </a:ext>
            </a:extLst>
          </p:cNvPr>
          <p:cNvSpPr txBox="1"/>
          <p:nvPr/>
        </p:nvSpPr>
        <p:spPr>
          <a:xfrm>
            <a:off x="7711789" y="762017"/>
            <a:ext cx="243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Přistěhovalci jsou ....................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74945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B4940D-D8B5-409E-9718-740888031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Stereotypy a předsudky jako zdroje diskriminace</a:t>
            </a:r>
            <a:endParaRPr lang="en-US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0BD405C-07D5-4DDD-B49C-81AB13C398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Stereotyp</a:t>
            </a:r>
            <a:endParaRPr lang="en-US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D8125A2-6900-476F-972E-2FA740E07F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u="sng" dirty="0"/>
              <a:t>Typický obraz</a:t>
            </a:r>
            <a:r>
              <a:rPr lang="cs-CZ" sz="2000" dirty="0"/>
              <a:t>, který člověku vyvstane na mysli, když přemýšlí o určité sociální skupině.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Proč existují? Fungují jako jakási kognitivní schémata, usnadňují orientaci.</a:t>
            </a:r>
            <a:endParaRPr lang="en-US" sz="2000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248F04E-55F2-4BF7-9D44-189591C202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Předsudek</a:t>
            </a:r>
            <a:endParaRPr lang="en-US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B826A93-0206-4626-BD74-B4A92804E4F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u="sng" dirty="0"/>
              <a:t>Předpojaté negativní hodnocení </a:t>
            </a:r>
            <a:r>
              <a:rPr lang="cs-CZ" sz="2000" dirty="0"/>
              <a:t>skupin či jedinců jako členů skupin, které je založené na </a:t>
            </a:r>
            <a:r>
              <a:rPr lang="cs-CZ" sz="2000" b="1" dirty="0"/>
              <a:t>příliš zobecňujících či jinak chybných </a:t>
            </a:r>
            <a:r>
              <a:rPr lang="cs-CZ" sz="2000" dirty="0"/>
              <a:t>přesvědčeních.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Např. Romové kradou.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Proč existují? Usnadňují orientaci a udržují </a:t>
            </a:r>
            <a:r>
              <a:rPr lang="cs-CZ" sz="2000" u="sng" dirty="0"/>
              <a:t>společenské hierarchie</a:t>
            </a:r>
            <a:r>
              <a:rPr lang="cs-CZ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48638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3013ED-9629-417C-85EB-47AF57EB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Předmětem předsudku může být skupina či jedinec jako člen skupiny.</a:t>
            </a:r>
            <a:endParaRPr lang="en-US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E7A82D0-3193-4875-805F-90BCAF1338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Arabští muži jsou nebezpeční ....</a:t>
            </a:r>
            <a:endParaRPr lang="en-US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4C598EF-2C77-4D37-98E2-763CAB25C20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Často odsuzujeme celé skupiny, přeceňujeme jejich homogenitu a podceňujeme rozdíly s jinými skupinami.</a:t>
            </a:r>
            <a:endParaRPr lang="en-US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915F0BE-1589-4F8F-A877-1EB71C051C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199" y="1681163"/>
            <a:ext cx="5742709" cy="823912"/>
          </a:xfrm>
        </p:spPr>
        <p:txBody>
          <a:bodyPr/>
          <a:lstStyle/>
          <a:p>
            <a:r>
              <a:rPr lang="cs-CZ" dirty="0"/>
              <a:t> Hassan je nebezpečný ...</a:t>
            </a:r>
            <a:endParaRPr lang="en-US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44CF95A-4B7C-49AB-A6AF-177249AB996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 lidi nereagujeme jako na jedinečné individuality, o kterých nic nevíme, ale spíše jako na členy skupin, kterým přisuzujeme nějaké vlastnosti na základě stereotypů.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757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C386E4-B64A-4C27-9FD2-84322398E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Stereotypy a interpretace chování druhých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EC3954-5F8D-45B4-8C85-F8AE2DB55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! Chování, které je v souladu/v rozporu se stereotypem, je první, čeho si člověk všimne, když někoho poznává.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! Stereotypy ovlivňují naši interpretaci chování druhých: </a:t>
            </a:r>
          </a:p>
          <a:p>
            <a:pPr marL="0" indent="0">
              <a:buNone/>
            </a:pPr>
            <a:r>
              <a:rPr lang="cs-CZ" dirty="0"/>
              <a:t>Chování, které je u jedince v souladu s naší stereotypní představou, používáme dispoziční </a:t>
            </a:r>
            <a:r>
              <a:rPr lang="cs-CZ" dirty="0" err="1"/>
              <a:t>atribuci</a:t>
            </a:r>
            <a:r>
              <a:rPr lang="cs-CZ" dirty="0"/>
              <a:t> (je to charakteristika toho člověka) a pro chování, které je v rozporu se stereotypem, používáme situační </a:t>
            </a:r>
            <a:r>
              <a:rPr lang="cs-CZ" dirty="0" err="1"/>
              <a:t>atribuci</a:t>
            </a:r>
            <a:r>
              <a:rPr lang="cs-CZ" dirty="0"/>
              <a:t> (je to vliv situace).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47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/>
              <a:t>Stereotypy jako výzva k přemýšlení.</a:t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70" y="1690688"/>
            <a:ext cx="6790642" cy="4525963"/>
          </a:xfrm>
        </p:spPr>
      </p:pic>
    </p:spTree>
    <p:extLst>
      <p:ext uri="{BB962C8B-B14F-4D97-AF65-F5344CB8AC3E}">
        <p14:creationId xmlns:p14="http://schemas.microsoft.com/office/powerpoint/2010/main" val="2150044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Hrozba stereotypu: Princip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 Při setkání se s negativním stereotypem týkajícím se skupiny, které je člověk členem, (např. ženy mají malou prostorovou představivost) může dojít k </a:t>
            </a:r>
            <a:r>
              <a:rPr lang="cs-CZ" u="sng" dirty="0"/>
              <a:t>znepokojení/strachu</a:t>
            </a:r>
            <a:r>
              <a:rPr lang="cs-CZ" dirty="0"/>
              <a:t>, že člověk bude na základě daného stereotypu posuzován. Tyto negativní emoce sníží psychickou odolnost a pozornost věnovanou úkolů, a tím mohou </a:t>
            </a:r>
            <a:r>
              <a:rPr lang="cs-CZ" u="sng" dirty="0"/>
              <a:t>snížit výkon.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u="sng" dirty="0"/>
          </a:p>
          <a:p>
            <a:pPr marL="0" indent="0">
              <a:buNone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96760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4539</TotalTime>
  <Words>872</Words>
  <Application>Microsoft Office PowerPoint</Application>
  <PresentationFormat>Širokoúhlá obrazovka</PresentationFormat>
  <Paragraphs>110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Motiv Office</vt:lpstr>
      <vt:lpstr>    9. prezentace: Diskriminace   </vt:lpstr>
      <vt:lpstr>Prezentace aplikace PowerPoint</vt:lpstr>
      <vt:lpstr>Stereotypy, předsudky a diskriminace se týkají všech.</vt:lpstr>
      <vt:lpstr>Běžné stereotypy mezi dětmi ....</vt:lpstr>
      <vt:lpstr>Stereotypy a předsudky jako zdroje diskriminace</vt:lpstr>
      <vt:lpstr>Předmětem předsudku může být skupina či jedinec jako člen skupiny.</vt:lpstr>
      <vt:lpstr>Stereotypy a interpretace chování druhých</vt:lpstr>
      <vt:lpstr>Stereotypy jako výzva k přemýšlení. </vt:lpstr>
      <vt:lpstr>Hrozba stereotypu: Princip</vt:lpstr>
      <vt:lpstr>Diskriminace jako nespravedlivé chování k druhým</vt:lpstr>
      <vt:lpstr>Diskriminaci lidé vnímají jako NEMORÁLNÍ.</vt:lpstr>
      <vt:lpstr>Projevy diskriminace</vt:lpstr>
      <vt:lpstr>Různé úrovně diskriminace</vt:lpstr>
      <vt:lpstr>Role školy jako instituce</vt:lpstr>
      <vt:lpstr>Prezentace aplikace PowerPoint</vt:lpstr>
      <vt:lpstr>     Jak souvisí diskriminace a šikana?</vt:lpstr>
      <vt:lpstr>Podobnost v rysech a důsledcích</vt:lpstr>
      <vt:lpstr>Diskriminace mezi dětmi</vt:lpstr>
      <vt:lpstr>Diskriminace někdy předchází šikaně</vt:lpstr>
      <vt:lpstr>???  Jak by mohla vypadat empatická reakce učitele po tom, co se mu 17-letý student v soukromí svěří s tím, že je v širší společnosti diskriminován kvůli své etnické příslušnosti (ukrajinské národnosti). (Ve třídě je vše v pořádku.)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Kollerová</dc:creator>
  <cp:lastModifiedBy>Lenka Kollerová</cp:lastModifiedBy>
  <cp:revision>644</cp:revision>
  <dcterms:created xsi:type="dcterms:W3CDTF">2019-01-14T13:17:13Z</dcterms:created>
  <dcterms:modified xsi:type="dcterms:W3CDTF">2021-04-20T13:58:15Z</dcterms:modified>
</cp:coreProperties>
</file>