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46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E551E2-B937-4784-A2ED-AA07D22F491C}" type="datetimeFigureOut">
              <a:rPr lang="cs-CZ" smtClean="0"/>
              <a:t>23.3.2016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667C5F-E917-4703-B1B7-AAAE108896FF}" type="slidenum">
              <a:rPr lang="cs-CZ" smtClean="0"/>
              <a:t>‹#›</a:t>
            </a:fld>
            <a:endParaRPr lang="cs-CZ"/>
          </a:p>
        </p:txBody>
      </p:sp>
    </p:spTree>
    <p:extLst>
      <p:ext uri="{BB962C8B-B14F-4D97-AF65-F5344CB8AC3E}">
        <p14:creationId xmlns:p14="http://schemas.microsoft.com/office/powerpoint/2010/main" val="58185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4CA82276-41C9-4FBC-B977-C439DC421B91}" type="slidenum">
              <a:rPr lang="cs-CZ" altLang="cs-CZ" smtClean="0"/>
              <a:pPr>
                <a:defRPr/>
              </a:pPr>
              <a:t>2</a:t>
            </a:fld>
            <a:endParaRPr lang="cs-CZ" altLang="cs-CZ"/>
          </a:p>
        </p:txBody>
      </p:sp>
    </p:spTree>
    <p:extLst>
      <p:ext uri="{BB962C8B-B14F-4D97-AF65-F5344CB8AC3E}">
        <p14:creationId xmlns:p14="http://schemas.microsoft.com/office/powerpoint/2010/main" val="3278289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a:ln/>
        </p:spPr>
      </p:sp>
      <p:sp>
        <p:nvSpPr>
          <p:cNvPr id="30723" name="Zástupný symbol pro poznámky 2"/>
          <p:cNvSpPr>
            <a:spLocks noGrp="1"/>
          </p:cNvSpPr>
          <p:nvPr>
            <p:ph type="body" idx="1"/>
          </p:nvPr>
        </p:nvSpPr>
        <p:spPr>
          <a:noFill/>
        </p:spPr>
        <p:txBody>
          <a:bodyPr/>
          <a:lstStyle/>
          <a:p>
            <a:endParaRPr lang="cs-CZ" smtClean="0"/>
          </a:p>
        </p:txBody>
      </p:sp>
      <p:sp>
        <p:nvSpPr>
          <p:cNvPr id="4" name="Zástupný symbol pro číslo snímku 3"/>
          <p:cNvSpPr>
            <a:spLocks noGrp="1"/>
          </p:cNvSpPr>
          <p:nvPr>
            <p:ph type="sldNum" sz="quarter" idx="5"/>
          </p:nvPr>
        </p:nvSpPr>
        <p:spPr/>
        <p:txBody>
          <a:bodyPr/>
          <a:lstStyle/>
          <a:p>
            <a:pPr>
              <a:defRPr/>
            </a:pPr>
            <a:fld id="{3BB8FE10-471D-4AED-83C1-FBAB7DE17842}" type="slidenum">
              <a:rPr lang="cs-CZ" altLang="cs-CZ" smtClean="0"/>
              <a:pPr>
                <a:defRPr/>
              </a:pPr>
              <a:t>3</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4CA82276-41C9-4FBC-B977-C439DC421B91}" type="slidenum">
              <a:rPr lang="cs-CZ" altLang="cs-CZ" smtClean="0"/>
              <a:pPr>
                <a:defRPr/>
              </a:pPr>
              <a:t>6</a:t>
            </a:fld>
            <a:endParaRPr lang="cs-CZ" altLang="cs-CZ"/>
          </a:p>
        </p:txBody>
      </p:sp>
    </p:spTree>
    <p:extLst>
      <p:ext uri="{BB962C8B-B14F-4D97-AF65-F5344CB8AC3E}">
        <p14:creationId xmlns:p14="http://schemas.microsoft.com/office/powerpoint/2010/main" val="229926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rázek snímku 1"/>
          <p:cNvSpPr>
            <a:spLocks noGrp="1" noRot="1" noChangeAspect="1" noTextEdit="1"/>
          </p:cNvSpPr>
          <p:nvPr>
            <p:ph type="sldImg"/>
          </p:nvPr>
        </p:nvSpPr>
        <p:spPr>
          <a:ln/>
        </p:spPr>
      </p:sp>
      <p:sp>
        <p:nvSpPr>
          <p:cNvPr id="29699" name="Zástupný symbol pro poznámky 2"/>
          <p:cNvSpPr>
            <a:spLocks noGrp="1"/>
          </p:cNvSpPr>
          <p:nvPr>
            <p:ph type="body" idx="1"/>
          </p:nvPr>
        </p:nvSpPr>
        <p:spPr>
          <a:noFill/>
        </p:spPr>
        <p:txBody>
          <a:bodyPr/>
          <a:lstStyle/>
          <a:p>
            <a:endParaRPr lang="cs-CZ" smtClean="0"/>
          </a:p>
        </p:txBody>
      </p:sp>
      <p:sp>
        <p:nvSpPr>
          <p:cNvPr id="26628" name="Zástupný symbol pro číslo snímku 3"/>
          <p:cNvSpPr>
            <a:spLocks noGrp="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2A6B635-3FB9-4E15-BDCB-4786392DEF0A}" type="slidenum">
              <a:rPr lang="cs-CZ" altLang="cs-CZ" smtClean="0"/>
              <a:pPr eaLnBrk="1" hangingPunct="1">
                <a:defRPr/>
              </a:pPr>
              <a:t>7</a:t>
            </a:fld>
            <a:endParaRPr lang="cs-CZ" alt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0B61420-17FC-4381-A7BF-2AE28184749D}" type="datetimeFigureOut">
              <a:rPr lang="cs-CZ" smtClean="0"/>
              <a:t>23.3.2016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1C7DE9-E1A4-4C9A-8816-79FA9D902A4D}" type="slidenum">
              <a:rPr lang="cs-CZ" smtClean="0"/>
              <a:t>‹#›</a:t>
            </a:fld>
            <a:endParaRPr lang="cs-CZ"/>
          </a:p>
        </p:txBody>
      </p:sp>
    </p:spTree>
    <p:extLst>
      <p:ext uri="{BB962C8B-B14F-4D97-AF65-F5344CB8AC3E}">
        <p14:creationId xmlns:p14="http://schemas.microsoft.com/office/powerpoint/2010/main" val="3836884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0B61420-17FC-4381-A7BF-2AE28184749D}" type="datetimeFigureOut">
              <a:rPr lang="cs-CZ" smtClean="0"/>
              <a:t>23.3.2016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1C7DE9-E1A4-4C9A-8816-79FA9D902A4D}" type="slidenum">
              <a:rPr lang="cs-CZ" smtClean="0"/>
              <a:t>‹#›</a:t>
            </a:fld>
            <a:endParaRPr lang="cs-CZ"/>
          </a:p>
        </p:txBody>
      </p:sp>
    </p:spTree>
    <p:extLst>
      <p:ext uri="{BB962C8B-B14F-4D97-AF65-F5344CB8AC3E}">
        <p14:creationId xmlns:p14="http://schemas.microsoft.com/office/powerpoint/2010/main" val="631249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0B61420-17FC-4381-A7BF-2AE28184749D}" type="datetimeFigureOut">
              <a:rPr lang="cs-CZ" smtClean="0"/>
              <a:t>23.3.2016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1C7DE9-E1A4-4C9A-8816-79FA9D902A4D}" type="slidenum">
              <a:rPr lang="cs-CZ" smtClean="0"/>
              <a:t>‹#›</a:t>
            </a:fld>
            <a:endParaRPr lang="cs-CZ"/>
          </a:p>
        </p:txBody>
      </p:sp>
    </p:spTree>
    <p:extLst>
      <p:ext uri="{BB962C8B-B14F-4D97-AF65-F5344CB8AC3E}">
        <p14:creationId xmlns:p14="http://schemas.microsoft.com/office/powerpoint/2010/main" val="1939383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0B61420-17FC-4381-A7BF-2AE28184749D}" type="datetimeFigureOut">
              <a:rPr lang="cs-CZ" smtClean="0"/>
              <a:t>23.3.2016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1C7DE9-E1A4-4C9A-8816-79FA9D902A4D}" type="slidenum">
              <a:rPr lang="cs-CZ" smtClean="0"/>
              <a:t>‹#›</a:t>
            </a:fld>
            <a:endParaRPr lang="cs-CZ"/>
          </a:p>
        </p:txBody>
      </p:sp>
    </p:spTree>
    <p:extLst>
      <p:ext uri="{BB962C8B-B14F-4D97-AF65-F5344CB8AC3E}">
        <p14:creationId xmlns:p14="http://schemas.microsoft.com/office/powerpoint/2010/main" val="108635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0B61420-17FC-4381-A7BF-2AE28184749D}" type="datetimeFigureOut">
              <a:rPr lang="cs-CZ" smtClean="0"/>
              <a:t>23.3.2016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1C7DE9-E1A4-4C9A-8816-79FA9D902A4D}" type="slidenum">
              <a:rPr lang="cs-CZ" smtClean="0"/>
              <a:t>‹#›</a:t>
            </a:fld>
            <a:endParaRPr lang="cs-CZ"/>
          </a:p>
        </p:txBody>
      </p:sp>
    </p:spTree>
    <p:extLst>
      <p:ext uri="{BB962C8B-B14F-4D97-AF65-F5344CB8AC3E}">
        <p14:creationId xmlns:p14="http://schemas.microsoft.com/office/powerpoint/2010/main" val="3809448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0B61420-17FC-4381-A7BF-2AE28184749D}" type="datetimeFigureOut">
              <a:rPr lang="cs-CZ" smtClean="0"/>
              <a:t>23.3.2016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1C7DE9-E1A4-4C9A-8816-79FA9D902A4D}" type="slidenum">
              <a:rPr lang="cs-CZ" smtClean="0"/>
              <a:t>‹#›</a:t>
            </a:fld>
            <a:endParaRPr lang="cs-CZ"/>
          </a:p>
        </p:txBody>
      </p:sp>
    </p:spTree>
    <p:extLst>
      <p:ext uri="{BB962C8B-B14F-4D97-AF65-F5344CB8AC3E}">
        <p14:creationId xmlns:p14="http://schemas.microsoft.com/office/powerpoint/2010/main" val="2612859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0B61420-17FC-4381-A7BF-2AE28184749D}" type="datetimeFigureOut">
              <a:rPr lang="cs-CZ" smtClean="0"/>
              <a:t>23.3.2016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1C7DE9-E1A4-4C9A-8816-79FA9D902A4D}" type="slidenum">
              <a:rPr lang="cs-CZ" smtClean="0"/>
              <a:t>‹#›</a:t>
            </a:fld>
            <a:endParaRPr lang="cs-CZ"/>
          </a:p>
        </p:txBody>
      </p:sp>
    </p:spTree>
    <p:extLst>
      <p:ext uri="{BB962C8B-B14F-4D97-AF65-F5344CB8AC3E}">
        <p14:creationId xmlns:p14="http://schemas.microsoft.com/office/powerpoint/2010/main" val="4020493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0B61420-17FC-4381-A7BF-2AE28184749D}" type="datetimeFigureOut">
              <a:rPr lang="cs-CZ" smtClean="0"/>
              <a:t>23.3.2016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1C7DE9-E1A4-4C9A-8816-79FA9D902A4D}" type="slidenum">
              <a:rPr lang="cs-CZ" smtClean="0"/>
              <a:t>‹#›</a:t>
            </a:fld>
            <a:endParaRPr lang="cs-CZ"/>
          </a:p>
        </p:txBody>
      </p:sp>
    </p:spTree>
    <p:extLst>
      <p:ext uri="{BB962C8B-B14F-4D97-AF65-F5344CB8AC3E}">
        <p14:creationId xmlns:p14="http://schemas.microsoft.com/office/powerpoint/2010/main" val="2394669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0B61420-17FC-4381-A7BF-2AE28184749D}" type="datetimeFigureOut">
              <a:rPr lang="cs-CZ" smtClean="0"/>
              <a:t>23.3.2016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1C7DE9-E1A4-4C9A-8816-79FA9D902A4D}" type="slidenum">
              <a:rPr lang="cs-CZ" smtClean="0"/>
              <a:t>‹#›</a:t>
            </a:fld>
            <a:endParaRPr lang="cs-CZ"/>
          </a:p>
        </p:txBody>
      </p:sp>
    </p:spTree>
    <p:extLst>
      <p:ext uri="{BB962C8B-B14F-4D97-AF65-F5344CB8AC3E}">
        <p14:creationId xmlns:p14="http://schemas.microsoft.com/office/powerpoint/2010/main" val="3252066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0B61420-17FC-4381-A7BF-2AE28184749D}" type="datetimeFigureOut">
              <a:rPr lang="cs-CZ" smtClean="0"/>
              <a:t>23.3.2016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1C7DE9-E1A4-4C9A-8816-79FA9D902A4D}" type="slidenum">
              <a:rPr lang="cs-CZ" smtClean="0"/>
              <a:t>‹#›</a:t>
            </a:fld>
            <a:endParaRPr lang="cs-CZ"/>
          </a:p>
        </p:txBody>
      </p:sp>
    </p:spTree>
    <p:extLst>
      <p:ext uri="{BB962C8B-B14F-4D97-AF65-F5344CB8AC3E}">
        <p14:creationId xmlns:p14="http://schemas.microsoft.com/office/powerpoint/2010/main" val="2525946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0B61420-17FC-4381-A7BF-2AE28184749D}" type="datetimeFigureOut">
              <a:rPr lang="cs-CZ" smtClean="0"/>
              <a:t>23.3.2016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1C7DE9-E1A4-4C9A-8816-79FA9D902A4D}" type="slidenum">
              <a:rPr lang="cs-CZ" smtClean="0"/>
              <a:t>‹#›</a:t>
            </a:fld>
            <a:endParaRPr lang="cs-CZ"/>
          </a:p>
        </p:txBody>
      </p:sp>
    </p:spTree>
    <p:extLst>
      <p:ext uri="{BB962C8B-B14F-4D97-AF65-F5344CB8AC3E}">
        <p14:creationId xmlns:p14="http://schemas.microsoft.com/office/powerpoint/2010/main" val="4017310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B61420-17FC-4381-A7BF-2AE28184749D}" type="datetimeFigureOut">
              <a:rPr lang="cs-CZ" smtClean="0"/>
              <a:t>23.3.2016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1C7DE9-E1A4-4C9A-8816-79FA9D902A4D}" type="slidenum">
              <a:rPr lang="cs-CZ" smtClean="0"/>
              <a:t>‹#›</a:t>
            </a:fld>
            <a:endParaRPr lang="cs-CZ"/>
          </a:p>
        </p:txBody>
      </p:sp>
    </p:spTree>
    <p:extLst>
      <p:ext uri="{BB962C8B-B14F-4D97-AF65-F5344CB8AC3E}">
        <p14:creationId xmlns:p14="http://schemas.microsoft.com/office/powerpoint/2010/main" val="2540274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hicagotribune.com/news/ct-police-shooting-16-shots-04---met-20150425-story.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thesocietypages.org/socimages/author/lisa" TargetMode="External"/><Relationship Id="rId4" Type="http://schemas.openxmlformats.org/officeDocument/2006/relationships/hyperlink" Target="http://www.mprnews.org/story/2015/11/17/51-arrested-in-shooting-protest-that-blocked-i94"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Critical</a:t>
            </a:r>
            <a:r>
              <a:rPr lang="cs-CZ" dirty="0" smtClean="0"/>
              <a:t> </a:t>
            </a:r>
            <a:r>
              <a:rPr lang="cs-CZ" dirty="0" err="1" smtClean="0"/>
              <a:t>Discourse</a:t>
            </a:r>
            <a:r>
              <a:rPr lang="cs-CZ" dirty="0" smtClean="0"/>
              <a:t> </a:t>
            </a:r>
            <a:r>
              <a:rPr lang="cs-CZ" dirty="0" err="1" smtClean="0"/>
              <a:t>Analysis</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377296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err="1" smtClean="0"/>
              <a:t>Teun</a:t>
            </a:r>
            <a:r>
              <a:rPr lang="cs-CZ" sz="4000" dirty="0" smtClean="0"/>
              <a:t> van </a:t>
            </a:r>
            <a:r>
              <a:rPr lang="cs-CZ" sz="4000" dirty="0" err="1" smtClean="0"/>
              <a:t>Dijk</a:t>
            </a:r>
            <a:r>
              <a:rPr lang="cs-CZ" sz="4000" dirty="0" smtClean="0"/>
              <a:t> – ideology </a:t>
            </a:r>
            <a:r>
              <a:rPr lang="cs-CZ" sz="4000" dirty="0" err="1" smtClean="0"/>
              <a:t>analysis</a:t>
            </a:r>
            <a:endParaRPr lang="cs-CZ" sz="4000" dirty="0"/>
          </a:p>
        </p:txBody>
      </p:sp>
      <p:sp>
        <p:nvSpPr>
          <p:cNvPr id="3" name="Zástupný symbol pro obsah 2"/>
          <p:cNvSpPr>
            <a:spLocks noGrp="1"/>
          </p:cNvSpPr>
          <p:nvPr>
            <p:ph idx="1"/>
          </p:nvPr>
        </p:nvSpPr>
        <p:spPr/>
        <p:txBody>
          <a:bodyPr>
            <a:normAutofit/>
          </a:bodyPr>
          <a:lstStyle/>
          <a:p>
            <a:pPr marL="514350" indent="-514350">
              <a:buAutoNum type="alphaLcParenR"/>
            </a:pPr>
            <a:r>
              <a:rPr lang="en-US" sz="2800" dirty="0" smtClean="0"/>
              <a:t>Research of the context of the discourse</a:t>
            </a:r>
          </a:p>
          <a:p>
            <a:pPr marL="514350" indent="-514350">
              <a:buAutoNum type="alphaLcParenR"/>
            </a:pPr>
            <a:r>
              <a:rPr lang="en-US" sz="2800" dirty="0" err="1" smtClean="0"/>
              <a:t>Analyse</a:t>
            </a:r>
            <a:r>
              <a:rPr lang="en-US" sz="2800" dirty="0" smtClean="0"/>
              <a:t> which groups, power relations and conflicts are in the game</a:t>
            </a:r>
          </a:p>
          <a:p>
            <a:pPr marL="514350" indent="-514350">
              <a:buAutoNum type="alphaLcParenR"/>
            </a:pPr>
            <a:r>
              <a:rPr lang="en-US" sz="2800" dirty="0" smtClean="0"/>
              <a:t>Look for the positive and negative propositions about Us and Them</a:t>
            </a:r>
          </a:p>
          <a:p>
            <a:pPr marL="514350" indent="-514350">
              <a:buAutoNum type="alphaLcParenR"/>
            </a:pPr>
            <a:r>
              <a:rPr lang="en-US" sz="2800" dirty="0" smtClean="0"/>
              <a:t>Make explicit what is implicit and hidden</a:t>
            </a:r>
          </a:p>
          <a:p>
            <a:pPr marL="514350" indent="-514350">
              <a:buAutoNum type="alphaLcParenR"/>
            </a:pPr>
            <a:r>
              <a:rPr lang="en-US" sz="2800" dirty="0" smtClean="0"/>
              <a:t>Find all formal structures that accentuate, or </a:t>
            </a:r>
            <a:r>
              <a:rPr lang="en-US" sz="2800" dirty="0" err="1" smtClean="0"/>
              <a:t>supress</a:t>
            </a:r>
            <a:r>
              <a:rPr lang="en-US" sz="2800" dirty="0" smtClean="0"/>
              <a:t> </a:t>
            </a:r>
            <a:r>
              <a:rPr lang="en-US" sz="2800" dirty="0" err="1" smtClean="0"/>
              <a:t>polarised</a:t>
            </a:r>
            <a:r>
              <a:rPr lang="en-US" sz="2800" dirty="0" smtClean="0"/>
              <a:t> group opinions</a:t>
            </a:r>
          </a:p>
          <a:p>
            <a:r>
              <a:rPr lang="en-US" sz="1400" dirty="0" err="1"/>
              <a:t>Dijk</a:t>
            </a:r>
            <a:r>
              <a:rPr lang="en-US" sz="1400" dirty="0"/>
              <a:t>, T. A. van 1998. „Opinions and Ideologies in the Press</a:t>
            </a:r>
            <a:r>
              <a:rPr lang="en-US" sz="1400" dirty="0" smtClean="0"/>
              <a:t>.“</a:t>
            </a:r>
            <a:r>
              <a:rPr lang="cs-CZ" sz="1400" dirty="0" smtClean="0"/>
              <a:t> </a:t>
            </a:r>
            <a:r>
              <a:rPr lang="en-US" sz="1400" dirty="0" smtClean="0"/>
              <a:t>Pp</a:t>
            </a:r>
            <a:r>
              <a:rPr lang="en-US" sz="1400" dirty="0"/>
              <a:t>. 21–63 in Bell, A., Garret, P. (eds.). </a:t>
            </a:r>
            <a:r>
              <a:rPr lang="en-US" sz="1400" i="1" dirty="0"/>
              <a:t>Approaches to </a:t>
            </a:r>
            <a:r>
              <a:rPr lang="en-US" sz="1400" i="1" dirty="0" smtClean="0"/>
              <a:t>Media</a:t>
            </a:r>
            <a:r>
              <a:rPr lang="cs-CZ" sz="1400" i="1" dirty="0" smtClean="0"/>
              <a:t>. </a:t>
            </a:r>
            <a:r>
              <a:rPr lang="cs-CZ" sz="1400" i="1" dirty="0" err="1" smtClean="0"/>
              <a:t>Discourse</a:t>
            </a:r>
            <a:r>
              <a:rPr lang="cs-CZ" sz="1400" dirty="0"/>
              <a:t>. Oxford: </a:t>
            </a:r>
            <a:r>
              <a:rPr lang="cs-CZ" sz="1400" dirty="0" err="1"/>
              <a:t>Blackwell</a:t>
            </a:r>
            <a:r>
              <a:rPr lang="cs-CZ" sz="1400" dirty="0"/>
              <a:t>.</a:t>
            </a:r>
          </a:p>
        </p:txBody>
      </p:sp>
    </p:spTree>
    <p:extLst>
      <p:ext uri="{BB962C8B-B14F-4D97-AF65-F5344CB8AC3E}">
        <p14:creationId xmlns:p14="http://schemas.microsoft.com/office/powerpoint/2010/main" val="405966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468313" y="836613"/>
            <a:ext cx="8229600" cy="739775"/>
          </a:xfrm>
        </p:spPr>
        <p:txBody>
          <a:bodyPr>
            <a:normAutofit fontScale="90000"/>
          </a:bodyPr>
          <a:lstStyle/>
          <a:p>
            <a:r>
              <a:rPr lang="cs-CZ" sz="3200" dirty="0" err="1" smtClean="0"/>
              <a:t>Teun</a:t>
            </a:r>
            <a:r>
              <a:rPr lang="cs-CZ" sz="3200" dirty="0" smtClean="0"/>
              <a:t> van </a:t>
            </a:r>
            <a:r>
              <a:rPr lang="cs-CZ" sz="3200" dirty="0" err="1" smtClean="0"/>
              <a:t>Dijk</a:t>
            </a:r>
            <a:r>
              <a:rPr lang="cs-CZ" sz="3200" dirty="0" smtClean="0"/>
              <a:t>: </a:t>
            </a:r>
            <a:r>
              <a:rPr lang="cs-CZ" sz="3200" b="1" dirty="0" err="1" smtClean="0"/>
              <a:t>Various</a:t>
            </a:r>
            <a:r>
              <a:rPr lang="cs-CZ" sz="3200" b="1" dirty="0" smtClean="0"/>
              <a:t> </a:t>
            </a:r>
            <a:r>
              <a:rPr lang="cs-CZ" sz="3200" b="1" dirty="0" err="1" smtClean="0"/>
              <a:t>semantic</a:t>
            </a:r>
            <a:r>
              <a:rPr lang="cs-CZ" sz="3200" b="1" dirty="0" smtClean="0"/>
              <a:t> </a:t>
            </a:r>
            <a:r>
              <a:rPr lang="cs-CZ" sz="3200" b="1" dirty="0" err="1" smtClean="0"/>
              <a:t>structures</a:t>
            </a:r>
            <a:r>
              <a:rPr lang="cs-CZ" sz="3200" b="1" dirty="0" smtClean="0"/>
              <a:t> and </a:t>
            </a:r>
            <a:r>
              <a:rPr lang="cs-CZ" sz="3200" b="1" dirty="0" err="1" smtClean="0"/>
              <a:t>strategies</a:t>
            </a:r>
            <a:r>
              <a:rPr lang="cs-CZ" sz="3200" b="1" dirty="0" smtClean="0"/>
              <a:t/>
            </a:r>
            <a:br>
              <a:rPr lang="cs-CZ" sz="3200" b="1" dirty="0" smtClean="0"/>
            </a:br>
            <a:r>
              <a:rPr lang="cs-CZ" sz="2000" b="1" dirty="0" smtClean="0"/>
              <a:t>T. v. </a:t>
            </a:r>
            <a:r>
              <a:rPr lang="cs-CZ" sz="2000" b="1" dirty="0" err="1" smtClean="0"/>
              <a:t>Dijk</a:t>
            </a:r>
            <a:r>
              <a:rPr lang="cs-CZ" sz="2000" b="1" dirty="0" smtClean="0"/>
              <a:t> : </a:t>
            </a:r>
            <a:r>
              <a:rPr lang="en-US" sz="2000" b="1" dirty="0" smtClean="0"/>
              <a:t>On the analysis of parliamentary</a:t>
            </a:r>
            <a:r>
              <a:rPr lang="cs-CZ" sz="2000" b="1" dirty="0" smtClean="0"/>
              <a:t> </a:t>
            </a:r>
            <a:r>
              <a:rPr lang="en-US" sz="2000" b="1" dirty="0" smtClean="0"/>
              <a:t>debates on immigration</a:t>
            </a:r>
            <a:endParaRPr lang="cs-CZ" sz="2000" dirty="0" smtClean="0"/>
          </a:p>
        </p:txBody>
      </p:sp>
      <p:sp>
        <p:nvSpPr>
          <p:cNvPr id="14339" name="Zástupný symbol pro obsah 2"/>
          <p:cNvSpPr>
            <a:spLocks noGrp="1"/>
          </p:cNvSpPr>
          <p:nvPr>
            <p:ph idx="1"/>
          </p:nvPr>
        </p:nvSpPr>
        <p:spPr>
          <a:xfrm>
            <a:off x="539750" y="1989138"/>
            <a:ext cx="8229600" cy="4383087"/>
          </a:xfrm>
        </p:spPr>
        <p:txBody>
          <a:bodyPr>
            <a:normAutofit lnSpcReduction="10000"/>
          </a:bodyPr>
          <a:lstStyle/>
          <a:p>
            <a:r>
              <a:rPr lang="cs-CZ" b="1" dirty="0" err="1" smtClean="0"/>
              <a:t>Disclaimer</a:t>
            </a:r>
            <a:endParaRPr lang="cs-CZ" b="1" dirty="0" smtClean="0"/>
          </a:p>
          <a:p>
            <a:pPr lvl="1"/>
            <a:r>
              <a:rPr lang="cs-CZ" sz="2000" dirty="0" err="1" smtClean="0"/>
              <a:t>apparent</a:t>
            </a:r>
            <a:r>
              <a:rPr lang="cs-CZ" sz="2000" dirty="0" smtClean="0"/>
              <a:t> </a:t>
            </a:r>
            <a:r>
              <a:rPr lang="cs-CZ" sz="2000" dirty="0" err="1" smtClean="0"/>
              <a:t>denial</a:t>
            </a:r>
            <a:r>
              <a:rPr lang="cs-CZ" sz="2000" dirty="0" smtClean="0"/>
              <a:t> ( I </a:t>
            </a:r>
            <a:r>
              <a:rPr lang="cs-CZ" sz="2000" dirty="0" err="1" smtClean="0"/>
              <a:t>have</a:t>
            </a:r>
            <a:r>
              <a:rPr lang="cs-CZ" sz="2000" dirty="0" smtClean="0"/>
              <a:t> </a:t>
            </a:r>
            <a:r>
              <a:rPr lang="cs-CZ" sz="2000" dirty="0" err="1" smtClean="0"/>
              <a:t>nothing</a:t>
            </a:r>
            <a:r>
              <a:rPr lang="cs-CZ" sz="2000" dirty="0" smtClean="0"/>
              <a:t> </a:t>
            </a:r>
            <a:r>
              <a:rPr lang="cs-CZ" sz="2000" dirty="0" err="1" smtClean="0"/>
              <a:t>against</a:t>
            </a:r>
            <a:r>
              <a:rPr lang="cs-CZ" sz="2000" dirty="0" smtClean="0"/>
              <a:t> </a:t>
            </a:r>
            <a:r>
              <a:rPr lang="cs-CZ" sz="2000" dirty="0" err="1" smtClean="0"/>
              <a:t>them</a:t>
            </a:r>
            <a:r>
              <a:rPr lang="cs-CZ" sz="2000" dirty="0" smtClean="0"/>
              <a:t> , but ... )</a:t>
            </a:r>
          </a:p>
          <a:p>
            <a:pPr lvl="1"/>
            <a:r>
              <a:rPr lang="cs-CZ" sz="2000" dirty="0" err="1" smtClean="0"/>
              <a:t>apparent</a:t>
            </a:r>
            <a:r>
              <a:rPr lang="cs-CZ" sz="2000" dirty="0" smtClean="0"/>
              <a:t> </a:t>
            </a:r>
            <a:r>
              <a:rPr lang="cs-CZ" sz="2000" dirty="0" err="1" smtClean="0"/>
              <a:t>concession</a:t>
            </a:r>
            <a:r>
              <a:rPr lang="cs-CZ" sz="2000" dirty="0" smtClean="0"/>
              <a:t> ( Not </a:t>
            </a:r>
            <a:r>
              <a:rPr lang="cs-CZ" sz="2000" dirty="0" err="1" smtClean="0"/>
              <a:t>all</a:t>
            </a:r>
            <a:r>
              <a:rPr lang="cs-CZ" sz="2000" dirty="0" smtClean="0"/>
              <a:t> </a:t>
            </a:r>
            <a:r>
              <a:rPr lang="cs-CZ" sz="2000" dirty="0" err="1" smtClean="0"/>
              <a:t>of</a:t>
            </a:r>
            <a:r>
              <a:rPr lang="cs-CZ" sz="2000" dirty="0" smtClean="0"/>
              <a:t> </a:t>
            </a:r>
            <a:r>
              <a:rPr lang="cs-CZ" sz="2000" dirty="0" err="1" smtClean="0"/>
              <a:t>them</a:t>
            </a:r>
            <a:r>
              <a:rPr lang="cs-CZ" sz="2000" dirty="0" smtClean="0"/>
              <a:t> are </a:t>
            </a:r>
            <a:r>
              <a:rPr lang="cs-CZ" sz="2000" dirty="0" err="1" smtClean="0"/>
              <a:t>thieves</a:t>
            </a:r>
            <a:r>
              <a:rPr lang="cs-CZ" sz="2000" dirty="0" smtClean="0"/>
              <a:t>, but ... )</a:t>
            </a:r>
          </a:p>
          <a:p>
            <a:pPr lvl="1"/>
            <a:r>
              <a:rPr lang="cs-CZ" sz="2000" dirty="0" err="1" smtClean="0"/>
              <a:t>apparent</a:t>
            </a:r>
            <a:r>
              <a:rPr lang="cs-CZ" sz="2000" dirty="0" smtClean="0"/>
              <a:t> </a:t>
            </a:r>
            <a:r>
              <a:rPr lang="cs-CZ" sz="2000" dirty="0" err="1" smtClean="0"/>
              <a:t>empathy</a:t>
            </a:r>
            <a:r>
              <a:rPr lang="cs-CZ" sz="2000" dirty="0" smtClean="0"/>
              <a:t> ( I </a:t>
            </a:r>
            <a:r>
              <a:rPr lang="cs-CZ" sz="2000" dirty="0" err="1" smtClean="0"/>
              <a:t>know</a:t>
            </a:r>
            <a:r>
              <a:rPr lang="cs-CZ" sz="2000" dirty="0" smtClean="0"/>
              <a:t> </a:t>
            </a:r>
            <a:r>
              <a:rPr lang="cs-CZ" sz="2000" dirty="0" err="1" smtClean="0"/>
              <a:t>that</a:t>
            </a:r>
            <a:r>
              <a:rPr lang="cs-CZ" sz="2000" dirty="0" smtClean="0"/>
              <a:t> </a:t>
            </a:r>
            <a:r>
              <a:rPr lang="cs-CZ" sz="2000" dirty="0" err="1" smtClean="0"/>
              <a:t>it</a:t>
            </a:r>
            <a:r>
              <a:rPr lang="cs-CZ" sz="2000" dirty="0" smtClean="0"/>
              <a:t> </a:t>
            </a:r>
            <a:r>
              <a:rPr lang="cs-CZ" sz="2000" dirty="0" err="1" smtClean="0"/>
              <a:t>was</a:t>
            </a:r>
            <a:r>
              <a:rPr lang="cs-CZ" sz="2000" dirty="0" smtClean="0"/>
              <a:t> </a:t>
            </a:r>
            <a:r>
              <a:rPr lang="cs-CZ" sz="2000" dirty="0" err="1" smtClean="0"/>
              <a:t>difficult</a:t>
            </a:r>
            <a:r>
              <a:rPr lang="cs-CZ" sz="2000" dirty="0" smtClean="0"/>
              <a:t> </a:t>
            </a:r>
            <a:r>
              <a:rPr lang="cs-CZ" sz="2000" dirty="0" err="1" smtClean="0"/>
              <a:t>for</a:t>
            </a:r>
            <a:r>
              <a:rPr lang="cs-CZ" sz="2000" dirty="0" smtClean="0"/>
              <a:t> </a:t>
            </a:r>
            <a:r>
              <a:rPr lang="cs-CZ" sz="2000" dirty="0" err="1" smtClean="0"/>
              <a:t>them</a:t>
            </a:r>
            <a:r>
              <a:rPr lang="cs-CZ" sz="2000" dirty="0" smtClean="0"/>
              <a:t> in </a:t>
            </a:r>
            <a:r>
              <a:rPr lang="cs-CZ" sz="2000" dirty="0" err="1" smtClean="0"/>
              <a:t>the</a:t>
            </a:r>
            <a:r>
              <a:rPr lang="cs-CZ" sz="2000" dirty="0" smtClean="0"/>
              <a:t> past, but...) </a:t>
            </a:r>
          </a:p>
          <a:p>
            <a:pPr lvl="1"/>
            <a:r>
              <a:rPr lang="cs-CZ" sz="2000" dirty="0" err="1" smtClean="0"/>
              <a:t>apparent</a:t>
            </a:r>
            <a:r>
              <a:rPr lang="cs-CZ" sz="2000" dirty="0" smtClean="0"/>
              <a:t> ignorance (I do not </a:t>
            </a:r>
            <a:r>
              <a:rPr lang="cs-CZ" sz="2000" dirty="0" err="1" smtClean="0"/>
              <a:t>know</a:t>
            </a:r>
            <a:r>
              <a:rPr lang="cs-CZ" sz="2000" dirty="0" smtClean="0"/>
              <a:t> </a:t>
            </a:r>
            <a:r>
              <a:rPr lang="cs-CZ" sz="2000" dirty="0" err="1" smtClean="0"/>
              <a:t>about</a:t>
            </a:r>
            <a:r>
              <a:rPr lang="cs-CZ" sz="2000" dirty="0" smtClean="0"/>
              <a:t> </a:t>
            </a:r>
            <a:r>
              <a:rPr lang="cs-CZ" sz="2000" dirty="0" err="1" smtClean="0"/>
              <a:t>that</a:t>
            </a:r>
            <a:r>
              <a:rPr lang="cs-CZ" sz="2000" dirty="0" smtClean="0"/>
              <a:t> , but ... )</a:t>
            </a:r>
          </a:p>
          <a:p>
            <a:pPr lvl="1"/>
            <a:r>
              <a:rPr lang="cs-CZ" sz="2000" dirty="0" err="1" smtClean="0"/>
              <a:t>apparent</a:t>
            </a:r>
            <a:r>
              <a:rPr lang="cs-CZ" sz="2000" dirty="0" smtClean="0"/>
              <a:t> </a:t>
            </a:r>
            <a:r>
              <a:rPr lang="cs-CZ" sz="2000" dirty="0" err="1" smtClean="0"/>
              <a:t>excuse</a:t>
            </a:r>
            <a:r>
              <a:rPr lang="cs-CZ" sz="2000" dirty="0" smtClean="0"/>
              <a:t> ( </a:t>
            </a:r>
            <a:r>
              <a:rPr lang="cs-CZ" sz="2000" dirty="0" err="1" smtClean="0"/>
              <a:t>I'm</a:t>
            </a:r>
            <a:r>
              <a:rPr lang="cs-CZ" sz="2000" dirty="0" smtClean="0"/>
              <a:t> </a:t>
            </a:r>
            <a:r>
              <a:rPr lang="cs-CZ" sz="2000" dirty="0" err="1" smtClean="0"/>
              <a:t>sorry</a:t>
            </a:r>
            <a:r>
              <a:rPr lang="cs-CZ" sz="2000" dirty="0" smtClean="0"/>
              <a:t> , but ... )</a:t>
            </a:r>
          </a:p>
          <a:p>
            <a:pPr lvl="1"/>
            <a:r>
              <a:rPr lang="cs-CZ" sz="2000" dirty="0" err="1" smtClean="0"/>
              <a:t>reversal</a:t>
            </a:r>
            <a:r>
              <a:rPr lang="cs-CZ" sz="2000" dirty="0" smtClean="0"/>
              <a:t> </a:t>
            </a:r>
            <a:r>
              <a:rPr lang="cs-CZ" sz="2000" dirty="0" err="1" smtClean="0"/>
              <a:t>of</a:t>
            </a:r>
            <a:r>
              <a:rPr lang="cs-CZ" sz="2000" dirty="0" smtClean="0"/>
              <a:t> </a:t>
            </a:r>
            <a:r>
              <a:rPr lang="cs-CZ" sz="2000" dirty="0" err="1" smtClean="0"/>
              <a:t>guilt</a:t>
            </a:r>
            <a:r>
              <a:rPr lang="cs-CZ" sz="2000" dirty="0" smtClean="0"/>
              <a:t> ( </a:t>
            </a:r>
            <a:r>
              <a:rPr lang="cs-CZ" sz="2000" dirty="0" err="1" smtClean="0"/>
              <a:t>guilt</a:t>
            </a:r>
            <a:r>
              <a:rPr lang="cs-CZ" sz="2000" dirty="0" smtClean="0"/>
              <a:t> </a:t>
            </a:r>
            <a:r>
              <a:rPr lang="cs-CZ" sz="2000" dirty="0" err="1" smtClean="0"/>
              <a:t>delegation</a:t>
            </a:r>
            <a:r>
              <a:rPr lang="cs-CZ" sz="2000" dirty="0" smtClean="0"/>
              <a:t> on </a:t>
            </a:r>
            <a:r>
              <a:rPr lang="cs-CZ" sz="2000" dirty="0" err="1" smtClean="0"/>
              <a:t>the</a:t>
            </a:r>
            <a:r>
              <a:rPr lang="cs-CZ" sz="2000" dirty="0" smtClean="0"/>
              <a:t> </a:t>
            </a:r>
            <a:r>
              <a:rPr lang="cs-CZ" sz="2000" dirty="0" err="1" smtClean="0"/>
              <a:t>victim</a:t>
            </a:r>
            <a:r>
              <a:rPr lang="cs-CZ" sz="2000" dirty="0" smtClean="0"/>
              <a:t> – ex. rape)</a:t>
            </a:r>
          </a:p>
          <a:p>
            <a:pPr lvl="1"/>
            <a:r>
              <a:rPr lang="cs-CZ" sz="2000" dirty="0" smtClean="0"/>
              <a:t>transfer ( I </a:t>
            </a:r>
            <a:r>
              <a:rPr lang="cs-CZ" sz="2000" dirty="0" err="1" smtClean="0"/>
              <a:t>have</a:t>
            </a:r>
            <a:r>
              <a:rPr lang="cs-CZ" sz="2000" dirty="0" smtClean="0"/>
              <a:t> no </a:t>
            </a:r>
            <a:r>
              <a:rPr lang="cs-CZ" sz="2000" dirty="0" err="1" smtClean="0"/>
              <a:t>problem</a:t>
            </a:r>
            <a:r>
              <a:rPr lang="cs-CZ" sz="2000" dirty="0" smtClean="0"/>
              <a:t> </a:t>
            </a:r>
            <a:r>
              <a:rPr lang="cs-CZ" sz="2000" dirty="0" err="1" smtClean="0"/>
              <a:t>with</a:t>
            </a:r>
            <a:r>
              <a:rPr lang="cs-CZ" sz="2000" dirty="0" smtClean="0"/>
              <a:t> </a:t>
            </a:r>
            <a:r>
              <a:rPr lang="cs-CZ" sz="2000" dirty="0" err="1" smtClean="0"/>
              <a:t>this</a:t>
            </a:r>
            <a:r>
              <a:rPr lang="cs-CZ" sz="2000" dirty="0" smtClean="0"/>
              <a:t>, but my </a:t>
            </a:r>
            <a:r>
              <a:rPr lang="cs-CZ" sz="2000" dirty="0" err="1" smtClean="0"/>
              <a:t>clients</a:t>
            </a:r>
            <a:r>
              <a:rPr lang="cs-CZ" sz="2000" dirty="0" smtClean="0"/>
              <a:t> ... )</a:t>
            </a:r>
            <a:endParaRPr lang="cs-CZ" sz="1800" dirty="0" smtClean="0"/>
          </a:p>
          <a:p>
            <a:r>
              <a:rPr lang="cs-CZ" b="1" dirty="0" smtClean="0"/>
              <a:t>Specificity and </a:t>
            </a:r>
            <a:r>
              <a:rPr lang="cs-CZ" b="1" dirty="0" err="1" smtClean="0"/>
              <a:t>completeness</a:t>
            </a:r>
            <a:r>
              <a:rPr lang="cs-CZ" dirty="0" smtClean="0"/>
              <a:t> </a:t>
            </a:r>
            <a:r>
              <a:rPr lang="cs-CZ" sz="2800" dirty="0" smtClean="0"/>
              <a:t>(</a:t>
            </a:r>
            <a:r>
              <a:rPr lang="cs-CZ" sz="2800" dirty="0" err="1" smtClean="0"/>
              <a:t>ideological</a:t>
            </a:r>
            <a:r>
              <a:rPr lang="cs-CZ" sz="2800" dirty="0" smtClean="0"/>
              <a:t> square)</a:t>
            </a:r>
          </a:p>
        </p:txBody>
      </p:sp>
    </p:spTree>
    <p:extLst>
      <p:ext uri="{BB962C8B-B14F-4D97-AF65-F5344CB8AC3E}">
        <p14:creationId xmlns:p14="http://schemas.microsoft.com/office/powerpoint/2010/main" val="593965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457200" y="457200"/>
            <a:ext cx="8229600" cy="163513"/>
          </a:xfrm>
        </p:spPr>
        <p:txBody>
          <a:bodyPr>
            <a:normAutofit fontScale="90000"/>
          </a:bodyPr>
          <a:lstStyle/>
          <a:p>
            <a:endParaRPr lang="cs-CZ" smtClean="0"/>
          </a:p>
        </p:txBody>
      </p:sp>
      <p:sp>
        <p:nvSpPr>
          <p:cNvPr id="3" name="Zástupný symbol pro obsah 2"/>
          <p:cNvSpPr>
            <a:spLocks noGrp="1"/>
          </p:cNvSpPr>
          <p:nvPr>
            <p:ph idx="1"/>
          </p:nvPr>
        </p:nvSpPr>
        <p:spPr>
          <a:xfrm>
            <a:off x="457200" y="1196975"/>
            <a:ext cx="8229600" cy="4670425"/>
          </a:xfrm>
        </p:spPr>
        <p:txBody>
          <a:bodyPr/>
          <a:lstStyle/>
          <a:p>
            <a:pPr>
              <a:defRPr/>
            </a:pPr>
            <a:r>
              <a:rPr lang="en-US" b="1" dirty="0" smtClean="0"/>
              <a:t>Propositional structures</a:t>
            </a:r>
            <a:r>
              <a:rPr lang="en-US" dirty="0" smtClean="0"/>
              <a:t> </a:t>
            </a:r>
            <a:r>
              <a:rPr lang="en-US" sz="2400" dirty="0" smtClean="0"/>
              <a:t>(</a:t>
            </a:r>
            <a:r>
              <a:rPr lang="cs-CZ" sz="2400" dirty="0" err="1"/>
              <a:t>who</a:t>
            </a:r>
            <a:r>
              <a:rPr lang="cs-CZ" sz="2400" dirty="0"/>
              <a:t> </a:t>
            </a:r>
            <a:r>
              <a:rPr lang="cs-CZ" sz="2400" dirty="0" err="1"/>
              <a:t>is</a:t>
            </a:r>
            <a:r>
              <a:rPr lang="cs-CZ" sz="2400" dirty="0"/>
              <a:t> </a:t>
            </a:r>
            <a:r>
              <a:rPr lang="cs-CZ" sz="2400" dirty="0" err="1"/>
              <a:t>presented</a:t>
            </a:r>
            <a:r>
              <a:rPr lang="cs-CZ" sz="2400" dirty="0"/>
              <a:t> as </a:t>
            </a:r>
            <a:r>
              <a:rPr lang="cs-CZ" sz="2400" dirty="0" err="1"/>
              <a:t>an</a:t>
            </a:r>
            <a:r>
              <a:rPr lang="cs-CZ" sz="2400" dirty="0"/>
              <a:t> </a:t>
            </a:r>
            <a:r>
              <a:rPr lang="cs-CZ" sz="2400" dirty="0" err="1"/>
              <a:t>actor</a:t>
            </a:r>
            <a:r>
              <a:rPr lang="cs-CZ" sz="2400" dirty="0"/>
              <a:t> and </a:t>
            </a:r>
            <a:r>
              <a:rPr lang="cs-CZ" sz="2400" dirty="0" err="1"/>
              <a:t>who</a:t>
            </a:r>
            <a:r>
              <a:rPr lang="cs-CZ" sz="2400" dirty="0"/>
              <a:t> as a </a:t>
            </a:r>
            <a:r>
              <a:rPr lang="cs-CZ" sz="2400" dirty="0" err="1"/>
              <a:t>passive</a:t>
            </a:r>
            <a:r>
              <a:rPr lang="cs-CZ" sz="2400" dirty="0"/>
              <a:t> </a:t>
            </a:r>
            <a:r>
              <a:rPr lang="cs-CZ" sz="2400" dirty="0" err="1"/>
              <a:t>victim</a:t>
            </a:r>
            <a:r>
              <a:rPr lang="cs-CZ" sz="2400" dirty="0"/>
              <a:t> </a:t>
            </a:r>
            <a:r>
              <a:rPr lang="cs-CZ" sz="2400" dirty="0" err="1"/>
              <a:t>of</a:t>
            </a:r>
            <a:r>
              <a:rPr lang="cs-CZ" sz="2400" dirty="0"/>
              <a:t> </a:t>
            </a:r>
            <a:r>
              <a:rPr lang="cs-CZ" sz="2400" dirty="0" err="1"/>
              <a:t>certain</a:t>
            </a:r>
            <a:r>
              <a:rPr lang="cs-CZ" sz="2400" dirty="0"/>
              <a:t> </a:t>
            </a:r>
            <a:r>
              <a:rPr lang="cs-CZ" sz="2400" dirty="0" err="1"/>
              <a:t>crimes</a:t>
            </a:r>
            <a:r>
              <a:rPr lang="cs-CZ" sz="2400" dirty="0"/>
              <a:t> </a:t>
            </a:r>
            <a:r>
              <a:rPr lang="cs-CZ" sz="2400" dirty="0" err="1"/>
              <a:t>or</a:t>
            </a:r>
            <a:r>
              <a:rPr lang="cs-CZ" sz="2400" dirty="0"/>
              <a:t> </a:t>
            </a:r>
            <a:r>
              <a:rPr lang="cs-CZ" sz="2400" dirty="0" err="1"/>
              <a:t>situations</a:t>
            </a:r>
            <a:r>
              <a:rPr lang="en-US" sz="2400" dirty="0" smtClean="0"/>
              <a:t>)</a:t>
            </a:r>
          </a:p>
          <a:p>
            <a:pPr>
              <a:defRPr/>
            </a:pPr>
            <a:r>
              <a:rPr lang="en-US" b="1" dirty="0" smtClean="0"/>
              <a:t>Evidence</a:t>
            </a:r>
            <a:r>
              <a:rPr lang="en-US" dirty="0" smtClean="0"/>
              <a:t> </a:t>
            </a:r>
            <a:endParaRPr lang="cs-CZ" dirty="0" smtClean="0"/>
          </a:p>
          <a:p>
            <a:pPr>
              <a:defRPr/>
            </a:pPr>
            <a:r>
              <a:rPr lang="cs-CZ" b="1" dirty="0" err="1" smtClean="0"/>
              <a:t>Contrast</a:t>
            </a:r>
            <a:endParaRPr lang="en-US" b="1" dirty="0" smtClean="0"/>
          </a:p>
          <a:p>
            <a:pPr>
              <a:defRPr/>
            </a:pPr>
            <a:r>
              <a:rPr lang="en-US" b="1" dirty="0" smtClean="0"/>
              <a:t>Illustration</a:t>
            </a:r>
          </a:p>
          <a:p>
            <a:pPr>
              <a:defRPr/>
            </a:pPr>
            <a:r>
              <a:rPr lang="en-US" b="1" dirty="0" err="1" smtClean="0"/>
              <a:t>Intertextuality</a:t>
            </a:r>
            <a:r>
              <a:rPr lang="en-US" dirty="0" smtClean="0"/>
              <a:t> </a:t>
            </a:r>
          </a:p>
          <a:p>
            <a:pPr>
              <a:defRPr/>
            </a:pPr>
            <a:r>
              <a:rPr lang="en-US" b="1" dirty="0" err="1" smtClean="0"/>
              <a:t>Lexicality</a:t>
            </a:r>
            <a:r>
              <a:rPr lang="en-US" dirty="0" smtClean="0"/>
              <a:t> </a:t>
            </a:r>
            <a:r>
              <a:rPr lang="en-US" sz="2400" dirty="0" smtClean="0"/>
              <a:t>(illegal or undocumented, illegalized ; broken,  incomplete families or one-parent families)</a:t>
            </a:r>
          </a:p>
          <a:p>
            <a:pPr marL="0" indent="0">
              <a:buFont typeface="Wingdings" pitchFamily="2" charset="2"/>
              <a:buNone/>
              <a:defRPr/>
            </a:pPr>
            <a:endParaRPr lang="en-US" sz="2000" dirty="0"/>
          </a:p>
        </p:txBody>
      </p:sp>
    </p:spTree>
    <p:extLst>
      <p:ext uri="{BB962C8B-B14F-4D97-AF65-F5344CB8AC3E}">
        <p14:creationId xmlns:p14="http://schemas.microsoft.com/office/powerpoint/2010/main" val="1043841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457200" y="457200"/>
            <a:ext cx="8229600" cy="307975"/>
          </a:xfrm>
        </p:spPr>
        <p:txBody>
          <a:bodyPr>
            <a:normAutofit fontScale="90000"/>
          </a:bodyPr>
          <a:lstStyle/>
          <a:p>
            <a:endParaRPr lang="cs-CZ" smtClean="0"/>
          </a:p>
        </p:txBody>
      </p:sp>
      <p:sp>
        <p:nvSpPr>
          <p:cNvPr id="16387" name="Zástupný symbol pro obsah 2"/>
          <p:cNvSpPr>
            <a:spLocks noGrp="1"/>
          </p:cNvSpPr>
          <p:nvPr>
            <p:ph idx="1"/>
          </p:nvPr>
        </p:nvSpPr>
        <p:spPr>
          <a:xfrm>
            <a:off x="457200" y="1052513"/>
            <a:ext cx="8229600" cy="4814887"/>
          </a:xfrm>
        </p:spPr>
        <p:txBody>
          <a:bodyPr/>
          <a:lstStyle/>
          <a:p>
            <a:r>
              <a:rPr lang="en-US" b="1" dirty="0" smtClean="0"/>
              <a:t>Rhetoric</a:t>
            </a:r>
            <a:r>
              <a:rPr lang="en-US" dirty="0" smtClean="0"/>
              <a:t>: </a:t>
            </a:r>
            <a:r>
              <a:rPr lang="en-US" sz="2400" dirty="0" smtClean="0"/>
              <a:t>the use of metaphors , hyperbole, euphemism, irony </a:t>
            </a:r>
            <a:endParaRPr lang="en-US" dirty="0" smtClean="0"/>
          </a:p>
          <a:p>
            <a:r>
              <a:rPr lang="cs-CZ" b="1" dirty="0" err="1" smtClean="0"/>
              <a:t>Nominalization</a:t>
            </a:r>
            <a:r>
              <a:rPr lang="cs-CZ" dirty="0" smtClean="0"/>
              <a:t>: </a:t>
            </a:r>
            <a:r>
              <a:rPr lang="cs-CZ" sz="2400" dirty="0" err="1" smtClean="0"/>
              <a:t>Failure</a:t>
            </a:r>
            <a:r>
              <a:rPr lang="cs-CZ" sz="2400" dirty="0" smtClean="0"/>
              <a:t> to display </a:t>
            </a:r>
            <a:r>
              <a:rPr lang="cs-CZ" sz="2400" dirty="0" err="1" smtClean="0"/>
              <a:t>this</a:t>
            </a:r>
            <a:r>
              <a:rPr lang="cs-CZ" sz="2400" dirty="0" smtClean="0"/>
              <a:t> </a:t>
            </a:r>
            <a:r>
              <a:rPr lang="cs-CZ" sz="2400" dirty="0" err="1" smtClean="0"/>
              <a:t>notice</a:t>
            </a:r>
            <a:r>
              <a:rPr lang="cs-CZ" sz="2400" dirty="0" smtClean="0"/>
              <a:t> </a:t>
            </a:r>
            <a:r>
              <a:rPr lang="cs-CZ" sz="2400" dirty="0" err="1" smtClean="0"/>
              <a:t>will</a:t>
            </a:r>
            <a:r>
              <a:rPr lang="cs-CZ" sz="2400" dirty="0" smtClean="0"/>
              <a:t> </a:t>
            </a:r>
            <a:r>
              <a:rPr lang="cs-CZ" sz="2400" dirty="0" err="1" smtClean="0"/>
              <a:t>result</a:t>
            </a:r>
            <a:r>
              <a:rPr lang="cs-CZ" sz="2400" dirty="0" smtClean="0"/>
              <a:t> in </a:t>
            </a:r>
            <a:r>
              <a:rPr lang="cs-CZ" sz="2400" dirty="0" err="1" smtClean="0"/>
              <a:t>prosecution</a:t>
            </a:r>
            <a:r>
              <a:rPr lang="cs-CZ" sz="2400" dirty="0" smtClean="0"/>
              <a:t>.</a:t>
            </a:r>
          </a:p>
          <a:p>
            <a:r>
              <a:rPr lang="cs-CZ" b="1" dirty="0" err="1" smtClean="0"/>
              <a:t>Passivization</a:t>
            </a:r>
            <a:r>
              <a:rPr lang="cs-CZ" dirty="0" smtClean="0"/>
              <a:t>: </a:t>
            </a:r>
            <a:r>
              <a:rPr lang="cs-CZ" sz="2400" dirty="0" smtClean="0"/>
              <a:t>A man </a:t>
            </a:r>
            <a:r>
              <a:rPr lang="cs-CZ" sz="2400" dirty="0" err="1" smtClean="0"/>
              <a:t>was</a:t>
            </a:r>
            <a:r>
              <a:rPr lang="cs-CZ" sz="2400" dirty="0" smtClean="0"/>
              <a:t> </a:t>
            </a:r>
            <a:r>
              <a:rPr lang="cs-CZ" sz="2400" dirty="0" err="1" smtClean="0"/>
              <a:t>killed</a:t>
            </a:r>
            <a:r>
              <a:rPr lang="cs-CZ" sz="2400" dirty="0" smtClean="0"/>
              <a:t> by </a:t>
            </a:r>
            <a:r>
              <a:rPr lang="cs-CZ" sz="2400" dirty="0" err="1" smtClean="0"/>
              <a:t>policemen</a:t>
            </a:r>
            <a:r>
              <a:rPr lang="cs-CZ" sz="2400" dirty="0" smtClean="0"/>
              <a:t>  / </a:t>
            </a:r>
            <a:r>
              <a:rPr lang="cs-CZ" sz="2400" dirty="0" err="1" smtClean="0"/>
              <a:t>policemen</a:t>
            </a:r>
            <a:r>
              <a:rPr lang="cs-CZ" sz="2400" dirty="0" smtClean="0"/>
              <a:t> </a:t>
            </a:r>
            <a:r>
              <a:rPr lang="cs-CZ" sz="2400" dirty="0" err="1" smtClean="0"/>
              <a:t>killed</a:t>
            </a:r>
            <a:r>
              <a:rPr lang="cs-CZ" sz="2400" dirty="0" smtClean="0"/>
              <a:t> a man.</a:t>
            </a:r>
          </a:p>
          <a:p>
            <a:r>
              <a:rPr lang="cs-CZ" sz="2800" b="1" dirty="0" err="1" smtClean="0"/>
              <a:t>Ordering</a:t>
            </a:r>
            <a:r>
              <a:rPr lang="cs-CZ" sz="2800" b="1" dirty="0" smtClean="0"/>
              <a:t> </a:t>
            </a:r>
            <a:r>
              <a:rPr lang="cs-CZ" sz="2800" b="1" dirty="0" err="1" smtClean="0"/>
              <a:t>of</a:t>
            </a:r>
            <a:r>
              <a:rPr lang="cs-CZ" sz="2800" b="1" dirty="0" smtClean="0"/>
              <a:t> </a:t>
            </a:r>
            <a:r>
              <a:rPr lang="cs-CZ" sz="2800" b="1" dirty="0" err="1" smtClean="0"/>
              <a:t>the</a:t>
            </a:r>
            <a:r>
              <a:rPr lang="cs-CZ" sz="2800" b="1" dirty="0" smtClean="0"/>
              <a:t> </a:t>
            </a:r>
            <a:r>
              <a:rPr lang="cs-CZ" sz="2800" b="1" dirty="0" err="1" smtClean="0"/>
              <a:t>words</a:t>
            </a:r>
            <a:r>
              <a:rPr lang="cs-CZ" sz="2800" dirty="0" smtClean="0"/>
              <a:t>: </a:t>
            </a:r>
            <a:r>
              <a:rPr lang="cs-CZ" sz="2400" dirty="0" err="1" smtClean="0"/>
              <a:t>Employers</a:t>
            </a:r>
            <a:r>
              <a:rPr lang="cs-CZ" sz="2400" dirty="0" smtClean="0"/>
              <a:t> are </a:t>
            </a:r>
            <a:r>
              <a:rPr lang="cs-CZ" sz="2400" dirty="0" err="1" smtClean="0"/>
              <a:t>quarrelling</a:t>
            </a:r>
            <a:r>
              <a:rPr lang="cs-CZ" sz="2400" dirty="0" smtClean="0"/>
              <a:t> </a:t>
            </a:r>
            <a:r>
              <a:rPr lang="cs-CZ" sz="2400" dirty="0" err="1" smtClean="0"/>
              <a:t>with</a:t>
            </a:r>
            <a:r>
              <a:rPr lang="cs-CZ" sz="2400" dirty="0" smtClean="0"/>
              <a:t> </a:t>
            </a:r>
            <a:r>
              <a:rPr lang="cs-CZ" sz="2400" dirty="0" err="1" smtClean="0"/>
              <a:t>the</a:t>
            </a:r>
            <a:r>
              <a:rPr lang="cs-CZ" sz="2400" dirty="0" smtClean="0"/>
              <a:t> </a:t>
            </a:r>
            <a:r>
              <a:rPr lang="cs-CZ" sz="2400" dirty="0" err="1" smtClean="0"/>
              <a:t>trade-unions</a:t>
            </a:r>
            <a:r>
              <a:rPr lang="cs-CZ" sz="2400" dirty="0" smtClean="0"/>
              <a:t> / </a:t>
            </a:r>
            <a:r>
              <a:rPr lang="cs-CZ" sz="2400" dirty="0" err="1" smtClean="0"/>
              <a:t>Trade-unions</a:t>
            </a:r>
            <a:r>
              <a:rPr lang="cs-CZ" sz="2400" dirty="0" smtClean="0"/>
              <a:t> are </a:t>
            </a:r>
            <a:r>
              <a:rPr lang="cs-CZ" sz="2400" dirty="0" err="1" smtClean="0"/>
              <a:t>quarrelling</a:t>
            </a:r>
            <a:r>
              <a:rPr lang="cs-CZ" sz="2400" dirty="0" smtClean="0"/>
              <a:t> </a:t>
            </a:r>
            <a:r>
              <a:rPr lang="cs-CZ" sz="2400" dirty="0" err="1" smtClean="0"/>
              <a:t>with</a:t>
            </a:r>
            <a:r>
              <a:rPr lang="cs-CZ" sz="2400" dirty="0" smtClean="0"/>
              <a:t> </a:t>
            </a:r>
            <a:r>
              <a:rPr lang="cs-CZ" sz="2400" dirty="0" err="1" smtClean="0"/>
              <a:t>employers</a:t>
            </a:r>
            <a:endParaRPr lang="cs-CZ" sz="2400" dirty="0" smtClean="0"/>
          </a:p>
        </p:txBody>
      </p:sp>
    </p:spTree>
    <p:extLst>
      <p:ext uri="{BB962C8B-B14F-4D97-AF65-F5344CB8AC3E}">
        <p14:creationId xmlns:p14="http://schemas.microsoft.com/office/powerpoint/2010/main" val="1426913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400" dirty="0" err="1" smtClean="0"/>
              <a:t>Example</a:t>
            </a:r>
            <a:r>
              <a:rPr lang="cs-CZ" sz="2400" dirty="0" smtClean="0"/>
              <a:t>: </a:t>
            </a:r>
            <a:r>
              <a:rPr lang="en-US" sz="2400" dirty="0" smtClean="0"/>
              <a:t>The police do not shoot people. Not any more. Apparently, the word </a:t>
            </a:r>
            <a:r>
              <a:rPr lang="en-US" sz="2400" i="1" dirty="0" smtClean="0"/>
              <a:t>shoot</a:t>
            </a:r>
            <a:r>
              <a:rPr lang="en-US" sz="2400" dirty="0" smtClean="0"/>
              <a:t> has been deleted from the cop-speak dictionary.</a:t>
            </a:r>
            <a:endParaRPr lang="cs-CZ" sz="2400" dirty="0"/>
          </a:p>
        </p:txBody>
      </p:sp>
      <p:sp>
        <p:nvSpPr>
          <p:cNvPr id="3" name="Zástupný symbol pro obsah 2"/>
          <p:cNvSpPr>
            <a:spLocks noGrp="1"/>
          </p:cNvSpPr>
          <p:nvPr>
            <p:ph idx="1"/>
          </p:nvPr>
        </p:nvSpPr>
        <p:spPr/>
        <p:txBody>
          <a:bodyPr/>
          <a:lstStyle/>
          <a:p>
            <a:r>
              <a:rPr lang="en-US" sz="2400" i="1" dirty="0" smtClean="0">
                <a:hlinkClick r:id="rId3"/>
              </a:rPr>
              <a:t>Chicago Tribune</a:t>
            </a:r>
            <a:r>
              <a:rPr lang="en-US" sz="2400" dirty="0" smtClean="0"/>
              <a:t>: </a:t>
            </a:r>
            <a:r>
              <a:rPr lang="cs-CZ" sz="2400" dirty="0" smtClean="0"/>
              <a:t>(…) </a:t>
            </a:r>
            <a:r>
              <a:rPr lang="en-US" sz="2400" dirty="0" smtClean="0"/>
              <a:t>after he had refused orders to drop the knife, McDonald “continued to approach the officers” and that as a result “the officer discharged his weapon, striking the offender.”</a:t>
            </a:r>
            <a:endParaRPr lang="cs-CZ" sz="2400" dirty="0" smtClean="0"/>
          </a:p>
          <a:p>
            <a:r>
              <a:rPr lang="cs-CZ" sz="2400" i="1" dirty="0" smtClean="0">
                <a:hlinkClick r:id="rId4"/>
              </a:rPr>
              <a:t>MPR News</a:t>
            </a:r>
            <a:r>
              <a:rPr lang="cs-CZ" sz="2400" dirty="0" smtClean="0"/>
              <a:t>: </a:t>
            </a:r>
            <a:r>
              <a:rPr lang="en-US" sz="2400" dirty="0" smtClean="0"/>
              <a:t>Fearing for their safety and the safety of the public, they fired their guns, striking the suspect.</a:t>
            </a:r>
            <a:endParaRPr lang="cs-CZ" sz="2400" dirty="0" smtClean="0"/>
          </a:p>
          <a:p>
            <a:endParaRPr lang="cs-CZ" sz="2400" dirty="0">
              <a:hlinkClick r:id="rId5"/>
            </a:endParaRPr>
          </a:p>
          <a:p>
            <a:r>
              <a:rPr lang="en-US" sz="2400" i="1" dirty="0" smtClean="0"/>
              <a:t>Does the language make a difference? I don’t know. Suppose the headlines two weeks ago had said, “In Paris, some people discharged their weapons striking individuals.”</a:t>
            </a:r>
            <a:endParaRPr lang="cs-CZ" sz="2400" i="1" dirty="0" smtClean="0">
              <a:hlinkClick r:id="rId5"/>
            </a:endParaRPr>
          </a:p>
          <a:p>
            <a:r>
              <a:rPr lang="en-US" sz="2000" dirty="0" smtClean="0">
                <a:hlinkClick r:id="rId5"/>
              </a:rPr>
              <a:t>Lisa Wade, PhD</a:t>
            </a:r>
            <a:r>
              <a:rPr lang="en-US" sz="2000" dirty="0" smtClean="0"/>
              <a:t> on December 31, 2015</a:t>
            </a:r>
            <a:r>
              <a:rPr lang="cs-CZ" sz="2000" dirty="0" smtClean="0"/>
              <a:t>, </a:t>
            </a:r>
            <a:r>
              <a:rPr lang="cs-CZ" sz="2000" dirty="0" err="1" smtClean="0"/>
              <a:t>Sociological</a:t>
            </a:r>
            <a:r>
              <a:rPr lang="cs-CZ" sz="2000" dirty="0" smtClean="0"/>
              <a:t> </a:t>
            </a:r>
            <a:r>
              <a:rPr lang="cs-CZ" sz="2000" dirty="0" err="1" smtClean="0"/>
              <a:t>Images</a:t>
            </a:r>
            <a:r>
              <a:rPr lang="en-US" sz="2000" dirty="0" smtClean="0"/>
              <a:t> </a:t>
            </a:r>
            <a:endParaRPr lang="cs-CZ" sz="2000" dirty="0"/>
          </a:p>
        </p:txBody>
      </p:sp>
    </p:spTree>
    <p:extLst>
      <p:ext uri="{BB962C8B-B14F-4D97-AF65-F5344CB8AC3E}">
        <p14:creationId xmlns:p14="http://schemas.microsoft.com/office/powerpoint/2010/main" val="4094026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468313" y="1341438"/>
            <a:ext cx="8229600" cy="1371600"/>
          </a:xfrm>
        </p:spPr>
        <p:txBody>
          <a:bodyPr>
            <a:normAutofit fontScale="90000"/>
          </a:bodyPr>
          <a:lstStyle/>
          <a:p>
            <a:r>
              <a:rPr lang="en-US" sz="2200" smtClean="0"/>
              <a:t>„</a:t>
            </a:r>
            <a:r>
              <a:rPr lang="cs-CZ" sz="2200" smtClean="0"/>
              <a:t>Those who are r</a:t>
            </a:r>
            <a:r>
              <a:rPr lang="en-US" sz="2200" smtClean="0"/>
              <a:t>eally handicapped </a:t>
            </a:r>
            <a:r>
              <a:rPr lang="cs-CZ" sz="2200" smtClean="0"/>
              <a:t>should get the</a:t>
            </a:r>
            <a:r>
              <a:rPr lang="en-US" sz="2200" smtClean="0"/>
              <a:t> benefits on time ---- but </a:t>
            </a:r>
            <a:r>
              <a:rPr lang="cs-CZ" sz="2200" smtClean="0"/>
              <a:t>I just can´t grasp</a:t>
            </a:r>
            <a:r>
              <a:rPr lang="en-US" sz="2200" smtClean="0"/>
              <a:t> the problem of single mothers </a:t>
            </a:r>
            <a:r>
              <a:rPr lang="cs-CZ" sz="2200" smtClean="0"/>
              <a:t>who </a:t>
            </a:r>
            <a:r>
              <a:rPr lang="en-US" sz="2200" smtClean="0"/>
              <a:t>want </a:t>
            </a:r>
            <a:r>
              <a:rPr lang="cs-CZ" sz="2200" smtClean="0"/>
              <a:t>me </a:t>
            </a:r>
            <a:r>
              <a:rPr lang="en-US" sz="2200" smtClean="0"/>
              <a:t>to</a:t>
            </a:r>
            <a:r>
              <a:rPr lang="cs-CZ" sz="2200" smtClean="0"/>
              <a:t> pay them for their</a:t>
            </a:r>
            <a:r>
              <a:rPr lang="en-US" sz="2200" smtClean="0"/>
              <a:t> irresponsibility</a:t>
            </a:r>
            <a:r>
              <a:rPr lang="cs-CZ" sz="2200" smtClean="0"/>
              <a:t>, </a:t>
            </a:r>
            <a:r>
              <a:rPr lang="en-US" sz="2200" smtClean="0"/>
              <a:t>reprehensible</a:t>
            </a:r>
            <a:r>
              <a:rPr lang="cs-CZ" sz="2200" smtClean="0"/>
              <a:t> frivolity</a:t>
            </a:r>
            <a:r>
              <a:rPr lang="en-US" sz="2200" smtClean="0"/>
              <a:t>, </a:t>
            </a:r>
            <a:r>
              <a:rPr lang="cs-CZ" sz="2200" smtClean="0"/>
              <a:t>or their </a:t>
            </a:r>
            <a:r>
              <a:rPr lang="en-US" sz="2200" smtClean="0"/>
              <a:t>sex</a:t>
            </a:r>
            <a:r>
              <a:rPr lang="cs-CZ" sz="2200" smtClean="0"/>
              <a:t>ual</a:t>
            </a:r>
            <a:r>
              <a:rPr lang="en-US" sz="2200" smtClean="0"/>
              <a:t> lust."</a:t>
            </a:r>
            <a:br>
              <a:rPr lang="en-US" sz="2200" smtClean="0"/>
            </a:br>
            <a:r>
              <a:rPr lang="cs-CZ" sz="2200" smtClean="0"/>
              <a:t/>
            </a:r>
            <a:br>
              <a:rPr lang="cs-CZ" sz="2200" smtClean="0"/>
            </a:br>
            <a:r>
              <a:rPr lang="en-US" sz="1600" smtClean="0"/>
              <a:t>(</a:t>
            </a:r>
            <a:r>
              <a:rPr lang="cs-CZ" sz="1600" smtClean="0"/>
              <a:t>Jan Hledík</a:t>
            </a:r>
            <a:r>
              <a:rPr lang="en-US" sz="1600" smtClean="0"/>
              <a:t>, </a:t>
            </a:r>
            <a:r>
              <a:rPr lang="cs-CZ" sz="1600" smtClean="0"/>
              <a:t>from the virtual discussion under the a</a:t>
            </a:r>
            <a:r>
              <a:rPr lang="en-US" sz="1600" smtClean="0"/>
              <a:t>rticle People were </a:t>
            </a:r>
            <a:r>
              <a:rPr lang="cs-CZ" sz="1600" smtClean="0"/>
              <a:t>pampered</a:t>
            </a:r>
            <a:r>
              <a:rPr lang="en-US" sz="1600" smtClean="0"/>
              <a:t>, </a:t>
            </a:r>
            <a:r>
              <a:rPr lang="cs-CZ" sz="1600" smtClean="0"/>
              <a:t>now they must wait for </a:t>
            </a:r>
            <a:r>
              <a:rPr lang="en-US" sz="1600" smtClean="0"/>
              <a:t>the benefits</a:t>
            </a:r>
            <a:r>
              <a:rPr lang="cs-CZ" sz="1600" smtClean="0"/>
              <a:t>, </a:t>
            </a:r>
            <a:r>
              <a:rPr lang="en-US" sz="1600" smtClean="0"/>
              <a:t>says </a:t>
            </a:r>
            <a:r>
              <a:rPr lang="cs-CZ" sz="1600" smtClean="0"/>
              <a:t>the </a:t>
            </a:r>
            <a:r>
              <a:rPr lang="en-US" sz="1600" smtClean="0"/>
              <a:t>Labour Office</a:t>
            </a:r>
            <a:r>
              <a:rPr lang="cs-CZ" sz="1600" smtClean="0"/>
              <a:t>;</a:t>
            </a:r>
            <a:r>
              <a:rPr lang="en-US" sz="1600" smtClean="0"/>
              <a:t> iDNES, February 20, 2013) </a:t>
            </a:r>
            <a:endParaRPr lang="cs-CZ" sz="2200" smtClean="0"/>
          </a:p>
        </p:txBody>
      </p:sp>
      <p:sp>
        <p:nvSpPr>
          <p:cNvPr id="13315" name="Zástupný symbol pro obsah 2"/>
          <p:cNvSpPr>
            <a:spLocks noGrp="1"/>
          </p:cNvSpPr>
          <p:nvPr>
            <p:ph idx="1"/>
          </p:nvPr>
        </p:nvSpPr>
        <p:spPr>
          <a:xfrm>
            <a:off x="457200" y="3284538"/>
            <a:ext cx="8229600" cy="2582862"/>
          </a:xfrm>
        </p:spPr>
        <p:txBody>
          <a:bodyPr>
            <a:normAutofit fontScale="92500" lnSpcReduction="10000"/>
          </a:bodyPr>
          <a:lstStyle/>
          <a:p>
            <a:r>
              <a:rPr lang="en-US" sz="2400" dirty="0" smtClean="0">
                <a:solidFill>
                  <a:schemeClr val="bg2">
                    <a:lumMod val="25000"/>
                  </a:schemeClr>
                </a:solidFill>
              </a:rPr>
              <a:t>Who is constructed as having a legitimate entitlement to social benefits and who is</a:t>
            </a:r>
            <a:r>
              <a:rPr lang="cs-CZ" sz="2400" dirty="0" smtClean="0">
                <a:solidFill>
                  <a:schemeClr val="bg2">
                    <a:lumMod val="25000"/>
                  </a:schemeClr>
                </a:solidFill>
              </a:rPr>
              <a:t> not</a:t>
            </a:r>
            <a:r>
              <a:rPr lang="en-US" sz="2400" dirty="0" smtClean="0">
                <a:solidFill>
                  <a:schemeClr val="bg2">
                    <a:lumMod val="25000"/>
                  </a:schemeClr>
                </a:solidFill>
              </a:rPr>
              <a:t>? </a:t>
            </a:r>
            <a:endParaRPr lang="cs-CZ" sz="2400" dirty="0" smtClean="0">
              <a:solidFill>
                <a:schemeClr val="bg2">
                  <a:lumMod val="25000"/>
                </a:schemeClr>
              </a:solidFill>
            </a:endParaRPr>
          </a:p>
          <a:p>
            <a:r>
              <a:rPr lang="en-US" sz="2400" dirty="0" err="1" smtClean="0">
                <a:solidFill>
                  <a:schemeClr val="bg2">
                    <a:lumMod val="25000"/>
                  </a:schemeClr>
                </a:solidFill>
              </a:rPr>
              <a:t>Wh</a:t>
            </a:r>
            <a:r>
              <a:rPr lang="cs-CZ" sz="2400" dirty="0" err="1" smtClean="0">
                <a:solidFill>
                  <a:schemeClr val="bg2">
                    <a:lumMod val="25000"/>
                  </a:schemeClr>
                </a:solidFill>
              </a:rPr>
              <a:t>ich</a:t>
            </a:r>
            <a:r>
              <a:rPr lang="en-US" sz="2400" dirty="0" smtClean="0">
                <a:solidFill>
                  <a:schemeClr val="bg2">
                    <a:lumMod val="25000"/>
                  </a:schemeClr>
                </a:solidFill>
              </a:rPr>
              <a:t> </a:t>
            </a:r>
            <a:r>
              <a:rPr lang="cs-CZ" sz="2400" dirty="0" err="1" smtClean="0">
                <a:solidFill>
                  <a:schemeClr val="bg2">
                    <a:lumMod val="25000"/>
                  </a:schemeClr>
                </a:solidFill>
              </a:rPr>
              <a:t>actors</a:t>
            </a:r>
            <a:r>
              <a:rPr lang="cs-CZ" sz="2400" dirty="0" smtClean="0">
                <a:solidFill>
                  <a:schemeClr val="bg2">
                    <a:lumMod val="25000"/>
                  </a:schemeClr>
                </a:solidFill>
              </a:rPr>
              <a:t> </a:t>
            </a:r>
            <a:r>
              <a:rPr lang="en-US" sz="2400" dirty="0" smtClean="0">
                <a:solidFill>
                  <a:schemeClr val="bg2">
                    <a:lumMod val="25000"/>
                  </a:schemeClr>
                </a:solidFill>
              </a:rPr>
              <a:t>are </a:t>
            </a:r>
            <a:r>
              <a:rPr lang="cs-CZ" sz="2400" dirty="0" err="1" smtClean="0">
                <a:solidFill>
                  <a:schemeClr val="bg2">
                    <a:lumMod val="25000"/>
                  </a:schemeClr>
                </a:solidFill>
              </a:rPr>
              <a:t>hidden</a:t>
            </a:r>
            <a:r>
              <a:rPr lang="cs-CZ" sz="2400" dirty="0" smtClean="0">
                <a:solidFill>
                  <a:schemeClr val="bg2">
                    <a:lumMod val="25000"/>
                  </a:schemeClr>
                </a:solidFill>
              </a:rPr>
              <a:t> </a:t>
            </a:r>
            <a:r>
              <a:rPr lang="en-US" sz="2400" dirty="0" smtClean="0">
                <a:solidFill>
                  <a:schemeClr val="bg2">
                    <a:lumMod val="25000"/>
                  </a:schemeClr>
                </a:solidFill>
              </a:rPr>
              <a:t>in the </a:t>
            </a:r>
            <a:r>
              <a:rPr lang="cs-CZ" sz="2400" dirty="0" err="1" smtClean="0">
                <a:solidFill>
                  <a:schemeClr val="bg2">
                    <a:lumMod val="25000"/>
                  </a:schemeClr>
                </a:solidFill>
              </a:rPr>
              <a:t>statement</a:t>
            </a:r>
            <a:r>
              <a:rPr lang="en-US" sz="2400" dirty="0" smtClean="0">
                <a:solidFill>
                  <a:schemeClr val="bg2">
                    <a:lumMod val="25000"/>
                  </a:schemeClr>
                </a:solidFill>
              </a:rPr>
              <a:t>? </a:t>
            </a:r>
            <a:endParaRPr lang="cs-CZ" sz="2400" dirty="0" smtClean="0">
              <a:solidFill>
                <a:schemeClr val="bg2">
                  <a:lumMod val="25000"/>
                </a:schemeClr>
              </a:solidFill>
            </a:endParaRPr>
          </a:p>
          <a:p>
            <a:r>
              <a:rPr lang="en-US" sz="2400" dirty="0" smtClean="0">
                <a:solidFill>
                  <a:schemeClr val="bg2">
                    <a:lumMod val="25000"/>
                  </a:schemeClr>
                </a:solidFill>
              </a:rPr>
              <a:t>How</a:t>
            </a:r>
            <a:r>
              <a:rPr lang="cs-CZ" sz="2400" dirty="0" smtClean="0">
                <a:solidFill>
                  <a:schemeClr val="bg2">
                    <a:lumMod val="25000"/>
                  </a:schemeClr>
                </a:solidFill>
              </a:rPr>
              <a:t> </a:t>
            </a:r>
            <a:r>
              <a:rPr lang="en-US" sz="2400" dirty="0" smtClean="0">
                <a:solidFill>
                  <a:schemeClr val="bg2">
                    <a:lumMod val="25000"/>
                  </a:schemeClr>
                </a:solidFill>
              </a:rPr>
              <a:t>are </a:t>
            </a:r>
            <a:r>
              <a:rPr lang="cs-CZ" sz="2400" dirty="0" err="1" smtClean="0">
                <a:solidFill>
                  <a:schemeClr val="bg2">
                    <a:lumMod val="25000"/>
                  </a:schemeClr>
                </a:solidFill>
              </a:rPr>
              <a:t>the</a:t>
            </a:r>
            <a:r>
              <a:rPr lang="en-US" sz="2400" dirty="0" smtClean="0">
                <a:solidFill>
                  <a:schemeClr val="bg2">
                    <a:lumMod val="25000"/>
                  </a:schemeClr>
                </a:solidFill>
              </a:rPr>
              <a:t> reasons</a:t>
            </a:r>
            <a:r>
              <a:rPr lang="cs-CZ" sz="2400" dirty="0" smtClean="0">
                <a:solidFill>
                  <a:schemeClr val="bg2">
                    <a:lumMod val="25000"/>
                  </a:schemeClr>
                </a:solidFill>
              </a:rPr>
              <a:t> </a:t>
            </a:r>
            <a:r>
              <a:rPr lang="cs-CZ" sz="2400" dirty="0" err="1" smtClean="0">
                <a:solidFill>
                  <a:schemeClr val="bg2">
                    <a:lumMod val="25000"/>
                  </a:schemeClr>
                </a:solidFill>
              </a:rPr>
              <a:t>of</a:t>
            </a:r>
            <a:r>
              <a:rPr lang="en-US" sz="2400" dirty="0" smtClean="0">
                <a:solidFill>
                  <a:schemeClr val="bg2">
                    <a:lumMod val="25000"/>
                  </a:schemeClr>
                </a:solidFill>
              </a:rPr>
              <a:t> lone motherhood</a:t>
            </a:r>
            <a:r>
              <a:rPr lang="cs-CZ" sz="2400" dirty="0" smtClean="0">
                <a:solidFill>
                  <a:schemeClr val="bg2">
                    <a:lumMod val="25000"/>
                  </a:schemeClr>
                </a:solidFill>
              </a:rPr>
              <a:t> </a:t>
            </a:r>
            <a:r>
              <a:rPr lang="en-US" sz="2400" dirty="0" smtClean="0">
                <a:solidFill>
                  <a:schemeClr val="bg2">
                    <a:lumMod val="25000"/>
                  </a:schemeClr>
                </a:solidFill>
              </a:rPr>
              <a:t>constructed</a:t>
            </a:r>
            <a:r>
              <a:rPr lang="cs-CZ" sz="2400" dirty="0" smtClean="0">
                <a:solidFill>
                  <a:schemeClr val="bg2">
                    <a:lumMod val="25000"/>
                  </a:schemeClr>
                </a:solidFill>
              </a:rPr>
              <a:t> in </a:t>
            </a:r>
            <a:r>
              <a:rPr lang="cs-CZ" sz="2400" dirty="0" err="1" smtClean="0">
                <a:solidFill>
                  <a:schemeClr val="bg2">
                    <a:lumMod val="25000"/>
                  </a:schemeClr>
                </a:solidFill>
              </a:rPr>
              <a:t>the</a:t>
            </a:r>
            <a:r>
              <a:rPr lang="cs-CZ" sz="2400" dirty="0" smtClean="0">
                <a:solidFill>
                  <a:schemeClr val="bg2">
                    <a:lumMod val="25000"/>
                  </a:schemeClr>
                </a:solidFill>
              </a:rPr>
              <a:t> </a:t>
            </a:r>
            <a:r>
              <a:rPr lang="cs-CZ" sz="2400" dirty="0" err="1" smtClean="0">
                <a:solidFill>
                  <a:schemeClr val="bg2">
                    <a:lumMod val="25000"/>
                  </a:schemeClr>
                </a:solidFill>
              </a:rPr>
              <a:t>statement</a:t>
            </a:r>
            <a:r>
              <a:rPr lang="en-US" sz="2400" dirty="0" smtClean="0">
                <a:solidFill>
                  <a:schemeClr val="bg2">
                    <a:lumMod val="25000"/>
                  </a:schemeClr>
                </a:solidFill>
              </a:rPr>
              <a:t>? </a:t>
            </a:r>
            <a:endParaRPr lang="cs-CZ" sz="2400" dirty="0" smtClean="0">
              <a:solidFill>
                <a:schemeClr val="bg2">
                  <a:lumMod val="25000"/>
                </a:schemeClr>
              </a:solidFill>
            </a:endParaRPr>
          </a:p>
          <a:p>
            <a:r>
              <a:rPr lang="cs-CZ" sz="2400" dirty="0" smtClean="0">
                <a:solidFill>
                  <a:schemeClr val="bg2">
                    <a:lumMod val="25000"/>
                  </a:schemeClr>
                </a:solidFill>
              </a:rPr>
              <a:t>On </a:t>
            </a:r>
            <a:r>
              <a:rPr lang="cs-CZ" sz="2400" dirty="0" err="1" smtClean="0">
                <a:solidFill>
                  <a:schemeClr val="bg2">
                    <a:lumMod val="25000"/>
                  </a:schemeClr>
                </a:solidFill>
              </a:rPr>
              <a:t>what</a:t>
            </a:r>
            <a:r>
              <a:rPr lang="cs-CZ" sz="2400" dirty="0" smtClean="0">
                <a:solidFill>
                  <a:schemeClr val="bg2">
                    <a:lumMod val="25000"/>
                  </a:schemeClr>
                </a:solidFill>
              </a:rPr>
              <a:t> </a:t>
            </a:r>
            <a:r>
              <a:rPr lang="cs-CZ" sz="2400" dirty="0" err="1" smtClean="0">
                <a:solidFill>
                  <a:schemeClr val="bg2">
                    <a:lumMod val="25000"/>
                  </a:schemeClr>
                </a:solidFill>
              </a:rPr>
              <a:t>is</a:t>
            </a:r>
            <a:r>
              <a:rPr lang="cs-CZ" sz="2400" dirty="0" smtClean="0">
                <a:solidFill>
                  <a:schemeClr val="bg2">
                    <a:lumMod val="25000"/>
                  </a:schemeClr>
                </a:solidFill>
              </a:rPr>
              <a:t> </a:t>
            </a:r>
            <a:r>
              <a:rPr lang="cs-CZ" sz="2400" dirty="0" err="1" smtClean="0">
                <a:solidFill>
                  <a:schemeClr val="bg2">
                    <a:lumMod val="25000"/>
                  </a:schemeClr>
                </a:solidFill>
              </a:rPr>
              <a:t>the</a:t>
            </a:r>
            <a:r>
              <a:rPr lang="en-US" sz="2400" dirty="0" smtClean="0">
                <a:solidFill>
                  <a:schemeClr val="bg2">
                    <a:lumMod val="25000"/>
                  </a:schemeClr>
                </a:solidFill>
              </a:rPr>
              <a:t> attention focused? </a:t>
            </a:r>
            <a:r>
              <a:rPr lang="cs-CZ" sz="2400" dirty="0" err="1" smtClean="0">
                <a:solidFill>
                  <a:schemeClr val="bg2">
                    <a:lumMod val="25000"/>
                  </a:schemeClr>
                </a:solidFill>
              </a:rPr>
              <a:t>What</a:t>
            </a:r>
            <a:r>
              <a:rPr lang="cs-CZ" sz="2400" dirty="0" smtClean="0">
                <a:solidFill>
                  <a:schemeClr val="bg2">
                    <a:lumMod val="25000"/>
                  </a:schemeClr>
                </a:solidFill>
              </a:rPr>
              <a:t> </a:t>
            </a:r>
            <a:r>
              <a:rPr lang="cs-CZ" sz="2400" dirty="0" err="1" smtClean="0">
                <a:solidFill>
                  <a:schemeClr val="bg2">
                    <a:lumMod val="25000"/>
                  </a:schemeClr>
                </a:solidFill>
              </a:rPr>
              <a:t>is</a:t>
            </a:r>
            <a:r>
              <a:rPr lang="cs-CZ" sz="2400" dirty="0" smtClean="0">
                <a:solidFill>
                  <a:schemeClr val="bg2">
                    <a:lumMod val="25000"/>
                  </a:schemeClr>
                </a:solidFill>
              </a:rPr>
              <a:t> </a:t>
            </a:r>
            <a:r>
              <a:rPr lang="cs-CZ" sz="2400" dirty="0" err="1" smtClean="0">
                <a:solidFill>
                  <a:schemeClr val="bg2">
                    <a:lumMod val="25000"/>
                  </a:schemeClr>
                </a:solidFill>
              </a:rPr>
              <a:t>the</a:t>
            </a:r>
            <a:r>
              <a:rPr lang="cs-CZ" sz="2400" dirty="0" smtClean="0">
                <a:solidFill>
                  <a:schemeClr val="bg2">
                    <a:lumMod val="25000"/>
                  </a:schemeClr>
                </a:solidFill>
              </a:rPr>
              <a:t> „</a:t>
            </a:r>
            <a:r>
              <a:rPr lang="cs-CZ" sz="2400" dirty="0" err="1" smtClean="0">
                <a:solidFill>
                  <a:schemeClr val="bg2">
                    <a:lumMod val="25000"/>
                  </a:schemeClr>
                </a:solidFill>
              </a:rPr>
              <a:t>topic</a:t>
            </a:r>
            <a:r>
              <a:rPr lang="cs-CZ" sz="2400" dirty="0" smtClean="0">
                <a:solidFill>
                  <a:schemeClr val="bg2">
                    <a:lumMod val="25000"/>
                  </a:schemeClr>
                </a:solidFill>
              </a:rPr>
              <a:t>“ </a:t>
            </a:r>
            <a:r>
              <a:rPr lang="cs-CZ" sz="2400" dirty="0" err="1" smtClean="0">
                <a:solidFill>
                  <a:schemeClr val="bg2">
                    <a:lumMod val="25000"/>
                  </a:schemeClr>
                </a:solidFill>
              </a:rPr>
              <a:t>of</a:t>
            </a:r>
            <a:r>
              <a:rPr lang="cs-CZ" sz="2400" dirty="0" smtClean="0">
                <a:solidFill>
                  <a:schemeClr val="bg2">
                    <a:lumMod val="25000"/>
                  </a:schemeClr>
                </a:solidFill>
              </a:rPr>
              <a:t> </a:t>
            </a:r>
            <a:r>
              <a:rPr lang="cs-CZ" sz="2400" dirty="0" err="1" smtClean="0">
                <a:solidFill>
                  <a:schemeClr val="bg2">
                    <a:lumMod val="25000"/>
                  </a:schemeClr>
                </a:solidFill>
              </a:rPr>
              <a:t>the</a:t>
            </a:r>
            <a:r>
              <a:rPr lang="cs-CZ" sz="2400" dirty="0" smtClean="0">
                <a:solidFill>
                  <a:schemeClr val="bg2">
                    <a:lumMod val="25000"/>
                  </a:schemeClr>
                </a:solidFill>
              </a:rPr>
              <a:t> </a:t>
            </a:r>
            <a:r>
              <a:rPr lang="cs-CZ" sz="2400" dirty="0" err="1" smtClean="0">
                <a:solidFill>
                  <a:schemeClr val="bg2">
                    <a:lumMod val="25000"/>
                  </a:schemeClr>
                </a:solidFill>
              </a:rPr>
              <a:t>statement</a:t>
            </a:r>
            <a:r>
              <a:rPr lang="cs-CZ" sz="2400" dirty="0" smtClean="0">
                <a:solidFill>
                  <a:schemeClr val="bg2">
                    <a:lumMod val="25000"/>
                  </a:schemeClr>
                </a:solidFill>
              </a:rPr>
              <a:t>?</a:t>
            </a:r>
          </a:p>
        </p:txBody>
      </p:sp>
    </p:spTree>
    <p:extLst>
      <p:ext uri="{BB962C8B-B14F-4D97-AF65-F5344CB8AC3E}">
        <p14:creationId xmlns:p14="http://schemas.microsoft.com/office/powerpoint/2010/main" val="196498007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435</Words>
  <Application>Microsoft Office PowerPoint</Application>
  <PresentationFormat>Předvádění na obrazovce (4:3)</PresentationFormat>
  <Paragraphs>43</Paragraphs>
  <Slides>7</Slides>
  <Notes>4</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systému Office</vt:lpstr>
      <vt:lpstr>Critical Discourse Analysis</vt:lpstr>
      <vt:lpstr>Teun van Dijk – ideology analysis</vt:lpstr>
      <vt:lpstr>Teun van Dijk: Various semantic structures and strategies T. v. Dijk : On the analysis of parliamentary debates on immigration</vt:lpstr>
      <vt:lpstr>Prezentace aplikace PowerPoint</vt:lpstr>
      <vt:lpstr>Prezentace aplikace PowerPoint</vt:lpstr>
      <vt:lpstr>Example: The police do not shoot people. Not any more. Apparently, the word shoot has been deleted from the cop-speak dictionary.</vt:lpstr>
      <vt:lpstr>„Those who are really handicapped should get the benefits on time ---- but I just can´t grasp the problem of single mothers who want me to pay them for their irresponsibility, reprehensible frivolity, or their sexual lust."  (Jan Hledík, from the virtual discussion under the article People were pampered, now they must wait for the benefits, says the Labour Office; iDNES, February 20, 2013) </vt:lpstr>
    </vt:vector>
  </TitlesOfParts>
  <Company>sou avcr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Discourse Analysis</dc:title>
  <dc:creator>radka.dudova</dc:creator>
  <cp:lastModifiedBy>radka.dudova</cp:lastModifiedBy>
  <cp:revision>1</cp:revision>
  <dcterms:created xsi:type="dcterms:W3CDTF">2016-03-16T16:36:21Z</dcterms:created>
  <dcterms:modified xsi:type="dcterms:W3CDTF">2016-03-23T10:15:39Z</dcterms:modified>
</cp:coreProperties>
</file>