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84" r:id="rId4"/>
    <p:sldId id="279" r:id="rId5"/>
    <p:sldId id="260" r:id="rId6"/>
    <p:sldId id="261" r:id="rId7"/>
    <p:sldId id="285" r:id="rId8"/>
    <p:sldId id="262" r:id="rId9"/>
    <p:sldId id="286" r:id="rId10"/>
    <p:sldId id="263" r:id="rId11"/>
    <p:sldId id="287" r:id="rId12"/>
    <p:sldId id="274" r:id="rId13"/>
    <p:sldId id="264" r:id="rId14"/>
    <p:sldId id="265" r:id="rId15"/>
    <p:sldId id="266" r:id="rId16"/>
    <p:sldId id="281" r:id="rId17"/>
    <p:sldId id="282" r:id="rId18"/>
    <p:sldId id="267" r:id="rId19"/>
    <p:sldId id="268" r:id="rId20"/>
    <p:sldId id="269" r:id="rId21"/>
    <p:sldId id="270" r:id="rId22"/>
    <p:sldId id="277" r:id="rId23"/>
    <p:sldId id="276" r:id="rId24"/>
    <p:sldId id="283" r:id="rId25"/>
    <p:sldId id="272" r:id="rId26"/>
    <p:sldId id="278" r:id="rId27"/>
    <p:sldId id="273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5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84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81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6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07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96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86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55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22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1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23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9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09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06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9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89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70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C6C8B6-54C6-4061-B6CF-D04BA06E16A9}" type="datetimeFigureOut">
              <a:rPr lang="cs-CZ" smtClean="0"/>
              <a:t>27.2.2017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0DD933-BD50-44D9-B1A9-8C522E6C73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7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etra.rajterova@pedf.cuni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ms.flu.cas.cz/cz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ory-a-rezidence.cz/" TargetMode="External"/><Relationship Id="rId2" Type="http://schemas.openxmlformats.org/officeDocument/2006/relationships/hyperlink" Target="http://www.hiu.cas.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70245" y="2074460"/>
            <a:ext cx="7328847" cy="3070746"/>
          </a:xfrm>
        </p:spPr>
        <p:txBody>
          <a:bodyPr>
            <a:normAutofit fontScale="90000"/>
          </a:bodyPr>
          <a:lstStyle/>
          <a:p>
            <a:r>
              <a:rPr lang="cs-CZ" dirty="0"/>
              <a:t>Co a jak se četlo ve středověku?</a:t>
            </a:r>
            <a:br>
              <a:rPr lang="cs-CZ" dirty="0"/>
            </a:br>
            <a:r>
              <a:rPr lang="cs-CZ" dirty="0"/>
              <a:t>Středověké písemnictví a knižní </a:t>
            </a:r>
            <a:r>
              <a:rPr lang="cs-CZ"/>
              <a:t>kultura </a:t>
            </a:r>
            <a:r>
              <a:rPr lang="cs-CZ" smtClean="0"/>
              <a:t>středověku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554568" cy="71019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Josef Jungmann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3582" y="2552131"/>
            <a:ext cx="10372299" cy="354841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i="1" dirty="0"/>
              <a:t>Historie literatury české</a:t>
            </a:r>
            <a:r>
              <a:rPr lang="cs-CZ" dirty="0"/>
              <a:t>, Praha 1825.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Přejímá Dobrovského periodizaci – politické mezníky, šest období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Období ale spojuje do třech velkých period 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cs-CZ" dirty="0"/>
              <a:t>První  - do r. 1620 – doba stará 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cs-CZ" dirty="0"/>
              <a:t>Druhá – do r. 1774 – doba střední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cs-CZ" dirty="0"/>
              <a:t>Třetí  - doba nová – do Jungmannovy současnosti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2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Dobrovského vědecký základ</a:t>
            </a:r>
          </a:p>
          <a:p>
            <a:r>
              <a:rPr lang="cs-CZ" dirty="0" smtClean="0"/>
              <a:t>české obyvatelstvo – již jako politický subjekt – proto úsilí o obrodu češtiny</a:t>
            </a:r>
          </a:p>
          <a:p>
            <a:r>
              <a:rPr lang="cs-CZ" dirty="0" smtClean="0"/>
              <a:t>snaha přizpůsobit češtinu novodobé komunikaci</a:t>
            </a:r>
          </a:p>
          <a:p>
            <a:r>
              <a:rPr lang="cs-CZ" dirty="0" smtClean="0"/>
              <a:t>vrátit ji do úřadů, literatury i vyšších společenských vrstev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81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literatury české – 2. vydání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i="1" dirty="0"/>
              <a:t>Historie literatury české</a:t>
            </a:r>
            <a:r>
              <a:rPr lang="cs-CZ" dirty="0"/>
              <a:t>, Praha 1849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 druhé vydání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Vypustil první období (550 – 845)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Toto rozdělení pak přejímáno i dalšími autory dějin literatury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 smtClean="0"/>
              <a:t>Postupné </a:t>
            </a:r>
            <a:r>
              <a:rPr lang="cs-CZ" dirty="0"/>
              <a:t>vyčlenění tzv. staročeského období – do poč. 15. 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Další syntézy z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6287" y="2551895"/>
            <a:ext cx="10372085" cy="318016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Pavel J. ŠAFAŘÍK</a:t>
            </a:r>
            <a:r>
              <a:rPr lang="cs-CZ" i="1" dirty="0"/>
              <a:t>, </a:t>
            </a:r>
            <a:r>
              <a:rPr lang="cs-CZ" i="1" dirty="0" err="1"/>
              <a:t>Geschichte</a:t>
            </a:r>
            <a:r>
              <a:rPr lang="cs-CZ" i="1" dirty="0"/>
              <a:t> der </a:t>
            </a:r>
            <a:r>
              <a:rPr lang="cs-CZ" i="1" dirty="0" err="1"/>
              <a:t>slavischen</a:t>
            </a:r>
            <a:r>
              <a:rPr lang="cs-CZ" i="1" dirty="0"/>
              <a:t> </a:t>
            </a:r>
            <a:r>
              <a:rPr lang="cs-CZ" i="1" dirty="0" err="1"/>
              <a:t>Sprache</a:t>
            </a:r>
            <a:r>
              <a:rPr lang="cs-CZ" i="1" dirty="0"/>
              <a:t> und Literatur</a:t>
            </a:r>
            <a:r>
              <a:rPr lang="cs-CZ" dirty="0"/>
              <a:t>, Budín 1826.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Alois </a:t>
            </a:r>
            <a:r>
              <a:rPr lang="cs-CZ" dirty="0" err="1"/>
              <a:t>Vojt</a:t>
            </a:r>
            <a:r>
              <a:rPr lang="cs-CZ" dirty="0"/>
              <a:t>. ŠEMBERA, </a:t>
            </a:r>
            <a:r>
              <a:rPr lang="cs-CZ" i="1" dirty="0"/>
              <a:t>Dějiny řeči a literatury českoslovanské</a:t>
            </a:r>
            <a:r>
              <a:rPr lang="cs-CZ" dirty="0"/>
              <a:t>, 1858.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Josef JIREČEK, </a:t>
            </a:r>
            <a:r>
              <a:rPr lang="cs-CZ" i="1" dirty="0" err="1"/>
              <a:t>Anthologie</a:t>
            </a:r>
            <a:r>
              <a:rPr lang="cs-CZ" i="1" dirty="0"/>
              <a:t> z literatury české I.  - III. </a:t>
            </a:r>
            <a:r>
              <a:rPr lang="cs-CZ" dirty="0"/>
              <a:t>, Praha 1869 – 1881.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Ustálil dělení české literatury na tři velké periody – doba stará, střední a nová – to přejímáno pro univerzitní přednášky i pro učebnice na střední stupně škol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Držel se ho v </a:t>
            </a:r>
            <a:r>
              <a:rPr lang="cs-CZ" dirty="0" err="1"/>
              <a:t>univerztním</a:t>
            </a:r>
            <a:r>
              <a:rPr lang="cs-CZ" dirty="0"/>
              <a:t> prostředí i Jan Gebauer, Antonín Truhlář, Jan V . Novák i Arne Novák</a:t>
            </a:r>
          </a:p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5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20. Století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Jaroslav Vlček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Jaroslav VLČEK, </a:t>
            </a:r>
            <a:r>
              <a:rPr lang="cs-CZ" i="1" dirty="0"/>
              <a:t>Dějiny literatury české I., II</a:t>
            </a:r>
            <a:r>
              <a:rPr lang="cs-CZ" dirty="0"/>
              <a:t>., Praha 1931.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Zpracováváno postupně mezi lety 1892- 1914 definitivně vydáno jako celek r. 1931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Literatura od nejstarších dob až do 40. let 19. století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Spolupráce s Janem </a:t>
            </a:r>
            <a:r>
              <a:rPr lang="cs-CZ" dirty="0" err="1"/>
              <a:t>Gebaurem</a:t>
            </a:r>
            <a:r>
              <a:rPr lang="cs-CZ" dirty="0"/>
              <a:t> – metodologické inovace – srovnávací metoda –a to i s oblasti evropských kulturních dějin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Evoluční pozitivismus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8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Jan Jakubec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Dějiny literatury české I. Od nejstarších dob </a:t>
            </a:r>
            <a:r>
              <a:rPr lang="cs-CZ" dirty="0"/>
              <a:t>d</a:t>
            </a:r>
            <a:r>
              <a:rPr lang="cs-CZ" dirty="0" smtClean="0"/>
              <a:t>o probuzení politického, Jan </a:t>
            </a:r>
            <a:r>
              <a:rPr lang="cs-CZ" dirty="0" err="1" smtClean="0"/>
              <a:t>Leichter</a:t>
            </a:r>
            <a:r>
              <a:rPr lang="cs-CZ" dirty="0" smtClean="0"/>
              <a:t>, Praha 1929.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Dějiny literatury české II. Od osvícenství po družinu Máje, Jan </a:t>
            </a:r>
            <a:r>
              <a:rPr lang="cs-CZ" dirty="0" err="1" smtClean="0"/>
              <a:t>Leichter</a:t>
            </a:r>
            <a:r>
              <a:rPr lang="cs-CZ" dirty="0" smtClean="0"/>
              <a:t>, Praha 1934.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Dělení dějin literatury: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 smtClean="0"/>
              <a:t>Podle ideového hlediska</a:t>
            </a:r>
          </a:p>
        </p:txBody>
      </p:sp>
    </p:spTree>
    <p:extLst>
      <p:ext uri="{BB962C8B-B14F-4D97-AF65-F5344CB8AC3E}">
        <p14:creationId xmlns:p14="http://schemas.microsoft.com/office/powerpoint/2010/main" val="34368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cs-CZ" sz="2800" dirty="0"/>
              <a:t>Podle toho, co bylo obsahem duše našeho národa v minulosti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cs-CZ" sz="2000" dirty="0" smtClean="0"/>
              <a:t>dějiny </a:t>
            </a:r>
            <a:r>
              <a:rPr lang="cs-CZ" sz="2000" dirty="0"/>
              <a:t>literatury na </a:t>
            </a:r>
            <a:r>
              <a:rPr lang="cs-CZ" sz="2000" dirty="0" smtClean="0"/>
              <a:t>dvě velké etapy</a:t>
            </a:r>
            <a:endParaRPr lang="cs-CZ" sz="2000" dirty="0"/>
          </a:p>
          <a:p>
            <a:pPr lvl="3" fontAlgn="auto">
              <a:spcAft>
                <a:spcPts val="0"/>
              </a:spcAft>
              <a:defRPr/>
            </a:pPr>
            <a:r>
              <a:rPr lang="cs-CZ" sz="2000" dirty="0" smtClean="0"/>
              <a:t>od </a:t>
            </a:r>
            <a:r>
              <a:rPr lang="cs-CZ" sz="2000" dirty="0"/>
              <a:t>cyrilometodějské mise až po rok 1773 (</a:t>
            </a:r>
            <a:r>
              <a:rPr lang="cs-CZ" sz="2000" dirty="0" smtClean="0"/>
              <a:t>uzavření </a:t>
            </a:r>
            <a:r>
              <a:rPr lang="cs-CZ" sz="2000" dirty="0"/>
              <a:t>klášterů během josefinských </a:t>
            </a:r>
            <a:r>
              <a:rPr lang="cs-CZ" sz="2000" dirty="0" smtClean="0"/>
              <a:t>reforem)</a:t>
            </a:r>
            <a:endParaRPr lang="cs-CZ" sz="2000" dirty="0"/>
          </a:p>
          <a:p>
            <a:pPr lvl="3" fontAlgn="auto">
              <a:spcAft>
                <a:spcPts val="0"/>
              </a:spcAft>
              <a:defRPr/>
            </a:pPr>
            <a:r>
              <a:rPr lang="cs-CZ" sz="2000" dirty="0" smtClean="0"/>
              <a:t>toto </a:t>
            </a:r>
            <a:r>
              <a:rPr lang="cs-CZ" sz="2000" dirty="0"/>
              <a:t>období charakterizováno silným náboženským </a:t>
            </a:r>
            <a:r>
              <a:rPr lang="cs-CZ" sz="2000" dirty="0" smtClean="0"/>
              <a:t>prvkem</a:t>
            </a:r>
            <a:endParaRPr lang="cs-CZ" sz="2000" dirty="0"/>
          </a:p>
          <a:p>
            <a:pPr lvl="3" fontAlgn="auto">
              <a:spcAft>
                <a:spcPts val="0"/>
              </a:spcAft>
              <a:defRPr/>
            </a:pPr>
            <a:r>
              <a:rPr lang="cs-CZ" sz="2000" dirty="0" smtClean="0"/>
              <a:t> </a:t>
            </a:r>
            <a:r>
              <a:rPr lang="cs-CZ" sz="2000" dirty="0"/>
              <a:t>projevoval </a:t>
            </a:r>
            <a:r>
              <a:rPr lang="cs-CZ" sz="2000" dirty="0" smtClean="0"/>
              <a:t>se nejen </a:t>
            </a:r>
            <a:r>
              <a:rPr lang="cs-CZ" sz="2000" dirty="0"/>
              <a:t>v životě lidí, ale i v literatuře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071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 fontAlgn="auto">
              <a:spcAft>
                <a:spcPts val="0"/>
              </a:spcAft>
              <a:defRPr/>
            </a:pPr>
            <a:r>
              <a:rPr lang="cs-CZ" sz="2800" dirty="0" smtClean="0"/>
              <a:t>Literatura </a:t>
            </a:r>
            <a:r>
              <a:rPr lang="cs-CZ" sz="2800" dirty="0"/>
              <a:t>18. st. a dál – již ne tolik pod vlivem </a:t>
            </a:r>
            <a:r>
              <a:rPr lang="cs-CZ" sz="2800" dirty="0" smtClean="0"/>
              <a:t>náboženství</a:t>
            </a:r>
            <a:endParaRPr lang="cs-CZ" sz="2800" dirty="0"/>
          </a:p>
          <a:p>
            <a:pPr lvl="3" fontAlgn="auto">
              <a:spcAft>
                <a:spcPts val="0"/>
              </a:spcAft>
              <a:defRPr/>
            </a:pPr>
            <a:r>
              <a:rPr lang="cs-CZ" sz="2800" dirty="0" smtClean="0"/>
              <a:t>vliv </a:t>
            </a:r>
            <a:r>
              <a:rPr lang="cs-CZ" sz="2800" dirty="0"/>
              <a:t>spíše směrů filozofických, vědeckých i politických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cs-CZ" sz="2800" dirty="0"/>
              <a:t> především silný národnostní motiv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825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Arne Novák a Jan V. </a:t>
            </a:r>
            <a:r>
              <a:rPr lang="cs-CZ" dirty="0"/>
              <a:t>N</a:t>
            </a:r>
            <a:r>
              <a:rPr lang="cs-CZ" dirty="0" smtClean="0"/>
              <a:t>ovák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5470" y="2879678"/>
            <a:ext cx="10162606" cy="259307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Arne NOVÁK – Jan V. NOVÁK, </a:t>
            </a:r>
            <a:r>
              <a:rPr lang="cs-CZ" i="1" dirty="0"/>
              <a:t>Přehledné dějiny literatury české</a:t>
            </a:r>
            <a:r>
              <a:rPr lang="cs-CZ" dirty="0"/>
              <a:t>, Atlantis, Brno 1995. (Reprint čtvrtého vydání, R. </a:t>
            </a:r>
            <a:r>
              <a:rPr lang="cs-CZ" dirty="0" err="1"/>
              <a:t>Promberger</a:t>
            </a:r>
            <a:r>
              <a:rPr lang="cs-CZ" dirty="0"/>
              <a:t>, Olomouc 1936 – 1939)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Tři velké periody dělení na menší období</a:t>
            </a:r>
          </a:p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6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Výbor z české literatury od počátků po dobu Husovu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Bohuslav HAVRÁNEK </a:t>
            </a:r>
            <a:r>
              <a:rPr lang="cs-CZ" altLang="cs-CZ" dirty="0" smtClean="0"/>
              <a:t>- </a:t>
            </a:r>
            <a:r>
              <a:rPr lang="cs-CZ" altLang="cs-CZ" dirty="0"/>
              <a:t>Josef HRABÁK – </a:t>
            </a:r>
            <a:r>
              <a:rPr lang="cs-CZ" altLang="cs-CZ" i="1" dirty="0"/>
              <a:t>Výbor z české literatury od počátků po dobu Husovu</a:t>
            </a:r>
            <a:r>
              <a:rPr lang="cs-CZ" altLang="cs-CZ" dirty="0"/>
              <a:t>, </a:t>
            </a:r>
            <a:r>
              <a:rPr lang="cs-CZ" altLang="cs-CZ" dirty="0" err="1"/>
              <a:t>ČsAV</a:t>
            </a:r>
            <a:r>
              <a:rPr lang="cs-CZ" altLang="cs-CZ" dirty="0"/>
              <a:t>, Praha 1957. </a:t>
            </a:r>
            <a:endParaRPr lang="cs-CZ" alt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smtClean="0"/>
              <a:t>Velká syntéza dějin literatury zpracovávaná pod záštitou AV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smtClean="0"/>
              <a:t>První svazek věnován literární tvorbě od cyrilometodějské misie až do husitství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smtClean="0"/>
              <a:t>Husitství – v centru zájmu – jsou mu věnovány dva svazky Výboru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Dostupné </a:t>
            </a:r>
            <a:r>
              <a:rPr lang="cs-CZ" altLang="cs-CZ" dirty="0" smtClean="0"/>
              <a:t>na: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dirty="0" smtClean="0"/>
              <a:t> </a:t>
            </a:r>
            <a:r>
              <a:rPr lang="cs-CZ" altLang="cs-CZ" dirty="0"/>
              <a:t>http://www.ucl.cas.cz/edicee/?expand=/antologie/zliteratury/VZCL3</a:t>
            </a:r>
          </a:p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7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Ú</a:t>
            </a:r>
            <a:r>
              <a:rPr lang="cs-CZ" dirty="0" smtClean="0"/>
              <a:t>vodní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Mgr. Petra Michalová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hlinkClick r:id="rId2"/>
              </a:rPr>
              <a:t>petra.rajterova@pedf.cuni.cz</a:t>
            </a:r>
            <a:endParaRPr lang="cs-CZ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konzultace: Po 9:00 – 10:00, R 456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zápočet – esej, max. 5 stran, téma dle zaměření </a:t>
            </a:r>
            <a:r>
              <a:rPr lang="cs-CZ" dirty="0" smtClean="0"/>
              <a:t>VP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MOODLE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83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Nejnovější dějiny literatury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Lubomír MACHALA – Eduard PETRŮ, Panorama české literatury, Olomouc 1994.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Jan LEHÁR – Alexandr STICH – Jaroslava JANÁČKOVÁ – Jiří HOLÝ, Česká literatura od počátků k dnešku, NLN, Praha 2013.</a:t>
            </a:r>
          </a:p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9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Periodizace – možnosti a limity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24836"/>
            <a:ext cx="9854819" cy="349382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Periodizace dějin literatury – nutná z hlediska metodického i </a:t>
            </a:r>
            <a:r>
              <a:rPr lang="cs-CZ" altLang="cs-CZ" dirty="0" smtClean="0"/>
              <a:t>didaktického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smtClean="0"/>
              <a:t>mezníky:</a:t>
            </a:r>
          </a:p>
          <a:p>
            <a:pPr lvl="1">
              <a:spcAft>
                <a:spcPts val="0"/>
              </a:spcAft>
              <a:defRPr/>
            </a:pPr>
            <a:r>
              <a:rPr lang="cs-CZ" altLang="cs-CZ" dirty="0" smtClean="0"/>
              <a:t>politické</a:t>
            </a:r>
          </a:p>
          <a:p>
            <a:pPr lvl="1">
              <a:spcAft>
                <a:spcPts val="0"/>
              </a:spcAft>
              <a:defRPr/>
            </a:pPr>
            <a:r>
              <a:rPr lang="cs-CZ" altLang="cs-CZ" dirty="0" smtClean="0"/>
              <a:t>geografické</a:t>
            </a:r>
          </a:p>
          <a:p>
            <a:pPr lvl="1">
              <a:spcAft>
                <a:spcPts val="0"/>
              </a:spcAft>
              <a:defRPr/>
            </a:pPr>
            <a:r>
              <a:rPr lang="cs-CZ" altLang="cs-CZ" dirty="0" smtClean="0"/>
              <a:t>jazykové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problematika limitů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28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literární vývoj </a:t>
            </a:r>
            <a:r>
              <a:rPr lang="cs-CZ" altLang="cs-CZ" dirty="0" smtClean="0"/>
              <a:t>= plynulý dlouhodobý proces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smtClean="0"/>
              <a:t> </a:t>
            </a:r>
            <a:r>
              <a:rPr lang="cs-CZ" altLang="cs-CZ" dirty="0"/>
              <a:t>není ničím razantně ukončen nebo omezen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Vlivy společenské, politické a kulturní se prolínají do literární tvorby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smtClean="0"/>
              <a:t>ta </a:t>
            </a:r>
            <a:r>
              <a:rPr lang="cs-CZ" altLang="cs-CZ" dirty="0"/>
              <a:t>se mění zvolna a abstrahuje do sebe prvky staré a nové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333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dirty="0"/>
              <a:t>Proto nutno literární tvorbu zkoumat vždy se zřetelem ke </a:t>
            </a:r>
            <a:r>
              <a:rPr lang="cs-CZ" altLang="cs-CZ" sz="2800" dirty="0" smtClean="0"/>
              <a:t>kontextu</a:t>
            </a:r>
          </a:p>
          <a:p>
            <a:pPr lvl="1">
              <a:spcAft>
                <a:spcPts val="0"/>
              </a:spcAft>
              <a:defRPr/>
            </a:pPr>
            <a:r>
              <a:rPr lang="cs-CZ" altLang="cs-CZ" sz="2400" dirty="0" smtClean="0"/>
              <a:t>historickému</a:t>
            </a:r>
          </a:p>
          <a:p>
            <a:pPr lvl="1">
              <a:spcAft>
                <a:spcPts val="0"/>
              </a:spcAft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/>
              <a:t>kulturnímu </a:t>
            </a:r>
          </a:p>
          <a:p>
            <a:pPr lvl="1">
              <a:spcAft>
                <a:spcPts val="0"/>
              </a:spcAft>
              <a:defRPr/>
            </a:pPr>
            <a:r>
              <a:rPr lang="cs-CZ" altLang="cs-CZ" sz="2400" dirty="0" smtClean="0"/>
              <a:t>společenskému</a:t>
            </a:r>
            <a:endParaRPr lang="cs-CZ" altLang="cs-CZ" sz="24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156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Literární tvorba je ovlivněna historickým kontextem, ve kterém je tvořena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zároveň ale sama ovlivňuje prostředí a dobu v níž je recipována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Vztah literatury a jejích recipientů/publika - zásadní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9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Informační zdroje a portály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5343" y="2456597"/>
            <a:ext cx="10312732" cy="362194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Centrum </a:t>
            </a:r>
            <a:r>
              <a:rPr lang="cs-CZ" dirty="0" err="1" smtClean="0"/>
              <a:t>medievistických</a:t>
            </a:r>
            <a:r>
              <a:rPr lang="cs-CZ" dirty="0" smtClean="0"/>
              <a:t> studií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cms.flu.cas.cz/cz.html</a:t>
            </a:r>
            <a:endParaRPr lang="cs-CZ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cs-CZ" dirty="0" smtClean="0"/>
              <a:t>Czech medieval </a:t>
            </a:r>
            <a:r>
              <a:rPr lang="cs-CZ" dirty="0" err="1"/>
              <a:t>S</a:t>
            </a:r>
            <a:r>
              <a:rPr lang="cs-CZ" dirty="0" err="1" smtClean="0"/>
              <a:t>ources</a:t>
            </a:r>
            <a:r>
              <a:rPr lang="cs-CZ" dirty="0" smtClean="0"/>
              <a:t> on-line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Ústav pro českou literaturu AV ČR (ÚČL AV ČR) 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 smtClean="0"/>
              <a:t>www.ucl.cas.cz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 smtClean="0"/>
              <a:t>http</a:t>
            </a:r>
            <a:r>
              <a:rPr lang="cs-CZ" dirty="0"/>
              <a:t>://www.ucl.cas.cz/edicee/?expand=/</a:t>
            </a:r>
            <a:r>
              <a:rPr lang="cs-CZ" dirty="0" smtClean="0"/>
              <a:t>antologie/zliteratury/VZCL3</a:t>
            </a:r>
          </a:p>
        </p:txBody>
      </p:sp>
    </p:spTree>
    <p:extLst>
      <p:ext uri="{BB962C8B-B14F-4D97-AF65-F5344CB8AC3E}">
        <p14:creationId xmlns:p14="http://schemas.microsoft.com/office/powerpoint/2010/main" val="28695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Historický ústav AV ČR (HÚ AV ČR)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>
                <a:hlinkClick r:id="rId2"/>
              </a:rPr>
              <a:t>www.hiu.cas.cz</a:t>
            </a:r>
            <a:endParaRPr lang="cs-CZ" dirty="0"/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http://biblio.hiu.cas.cz/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Výzkumné centrum Dvory a rezidence ve středověku při HÚ AV ČR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/>
              <a:t> </a:t>
            </a:r>
            <a:r>
              <a:rPr lang="cs-CZ" dirty="0">
                <a:hlinkClick r:id="rId3"/>
              </a:rPr>
              <a:t>www.dvory-a-rezidence.cz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1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595438" y="1122363"/>
            <a:ext cx="9001125" cy="2387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 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3275463" y="3657600"/>
            <a:ext cx="5745707" cy="155584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Mgr. Petra Michalová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petra.rajterova@pedf.cuni.cz</a:t>
            </a:r>
          </a:p>
        </p:txBody>
      </p:sp>
    </p:spTree>
    <p:extLst>
      <p:ext uri="{BB962C8B-B14F-4D97-AF65-F5344CB8AC3E}">
        <p14:creationId xmlns:p14="http://schemas.microsoft.com/office/powerpoint/2010/main" val="13732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0184650"/>
              </p:ext>
            </p:extLst>
          </p:nvPr>
        </p:nvGraphicFramePr>
        <p:xfrm>
          <a:off x="1255594" y="0"/>
          <a:ext cx="9601200" cy="6683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449943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téma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poznámky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27. 2. 2017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Úvod,</a:t>
                      </a:r>
                      <a:r>
                        <a:rPr lang="cs-CZ" baseline="0" dirty="0" smtClean="0"/>
                        <a:t> syntézy dějiny literatury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6. 3. 2017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Nejstarší literární památky středověkých Čech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hagiografie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13. 3.</a:t>
                      </a:r>
                      <a:r>
                        <a:rPr lang="cs-CZ" baseline="0" dirty="0" smtClean="0"/>
                        <a:t>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Velikán Kosmas. Středověká</a:t>
                      </a:r>
                      <a:r>
                        <a:rPr lang="cs-CZ" baseline="0" dirty="0" smtClean="0"/>
                        <a:t> historiografie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středověká</a:t>
                      </a:r>
                      <a:r>
                        <a:rPr lang="cs-CZ" baseline="0" dirty="0" smtClean="0"/>
                        <a:t> historiografie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20. 3. 2017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 stínu velikána. </a:t>
                      </a:r>
                      <a:r>
                        <a:rPr lang="cs-CZ" dirty="0" err="1" smtClean="0"/>
                        <a:t>Vincencius</a:t>
                      </a:r>
                      <a:r>
                        <a:rPr lang="cs-CZ" dirty="0" smtClean="0"/>
                        <a:t> a </a:t>
                      </a:r>
                      <a:r>
                        <a:rPr lang="cs-CZ" dirty="0" err="1" smtClean="0"/>
                        <a:t>Jarloch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středověká</a:t>
                      </a:r>
                      <a:r>
                        <a:rPr lang="cs-CZ" baseline="0" dirty="0" smtClean="0"/>
                        <a:t> historiografie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27. 3. 2017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Kulturní a literární klima Českého království ve 13. st.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3. 4. 2017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Co je česká</a:t>
                      </a:r>
                      <a:r>
                        <a:rPr lang="cs-CZ" baseline="0" dirty="0" smtClean="0"/>
                        <a:t> literatura? </a:t>
                      </a:r>
                      <a:r>
                        <a:rPr lang="cs-CZ" dirty="0" smtClean="0"/>
                        <a:t>Němečtí</a:t>
                      </a:r>
                      <a:r>
                        <a:rPr lang="cs-CZ" baseline="0" dirty="0" smtClean="0"/>
                        <a:t> básníci na svoře Přemyslovců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10. 4. 2017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Aventüre</a:t>
                      </a:r>
                      <a:r>
                        <a:rPr lang="cs-CZ" dirty="0" smtClean="0"/>
                        <a:t> a </a:t>
                      </a:r>
                      <a:r>
                        <a:rPr lang="cs-CZ" dirty="0" err="1" smtClean="0"/>
                        <a:t>Minne</a:t>
                      </a:r>
                      <a:r>
                        <a:rPr lang="cs-CZ" dirty="0" smtClean="0"/>
                        <a:t>. Hrdinská epika a Minnesang v ČK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17. 4.</a:t>
                      </a:r>
                      <a:r>
                        <a:rPr lang="cs-CZ" baseline="0" dirty="0" smtClean="0"/>
                        <a:t>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Velikonoce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přednáška odpadá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24. 4. 2017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/>
                        <a:t>První literární památky ve staročeštině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1. 5. a 8. 5.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státní svátky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přednáška</a:t>
                      </a:r>
                      <a:r>
                        <a:rPr lang="cs-CZ" baseline="0" dirty="0" smtClean="0"/>
                        <a:t> odpadá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15. 5. 2017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Literatura</a:t>
                      </a:r>
                      <a:r>
                        <a:rPr lang="cs-CZ" baseline="0" dirty="0" smtClean="0"/>
                        <a:t> v ČK  14. a 15. st. a jeho vazba k sociálnímu prostředí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3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písemnictví</a:t>
            </a:r>
            <a:endParaRPr lang="cs-CZ" sz="3200" dirty="0" smtClean="0"/>
          </a:p>
          <a:p>
            <a:pPr lvl="1"/>
            <a:r>
              <a:rPr lang="cs-CZ" sz="2800" dirty="0" smtClean="0"/>
              <a:t>písmo</a:t>
            </a:r>
          </a:p>
          <a:p>
            <a:pPr lvl="1"/>
            <a:r>
              <a:rPr lang="cs-CZ" sz="2800" dirty="0" smtClean="0"/>
              <a:t>kniha</a:t>
            </a:r>
          </a:p>
          <a:p>
            <a:pPr lvl="1"/>
            <a:r>
              <a:rPr lang="cs-CZ" sz="2800" dirty="0" smtClean="0"/>
              <a:t>literatura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388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Syntézy dějin literatury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Přehled syntéz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Problematika periodizace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Možnosti a limity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Mezníky: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 smtClean="0"/>
              <a:t>Politické?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 smtClean="0"/>
              <a:t>Jazykové?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dirty="0" smtClean="0"/>
              <a:t>Geografické?</a:t>
            </a:r>
          </a:p>
        </p:txBody>
      </p:sp>
    </p:spTree>
    <p:extLst>
      <p:ext uri="{BB962C8B-B14F-4D97-AF65-F5344CB8AC3E}">
        <p14:creationId xmlns:p14="http://schemas.microsoft.com/office/powerpoint/2010/main" val="31394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Josef Dobrovský (1753 – 1859)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i="1" dirty="0" err="1"/>
              <a:t>Geschichte</a:t>
            </a:r>
            <a:r>
              <a:rPr lang="cs-CZ" altLang="cs-CZ" i="1" dirty="0"/>
              <a:t> der </a:t>
            </a:r>
            <a:r>
              <a:rPr lang="cs-CZ" altLang="cs-CZ" i="1" dirty="0" err="1"/>
              <a:t>böhmischen</a:t>
            </a:r>
            <a:r>
              <a:rPr lang="cs-CZ" altLang="cs-CZ" i="1" dirty="0"/>
              <a:t> </a:t>
            </a:r>
            <a:r>
              <a:rPr lang="cs-CZ" altLang="cs-CZ" i="1" dirty="0" err="1"/>
              <a:t>Sprache</a:t>
            </a:r>
            <a:r>
              <a:rPr lang="cs-CZ" altLang="cs-CZ" i="1" dirty="0"/>
              <a:t> und Literatur</a:t>
            </a:r>
            <a:r>
              <a:rPr lang="cs-CZ" altLang="cs-CZ" dirty="0"/>
              <a:t>, Praha 1792.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i="1" dirty="0"/>
              <a:t>Dějiny české řeči a literatury</a:t>
            </a:r>
            <a:r>
              <a:rPr lang="cs-CZ" altLang="cs-CZ" dirty="0"/>
              <a:t>, </a:t>
            </a:r>
            <a:r>
              <a:rPr lang="cs-CZ" altLang="cs-CZ" dirty="0" err="1"/>
              <a:t>ed</a:t>
            </a:r>
            <a:r>
              <a:rPr lang="cs-CZ" altLang="cs-CZ" dirty="0"/>
              <a:t>. Benjamin Jedlička, Čsl. Spisovatel, Praha 1951.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První soustavné dějiny české řeči a literatury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Důraz především na jazykový vývoj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Sám své rozdělení označil jako „</a:t>
            </a:r>
            <a:r>
              <a:rPr lang="cs-CZ" altLang="cs-CZ" dirty="0" err="1"/>
              <a:t>Perioden</a:t>
            </a:r>
            <a:r>
              <a:rPr lang="cs-CZ" altLang="cs-CZ" dirty="0"/>
              <a:t> der Kultur der </a:t>
            </a:r>
            <a:r>
              <a:rPr lang="cs-CZ" altLang="cs-CZ" dirty="0" err="1"/>
              <a:t>böhmischen</a:t>
            </a:r>
            <a:r>
              <a:rPr lang="cs-CZ" altLang="cs-CZ" dirty="0"/>
              <a:t> </a:t>
            </a:r>
            <a:r>
              <a:rPr lang="cs-CZ" altLang="cs-CZ" dirty="0" err="1"/>
              <a:t>Sprache</a:t>
            </a:r>
            <a:endParaRPr lang="cs-CZ" altLang="cs-CZ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574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Dobrovský – vědecký zájem o češtinu</a:t>
            </a:r>
          </a:p>
          <a:p>
            <a:r>
              <a:rPr lang="cs-CZ" dirty="0" smtClean="0"/>
              <a:t>vědecký popis staroslověnštiny</a:t>
            </a:r>
          </a:p>
          <a:p>
            <a:r>
              <a:rPr lang="cs-CZ" dirty="0" smtClean="0"/>
              <a:t>zakladatel slavistiky</a:t>
            </a:r>
          </a:p>
          <a:p>
            <a:r>
              <a:rPr lang="cs-CZ" dirty="0" smtClean="0"/>
              <a:t>Zevrubná mluvnice jazyka českého (1808)</a:t>
            </a:r>
          </a:p>
          <a:p>
            <a:r>
              <a:rPr lang="cs-CZ" dirty="0" smtClean="0"/>
              <a:t>spisovná čeština – vzor doba veleslavínská – propast mezi spisovnou a běžně užívanou češtinou</a:t>
            </a:r>
          </a:p>
        </p:txBody>
      </p:sp>
    </p:spTree>
    <p:extLst>
      <p:ext uri="{BB962C8B-B14F-4D97-AF65-F5344CB8AC3E}">
        <p14:creationId xmlns:p14="http://schemas.microsoft.com/office/powerpoint/2010/main" val="27570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Dobrovského periodizace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1.  	- 550 – 845 – příchod Čechů – </a:t>
            </a:r>
            <a:r>
              <a:rPr lang="cs-CZ" dirty="0" smtClean="0"/>
              <a:t>přijetí křesťanství</a:t>
            </a:r>
            <a:endParaRPr 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2.  	-  do r. 1310 – nástup Lucemburků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3. 	-  do r. 1410 - husitství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4. 	- do r. 1526 – nástup Habsburků, doba </a:t>
            </a:r>
            <a:r>
              <a:rPr lang="cs-CZ" dirty="0" smtClean="0"/>
              <a:t>panující </a:t>
            </a:r>
            <a:r>
              <a:rPr lang="cs-CZ" dirty="0"/>
              <a:t>češtiny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5.  	- do r. 1620 – doba zlatá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dirty="0"/>
              <a:t>6.  	- do Dobrovského vydání </a:t>
            </a:r>
            <a:r>
              <a:rPr lang="cs-CZ" dirty="0" smtClean="0"/>
              <a:t>Dějin </a:t>
            </a:r>
            <a:r>
              <a:rPr lang="cs-CZ" dirty="0"/>
              <a:t>české řeči </a:t>
            </a:r>
            <a:r>
              <a:rPr lang="cs-CZ" dirty="0" smtClean="0"/>
              <a:t>a </a:t>
            </a:r>
            <a:r>
              <a:rPr lang="cs-CZ" dirty="0"/>
              <a:t>literatury – doba úpadku </a:t>
            </a:r>
            <a:r>
              <a:rPr lang="cs-CZ" dirty="0" smtClean="0"/>
              <a:t>		české </a:t>
            </a:r>
            <a:r>
              <a:rPr lang="cs-CZ" dirty="0"/>
              <a:t>řeči a </a:t>
            </a:r>
            <a:r>
              <a:rPr lang="cs-CZ" dirty="0" smtClean="0"/>
              <a:t>literatury</a:t>
            </a:r>
            <a:endParaRPr lang="cs-CZ" dirty="0"/>
          </a:p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3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pečovat o český jazyk?</a:t>
            </a:r>
          </a:p>
          <a:p>
            <a:r>
              <a:rPr lang="cs-CZ" dirty="0"/>
              <a:t>jeden z jazyků monarchie – osvícenský panovník v rámci péče o poddané musí ovládat každý z jazyků své monarchie (i úředníci ve státní právě) </a:t>
            </a:r>
          </a:p>
          <a:p>
            <a:r>
              <a:rPr lang="cs-CZ" dirty="0"/>
              <a:t>větší efektivita vlády a správy </a:t>
            </a:r>
          </a:p>
          <a:p>
            <a:r>
              <a:rPr lang="cs-CZ" dirty="0"/>
              <a:t>jedině tak harmonie mezi vládcem a poddanými a respekt poddaných</a:t>
            </a:r>
          </a:p>
          <a:p>
            <a:r>
              <a:rPr lang="cs-CZ" dirty="0"/>
              <a:t>respekt k jazyku = rozumný krok rozumného panovníka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7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</TotalTime>
  <Words>1097</Words>
  <Application>Microsoft Office PowerPoint</Application>
  <PresentationFormat>Širokoúhlá obrazovka</PresentationFormat>
  <Paragraphs>162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Organický</vt:lpstr>
      <vt:lpstr>Co a jak se četlo ve středověku? Středověké písemnictví a knižní kultura středověku</vt:lpstr>
      <vt:lpstr>Úvodní informace</vt:lpstr>
      <vt:lpstr>Prezentace aplikace PowerPoint</vt:lpstr>
      <vt:lpstr>Další témata</vt:lpstr>
      <vt:lpstr>Syntézy dějin literatury</vt:lpstr>
      <vt:lpstr>Josef Dobrovský (1753 – 1859)</vt:lpstr>
      <vt:lpstr>Prezentace aplikace PowerPoint</vt:lpstr>
      <vt:lpstr>Dobrovského periodizace</vt:lpstr>
      <vt:lpstr>Prezentace aplikace PowerPoint</vt:lpstr>
      <vt:lpstr>Josef Jungmann</vt:lpstr>
      <vt:lpstr>Prezentace aplikace PowerPoint</vt:lpstr>
      <vt:lpstr>Historie literatury české – 2. vydání </vt:lpstr>
      <vt:lpstr>Další syntézy z 19. století</vt:lpstr>
      <vt:lpstr>20. Století Jaroslav Vlček</vt:lpstr>
      <vt:lpstr>Jan Jakubec</vt:lpstr>
      <vt:lpstr>Prezentace aplikace PowerPoint</vt:lpstr>
      <vt:lpstr>Prezentace aplikace PowerPoint</vt:lpstr>
      <vt:lpstr>Arne Novák a Jan V. Novák</vt:lpstr>
      <vt:lpstr>Výbor z české literatury od počátků po dobu Husovu</vt:lpstr>
      <vt:lpstr>Nejnovější dějiny literatury</vt:lpstr>
      <vt:lpstr>Periodizace – možnosti a limity</vt:lpstr>
      <vt:lpstr>Prezentace aplikace PowerPoint</vt:lpstr>
      <vt:lpstr>Prezentace aplikace PowerPoint</vt:lpstr>
      <vt:lpstr>Prezentace aplikace PowerPoint</vt:lpstr>
      <vt:lpstr>Informační zdroje a portály</vt:lpstr>
      <vt:lpstr>Prezentace aplikace PowerPoint</vt:lpstr>
      <vt:lpstr>Děkuji za pozornost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</dc:creator>
  <cp:lastModifiedBy>Petra</cp:lastModifiedBy>
  <cp:revision>13</cp:revision>
  <dcterms:created xsi:type="dcterms:W3CDTF">2017-01-22T18:16:26Z</dcterms:created>
  <dcterms:modified xsi:type="dcterms:W3CDTF">2017-02-27T11:30:06Z</dcterms:modified>
</cp:coreProperties>
</file>