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61" r:id="rId4"/>
    <p:sldId id="266" r:id="rId5"/>
    <p:sldId id="263" r:id="rId6"/>
    <p:sldId id="258" r:id="rId7"/>
    <p:sldId id="265" r:id="rId8"/>
    <p:sldId id="264" r:id="rId9"/>
    <p:sldId id="267" r:id="rId10"/>
    <p:sldId id="268" r:id="rId11"/>
    <p:sldId id="262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F37B0-A515-467E-A10D-030C77AEAD0C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3A72E-1C7F-4A85-995D-6B6660C56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90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Ralf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Wilden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Siegfried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Gudergan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&amp; Ian Lings (2010) Employer branding: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strategic implications for staff recruitment, Journal of Marketing Management, 26:1-2, 56-73, DOI: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10.1080/02672570903577091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link to this article: https://doi.org/10.1080/02672570903577091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3A72E-1C7F-4A85-995D-6B6660C5619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543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Celistvost Daná osoba má všechny potřebné složky osobnosti. Vzhledem k čemu potřebné? Vzhledem k zákonitostem univerza, ke kontextu prostředí a kontextu poslání (kontextu úkolu). Soulad Tyto složky jsou mezi sebou harmonicky vyvážené. Synergie Složky se mezi sebou vzájemně posilují a rozvíjejí. </a:t>
            </a:r>
          </a:p>
          <a:p>
            <a:endParaRPr lang="cs-CZ" dirty="0"/>
          </a:p>
          <a:p>
            <a:endParaRPr lang="cs-CZ" dirty="0"/>
          </a:p>
          <a:p>
            <a:r>
              <a:rPr lang="en-US" dirty="0"/>
              <a:t>Understands the business. Identifies who the real decision makers are and the individuals who can influence them. Predicts how new events or situations will affect individuals and groups within the </a:t>
            </a:r>
            <a:r>
              <a:rPr lang="en-US" dirty="0" err="1"/>
              <a:t>organisation</a:t>
            </a:r>
            <a:r>
              <a:rPr lang="en-US" dirty="0"/>
              <a:t>.</a:t>
            </a:r>
          </a:p>
          <a:p>
            <a:r>
              <a:rPr lang="en-US" b="1" dirty="0"/>
              <a:t>1) </a:t>
            </a:r>
            <a:r>
              <a:rPr lang="en-US" b="1" dirty="0" err="1"/>
              <a:t>Organisational</a:t>
            </a:r>
            <a:r>
              <a:rPr lang="en-US" b="1" dirty="0"/>
              <a:t> awareness</a:t>
            </a:r>
          </a:p>
          <a:p>
            <a:r>
              <a:rPr lang="en-US" dirty="0"/>
              <a:t>Is curious and finds out what is happening across all parts of the </a:t>
            </a:r>
            <a:r>
              <a:rPr lang="en-US" dirty="0" err="1"/>
              <a:t>organisation</a:t>
            </a:r>
            <a:endParaRPr lang="en-US" dirty="0"/>
          </a:p>
          <a:p>
            <a:r>
              <a:rPr lang="en-US" dirty="0"/>
              <a:t>Makes time to understand the </a:t>
            </a:r>
            <a:r>
              <a:rPr lang="en-US" dirty="0" err="1"/>
              <a:t>organisational</a:t>
            </a:r>
            <a:r>
              <a:rPr lang="en-US" dirty="0"/>
              <a:t> culture and dynamics</a:t>
            </a:r>
          </a:p>
          <a:p>
            <a:r>
              <a:rPr lang="en-US" dirty="0"/>
              <a:t>Keeps up to date with all business activity</a:t>
            </a:r>
          </a:p>
          <a:p>
            <a:r>
              <a:rPr lang="en-US" dirty="0"/>
              <a:t>Looks at the business's broader place in society</a:t>
            </a:r>
          </a:p>
          <a:p>
            <a:r>
              <a:rPr lang="en-US" dirty="0"/>
              <a:t>Demonstrates an understanding of the business, including the financial side</a:t>
            </a:r>
          </a:p>
          <a:p>
            <a:r>
              <a:rPr lang="en-US" dirty="0"/>
              <a:t>Chooses the appropriate time and context to challenge senior leaders</a:t>
            </a:r>
          </a:p>
          <a:p>
            <a:r>
              <a:rPr lang="en-US" dirty="0"/>
              <a:t>Ensures that </a:t>
            </a:r>
            <a:r>
              <a:rPr lang="en-US" dirty="0" err="1"/>
              <a:t>organisational</a:t>
            </a:r>
            <a:r>
              <a:rPr lang="en-US" dirty="0"/>
              <a:t> structure and reporting lines gives visibility of CR activities and stories</a:t>
            </a:r>
          </a:p>
          <a:p>
            <a:r>
              <a:rPr lang="en-US" dirty="0"/>
              <a:t>Understands where the key decision points are and where the key points of influence are</a:t>
            </a:r>
          </a:p>
          <a:p>
            <a:r>
              <a:rPr lang="en-US" dirty="0"/>
              <a:t>Demonstrates empathy and understanding of the pressures other people are under and their concerns</a:t>
            </a:r>
          </a:p>
          <a:p>
            <a:r>
              <a:rPr lang="en-US" dirty="0"/>
              <a:t>Understands the sectoral and global context and issues that impact the company’s operations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11C78-0A14-4FEC-B40B-C84BDA2ED9E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234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2880C-45AC-4F33-BAD0-A87A468DDD41}" type="datetime1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080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A146-84A6-47B1-94A3-CB5C7712D95B}" type="datetime1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07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CC1A1-5595-4F8D-B7BD-D284B1D50F81}" type="datetime1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14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3783-20BC-4576-9108-16A4BEDB4801}" type="datetime1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19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AB5D6-B675-49B3-9899-5E57CB6299BE}" type="datetime1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01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D1173-86D1-4196-9660-DE4F8B457E71}" type="datetime1">
              <a:rPr lang="cs-CZ" smtClean="0"/>
              <a:t>06.10.2022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139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E67EE-51A7-41B2-8217-11C4DAE4CC1D}" type="datetime1">
              <a:rPr lang="cs-CZ" smtClean="0"/>
              <a:t>06.10.2022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469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CA8E-788B-448D-A348-537AFF41BD03}" type="datetime1">
              <a:rPr lang="cs-CZ" smtClean="0"/>
              <a:t>06.10.2022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813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41A1E-1FCF-4509-ADC5-797EB23037E8}" type="datetime1">
              <a:rPr lang="cs-CZ" smtClean="0"/>
              <a:t>06.10.2022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0513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D9A6-5375-4C4F-B9C3-1E4754F2FEBC}" type="datetime1">
              <a:rPr lang="cs-CZ" smtClean="0"/>
              <a:t>06.10.2022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511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FAC0-4D9C-4FFB-813E-A3A96AC70649}" type="datetime1">
              <a:rPr lang="cs-CZ" smtClean="0"/>
              <a:t>06.10.2022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223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69A9B-977D-4F1D-BCBB-8235C1FF135A}" type="datetime1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815BD-A395-4659-A7D6-9C298FCEF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958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file:///D:\2020_HRM\Barclays%20Corporate%20Recruitment%20Video%20-%20Amazing!.mp4" TargetMode="External"/><Relationship Id="rId1" Type="http://schemas.microsoft.com/office/2007/relationships/media" Target="file:///D:\2020_HRM\Barclays%20Corporate%20Recruitment%20Video%20-%20Amazing!.mp4" TargetMode="Externa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Značka zaměstnavatele a nábor pracovníků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8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ČASTO SLEDOVANÉ OBLASTI KOMPETENCÍ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2386608" cy="4525963"/>
          </a:xfrm>
        </p:spPr>
        <p:txBody>
          <a:bodyPr/>
          <a:lstStyle/>
          <a:p>
            <a:r>
              <a:rPr lang="cs-CZ" dirty="0"/>
              <a:t>Adaptabilita</a:t>
            </a:r>
          </a:p>
          <a:p>
            <a:r>
              <a:rPr lang="cs-CZ" dirty="0"/>
              <a:t>Spolehlivost</a:t>
            </a:r>
          </a:p>
          <a:p>
            <a:r>
              <a:rPr lang="cs-CZ" dirty="0"/>
              <a:t>Komunikace</a:t>
            </a:r>
          </a:p>
          <a:p>
            <a:r>
              <a:rPr lang="cs-CZ" dirty="0"/>
              <a:t>Zvládání konfliktů</a:t>
            </a:r>
          </a:p>
          <a:p>
            <a:r>
              <a:rPr lang="cs-CZ" dirty="0"/>
              <a:t>Kreativita a inovativnost</a:t>
            </a:r>
          </a:p>
          <a:p>
            <a:r>
              <a:rPr lang="cs-CZ" dirty="0"/>
              <a:t>Rozhodnost</a:t>
            </a:r>
          </a:p>
          <a:p>
            <a:r>
              <a:rPr lang="cs-CZ" dirty="0"/>
              <a:t>Loajalita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871864" y="1628801"/>
            <a:ext cx="2520280" cy="4525963"/>
          </a:xfrm>
        </p:spPr>
        <p:txBody>
          <a:bodyPr/>
          <a:lstStyle/>
          <a:p>
            <a:r>
              <a:rPr lang="cs-CZ" dirty="0"/>
              <a:t>Delegování</a:t>
            </a:r>
          </a:p>
          <a:p>
            <a:r>
              <a:rPr lang="cs-CZ" dirty="0"/>
              <a:t>Všeobecný rozhled</a:t>
            </a:r>
          </a:p>
          <a:p>
            <a:r>
              <a:rPr lang="cs-CZ" dirty="0"/>
              <a:t>Flexibilita</a:t>
            </a:r>
          </a:p>
          <a:p>
            <a:r>
              <a:rPr lang="cs-CZ" dirty="0"/>
              <a:t>Samostatnost</a:t>
            </a:r>
          </a:p>
          <a:p>
            <a:r>
              <a:rPr lang="cs-CZ" dirty="0"/>
              <a:t>Čestnost</a:t>
            </a:r>
          </a:p>
          <a:p>
            <a:r>
              <a:rPr lang="cs-CZ" dirty="0" err="1"/>
              <a:t>Leadership</a:t>
            </a:r>
            <a:endParaRPr lang="cs-CZ" dirty="0"/>
          </a:p>
          <a:p>
            <a:r>
              <a:rPr lang="cs-CZ" dirty="0"/>
              <a:t>Osobní integrita</a:t>
            </a:r>
          </a:p>
        </p:txBody>
      </p:sp>
      <p:sp>
        <p:nvSpPr>
          <p:cNvPr id="7" name="Zástupný symbol pro obsah 5"/>
          <p:cNvSpPr txBox="1">
            <a:spLocks/>
          </p:cNvSpPr>
          <p:nvPr/>
        </p:nvSpPr>
        <p:spPr>
          <a:xfrm>
            <a:off x="7608168" y="1628801"/>
            <a:ext cx="22280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8" name="Zástupný symbol pro obsah 5"/>
          <p:cNvSpPr txBox="1">
            <a:spLocks/>
          </p:cNvSpPr>
          <p:nvPr/>
        </p:nvSpPr>
        <p:spPr>
          <a:xfrm>
            <a:off x="7631800" y="1628800"/>
            <a:ext cx="25202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Posilování diverzity</a:t>
            </a:r>
          </a:p>
          <a:p>
            <a:r>
              <a:rPr lang="cs-CZ" dirty="0"/>
              <a:t>Povědomí o organizaci</a:t>
            </a:r>
          </a:p>
          <a:p>
            <a:r>
              <a:rPr lang="cs-CZ" dirty="0"/>
              <a:t>Vztah k riziku</a:t>
            </a:r>
          </a:p>
          <a:p>
            <a:r>
              <a:rPr lang="cs-CZ" dirty="0"/>
              <a:t>Citlivost k ostatním</a:t>
            </a:r>
          </a:p>
          <a:p>
            <a:r>
              <a:rPr lang="cs-CZ" dirty="0"/>
              <a:t>Týmová práce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06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ZADÁNÍ</a:t>
            </a:r>
          </a:p>
        </p:txBody>
      </p:sp>
      <p:sp>
        <p:nvSpPr>
          <p:cNvPr id="16387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Definujte 1 klíčovou kompetenci pro sociálního pracovníka </a:t>
            </a:r>
            <a:r>
              <a:rPr lang="cs-CZ" altLang="cs-CZ" sz="2400" dirty="0" smtClean="0"/>
              <a:t>v multidisciplinárním (zdravotně sociálním týmu) a </a:t>
            </a:r>
            <a:r>
              <a:rPr lang="cs-CZ" altLang="cs-CZ" sz="2400" dirty="0"/>
              <a:t>popište žádoucí projevy v praxi.</a:t>
            </a:r>
          </a:p>
          <a:p>
            <a:pPr marL="0" indent="0">
              <a:buNone/>
            </a:pPr>
            <a:endParaRPr lang="cs-CZ" altLang="cs-CZ" sz="2400" i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21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Kontext organizace</a:t>
            </a:r>
          </a:p>
        </p:txBody>
      </p:sp>
      <p:pic>
        <p:nvPicPr>
          <p:cNvPr id="14340" name="Picture 5" descr="Příklad liniově - štábní struktu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951" y="3052763"/>
            <a:ext cx="2625725" cy="220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5016501" y="4652964"/>
            <a:ext cx="28797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POPIS TYPOVÉ POZICE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1768476" y="2005014"/>
            <a:ext cx="28797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VÝSLEDKY, PROCESY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2927351" y="2420939"/>
            <a:ext cx="1444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4344" name="Picture 10" descr="1281025663L097B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564" y="2492376"/>
            <a:ext cx="2066925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5" name="Line 11"/>
          <p:cNvSpPr>
            <a:spLocks noChangeShapeType="1"/>
          </p:cNvSpPr>
          <p:nvPr/>
        </p:nvSpPr>
        <p:spPr bwMode="auto">
          <a:xfrm>
            <a:off x="4440238" y="4652963"/>
            <a:ext cx="360362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6" name="Line 12"/>
          <p:cNvSpPr>
            <a:spLocks noChangeShapeType="1"/>
          </p:cNvSpPr>
          <p:nvPr/>
        </p:nvSpPr>
        <p:spPr bwMode="auto">
          <a:xfrm flipV="1">
            <a:off x="8112126" y="4508501"/>
            <a:ext cx="7207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7" name="Text Box 7"/>
          <p:cNvSpPr txBox="1">
            <a:spLocks noChangeArrowheads="1"/>
          </p:cNvSpPr>
          <p:nvPr/>
        </p:nvSpPr>
        <p:spPr bwMode="auto">
          <a:xfrm>
            <a:off x="6959600" y="1271588"/>
            <a:ext cx="1873250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POSLÁNÍ, VIZE ORGANIZACE</a:t>
            </a:r>
          </a:p>
        </p:txBody>
      </p:sp>
      <p:sp>
        <p:nvSpPr>
          <p:cNvPr id="14348" name="Line 8"/>
          <p:cNvSpPr>
            <a:spLocks noChangeShapeType="1"/>
          </p:cNvSpPr>
          <p:nvPr/>
        </p:nvSpPr>
        <p:spPr bwMode="auto">
          <a:xfrm flipH="1">
            <a:off x="6167439" y="1522414"/>
            <a:ext cx="720725" cy="34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9" name="Text Box 7"/>
          <p:cNvSpPr txBox="1">
            <a:spLocks noChangeArrowheads="1"/>
          </p:cNvSpPr>
          <p:nvPr/>
        </p:nvSpPr>
        <p:spPr bwMode="auto">
          <a:xfrm>
            <a:off x="3182939" y="1282700"/>
            <a:ext cx="28797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STRATEGICKÉ CÍLE</a:t>
            </a:r>
          </a:p>
        </p:txBody>
      </p:sp>
      <p:sp>
        <p:nvSpPr>
          <p:cNvPr id="14350" name="Line 8"/>
          <p:cNvSpPr>
            <a:spLocks noChangeShapeType="1"/>
          </p:cNvSpPr>
          <p:nvPr/>
        </p:nvSpPr>
        <p:spPr bwMode="auto">
          <a:xfrm flipH="1">
            <a:off x="3432175" y="1690688"/>
            <a:ext cx="431800" cy="227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04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1536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705" y="241502"/>
            <a:ext cx="8848725" cy="637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79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EMPLOYER BRAND </a:t>
            </a:r>
            <a:r>
              <a:rPr lang="cs-CZ" sz="1600" dirty="0" smtClean="0"/>
              <a:t>(ZNAČKA ZAMĚSTNAVATELE)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vytváří identitu firmy jako zaměstnavatele</a:t>
            </a:r>
          </a:p>
          <a:p>
            <a:r>
              <a:rPr lang="cs-CZ" dirty="0" smtClean="0"/>
              <a:t>Zahrnuje:</a:t>
            </a:r>
          </a:p>
          <a:p>
            <a:pPr lvl="1"/>
            <a:r>
              <a:rPr lang="cs-CZ" dirty="0" smtClean="0"/>
              <a:t>hodnoty, </a:t>
            </a:r>
          </a:p>
          <a:p>
            <a:pPr lvl="1"/>
            <a:r>
              <a:rPr lang="cs-CZ" dirty="0" smtClean="0"/>
              <a:t>systémy, </a:t>
            </a:r>
          </a:p>
          <a:p>
            <a:pPr lvl="1"/>
            <a:r>
              <a:rPr lang="cs-CZ" dirty="0" smtClean="0"/>
              <a:t>zásady </a:t>
            </a:r>
          </a:p>
          <a:p>
            <a:pPr lvl="1"/>
            <a:r>
              <a:rPr lang="cs-CZ" dirty="0" smtClean="0"/>
              <a:t>chování firmy </a:t>
            </a:r>
          </a:p>
          <a:p>
            <a:r>
              <a:rPr lang="cs-CZ" dirty="0" smtClean="0"/>
              <a:t>s cílem přilákat, motivovat a udržet si stávající a potenciální zaměstnance firmy.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27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EMPLOYER BRANDING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000" dirty="0" smtClean="0"/>
              <a:t>Co tvoří značku:</a:t>
            </a:r>
            <a:endParaRPr lang="cs-CZ" sz="2000" dirty="0"/>
          </a:p>
          <a:p>
            <a:pPr lvl="1">
              <a:defRPr/>
            </a:pPr>
            <a:r>
              <a:rPr lang="cs-CZ" sz="2000" dirty="0"/>
              <a:t>předchozí zkušenosti se zaměstnavatelem nebo v daném sektoru</a:t>
            </a:r>
          </a:p>
          <a:p>
            <a:pPr lvl="1">
              <a:defRPr/>
            </a:pPr>
            <a:r>
              <a:rPr lang="cs-CZ" sz="2000" dirty="0"/>
              <a:t>Jasnost, důvěryhodnost a konzistence signálů značek </a:t>
            </a:r>
            <a:r>
              <a:rPr lang="cs-CZ" sz="2000" dirty="0" smtClean="0"/>
              <a:t>potenciálního zaměstnavatele</a:t>
            </a:r>
            <a:endParaRPr lang="cs-CZ" sz="2000" dirty="0"/>
          </a:p>
          <a:p>
            <a:pPr lvl="1">
              <a:defRPr/>
            </a:pPr>
            <a:r>
              <a:rPr lang="cs-CZ" sz="2000" dirty="0" smtClean="0"/>
              <a:t>Investice do značky zaměstnavatele</a:t>
            </a:r>
            <a:endParaRPr lang="cs-CZ" sz="2000" dirty="0"/>
          </a:p>
          <a:p>
            <a:pPr lvl="1">
              <a:defRPr/>
            </a:pPr>
            <a:r>
              <a:rPr lang="cs-CZ" sz="2000" dirty="0"/>
              <a:t>vnímání portfolia značek produktů nebo služeb </a:t>
            </a:r>
            <a:r>
              <a:rPr lang="cs-CZ" sz="2000" dirty="0" smtClean="0"/>
              <a:t>zaměstnavatele</a:t>
            </a:r>
            <a:endParaRPr 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33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65125"/>
            <a:ext cx="10564699" cy="6058746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74785" y="6576646"/>
            <a:ext cx="109991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Ralf </a:t>
            </a:r>
            <a:r>
              <a:rPr lang="en-US" sz="1000" dirty="0" err="1"/>
              <a:t>Wilden</a:t>
            </a:r>
            <a:r>
              <a:rPr lang="en-US" sz="1000" dirty="0"/>
              <a:t> , Siegfried </a:t>
            </a:r>
            <a:r>
              <a:rPr lang="en-US" sz="1000" dirty="0" err="1"/>
              <a:t>Gudergan</a:t>
            </a:r>
            <a:r>
              <a:rPr lang="en-US" sz="1000" dirty="0"/>
              <a:t> &amp; Ian Lings (2010) Employer branding</a:t>
            </a:r>
            <a:r>
              <a:rPr lang="en-US" sz="1000" dirty="0" smtClean="0"/>
              <a:t>:</a:t>
            </a:r>
            <a:r>
              <a:rPr lang="cs-CZ" sz="1000" dirty="0" smtClean="0"/>
              <a:t> </a:t>
            </a:r>
            <a:r>
              <a:rPr lang="en-US" sz="1000" dirty="0" smtClean="0"/>
              <a:t>strategic </a:t>
            </a:r>
            <a:r>
              <a:rPr lang="en-US" sz="1000" dirty="0"/>
              <a:t>implications for staff recruitment, Journal of Marketing Management, 26:1-2, 56-73, DOI</a:t>
            </a:r>
            <a:r>
              <a:rPr lang="en-US" sz="1000" dirty="0" smtClean="0"/>
              <a:t>:</a:t>
            </a:r>
            <a:r>
              <a:rPr lang="cs-CZ" sz="1000" dirty="0" smtClean="0"/>
              <a:t> 10.1080/02672570903577091</a:t>
            </a:r>
            <a:endParaRPr lang="cs-CZ" sz="1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86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5" name="Barclays Corporate Recruitment Video - Amazing!.mp4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0" y="2109788"/>
            <a:ext cx="4572000" cy="3505200"/>
          </a:xfr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50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NÁBOR</a:t>
            </a:r>
          </a:p>
        </p:txBody>
      </p:sp>
      <p:sp>
        <p:nvSpPr>
          <p:cNvPr id="18435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Klíčový úkol: doručit informaci specifické skupině adresátů</a:t>
            </a:r>
          </a:p>
          <a:p>
            <a:r>
              <a:rPr lang="cs-CZ" altLang="cs-CZ" smtClean="0"/>
              <a:t>Kanály:</a:t>
            </a:r>
          </a:p>
          <a:p>
            <a:pPr lvl="1"/>
            <a:r>
              <a:rPr lang="cs-CZ" altLang="cs-CZ" sz="2000"/>
              <a:t>Vnitřní komunikace</a:t>
            </a:r>
          </a:p>
          <a:p>
            <a:pPr lvl="1"/>
            <a:r>
              <a:rPr lang="cs-CZ" altLang="cs-CZ" sz="2000"/>
              <a:t>Přímé oslovení</a:t>
            </a:r>
          </a:p>
          <a:p>
            <a:pPr lvl="1"/>
            <a:r>
              <a:rPr lang="cs-CZ" altLang="cs-CZ" sz="2000"/>
              <a:t>Inzerce (tisk, on-line: portály, vlastní web, jiné)</a:t>
            </a:r>
          </a:p>
          <a:p>
            <a:pPr lvl="1"/>
            <a:r>
              <a:rPr lang="cs-CZ" altLang="cs-CZ" sz="2000"/>
              <a:t>Sociální sítě (soukromé, profesní)</a:t>
            </a:r>
          </a:p>
          <a:p>
            <a:pPr lvl="1"/>
            <a:r>
              <a:rPr lang="cs-CZ" altLang="cs-CZ" sz="2000"/>
              <a:t>Náborové video</a:t>
            </a:r>
          </a:p>
          <a:p>
            <a:pPr lvl="1"/>
            <a:r>
              <a:rPr lang="cs-CZ" altLang="cs-CZ" sz="2000"/>
              <a:t>Headhunting</a:t>
            </a:r>
          </a:p>
          <a:p>
            <a:endParaRPr lang="cs-CZ" altLang="cs-CZ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60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15BD-A395-4659-A7D6-9C298FCEFF6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0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473</Words>
  <Application>Microsoft Office PowerPoint</Application>
  <PresentationFormat>Širokoúhlá obrazovka</PresentationFormat>
  <Paragraphs>85</Paragraphs>
  <Slides>11</Slides>
  <Notes>2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Značka zaměstnavatele a nábor pracovníků</vt:lpstr>
      <vt:lpstr>Kontext organizace</vt:lpstr>
      <vt:lpstr>Prezentace aplikace PowerPoint</vt:lpstr>
      <vt:lpstr>EMPLOYER BRAND (ZNAČKA ZAMĚSTNAVATELE)</vt:lpstr>
      <vt:lpstr>EMPLOYER BRANDING</vt:lpstr>
      <vt:lpstr>Prezentace aplikace PowerPoint</vt:lpstr>
      <vt:lpstr>Prezentace aplikace PowerPoint</vt:lpstr>
      <vt:lpstr>NÁBOR</vt:lpstr>
      <vt:lpstr>KOMUNIKAČNÍ CVIČENÍ</vt:lpstr>
      <vt:lpstr>ČASTO SLEDOVANÉ OBLASTI KOMPETENCÍ</vt:lpstr>
      <vt:lpstr>ZADÁNÍ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matej.lejsal</dc:creator>
  <cp:lastModifiedBy>Matěj Lejsal</cp:lastModifiedBy>
  <cp:revision>7</cp:revision>
  <dcterms:created xsi:type="dcterms:W3CDTF">2021-11-01T08:16:03Z</dcterms:created>
  <dcterms:modified xsi:type="dcterms:W3CDTF">2022-10-06T05:42:21Z</dcterms:modified>
</cp:coreProperties>
</file>