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82" y="14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461A7F9B-7AC3-4EAC-9C00-14A54F20DA46}" type="datetimeFigureOut">
              <a:rPr lang="el-GR" smtClean="0"/>
              <a:t>13/4/2021</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CD107C1-A85D-472B-A48E-97A13162B1A6}" type="slidenum">
              <a:rPr lang="el-GR" smtClean="0"/>
              <a:t>‹#›</a:t>
            </a:fld>
            <a:endParaRPr lang="el-GR"/>
          </a:p>
        </p:txBody>
      </p:sp>
    </p:spTree>
  </p:cSld>
  <p:clrMapOvr>
    <a:masterClrMapping/>
  </p:clrMapOvr>
  <p:transition spd="med">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1A7F9B-7AC3-4EAC-9C00-14A54F20DA46}" type="datetimeFigureOut">
              <a:rPr lang="el-GR" smtClean="0"/>
              <a:t>13/4/2021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CD107C1-A85D-472B-A48E-97A13162B1A6}" type="slidenum">
              <a:rPr lang="el-GR" smtClean="0"/>
              <a:t>‹#›</a:t>
            </a:fld>
            <a:endParaRPr lang="el-GR"/>
          </a:p>
        </p:txBody>
      </p:sp>
    </p:spTree>
  </p:cSld>
  <p:clrMapOvr>
    <a:masterClrMapping/>
  </p:clrMapOvr>
  <p:transition spd="med">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1A7F9B-7AC3-4EAC-9C00-14A54F20DA46}" type="datetimeFigureOut">
              <a:rPr lang="el-GR" smtClean="0"/>
              <a:t>13/4/2021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CD107C1-A85D-472B-A48E-97A13162B1A6}" type="slidenum">
              <a:rPr lang="el-GR" smtClean="0"/>
              <a:t>‹#›</a:t>
            </a:fld>
            <a:endParaRPr lang="el-GR"/>
          </a:p>
        </p:txBody>
      </p:sp>
    </p:spTree>
  </p:cSld>
  <p:clrMapOvr>
    <a:masterClrMapping/>
  </p:clrMapOvr>
  <p:transition spd="med">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461A7F9B-7AC3-4EAC-9C00-14A54F20DA46}" type="datetimeFigureOut">
              <a:rPr lang="el-GR" smtClean="0"/>
              <a:t>13/4/2021</a:t>
            </a:fld>
            <a:endParaRPr lang="el-GR"/>
          </a:p>
        </p:txBody>
      </p:sp>
      <p:sp>
        <p:nvSpPr>
          <p:cNvPr id="9" name="8 - Θέση αριθμού διαφάνειας"/>
          <p:cNvSpPr>
            <a:spLocks noGrp="1"/>
          </p:cNvSpPr>
          <p:nvPr>
            <p:ph type="sldNum" sz="quarter" idx="15"/>
          </p:nvPr>
        </p:nvSpPr>
        <p:spPr/>
        <p:txBody>
          <a:bodyPr rtlCol="0"/>
          <a:lstStyle/>
          <a:p>
            <a:fld id="{DCD107C1-A85D-472B-A48E-97A13162B1A6}" type="slidenum">
              <a:rPr lang="el-GR" smtClean="0"/>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transition spd="med">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461A7F9B-7AC3-4EAC-9C00-14A54F20DA46}" type="datetimeFigureOut">
              <a:rPr lang="el-GR" smtClean="0"/>
              <a:t>13/4/2021</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CD107C1-A85D-472B-A48E-97A13162B1A6}" type="slidenum">
              <a:rPr lang="el-GR" smtClean="0"/>
              <a:t>‹#›</a:t>
            </a:fld>
            <a:endParaRPr lang="el-GR"/>
          </a:p>
        </p:txBody>
      </p:sp>
    </p:spTree>
  </p:cSld>
  <p:clrMapOvr>
    <a:masterClrMapping/>
  </p:clrMapOvr>
  <p:transition spd="med">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461A7F9B-7AC3-4EAC-9C00-14A54F20DA46}" type="datetimeFigureOut">
              <a:rPr lang="el-GR" smtClean="0"/>
              <a:t>13/4/2021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CD107C1-A85D-472B-A48E-97A13162B1A6}" type="slidenum">
              <a:rPr lang="el-GR" smtClean="0"/>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med">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461A7F9B-7AC3-4EAC-9C00-14A54F20DA46}" type="datetimeFigureOut">
              <a:rPr lang="el-GR" smtClean="0"/>
              <a:t>13/4/2021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CD107C1-A85D-472B-A48E-97A13162B1A6}" type="slidenum">
              <a:rPr lang="el-GR" smtClean="0"/>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transition spd="med">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461A7F9B-7AC3-4EAC-9C00-14A54F20DA46}" type="datetimeFigureOut">
              <a:rPr lang="el-GR" smtClean="0"/>
              <a:t>13/4/2021</a:t>
            </a:fld>
            <a:endParaRPr lang="el-GR"/>
          </a:p>
        </p:txBody>
      </p:sp>
      <p:sp>
        <p:nvSpPr>
          <p:cNvPr id="7" name="6 - Θέση αριθμού διαφάνειας"/>
          <p:cNvSpPr>
            <a:spLocks noGrp="1"/>
          </p:cNvSpPr>
          <p:nvPr>
            <p:ph type="sldNum" sz="quarter" idx="11"/>
          </p:nvPr>
        </p:nvSpPr>
        <p:spPr/>
        <p:txBody>
          <a:bodyPr rtlCol="0"/>
          <a:lstStyle/>
          <a:p>
            <a:fld id="{DCD107C1-A85D-472B-A48E-97A13162B1A6}" type="slidenum">
              <a:rPr lang="el-GR" smtClean="0"/>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transition spd="med">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61A7F9B-7AC3-4EAC-9C00-14A54F20DA46}" type="datetimeFigureOut">
              <a:rPr lang="el-GR" smtClean="0"/>
              <a:t>13/4/2021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CD107C1-A85D-472B-A48E-97A13162B1A6}" type="slidenum">
              <a:rPr lang="el-GR" smtClean="0"/>
              <a:t>‹#›</a:t>
            </a:fld>
            <a:endParaRPr lang="el-GR"/>
          </a:p>
        </p:txBody>
      </p:sp>
    </p:spTree>
  </p:cSld>
  <p:clrMapOvr>
    <a:masterClrMapping/>
  </p:clrMapOvr>
  <p:transition spd="med">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461A7F9B-7AC3-4EAC-9C00-14A54F20DA46}" type="datetimeFigureOut">
              <a:rPr lang="el-GR" smtClean="0"/>
              <a:t>13/4/2021</a:t>
            </a:fld>
            <a:endParaRPr lang="el-GR"/>
          </a:p>
        </p:txBody>
      </p:sp>
      <p:sp>
        <p:nvSpPr>
          <p:cNvPr id="22" name="21 - Θέση αριθμού διαφάνειας"/>
          <p:cNvSpPr>
            <a:spLocks noGrp="1"/>
          </p:cNvSpPr>
          <p:nvPr>
            <p:ph type="sldNum" sz="quarter" idx="15"/>
          </p:nvPr>
        </p:nvSpPr>
        <p:spPr/>
        <p:txBody>
          <a:bodyPr rtlCol="0"/>
          <a:lstStyle/>
          <a:p>
            <a:fld id="{DCD107C1-A85D-472B-A48E-97A13162B1A6}" type="slidenum">
              <a:rPr lang="el-GR" smtClean="0"/>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masterClrMapping/>
  </p:clrMapOvr>
  <p:transition spd="med">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461A7F9B-7AC3-4EAC-9C00-14A54F20DA46}" type="datetimeFigureOut">
              <a:rPr lang="el-GR" smtClean="0"/>
              <a:t>13/4/2021</a:t>
            </a:fld>
            <a:endParaRPr lang="el-GR"/>
          </a:p>
        </p:txBody>
      </p:sp>
      <p:sp>
        <p:nvSpPr>
          <p:cNvPr id="18" name="17 - Θέση αριθμού διαφάνειας"/>
          <p:cNvSpPr>
            <a:spLocks noGrp="1"/>
          </p:cNvSpPr>
          <p:nvPr>
            <p:ph type="sldNum" sz="quarter" idx="11"/>
          </p:nvPr>
        </p:nvSpPr>
        <p:spPr/>
        <p:txBody>
          <a:bodyPr rtlCol="0"/>
          <a:lstStyle/>
          <a:p>
            <a:fld id="{DCD107C1-A85D-472B-A48E-97A13162B1A6}" type="slidenum">
              <a:rPr lang="el-GR" smtClean="0"/>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transition spd="med">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61A7F9B-7AC3-4EAC-9C00-14A54F20DA46}" type="datetimeFigureOut">
              <a:rPr lang="el-GR" smtClean="0"/>
              <a:t>13/4/2021</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CD107C1-A85D-472B-A48E-97A13162B1A6}"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comb/>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_xsfNrG5Bn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dirty="0" smtClean="0"/>
              <a:t>Basics Of Special Pedagogy</a:t>
            </a:r>
            <a:br>
              <a:rPr lang="en-US" dirty="0" smtClean="0"/>
            </a:br>
            <a:endParaRPr lang="el-GR" dirty="0"/>
          </a:p>
        </p:txBody>
      </p:sp>
      <p:sp>
        <p:nvSpPr>
          <p:cNvPr id="3" name="2 - Υπότιτλος"/>
          <p:cNvSpPr>
            <a:spLocks noGrp="1"/>
          </p:cNvSpPr>
          <p:nvPr>
            <p:ph type="subTitle" idx="1"/>
          </p:nvPr>
        </p:nvSpPr>
        <p:spPr/>
        <p:txBody>
          <a:bodyPr>
            <a:normAutofit/>
          </a:bodyPr>
          <a:lstStyle/>
          <a:p>
            <a:r>
              <a:rPr lang="en-US" sz="3200" dirty="0" smtClean="0"/>
              <a:t>AUTISM</a:t>
            </a:r>
          </a:p>
          <a:p>
            <a:r>
              <a:rPr lang="en-US" dirty="0" smtClean="0"/>
              <a:t>Minas </a:t>
            </a:r>
            <a:r>
              <a:rPr lang="en-US" dirty="0" err="1" smtClean="0"/>
              <a:t>Kouroglou</a:t>
            </a:r>
            <a:endParaRPr lang="el-GR" dirty="0"/>
          </a:p>
        </p:txBody>
      </p:sp>
    </p:spTree>
  </p:cSld>
  <p:clrMapOvr>
    <a:masterClrMapping/>
  </p:clrMapOvr>
  <p:transition spd="med">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lnSpcReduction="10000"/>
          </a:bodyPr>
          <a:lstStyle/>
          <a:p>
            <a:pPr>
              <a:buFont typeface="Wingdings" pitchFamily="2" charset="2"/>
              <a:buChar char="v"/>
            </a:pPr>
            <a:r>
              <a:rPr lang="en-US" dirty="0" smtClean="0"/>
              <a:t>Children with autism are less likely to make requests or share experiences, and are more likely to simply repeat others' words.</a:t>
            </a:r>
          </a:p>
          <a:p>
            <a:pPr>
              <a:buFont typeface="Wingdings" pitchFamily="2" charset="2"/>
              <a:buChar char="v"/>
            </a:pPr>
            <a:r>
              <a:rPr lang="en-US" dirty="0" smtClean="0"/>
              <a:t>Children with autism may have difficulty with imaginative play and with developing symbols into language.</a:t>
            </a:r>
          </a:p>
          <a:p>
            <a:pPr>
              <a:buFont typeface="Wingdings" pitchFamily="2" charset="2"/>
              <a:buChar char="v"/>
            </a:pPr>
            <a:r>
              <a:rPr lang="en-US" dirty="0" smtClean="0"/>
              <a:t> Sensory abnormalities are found in over 90% of those with autism.</a:t>
            </a:r>
          </a:p>
          <a:p>
            <a:pPr>
              <a:buFont typeface="Wingdings" pitchFamily="2" charset="2"/>
              <a:buChar char="v"/>
            </a:pPr>
            <a:r>
              <a:rPr lang="en-US" dirty="0" smtClean="0"/>
              <a:t>An estimated 60%–80% of autistic people have motor signs that include poor muscle tone, poor motor planning, and toe walking.</a:t>
            </a:r>
          </a:p>
          <a:p>
            <a:pPr>
              <a:buFont typeface="Wingdings" pitchFamily="2" charset="2"/>
              <a:buChar char="v"/>
            </a:pPr>
            <a:r>
              <a:rPr lang="en-US" dirty="0" smtClean="0"/>
              <a:t>Unusual eating behavior occurs in about three-quarters of children with Autism.</a:t>
            </a:r>
            <a:endParaRPr lang="el-GR" dirty="0"/>
          </a:p>
        </p:txBody>
      </p:sp>
    </p:spTree>
  </p:cSld>
  <p:clrMapOvr>
    <a:masterClrMapping/>
  </p:clrMapOvr>
  <p:transition spd="med">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How to manage autism</a:t>
            </a:r>
            <a:endParaRPr lang="el-GR" dirty="0"/>
          </a:p>
        </p:txBody>
      </p:sp>
      <p:sp>
        <p:nvSpPr>
          <p:cNvPr id="3" name="2 - Θέση περιεχομένου"/>
          <p:cNvSpPr>
            <a:spLocks noGrp="1"/>
          </p:cNvSpPr>
          <p:nvPr>
            <p:ph sz="quarter" idx="1"/>
          </p:nvPr>
        </p:nvSpPr>
        <p:spPr/>
        <p:txBody>
          <a:bodyPr>
            <a:normAutofit fontScale="85000" lnSpcReduction="10000"/>
          </a:bodyPr>
          <a:lstStyle/>
          <a:p>
            <a:pPr>
              <a:buFont typeface="Wingdings" pitchFamily="2" charset="2"/>
              <a:buChar char="v"/>
            </a:pPr>
            <a:r>
              <a:rPr lang="en-US" dirty="0" smtClean="0"/>
              <a:t>The main goals when treating children with autism are to increase quality of life and functional independence.</a:t>
            </a:r>
          </a:p>
          <a:p>
            <a:pPr>
              <a:buFont typeface="Wingdings" pitchFamily="2" charset="2"/>
              <a:buChar char="v"/>
            </a:pPr>
            <a:r>
              <a:rPr lang="en-US" dirty="0" smtClean="0"/>
              <a:t>Families and the educational system are the main resources for treatment.</a:t>
            </a:r>
          </a:p>
          <a:p>
            <a:pPr>
              <a:buFont typeface="Wingdings" pitchFamily="2" charset="2"/>
              <a:buChar char="v"/>
            </a:pPr>
            <a:r>
              <a:rPr lang="en-US" dirty="0" smtClean="0"/>
              <a:t> Intensive, sustained special education programs and behavior therapy early in life can help children acquire self-care, social, and job skills, and often improve functioning and decrease symptom severity.</a:t>
            </a:r>
          </a:p>
          <a:p>
            <a:pPr>
              <a:buFont typeface="Wingdings" pitchFamily="2" charset="2"/>
              <a:buChar char="v"/>
            </a:pPr>
            <a:r>
              <a:rPr lang="en-US" dirty="0" smtClean="0"/>
              <a:t>There is no known cure. Children recover occasionally, so that they lose their diagnosis of Autism this occurs sometimes after intensive treatment and sometimes not. It is not known how often recovery happens.</a:t>
            </a:r>
          </a:p>
          <a:p>
            <a:pPr>
              <a:buFont typeface="Wingdings" pitchFamily="2" charset="2"/>
              <a:buChar char="v"/>
            </a:pPr>
            <a:r>
              <a:rPr lang="en-US" dirty="0" smtClean="0"/>
              <a:t>Treatment for autism is usually a very intensive, comprehensive undertaking that involves the child’s entire family and a team of professionals.</a:t>
            </a:r>
          </a:p>
          <a:p>
            <a:pPr>
              <a:buFont typeface="Wingdings" pitchFamily="2" charset="2"/>
              <a:buChar char="v"/>
            </a:pPr>
            <a:endParaRPr lang="el-GR" dirty="0"/>
          </a:p>
        </p:txBody>
      </p:sp>
    </p:spTree>
  </p:cSld>
  <p:clrMapOvr>
    <a:masterClrMapping/>
  </p:clrMapOvr>
  <p:transition spd="med">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a:buFont typeface="Wingdings" pitchFamily="2" charset="2"/>
              <a:buChar char="v"/>
            </a:pPr>
            <a:r>
              <a:rPr lang="en-US" dirty="0" smtClean="0"/>
              <a:t>Some Treatment programs are taking place in the home of the family with a child suffering from autism or in a specialized center, classroom or preschool. It is not unusual for a family to choose to combine more than one treatment method.</a:t>
            </a:r>
          </a:p>
          <a:p>
            <a:pPr>
              <a:buFont typeface="Wingdings" pitchFamily="2" charset="2"/>
              <a:buChar char="v"/>
            </a:pPr>
            <a:r>
              <a:rPr lang="en-US" dirty="0" smtClean="0"/>
              <a:t>Examples of these treatments are </a:t>
            </a:r>
            <a:r>
              <a:rPr lang="en-US" b="1" dirty="0" smtClean="0"/>
              <a:t>Speech &amp; Language Therapy</a:t>
            </a:r>
            <a:r>
              <a:rPr lang="en-US" dirty="0" smtClean="0"/>
              <a:t>, </a:t>
            </a:r>
            <a:r>
              <a:rPr lang="en-US" b="1" dirty="0" smtClean="0"/>
              <a:t>Occupational Therapy</a:t>
            </a:r>
            <a:r>
              <a:rPr lang="en-US" dirty="0" smtClean="0"/>
              <a:t>, or the care of a </a:t>
            </a:r>
            <a:r>
              <a:rPr lang="en-US" b="1" dirty="0" smtClean="0"/>
              <a:t>Neurologist</a:t>
            </a:r>
            <a:r>
              <a:rPr lang="en-US" dirty="0" smtClean="0"/>
              <a:t> .</a:t>
            </a:r>
          </a:p>
          <a:p>
            <a:pPr>
              <a:buNone/>
            </a:pPr>
            <a:endParaRPr lang="en-US" dirty="0" smtClean="0"/>
          </a:p>
          <a:p>
            <a:endParaRPr lang="el-GR" dirty="0"/>
          </a:p>
        </p:txBody>
      </p:sp>
    </p:spTree>
  </p:cSld>
  <p:clrMapOvr>
    <a:masterClrMapping/>
  </p:clrMapOvr>
  <p:transition spd="med">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recomendation</a:t>
            </a:r>
            <a:endParaRPr lang="el-GR" dirty="0"/>
          </a:p>
        </p:txBody>
      </p:sp>
      <p:sp>
        <p:nvSpPr>
          <p:cNvPr id="3" name="2 - Θέση περιεχομένου"/>
          <p:cNvSpPr>
            <a:spLocks noGrp="1"/>
          </p:cNvSpPr>
          <p:nvPr>
            <p:ph sz="quarter" idx="1"/>
          </p:nvPr>
        </p:nvSpPr>
        <p:spPr/>
        <p:txBody>
          <a:bodyPr/>
          <a:lstStyle/>
          <a:p>
            <a:pPr>
              <a:buFont typeface="Wingdings" pitchFamily="2" charset="2"/>
              <a:buChar char="v"/>
            </a:pPr>
            <a:r>
              <a:rPr lang="en-US" dirty="0" smtClean="0">
                <a:hlinkClick r:id="rId2"/>
              </a:rPr>
              <a:t>https://www.youtube.com/watch?v=_xsfNrG5Bnw</a:t>
            </a:r>
            <a:endParaRPr lang="en-US" dirty="0" smtClean="0"/>
          </a:p>
          <a:p>
            <a:pPr>
              <a:buNone/>
            </a:pPr>
            <a:endParaRPr lang="en-US" dirty="0" smtClean="0"/>
          </a:p>
        </p:txBody>
      </p:sp>
    </p:spTree>
  </p:cSld>
  <p:clrMapOvr>
    <a:masterClrMapping/>
  </p:clrMapOvr>
  <p:transition spd="med">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pPr>
              <a:buFont typeface="Wingdings" pitchFamily="2" charset="2"/>
              <a:buChar char="v"/>
            </a:pPr>
            <a:r>
              <a:rPr lang="en-US" sz="6600" b="1" dirty="0" smtClean="0"/>
              <a:t>THANK YOU FOR YOUR ATTENTION</a:t>
            </a:r>
          </a:p>
        </p:txBody>
      </p:sp>
    </p:spTree>
  </p:cSld>
  <p:clrMapOvr>
    <a:masterClrMapping/>
  </p:clrMapOvr>
  <p:transition spd="med">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introduction</a:t>
            </a:r>
            <a:endParaRPr lang="el-GR" dirty="0"/>
          </a:p>
        </p:txBody>
      </p:sp>
      <p:sp>
        <p:nvSpPr>
          <p:cNvPr id="3" name="2 - Θέση περιεχομένου"/>
          <p:cNvSpPr>
            <a:spLocks noGrp="1"/>
          </p:cNvSpPr>
          <p:nvPr>
            <p:ph sz="quarter" idx="1"/>
          </p:nvPr>
        </p:nvSpPr>
        <p:spPr/>
        <p:txBody>
          <a:bodyPr/>
          <a:lstStyle/>
          <a:p>
            <a:pPr>
              <a:buFont typeface="Wingdings" pitchFamily="2" charset="2"/>
              <a:buChar char="v"/>
            </a:pPr>
            <a:r>
              <a:rPr lang="en-US" dirty="0" smtClean="0"/>
              <a:t>Autism spectrum disorder (ASD) and autism are both general terms for a group of complex disorders of brain development.</a:t>
            </a:r>
          </a:p>
          <a:p>
            <a:pPr>
              <a:buFont typeface="Wingdings" pitchFamily="2" charset="2"/>
              <a:buChar char="v"/>
            </a:pPr>
            <a:r>
              <a:rPr lang="en-US" dirty="0" smtClean="0"/>
              <a:t>These disorders are characterized by difficulties in social interaction, verbal and nonverbal communication and repetitive behaviors.</a:t>
            </a:r>
          </a:p>
          <a:p>
            <a:pPr>
              <a:buFont typeface="Wingdings" pitchFamily="2" charset="2"/>
              <a:buChar char="v"/>
            </a:pPr>
            <a:r>
              <a:rPr lang="en-US" dirty="0" smtClean="0"/>
              <a:t>Autism can be associated with intellectual disability, difficulties in motor coordination and attention and physical health issues such as sleep and gastrointestinal disturbances. Some persons with ASD excel in visual skills, music, math and art.</a:t>
            </a:r>
            <a:endParaRPr lang="el-GR" dirty="0"/>
          </a:p>
        </p:txBody>
      </p:sp>
    </p:spTree>
  </p:cSld>
  <p:clrMapOvr>
    <a:masterClrMapping/>
  </p:clrMapOvr>
  <p:transition spd="med">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a:bodyPr>
          <a:lstStyle/>
          <a:p>
            <a:pPr>
              <a:buFont typeface="Wingdings" pitchFamily="2" charset="2"/>
              <a:buChar char="v"/>
            </a:pPr>
            <a:r>
              <a:rPr lang="en-US" dirty="0" smtClean="0"/>
              <a:t>The most obvious signs of autism and symptoms of autism tend to emerge between 2 and 3 years of age.</a:t>
            </a:r>
          </a:p>
          <a:p>
            <a:pPr>
              <a:buFont typeface="Wingdings" pitchFamily="2" charset="2"/>
              <a:buChar char="v"/>
            </a:pPr>
            <a:r>
              <a:rPr lang="en-US" dirty="0" smtClean="0"/>
              <a:t>Many individuals with ASD show superior skills in perception and attention, relative to the general population.</a:t>
            </a:r>
          </a:p>
          <a:p>
            <a:pPr>
              <a:buFont typeface="Wingdings" pitchFamily="2" charset="2"/>
              <a:buChar char="v"/>
            </a:pPr>
            <a:r>
              <a:rPr lang="en-US" dirty="0" smtClean="0"/>
              <a:t> Generally autism follows a steady course without remission.</a:t>
            </a:r>
          </a:p>
          <a:p>
            <a:pPr>
              <a:buFont typeface="Wingdings" pitchFamily="2" charset="2"/>
              <a:buChar char="v"/>
            </a:pPr>
            <a:r>
              <a:rPr lang="en-US" dirty="0" smtClean="0"/>
              <a:t>Autistic infants show less attention to social stimuli, smile and look at others less often, and respond less to their own name. For example, they have less eye contact and turn taking, and do not have the ability to use simple movements to express themselves, such as the deficiency to point at things.</a:t>
            </a:r>
            <a:endParaRPr lang="el-GR" dirty="0"/>
          </a:p>
        </p:txBody>
      </p:sp>
    </p:spTree>
  </p:cSld>
  <p:clrMapOvr>
    <a:masterClrMapping/>
  </p:clrMapOvr>
  <p:transition spd="med">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	</a:t>
            </a:r>
            <a:r>
              <a:rPr lang="en-US" dirty="0" err="1" smtClean="0"/>
              <a:t>clasification</a:t>
            </a:r>
            <a:endParaRPr lang="el-GR" dirty="0"/>
          </a:p>
        </p:txBody>
      </p:sp>
      <p:sp>
        <p:nvSpPr>
          <p:cNvPr id="3" name="2 - Θέση περιεχομένου"/>
          <p:cNvSpPr>
            <a:spLocks noGrp="1"/>
          </p:cNvSpPr>
          <p:nvPr>
            <p:ph sz="quarter" idx="1"/>
          </p:nvPr>
        </p:nvSpPr>
        <p:spPr/>
        <p:txBody>
          <a:bodyPr/>
          <a:lstStyle/>
          <a:p>
            <a:pPr>
              <a:buFont typeface="Wingdings" pitchFamily="2" charset="2"/>
              <a:buChar char="v"/>
            </a:pPr>
            <a:r>
              <a:rPr lang="en-US" b="1" u="sng" dirty="0" smtClean="0"/>
              <a:t>Autistic disorder</a:t>
            </a:r>
            <a:r>
              <a:rPr lang="en-US" b="1" dirty="0" smtClean="0"/>
              <a:t>.</a:t>
            </a:r>
            <a:r>
              <a:rPr lang="en-US" dirty="0" smtClean="0"/>
              <a:t> This is what most people think of when they hear the word "autism." It refers to problems with social interactions, communication, and imaginative play in children younger than 3 years.</a:t>
            </a:r>
          </a:p>
          <a:p>
            <a:pPr>
              <a:buFont typeface="Wingdings" pitchFamily="2" charset="2"/>
              <a:buChar char="v"/>
            </a:pPr>
            <a:r>
              <a:rPr lang="en-US" dirty="0" smtClean="0"/>
              <a:t> </a:t>
            </a:r>
            <a:r>
              <a:rPr lang="en-US" b="1" u="sng" dirty="0" err="1" smtClean="0"/>
              <a:t>Asperger’s</a:t>
            </a:r>
            <a:r>
              <a:rPr lang="en-US" b="1" u="sng" dirty="0" smtClean="0"/>
              <a:t> syndrome</a:t>
            </a:r>
            <a:r>
              <a:rPr lang="en-US" dirty="0" smtClean="0"/>
              <a:t>. These children don't have a problem with language -- in fact, they tend to score in the average or above-average range on intelligence tests. But they have the same social problems and limited scope of interests as children with autistic disorder.</a:t>
            </a:r>
          </a:p>
          <a:p>
            <a:pPr>
              <a:buFont typeface="Wingdings" pitchFamily="2" charset="2"/>
              <a:buChar char="v"/>
            </a:pPr>
            <a:endParaRPr lang="en-US" dirty="0" smtClean="0"/>
          </a:p>
          <a:p>
            <a:pPr>
              <a:buFont typeface="Wingdings" pitchFamily="2" charset="2"/>
              <a:buChar char="v"/>
            </a:pPr>
            <a:endParaRPr lang="el-GR" dirty="0"/>
          </a:p>
        </p:txBody>
      </p:sp>
    </p:spTree>
  </p:cSld>
  <p:clrMapOvr>
    <a:masterClrMapping/>
  </p:clrMapOvr>
  <p:transition spd="med">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a:bodyPr>
          <a:lstStyle/>
          <a:p>
            <a:pPr>
              <a:buFont typeface="Wingdings" pitchFamily="2" charset="2"/>
              <a:buChar char="v"/>
            </a:pPr>
            <a:r>
              <a:rPr lang="en-US" b="1" u="sng" dirty="0" err="1" smtClean="0"/>
              <a:t>Rett</a:t>
            </a:r>
            <a:r>
              <a:rPr lang="en-US" b="1" u="sng" dirty="0" smtClean="0"/>
              <a:t> Syndrome </a:t>
            </a:r>
            <a:r>
              <a:rPr lang="en-US" b="1" dirty="0" smtClean="0"/>
              <a:t>.</a:t>
            </a:r>
            <a:r>
              <a:rPr lang="en-US" dirty="0" smtClean="0"/>
              <a:t> Children with </a:t>
            </a:r>
            <a:r>
              <a:rPr lang="en-US" dirty="0" err="1" smtClean="0"/>
              <a:t>Rett</a:t>
            </a:r>
            <a:r>
              <a:rPr lang="en-US" dirty="0" smtClean="0"/>
              <a:t> syndrome, primarily girls, start developing normally but then begin losing their communication and social skills. Beginning at the age of 1 to 4 years, repetitive hand movements replace purposeful use of the hands. Children with </a:t>
            </a:r>
            <a:r>
              <a:rPr lang="en-US" dirty="0" err="1" smtClean="0"/>
              <a:t>Rett</a:t>
            </a:r>
            <a:r>
              <a:rPr lang="en-US" dirty="0" smtClean="0"/>
              <a:t> syndrome are usually severely cognitively impaired.</a:t>
            </a:r>
          </a:p>
          <a:p>
            <a:pPr>
              <a:buFont typeface="Wingdings" pitchFamily="2" charset="2"/>
              <a:buChar char="v"/>
            </a:pPr>
            <a:r>
              <a:rPr lang="en-US" b="1" u="sng" dirty="0" smtClean="0"/>
              <a:t>Childhood disintegrative disorder</a:t>
            </a:r>
            <a:r>
              <a:rPr lang="en-US" b="1" dirty="0" smtClean="0"/>
              <a:t>.</a:t>
            </a:r>
            <a:r>
              <a:rPr lang="en-US" dirty="0" smtClean="0"/>
              <a:t> These children develop normally for at least two years and then lose some or most of their communication and social skills. This is an extremely rare disorder though !</a:t>
            </a:r>
          </a:p>
          <a:p>
            <a:pPr>
              <a:buFont typeface="Wingdings" pitchFamily="2" charset="2"/>
              <a:buChar char="v"/>
            </a:pPr>
            <a:endParaRPr lang="el-GR" dirty="0"/>
          </a:p>
        </p:txBody>
      </p:sp>
    </p:spTree>
  </p:cSld>
  <p:clrMapOvr>
    <a:masterClrMapping/>
  </p:clrMapOvr>
  <p:transition spd="med">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etiology</a:t>
            </a:r>
            <a:endParaRPr lang="el-GR" dirty="0"/>
          </a:p>
        </p:txBody>
      </p:sp>
      <p:sp>
        <p:nvSpPr>
          <p:cNvPr id="3" name="2 - Θέση περιεχομένου"/>
          <p:cNvSpPr>
            <a:spLocks noGrp="1"/>
          </p:cNvSpPr>
          <p:nvPr>
            <p:ph sz="quarter" idx="1"/>
          </p:nvPr>
        </p:nvSpPr>
        <p:spPr/>
        <p:txBody>
          <a:bodyPr/>
          <a:lstStyle/>
          <a:p>
            <a:pPr>
              <a:buFont typeface="Wingdings" pitchFamily="2" charset="2"/>
              <a:buChar char="v"/>
            </a:pPr>
            <a:r>
              <a:rPr lang="en-US" dirty="0" smtClean="0"/>
              <a:t>Because autism runs in families, most researchers think that certain combinations of genes may predispose a child to autism. But there are risk factors that increase the chance of having a child with autism.</a:t>
            </a:r>
          </a:p>
          <a:p>
            <a:pPr>
              <a:buFont typeface="Wingdings" pitchFamily="2" charset="2"/>
              <a:buChar char="v"/>
            </a:pPr>
            <a:r>
              <a:rPr lang="en-US" dirty="0" smtClean="0"/>
              <a:t>Advanced age of the mother or the father increases the chance of an autistic child.</a:t>
            </a:r>
          </a:p>
          <a:p>
            <a:pPr>
              <a:buFont typeface="Wingdings" pitchFamily="2" charset="2"/>
              <a:buChar char="v"/>
            </a:pPr>
            <a:r>
              <a:rPr lang="en-US" dirty="0" smtClean="0"/>
              <a:t>When a pregnant woman is exposed to certain drugs or chemicals, her child is more likely to be autistic.</a:t>
            </a:r>
            <a:endParaRPr lang="el-GR" dirty="0"/>
          </a:p>
        </p:txBody>
      </p:sp>
    </p:spTree>
  </p:cSld>
  <p:clrMapOvr>
    <a:masterClrMapping/>
  </p:clrMapOvr>
  <p:transition spd="med">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a:bodyPr>
          <a:lstStyle/>
          <a:p>
            <a:pPr>
              <a:buFont typeface="Wingdings" pitchFamily="2" charset="2"/>
              <a:buChar char="v"/>
            </a:pPr>
            <a:r>
              <a:rPr lang="en-US" dirty="0" smtClean="0"/>
              <a:t>These risk factors include the use of alcohol, maternal metabolic conditions such as diabetes and obesity, and the use of </a:t>
            </a:r>
            <a:r>
              <a:rPr lang="en-US" dirty="0" err="1" smtClean="0"/>
              <a:t>antiseizure</a:t>
            </a:r>
            <a:r>
              <a:rPr lang="en-US" dirty="0" smtClean="0"/>
              <a:t> drugs during pregnancy.</a:t>
            </a:r>
          </a:p>
          <a:p>
            <a:pPr>
              <a:buFont typeface="Wingdings" pitchFamily="2" charset="2"/>
              <a:buChar char="v"/>
            </a:pPr>
            <a:r>
              <a:rPr lang="en-US" dirty="0" smtClean="0"/>
              <a:t>Exactly why autism happens isn't clear. Research suggests that it may arise from abnormalities in parts of the brain that interpret sensory input and process language. </a:t>
            </a:r>
          </a:p>
          <a:p>
            <a:pPr>
              <a:buFont typeface="Wingdings" pitchFamily="2" charset="2"/>
              <a:buChar char="v"/>
            </a:pPr>
            <a:r>
              <a:rPr lang="en-US" dirty="0" smtClean="0"/>
              <a:t>Several lines of evidence point to synaptic dysfunction as a cause of autism.</a:t>
            </a:r>
          </a:p>
          <a:p>
            <a:pPr>
              <a:buFont typeface="Wingdings" pitchFamily="2" charset="2"/>
              <a:buChar char="v"/>
            </a:pPr>
            <a:r>
              <a:rPr lang="en-US" dirty="0" smtClean="0"/>
              <a:t> Environmental factors that have been claimed to contribute to or exacerbate autism, or may be important in future research, include certain foods, infectious diseases, etc.</a:t>
            </a:r>
          </a:p>
          <a:p>
            <a:pPr>
              <a:buFont typeface="Wingdings" pitchFamily="2" charset="2"/>
              <a:buChar char="v"/>
            </a:pPr>
            <a:endParaRPr lang="en-US" dirty="0" smtClean="0"/>
          </a:p>
          <a:p>
            <a:pPr>
              <a:buFont typeface="Wingdings" pitchFamily="2" charset="2"/>
              <a:buChar char="v"/>
            </a:pPr>
            <a:endParaRPr lang="el-GR" dirty="0"/>
          </a:p>
        </p:txBody>
      </p:sp>
    </p:spTree>
  </p:cSld>
  <p:clrMapOvr>
    <a:masterClrMapping/>
  </p:clrMapOvr>
  <p:transition spd="med">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PREVALENCE</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buFont typeface="Wingdings" pitchFamily="2" charset="2"/>
              <a:buChar char="v"/>
            </a:pPr>
            <a:r>
              <a:rPr lang="en-US" dirty="0" smtClean="0"/>
              <a:t>Autism statistics from the U.S. Centers for Disease Control and Prevention (CDC) identify around 1 in 68 American children as on the autism spectrum–a ten-fold increase in prevalence in 40 years.</a:t>
            </a:r>
          </a:p>
          <a:p>
            <a:pPr>
              <a:buFont typeface="Wingdings" pitchFamily="2" charset="2"/>
              <a:buChar char="v"/>
            </a:pPr>
            <a:r>
              <a:rPr lang="en-US" dirty="0" smtClean="0"/>
              <a:t>Studies also show that autism is four to five times more common among boys than girls. An estimated 1 out of 42 boys and 1 in 189 girls are diagnosed with autism in the United States.</a:t>
            </a:r>
          </a:p>
          <a:p>
            <a:pPr>
              <a:buFont typeface="Wingdings" pitchFamily="2" charset="2"/>
              <a:buChar char="v"/>
            </a:pPr>
            <a:r>
              <a:rPr lang="en-US" dirty="0" smtClean="0"/>
              <a:t>Autism statistics suggest that prevalence rates have increased 10 to 17 percent annually in recent years. There is no established explanation for this continuing increase, although improved diagnosis and environmental influences are two reasons often considered.</a:t>
            </a:r>
            <a:endParaRPr lang="el-GR" dirty="0"/>
          </a:p>
        </p:txBody>
      </p:sp>
    </p:spTree>
  </p:cSld>
  <p:clrMapOvr>
    <a:masterClrMapping/>
  </p:clrMapOvr>
  <p:transition spd="med">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Specifics for autism</a:t>
            </a:r>
            <a:endParaRPr lang="el-GR" dirty="0"/>
          </a:p>
        </p:txBody>
      </p:sp>
      <p:sp>
        <p:nvSpPr>
          <p:cNvPr id="3" name="2 - Θέση περιεχομένου"/>
          <p:cNvSpPr>
            <a:spLocks noGrp="1"/>
          </p:cNvSpPr>
          <p:nvPr>
            <p:ph sz="quarter" idx="1"/>
          </p:nvPr>
        </p:nvSpPr>
        <p:spPr/>
        <p:txBody>
          <a:bodyPr>
            <a:normAutofit lnSpcReduction="10000"/>
          </a:bodyPr>
          <a:lstStyle/>
          <a:p>
            <a:pPr>
              <a:buFont typeface="Wingdings" pitchFamily="2" charset="2"/>
              <a:buChar char="v"/>
            </a:pPr>
            <a:r>
              <a:rPr lang="en-US" dirty="0" smtClean="0"/>
              <a:t>About a third to a half of individuals with autism do not develop enough natural speech to meet their daily communication needs.</a:t>
            </a:r>
          </a:p>
          <a:p>
            <a:pPr>
              <a:buFont typeface="Wingdings" pitchFamily="2" charset="2"/>
              <a:buChar char="v"/>
            </a:pPr>
            <a:r>
              <a:rPr lang="en-US" dirty="0" smtClean="0"/>
              <a:t>Differences in communication may be present from the first year of life, and may include delayed onset of babbling, unusual gestures, diminished responsiveness, and vocal patterns that are not synchronized with the caregiver.</a:t>
            </a:r>
          </a:p>
          <a:p>
            <a:pPr>
              <a:buFont typeface="Wingdings" pitchFamily="2" charset="2"/>
              <a:buChar char="v"/>
            </a:pPr>
            <a:r>
              <a:rPr lang="en-US" dirty="0" smtClean="0"/>
              <a:t>In the second and third years, children with autism have less frequent and less diverse babbling, consonants, words, and word combinations; their gestures are less often integrated with words.</a:t>
            </a:r>
            <a:endParaRPr lang="el-GR" dirty="0"/>
          </a:p>
        </p:txBody>
      </p:sp>
    </p:spTree>
  </p:cSld>
  <p:clrMapOvr>
    <a:masterClrMapping/>
  </p:clrMapOvr>
  <p:transition spd="med">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TotalTime>
  <Words>1093</Words>
  <Application>Microsoft Office PowerPoint</Application>
  <PresentationFormat>Předvádění na obrazovce (4:3)</PresentationFormat>
  <Paragraphs>48</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Century Schoolbook</vt:lpstr>
      <vt:lpstr>Wingdings</vt:lpstr>
      <vt:lpstr>Wingdings 2</vt:lpstr>
      <vt:lpstr>Προεξοχή</vt:lpstr>
      <vt:lpstr>Basics Of Special Pedagogy </vt:lpstr>
      <vt:lpstr>introduction</vt:lpstr>
      <vt:lpstr>Prezentace aplikace PowerPoint</vt:lpstr>
      <vt:lpstr> clasification</vt:lpstr>
      <vt:lpstr>Prezentace aplikace PowerPoint</vt:lpstr>
      <vt:lpstr>etiology</vt:lpstr>
      <vt:lpstr>Prezentace aplikace PowerPoint</vt:lpstr>
      <vt:lpstr>PREVALENCE</vt:lpstr>
      <vt:lpstr>Specifics for autism</vt:lpstr>
      <vt:lpstr>Prezentace aplikace PowerPoint</vt:lpstr>
      <vt:lpstr>How to manage autism</vt:lpstr>
      <vt:lpstr>Prezentace aplikace PowerPoint</vt:lpstr>
      <vt:lpstr>recomendation</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Basics Of Special Pedagogy</dc:title>
  <dc:creator>Minas</dc:creator>
  <cp:lastModifiedBy>Kamil Kotlík</cp:lastModifiedBy>
  <cp:revision>18</cp:revision>
  <dcterms:created xsi:type="dcterms:W3CDTF">2015-03-16T00:41:07Z</dcterms:created>
  <dcterms:modified xsi:type="dcterms:W3CDTF">2021-04-13T07:20:11Z</dcterms:modified>
</cp:coreProperties>
</file>