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1" r:id="rId4"/>
  </p:sldMasterIdLst>
  <p:notesMasterIdLst>
    <p:notesMasterId r:id="rId30"/>
  </p:notesMasterIdLst>
  <p:handoutMasterIdLst>
    <p:handoutMasterId r:id="rId31"/>
  </p:handoutMasterIdLst>
  <p:sldIdLst>
    <p:sldId id="264" r:id="rId5"/>
    <p:sldId id="296" r:id="rId6"/>
    <p:sldId id="302" r:id="rId7"/>
    <p:sldId id="297" r:id="rId8"/>
    <p:sldId id="303" r:id="rId9"/>
    <p:sldId id="298" r:id="rId10"/>
    <p:sldId id="301" r:id="rId11"/>
    <p:sldId id="299" r:id="rId12"/>
    <p:sldId id="300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4" r:id="rId22"/>
    <p:sldId id="313" r:id="rId23"/>
    <p:sldId id="317" r:id="rId24"/>
    <p:sldId id="312" r:id="rId25"/>
    <p:sldId id="319" r:id="rId26"/>
    <p:sldId id="318" r:id="rId27"/>
    <p:sldId id="315" r:id="rId28"/>
    <p:sldId id="316" r:id="rId29"/>
  </p:sldIdLst>
  <p:sldSz cx="1218882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4660"/>
  </p:normalViewPr>
  <p:slideViewPr>
    <p:cSldViewPr showGuides="1">
      <p:cViewPr varScale="1">
        <p:scale>
          <a:sx n="86" d="100"/>
          <a:sy n="86" d="100"/>
        </p:scale>
        <p:origin x="422" y="67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2802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2C34602F-3339-4A0E-AA0D-AA2DA921D5A0}" type="datetime1">
              <a:rPr lang="cs-CZ" smtClean="0">
                <a:solidFill>
                  <a:schemeClr val="tx2"/>
                </a:solidFill>
              </a:rPr>
              <a:t>13.01.2021</a:t>
            </a:fld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cs-CZ" smtClean="0">
                <a:solidFill>
                  <a:schemeClr val="tx2"/>
                </a:solidFill>
              </a:rPr>
              <a:pPr algn="r" rtl="0"/>
              <a:t>‹#›</a:t>
            </a:fld>
            <a:endParaRPr lang="cs-CZ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CD88E919-D898-4855-B8B4-A49ACED4EA41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dirty="0"/>
              <a:t>Kliknutím lze upravit styly předlohy textu.</a:t>
            </a:r>
          </a:p>
          <a:p>
            <a:pPr lvl="1" rtl="0"/>
            <a:r>
              <a:rPr lang="cs-CZ" dirty="0"/>
              <a:t>Druhá úroveň</a:t>
            </a:r>
          </a:p>
          <a:p>
            <a:pPr lvl="2" rtl="0"/>
            <a:r>
              <a:rPr lang="cs-CZ" dirty="0"/>
              <a:t>Třetí úroveň</a:t>
            </a:r>
          </a:p>
          <a:p>
            <a:pPr lvl="3" rtl="0"/>
            <a:r>
              <a:rPr lang="cs-CZ" dirty="0"/>
              <a:t>Čtvrtá úroveň</a:t>
            </a:r>
          </a:p>
          <a:p>
            <a:pPr lvl="4" rtl="0"/>
            <a:r>
              <a:rPr lang="cs-CZ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1410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150" y="802299"/>
            <a:ext cx="8634824" cy="2541431"/>
          </a:xfrm>
        </p:spPr>
        <p:txBody>
          <a:bodyPr bIns="0" anchor="b">
            <a:normAutofit/>
          </a:bodyPr>
          <a:lstStyle>
            <a:lvl1pPr algn="l">
              <a:defRPr sz="6598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150" y="3531205"/>
            <a:ext cx="8634823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799" b="0" cap="all" baseline="0">
                <a:solidFill>
                  <a:schemeClr val="tx1"/>
                </a:solidFill>
              </a:defRPr>
            </a:lvl1pPr>
            <a:lvl2pPr marL="457063" indent="0" algn="ctr">
              <a:buNone/>
              <a:defRPr sz="17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DCF1-754A-4FF7-9825-4D94687CF9A4}" type="datetimeFigureOut">
              <a:rPr lang="cs-CZ" smtClean="0"/>
              <a:t>13.01.2021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5871" y="329308"/>
            <a:ext cx="4972620" cy="309201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290" y="798973"/>
            <a:ext cx="810808" cy="503578"/>
          </a:xfrm>
        </p:spPr>
        <p:txBody>
          <a:bodyPr/>
          <a:lstStyle/>
          <a:p>
            <a:fld id="{397C7E69-B527-400C-B389-7DCEC64F4B99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150" y="3528542"/>
            <a:ext cx="86348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09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4C125-697B-4DD5-8970-E335CEB95B3E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91C5AD9-787D-40FA-8A4D-16A055B9AF81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7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6653" y="798974"/>
            <a:ext cx="1615321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296" y="798974"/>
            <a:ext cx="7826791" cy="4659889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2C969-A9D3-4701-9D6C-99CE49BBA082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91C5AD9-787D-40FA-8A4D-16A055B9AF81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6653" y="798974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2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9414-34D5-487B-96CB-3C45BC7F1C1F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950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860" y="1756130"/>
            <a:ext cx="8640903" cy="1887950"/>
          </a:xfrm>
        </p:spPr>
        <p:txBody>
          <a:bodyPr anchor="b">
            <a:normAutofit/>
          </a:bodyPr>
          <a:lstStyle>
            <a:lvl1pPr algn="l">
              <a:defRPr sz="359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3861" y="3806196"/>
            <a:ext cx="8628198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799">
                <a:solidFill>
                  <a:schemeClr val="tx1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7DCF1-754A-4FF7-9825-4D94687CF9A4}" type="datetimeFigureOut">
              <a:rPr lang="cs-CZ" smtClean="0"/>
              <a:t>13.01.2021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7E69-B527-400C-B389-7DCEC64F4B99}" type="slidenum">
              <a:rPr lang="cs-CZ" smtClean="0"/>
              <a:t>‹#›</a:t>
            </a:fld>
            <a:endParaRPr lang="cs-CZ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3861" y="3804985"/>
            <a:ext cx="862819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97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8840" y="804890"/>
            <a:ext cx="9603134" cy="105930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6954" y="2010879"/>
            <a:ext cx="4643942" cy="3448595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2101" y="2017343"/>
            <a:ext cx="4643942" cy="344152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9414-34D5-487B-96CB-3C45BC7F1C1F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099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815" y="804164"/>
            <a:ext cx="9605159" cy="105631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6814" y="2019550"/>
            <a:ext cx="464394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99" b="0" cap="all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6814" y="2824270"/>
            <a:ext cx="4643942" cy="2644457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0692" y="2023004"/>
            <a:ext cx="464394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199" b="0" cap="all" baseline="0">
                <a:solidFill>
                  <a:schemeClr val="accent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0692" y="2821491"/>
            <a:ext cx="4643942" cy="263737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A3AEE-21EA-49A5-9BC0-4C051EBE3D81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63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93FBA-751B-49DB-B5B3-1B2194725DD1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B37DED6-D4C7-42EE-AB49-D2E39E64FDE4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517" y="1847088"/>
            <a:ext cx="960502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17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99414-34D5-487B-96CB-3C45BC7F1C1F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5964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295" y="798973"/>
            <a:ext cx="3272247" cy="2247117"/>
          </a:xfrm>
        </p:spPr>
        <p:txBody>
          <a:bodyPr anchor="b">
            <a:normAutofit/>
          </a:bodyPr>
          <a:lstStyle>
            <a:lvl1pPr algn="l">
              <a:defRPr sz="239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2401" y="798974"/>
            <a:ext cx="6010904" cy="4658826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295" y="3205492"/>
            <a:ext cx="3274160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0AD96-6B5A-4186-B341-9B348C9EB365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DFBB78A-01B4-41F2-96B0-677A4A282832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7903" y="3205491"/>
            <a:ext cx="32686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5440" y="482171"/>
            <a:ext cx="4073472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828" y="1129513"/>
            <a:ext cx="5530887" cy="1830584"/>
          </a:xfrm>
        </p:spPr>
        <p:txBody>
          <a:bodyPr anchor="b">
            <a:normAutofit/>
          </a:bodyPr>
          <a:lstStyle>
            <a:lvl1pPr>
              <a:defRPr sz="3199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2274" y="1122543"/>
            <a:ext cx="2790444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9951" y="3145992"/>
            <a:ext cx="5522965" cy="2003742"/>
          </a:xfrm>
        </p:spPr>
        <p:txBody>
          <a:bodyPr>
            <a:normAutofit/>
          </a:bodyPr>
          <a:lstStyle>
            <a:lvl1pPr marL="0" indent="0" algn="l">
              <a:buNone/>
              <a:defRPr sz="1799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005" y="5469857"/>
            <a:ext cx="5525912" cy="320123"/>
          </a:xfrm>
        </p:spPr>
        <p:txBody>
          <a:bodyPr/>
          <a:lstStyle>
            <a:lvl1pPr algn="l">
              <a:defRPr/>
            </a:lvl1pPr>
          </a:lstStyle>
          <a:p>
            <a:fld id="{E71F1ECE-AD0B-4298-833C-44A399FA79BB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005" y="318641"/>
            <a:ext cx="5539561" cy="320931"/>
          </a:xfrm>
        </p:spPr>
        <p:txBody>
          <a:bodyPr/>
          <a:lstStyle/>
          <a:p>
            <a:pPr rtl="0"/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2DFBB78A-01B4-41F2-96B0-677A4A282832}" type="slidenum">
              <a:rPr lang="cs-CZ" smtClean="0"/>
              <a:t>‹#›</a:t>
            </a:fld>
            <a:endParaRPr lang="cs-CZ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005" y="3143605"/>
            <a:ext cx="55259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31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7"/>
            <a:ext cx="12188825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88825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202" y="804520"/>
            <a:ext cx="9600774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202" y="2015733"/>
            <a:ext cx="9600774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2171" y="330370"/>
            <a:ext cx="3499803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99414-34D5-487B-96CB-3C45BC7F1C1F}" type="datetime1">
              <a:rPr lang="cs-CZ" smtClean="0"/>
              <a:pPr/>
              <a:t>13.01.2021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201" y="329308"/>
            <a:ext cx="593728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935" y="798973"/>
            <a:ext cx="810808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799">
                <a:solidFill>
                  <a:schemeClr val="accent1"/>
                </a:solidFill>
              </a:defRPr>
            </a:lvl1pPr>
          </a:lstStyle>
          <a:p>
            <a:fld id="{EB37DED6-D4C7-42EE-AB49-D2E39E64FDE4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88825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882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3199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999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799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dirty="0"/>
              <a:t>ИЗО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cs-CZ" dirty="0"/>
              <a:t>JC</a:t>
            </a:r>
          </a:p>
        </p:txBody>
      </p:sp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85E6BA1-5F16-411B-9BAA-F5C3ED812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88" y="1167974"/>
            <a:ext cx="11430000" cy="5353050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E35613E6-1A89-4A09-B8F2-DFE37394947E}"/>
              </a:ext>
            </a:extLst>
          </p:cNvPr>
          <p:cNvSpPr/>
          <p:nvPr/>
        </p:nvSpPr>
        <p:spPr>
          <a:xfrm>
            <a:off x="4330216" y="188640"/>
            <a:ext cx="35283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Илья Репин</a:t>
            </a:r>
          </a:p>
          <a:p>
            <a:r>
              <a:rPr lang="ru-RU" dirty="0"/>
              <a:t>«Бурлаки на Волге.»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3211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1B8CB69-3A8B-4241-B80C-72E93B145636}"/>
              </a:ext>
            </a:extLst>
          </p:cNvPr>
          <p:cNvSpPr/>
          <p:nvPr/>
        </p:nvSpPr>
        <p:spPr>
          <a:xfrm>
            <a:off x="405780" y="548680"/>
            <a:ext cx="113772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«Нельзя не полюбить их, этих беззащитных, нельзя уйти, не полюбив их. Нельзя не подумать, что должен, действительно, должен народу». Достоевский написал это о картине Репина «Бурлаки на Волге». Илья Ефимович вырос в украинской глубинке и никогда не видел больших судоходных рек. Но писать картину он поехал в Ширяев буерак под Самарой  с уже сложившимся сюжетом. Своих «бурлаков» он углядел на Неве, когда учился в Академии художеств – изможденные люди так контрастировали с живописной природой и радостными дачниками, что студент немедленно схватился за краски. Потом друзья выхлопотали ему 200 рублей для поездки на Волгу, там летом 1870 года Репин нашел своих героев и написал с них этюды. На Всемирной выставке 1873 года в Вене картина завоевала бронзовую медаль и была куплена за 3000 рублей великим князем Владимиром Александровичем. Он повесил ее в бильярдной Владимирского дворца, вероятно, напоминанием о бессмысленной в век пара жестокости.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277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4A7E57C5-7C2A-41BC-88EA-38F83C843304}"/>
              </a:ext>
            </a:extLst>
          </p:cNvPr>
          <p:cNvSpPr/>
          <p:nvPr/>
        </p:nvSpPr>
        <p:spPr>
          <a:xfrm>
            <a:off x="2736187" y="260648"/>
            <a:ext cx="62311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«Охотники на привале» Василий Перов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645E22C-1767-449C-B89C-43F1A44F7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884" y="970719"/>
            <a:ext cx="9019800" cy="586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17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62DA5C5-02AB-484E-BE4E-7FB5F8473346}"/>
              </a:ext>
            </a:extLst>
          </p:cNvPr>
          <p:cNvSpPr/>
          <p:nvPr/>
        </p:nvSpPr>
        <p:spPr>
          <a:xfrm>
            <a:off x="477788" y="1340768"/>
            <a:ext cx="114492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Достоевский восхищался: «Один горячо и </a:t>
            </a:r>
            <a:r>
              <a:rPr lang="ru-RU" dirty="0" err="1"/>
              <a:t>зазнамо</a:t>
            </a:r>
            <a:r>
              <a:rPr lang="ru-RU" dirty="0"/>
              <a:t> врет. Другой слушает и изо всех сил верит. А третий ничему не верит и тут же смеется. Что за прелесть!» Ну вы, конечно,  поняли, что за прелесть – это картина Василия Григорьевича Перова «Охотники на привале». Картина, написанная в 1871 году, куда оптимистичней трагических картин раннего периода, вроде «Тройки» или «Проводов покойника». Но и она не однозначно мажорна: охотники веселятся на фоне мрачного осеннего пейзажа. Нет единодушия и среди современников: восторги Достоевского не разделял Салтыков-Щедрин, который увидел в лицах наигранность. Понятно, не актеры позировали: в виде охотников Перов изобразил своих  московских знакомых: врачей Кувшинникова, </a:t>
            </a:r>
            <a:r>
              <a:rPr lang="ru-RU" dirty="0" err="1"/>
              <a:t>Нагорнова</a:t>
            </a:r>
            <a:r>
              <a:rPr lang="ru-RU" dirty="0"/>
              <a:t> и Бессонова.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193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E45DF6E5-9304-4689-ADDE-C1C8A1962B78}"/>
              </a:ext>
            </a:extLst>
          </p:cNvPr>
          <p:cNvSpPr/>
          <p:nvPr/>
        </p:nvSpPr>
        <p:spPr>
          <a:xfrm>
            <a:off x="405780" y="692696"/>
            <a:ext cx="62215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«Грачи прилетели» Алексей Саврасов 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161F51-C33E-48BB-9CDD-A768D78CA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893" y="0"/>
            <a:ext cx="51709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7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E7ECBA8-13B2-4BD1-974E-96F19DA5700C}"/>
              </a:ext>
            </a:extLst>
          </p:cNvPr>
          <p:cNvSpPr/>
          <p:nvPr/>
        </p:nvSpPr>
        <p:spPr>
          <a:xfrm>
            <a:off x="477788" y="908720"/>
            <a:ext cx="114492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Искусствоведы отмечают, что среди важнейших работ Алексея Кондратьевича «Вид в Ораниенбауме» и «Лосиный остров в Сокольниках», «Жатва», «Вечер» и «Радуга». Напрасный труд: широкой публике известна ровно одна картина Саврасова. Это «Грачи прилетели». Она имела огромный успех на первой выставке Товарищества передвижников в 1871 году, а идеолог и основатель «Товарищества передвижных выставок» Крамской, сравнивая полотно Саврасова с другими выставленными пейзажами, писал: «…всё это деревья, вода и даже воздух, а душа есть только в "Грачах"». Этюды к этому одушевленному пейзажу Алексей Саврасов писал в селе </a:t>
            </a:r>
            <a:r>
              <a:rPr lang="ru-RU" dirty="0" err="1"/>
              <a:t>Молвитино</a:t>
            </a:r>
            <a:r>
              <a:rPr lang="ru-RU" dirty="0"/>
              <a:t>, теперь Сусанино, Костромской губернии. Воскресенская церковь на заднем плане существует и нынче, в ней как</a:t>
            </a:r>
          </a:p>
          <a:p>
            <a:pPr algn="just"/>
            <a:r>
              <a:rPr lang="ru-RU" dirty="0"/>
              <a:t>раз и расположен музей Ивана Сусанина, который родом из окрестностей </a:t>
            </a:r>
            <a:r>
              <a:rPr lang="ru-RU" dirty="0" err="1"/>
              <a:t>Молвитина</a:t>
            </a:r>
            <a:r>
              <a:rPr lang="ru-RU" dirty="0"/>
              <a:t>  и подвиг свой совершил здесь же, неподалеку.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981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7BFAA69-B8C0-4417-80CB-7DE5854D5959}"/>
              </a:ext>
            </a:extLst>
          </p:cNvPr>
          <p:cNvSpPr/>
          <p:nvPr/>
        </p:nvSpPr>
        <p:spPr>
          <a:xfrm>
            <a:off x="117748" y="1124744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«Неравный брак» Василий Пукирев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289CE4-C705-4107-9112-749EFAC3F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6220" y="602191"/>
            <a:ext cx="7499697" cy="565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4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029AFE94-7294-4799-A5CA-75FBF8384078}"/>
              </a:ext>
            </a:extLst>
          </p:cNvPr>
          <p:cNvSpPr/>
          <p:nvPr/>
        </p:nvSpPr>
        <p:spPr>
          <a:xfrm>
            <a:off x="477788" y="764704"/>
            <a:ext cx="112332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Крестьянин по происхождению Василий Пукирев по счастливой случайности попал в Московское училище живописи, ваяния и зодчества и показал себя талантливым студентом. Но ничего равного по силе полотну «Неравный брак» так и не написал. Очевидно, потому что картина была глубоко личной, и тому есть свидетели. В книге «Москва и москвичи» Владимира Гиляровского читаем о русском живописце С.И. Грибкове: «Товарищ и друг В. В. Пукирева с юных дней, он знал историю картины «Неравный брак» и всю трагедию жизни автора: этот старый важный чиновник — живое лицо. Невеста рядом с ним – портрет невесты В. В. Пукирева, а стоящий со скрещенными руками – это сам В. В. Пукирев, как живой». Картина сильно подействовала на современников: «Говорят, что «Неравный брак» Пукирева испортил много крови не одному старому генералу, а Н. И. Костомаров, увидав картину, взял назад свое намерение жениться на молодой особе», – вспоминал Илья Репин.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201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0CF983F-413B-47D2-93D4-94C176D8A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56" y="1219146"/>
            <a:ext cx="8578924" cy="5507669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4DB799C-3694-449E-99BC-73DC1563746A}"/>
              </a:ext>
            </a:extLst>
          </p:cNvPr>
          <p:cNvSpPr txBox="1"/>
          <p:nvPr/>
        </p:nvSpPr>
        <p:spPr>
          <a:xfrm>
            <a:off x="513792" y="116632"/>
            <a:ext cx="11161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«У берега моря» Левитан</a:t>
            </a:r>
          </a:p>
          <a:p>
            <a:r>
              <a:rPr lang="ru-RU" dirty="0"/>
              <a:t>Левитан был влюблен в русскую провинцию и стал мастером «пейзажа настроения» – за это ему, в конце концов, дали звание академика.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9579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EE49FDA-A0E3-4CA5-B850-665EC4E7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956" y="1412776"/>
            <a:ext cx="7620000" cy="50292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BBF6D2F-D8DA-446E-87E2-9229FCC2E743}"/>
              </a:ext>
            </a:extLst>
          </p:cNvPr>
          <p:cNvSpPr txBox="1"/>
          <p:nvPr/>
        </p:nvSpPr>
        <p:spPr>
          <a:xfrm>
            <a:off x="4179776" y="7278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«Девятый вал» Айвазовский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4CAD405-9D05-4A5A-A3A4-E64936108759}"/>
              </a:ext>
            </a:extLst>
          </p:cNvPr>
          <p:cNvSpPr txBox="1"/>
          <p:nvPr/>
        </p:nvSpPr>
        <p:spPr>
          <a:xfrm>
            <a:off x="261764" y="548680"/>
            <a:ext cx="11809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Никто не рисует море так, как он! Маринист Айвазовский был и одним из самых плодовитых художников: за свою творческую карьеру он создал более 6,000 работ с изображением моря.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19739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99A9146-BCEE-4800-9633-BD7DF0030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824" y="0"/>
            <a:ext cx="8001001" cy="6858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0FA7063F-6E74-41AA-A27E-7E7130A9C9FB}"/>
              </a:ext>
            </a:extLst>
          </p:cNvPr>
          <p:cNvSpPr/>
          <p:nvPr/>
        </p:nvSpPr>
        <p:spPr>
          <a:xfrm>
            <a:off x="117748" y="1484784"/>
            <a:ext cx="3888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«ДЕВОЧКА С ПЕРСИКАМИ» В. СЕРОВ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680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3CE4452-C148-4CC2-ACFD-C30AD5759FDF}"/>
              </a:ext>
            </a:extLst>
          </p:cNvPr>
          <p:cNvSpPr txBox="1"/>
          <p:nvPr/>
        </p:nvSpPr>
        <p:spPr>
          <a:xfrm>
            <a:off x="261764" y="122821"/>
            <a:ext cx="118093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Архип Куинджи «Лунная ночь на Днепре»</a:t>
            </a:r>
          </a:p>
          <a:p>
            <a:r>
              <a:rPr lang="ru-RU" dirty="0"/>
              <a:t>Его обвиняли в жульничестве, вроде скрытой подсветки своих полотен. Доброжелатели напротив – называли «русским Моне», за виртуозную работу с красками. Его Лунная ночь с отражением света в реке Днепр стала сенсацией. Тем более, что это был первый случай в истории русского искусства, когда на выставке присутствовала всего одна работа.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B53D91-55CA-4069-98B7-7620D7BE8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80" y="1700808"/>
            <a:ext cx="6840761" cy="50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879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5E3C3D47-939C-4298-A6B4-30757719C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2" y="1628800"/>
            <a:ext cx="9144000" cy="485775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D7ED7EF-B316-4AFB-9178-7A2C01676733}"/>
              </a:ext>
            </a:extLst>
          </p:cNvPr>
          <p:cNvSpPr txBox="1"/>
          <p:nvPr/>
        </p:nvSpPr>
        <p:spPr>
          <a:xfrm>
            <a:off x="4870276" y="18864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«Демон» Врубель</a:t>
            </a:r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30415403-518D-4431-B498-F7C4441530C6}"/>
              </a:ext>
            </a:extLst>
          </p:cNvPr>
          <p:cNvSpPr txBox="1"/>
          <p:nvPr/>
        </p:nvSpPr>
        <p:spPr>
          <a:xfrm>
            <a:off x="765820" y="692696"/>
            <a:ext cx="11521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Образ падшего ангела, страдающего от своей демонической сущности, был навеян одноименной поэмой Михаила Лермонтова – для нее Врубель сделал порядка 30 зарисовок.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8116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7BDD14D-63D1-434D-9B02-8E2E296C086E}"/>
              </a:ext>
            </a:extLst>
          </p:cNvPr>
          <p:cNvSpPr txBox="1"/>
          <p:nvPr/>
        </p:nvSpPr>
        <p:spPr>
          <a:xfrm>
            <a:off x="362137" y="116632"/>
            <a:ext cx="1180931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«Купание красного коня» Петров-Водкин</a:t>
            </a:r>
          </a:p>
          <a:p>
            <a:pPr algn="just"/>
            <a:r>
              <a:rPr lang="ru-RU" dirty="0"/>
              <a:t>Он был сыном сапожника, который хотел рисовать иконы. И хотя с иконописью не сложилось, зато мировую известность художнику принес его мессия в виде юноши на красном коне. Созданная за несколько лет до русской революции, эта картина считается пророческой и имеет много интерпретаций. По одной из версий, конь - это Россия, которую в 20 веке ожидала «красная »судьба.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29E07ED-23EF-48E5-B3DC-AB272F5F8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0076" y="1759793"/>
            <a:ext cx="566737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DECE160E-3AF7-459C-B5A8-7455D3CA8529}"/>
              </a:ext>
            </a:extLst>
          </p:cNvPr>
          <p:cNvSpPr txBox="1"/>
          <p:nvPr/>
        </p:nvSpPr>
        <p:spPr>
          <a:xfrm>
            <a:off x="130881" y="116632"/>
            <a:ext cx="119270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«Черный квадрат» Малевич </a:t>
            </a:r>
          </a:p>
          <a:p>
            <a:r>
              <a:rPr lang="ru-RU" dirty="0"/>
              <a:t>Малевич – главный символ русского авангарда, а его «Черный квадрат» – живописный манифест супрематизма. После супрематизма искусства нет – верил Малевич, и поэтому предлагал сжечь все картины и выставить их прах в музеях. Трагично, но именно так отчасти и вышло в первые месяцы революции 1917 года.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614B5EC-73DB-4D02-8FCE-E744A6FAB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084" y="1451548"/>
            <a:ext cx="5184576" cy="51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79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2FC5E0B-F7AF-4877-A2BF-A5D0B73CA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12" y="1484784"/>
            <a:ext cx="7620000" cy="501015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ABF5693-6ADB-4A5A-A696-90BBB3B1FCA6}"/>
              </a:ext>
            </a:extLst>
          </p:cNvPr>
          <p:cNvSpPr txBox="1"/>
          <p:nvPr/>
        </p:nvSpPr>
        <p:spPr>
          <a:xfrm>
            <a:off x="405780" y="116632"/>
            <a:ext cx="112332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/>
              <a:t>«Композиция №7» Кандинский</a:t>
            </a:r>
          </a:p>
          <a:p>
            <a:r>
              <a:rPr lang="ru-RU" dirty="0"/>
              <a:t>Кандинский был в числе пионеров русского авангарда. Вместе с соратниками – Малевичем, Шагалом, Гончаровой, Ларионовым и другими, – он безоглядно рвал с традициями реалистической живописи.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9395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05D5814-B6F6-4634-9CDA-E2225F7DB868}"/>
              </a:ext>
            </a:extLst>
          </p:cNvPr>
          <p:cNvSpPr txBox="1"/>
          <p:nvPr/>
        </p:nvSpPr>
        <p:spPr>
          <a:xfrm>
            <a:off x="7678588" y="188640"/>
            <a:ext cx="4104456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/>
              <a:t>«Ялтинская конференция» Виталий Комар &amp; Александр </a:t>
            </a:r>
            <a:r>
              <a:rPr lang="ru-RU" dirty="0" err="1"/>
              <a:t>Меламид</a:t>
            </a:r>
            <a:endParaRPr lang="ru-RU" dirty="0"/>
          </a:p>
          <a:p>
            <a:pPr algn="just"/>
            <a:endParaRPr lang="ru-RU" dirty="0"/>
          </a:p>
          <a:p>
            <a:pPr algn="just"/>
            <a:r>
              <a:rPr lang="ru-RU" dirty="0"/>
              <a:t>Главные «тролли» официального искусства СССР создали свой неповторимый жанр </a:t>
            </a:r>
            <a:r>
              <a:rPr lang="ru-RU" dirty="0" err="1"/>
              <a:t>соц</a:t>
            </a:r>
            <a:r>
              <a:rPr lang="ru-RU" dirty="0"/>
              <a:t>-арта, советского аналога поп-арта.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6EBFB5-2FA0-4F94-861B-3CE15B939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828" y="0"/>
            <a:ext cx="5113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04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F2A99703-930F-44DB-A374-1141D7E3C707}"/>
              </a:ext>
            </a:extLst>
          </p:cNvPr>
          <p:cNvSpPr/>
          <p:nvPr/>
        </p:nvSpPr>
        <p:spPr>
          <a:xfrm>
            <a:off x="1053852" y="1772816"/>
            <a:ext cx="103691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Старшая дочь известного русского мецената Саввы Мамонтова не раз вдохновляла художников, которые гостили в их усадьбе Абрамцево. Именно с неё была слеплена Михаилом Врубелем “Голова Египтянки”, а Виктор Васнецов изобразил красавицу в своей работе “Портрет девушки с кленовой ветвью”. Но самый известный портрет Веры был создан Валентином Серовым. Натурщица еле-еле справилась с работой – для непоседливой 12-летней Веры сидеть на месте было настоящей пыткой. Картина настолько прославила своего автора, что автору посыпалось множество заказов.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8331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9D682C1-0C4E-4173-BC41-84CD93D6D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728" y="0"/>
            <a:ext cx="6151098" cy="68580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36AC5B8B-2518-4B7E-8F38-D10DBACBDBAA}"/>
              </a:ext>
            </a:extLst>
          </p:cNvPr>
          <p:cNvSpPr/>
          <p:nvPr/>
        </p:nvSpPr>
        <p:spPr>
          <a:xfrm>
            <a:off x="981844" y="1916832"/>
            <a:ext cx="320312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«Опять двойка.»</a:t>
            </a:r>
          </a:p>
          <a:p>
            <a:r>
              <a:rPr lang="ru-RU" dirty="0"/>
              <a:t>Фёдор Решетников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526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87FFC7D1-C4EB-48FA-82E3-6C928CF07422}"/>
              </a:ext>
            </a:extLst>
          </p:cNvPr>
          <p:cNvSpPr/>
          <p:nvPr/>
        </p:nvSpPr>
        <p:spPr>
          <a:xfrm>
            <a:off x="1053852" y="1412776"/>
            <a:ext cx="102971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«Опять двойка» — вторая часть художественной трилогии Решетникова, первая часть которой — «Прибыл на каникулы» (1948), а третья — «Переэкзаменовка» (1954[3]), которая не приобрела такой известности, как первые две (работа находилась в частном владении, в конечном итоге была вывезена в США, где хранилась у торговца предметами искусства во Флориде; позже её выкупил на аукционе и возвратил в РФ российский арт-фонд Филатовых). Примечательно, что в левом углу картины «Опять двойка» видна репродукция более раннего полотна «Прибыл на каникулы», а в левом углу «Переэкзаменовки» — репродукция картины «Опять двойка».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56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CF321EC-E530-4412-AAFA-D22FFD45D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6741" y="1009650"/>
            <a:ext cx="8067675" cy="4838700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6A48EDE3-B502-43AB-9B7C-363CBF2611B1}"/>
              </a:ext>
            </a:extLst>
          </p:cNvPr>
          <p:cNvSpPr/>
          <p:nvPr/>
        </p:nvSpPr>
        <p:spPr>
          <a:xfrm>
            <a:off x="26616" y="1772816"/>
            <a:ext cx="39075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«Утро в сосновом лесу»</a:t>
            </a:r>
          </a:p>
          <a:p>
            <a:r>
              <a:rPr lang="ru-RU" dirty="0"/>
              <a:t>Иван Шишкин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138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DC45F508-C275-4B5B-A633-449D2D70FD79}"/>
              </a:ext>
            </a:extLst>
          </p:cNvPr>
          <p:cNvSpPr/>
          <p:nvPr/>
        </p:nvSpPr>
        <p:spPr>
          <a:xfrm>
            <a:off x="477788" y="836712"/>
            <a:ext cx="1144927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Ещё в самом начале обучения в Императорской академии художеств Ивана Шишкина спросили, какое направление живописи ему наиболее интересно. Его ответ “Желаю быть пейзажистом” вызвал ожидаемую реакцию у сокурсников и учителей: они смеялись и подшучивали. И действительно, что ещё должен рисовать человек с такой фамилией? Великий живописец заслуженно получил прозвище “Царь леса”, ведь деревья и рощи он не изображает только на двух полотнах: “Рожь” и “На севере диком”. Картина, известная каждому – “Утро в сосновом лесу”, знакома с детства каждому сладкоежке благодаря тому, что украшает обёртку конфет “Мишка косолапый”. Интересный факт: все медведи на картине написаны не Иваном Шишкиным, а Константином Савицким. Современные художники критикуют картину за недостаток реализма: ведь тройни у медведиц встречаются редко, а сосновый лес явно “подправлен” автором топором.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4462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1722AB1-9091-402D-A7E5-D048885E367F}"/>
              </a:ext>
            </a:extLst>
          </p:cNvPr>
          <p:cNvSpPr/>
          <p:nvPr/>
        </p:nvSpPr>
        <p:spPr>
          <a:xfrm>
            <a:off x="117748" y="404664"/>
            <a:ext cx="33666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«Боярыня Морозова»</a:t>
            </a:r>
          </a:p>
          <a:p>
            <a:r>
              <a:rPr lang="ru-RU" dirty="0"/>
              <a:t>Василий Суриков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BBCBD7-4C35-486A-AD6C-EFCC49AB9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80" y="1427429"/>
            <a:ext cx="9982844" cy="513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6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BFB686C5-9C3A-4CE2-86D8-860F1FA5E46C}"/>
              </a:ext>
            </a:extLst>
          </p:cNvPr>
          <p:cNvSpPr/>
          <p:nvPr/>
        </p:nvSpPr>
        <p:spPr>
          <a:xfrm>
            <a:off x="1485900" y="1720840"/>
            <a:ext cx="9145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Картина поражает своими крупными размерами, на ней художник изобразил реальное событие, которое произошло после церковного раскола в 17 веке. На известном полотне Федосья </a:t>
            </a:r>
            <a:r>
              <a:rPr lang="ru-RU" dirty="0" err="1"/>
              <a:t>Прокоповна</a:t>
            </a:r>
            <a:r>
              <a:rPr lang="ru-RU" dirty="0"/>
              <a:t> Морозова, которая решается отдать свою жизнь за веру, ведь по приказу царя всех подвижников старой веры отправляли в заточение. По распоряжению Алексея Михайловича её выслали вместе с сестрой в Боровск, а их 14 слуг были сожжены в срубе.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4978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Galerie">
  <a:themeElements>
    <a:clrScheme name="Galerie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e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e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Motiv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01D382-32B0-43EE-932C-28906AF37617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1464</Words>
  <Application>Microsoft Office PowerPoint</Application>
  <PresentationFormat>Vlastní</PresentationFormat>
  <Paragraphs>41</Paragraphs>
  <Slides>25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9" baseType="lpstr">
      <vt:lpstr>Arial</vt:lpstr>
      <vt:lpstr>Century Gothic</vt:lpstr>
      <vt:lpstr>Gill Sans MT</vt:lpstr>
      <vt:lpstr>Galerie</vt:lpstr>
      <vt:lpstr>ИЗО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2020-01-28T07:58:18Z</dcterms:created>
  <dcterms:modified xsi:type="dcterms:W3CDTF">2021-01-13T16:44:21Z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