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4B316B-A727-434F-BA4D-49E4983CF7F8}"/>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7E4DB026-1255-4BF0-BD5E-CE12C03E21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41466B53-3618-42E5-8970-6BDD488167F9}"/>
              </a:ext>
            </a:extLst>
          </p:cNvPr>
          <p:cNvSpPr>
            <a:spLocks noGrp="1"/>
          </p:cNvSpPr>
          <p:nvPr>
            <p:ph type="dt" sz="half" idx="10"/>
          </p:nvPr>
        </p:nvSpPr>
        <p:spPr/>
        <p:txBody>
          <a:bodyPr/>
          <a:lstStyle/>
          <a:p>
            <a:fld id="{2C3ED514-A5A6-4CCD-B4FD-645C59A0FEE6}" type="datetimeFigureOut">
              <a:rPr lang="cs-CZ" smtClean="0"/>
              <a:t>02.12.2020</a:t>
            </a:fld>
            <a:endParaRPr lang="cs-CZ"/>
          </a:p>
        </p:txBody>
      </p:sp>
      <p:sp>
        <p:nvSpPr>
          <p:cNvPr id="5" name="Zástupný symbol pro zápatí 4">
            <a:extLst>
              <a:ext uri="{FF2B5EF4-FFF2-40B4-BE49-F238E27FC236}">
                <a16:creationId xmlns:a16="http://schemas.microsoft.com/office/drawing/2014/main" id="{BB8D1A0A-05AC-4542-8C64-C30F9D395B3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69F1350-5644-4281-8B79-965CB530D81D}"/>
              </a:ext>
            </a:extLst>
          </p:cNvPr>
          <p:cNvSpPr>
            <a:spLocks noGrp="1"/>
          </p:cNvSpPr>
          <p:nvPr>
            <p:ph type="sldNum" sz="quarter" idx="12"/>
          </p:nvPr>
        </p:nvSpPr>
        <p:spPr/>
        <p:txBody>
          <a:bodyPr/>
          <a:lstStyle/>
          <a:p>
            <a:fld id="{BF38BF41-4588-4F5D-B4C2-B67AE59784F6}" type="slidenum">
              <a:rPr lang="cs-CZ" smtClean="0"/>
              <a:t>‹#›</a:t>
            </a:fld>
            <a:endParaRPr lang="cs-CZ"/>
          </a:p>
        </p:txBody>
      </p:sp>
    </p:spTree>
    <p:extLst>
      <p:ext uri="{BB962C8B-B14F-4D97-AF65-F5344CB8AC3E}">
        <p14:creationId xmlns:p14="http://schemas.microsoft.com/office/powerpoint/2010/main" val="606600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FFE3DA-CB79-4463-80A2-2A873EF39B94}"/>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9C407D74-93C7-4553-84C6-2D5E5E188A89}"/>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DC8484D8-F57F-4A00-AA77-14D994C4088D}"/>
              </a:ext>
            </a:extLst>
          </p:cNvPr>
          <p:cNvSpPr>
            <a:spLocks noGrp="1"/>
          </p:cNvSpPr>
          <p:nvPr>
            <p:ph type="dt" sz="half" idx="10"/>
          </p:nvPr>
        </p:nvSpPr>
        <p:spPr/>
        <p:txBody>
          <a:bodyPr/>
          <a:lstStyle/>
          <a:p>
            <a:fld id="{2C3ED514-A5A6-4CCD-B4FD-645C59A0FEE6}" type="datetimeFigureOut">
              <a:rPr lang="cs-CZ" smtClean="0"/>
              <a:t>02.12.2020</a:t>
            </a:fld>
            <a:endParaRPr lang="cs-CZ"/>
          </a:p>
        </p:txBody>
      </p:sp>
      <p:sp>
        <p:nvSpPr>
          <p:cNvPr id="5" name="Zástupný symbol pro zápatí 4">
            <a:extLst>
              <a:ext uri="{FF2B5EF4-FFF2-40B4-BE49-F238E27FC236}">
                <a16:creationId xmlns:a16="http://schemas.microsoft.com/office/drawing/2014/main" id="{8CE44285-1180-4528-AB49-0436B22B3ACE}"/>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88EE6BC-3E4D-4642-8224-E2A970B5BE72}"/>
              </a:ext>
            </a:extLst>
          </p:cNvPr>
          <p:cNvSpPr>
            <a:spLocks noGrp="1"/>
          </p:cNvSpPr>
          <p:nvPr>
            <p:ph type="sldNum" sz="quarter" idx="12"/>
          </p:nvPr>
        </p:nvSpPr>
        <p:spPr/>
        <p:txBody>
          <a:bodyPr/>
          <a:lstStyle/>
          <a:p>
            <a:fld id="{BF38BF41-4588-4F5D-B4C2-B67AE59784F6}" type="slidenum">
              <a:rPr lang="cs-CZ" smtClean="0"/>
              <a:t>‹#›</a:t>
            </a:fld>
            <a:endParaRPr lang="cs-CZ"/>
          </a:p>
        </p:txBody>
      </p:sp>
    </p:spTree>
    <p:extLst>
      <p:ext uri="{BB962C8B-B14F-4D97-AF65-F5344CB8AC3E}">
        <p14:creationId xmlns:p14="http://schemas.microsoft.com/office/powerpoint/2010/main" val="3571131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4D7BD22C-63B4-4C3C-9EE4-19D95BD8B487}"/>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C7090486-5061-481B-8FA4-29645E10C097}"/>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B007C7F-6E6B-4271-A2AF-69CB5AE01459}"/>
              </a:ext>
            </a:extLst>
          </p:cNvPr>
          <p:cNvSpPr>
            <a:spLocks noGrp="1"/>
          </p:cNvSpPr>
          <p:nvPr>
            <p:ph type="dt" sz="half" idx="10"/>
          </p:nvPr>
        </p:nvSpPr>
        <p:spPr/>
        <p:txBody>
          <a:bodyPr/>
          <a:lstStyle/>
          <a:p>
            <a:fld id="{2C3ED514-A5A6-4CCD-B4FD-645C59A0FEE6}" type="datetimeFigureOut">
              <a:rPr lang="cs-CZ" smtClean="0"/>
              <a:t>02.12.2020</a:t>
            </a:fld>
            <a:endParaRPr lang="cs-CZ"/>
          </a:p>
        </p:txBody>
      </p:sp>
      <p:sp>
        <p:nvSpPr>
          <p:cNvPr id="5" name="Zástupný symbol pro zápatí 4">
            <a:extLst>
              <a:ext uri="{FF2B5EF4-FFF2-40B4-BE49-F238E27FC236}">
                <a16:creationId xmlns:a16="http://schemas.microsoft.com/office/drawing/2014/main" id="{C7916A0E-9AB3-411F-B194-0254E9B6DF4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E7E39E6-DB3C-46A5-A496-DF23A01421CC}"/>
              </a:ext>
            </a:extLst>
          </p:cNvPr>
          <p:cNvSpPr>
            <a:spLocks noGrp="1"/>
          </p:cNvSpPr>
          <p:nvPr>
            <p:ph type="sldNum" sz="quarter" idx="12"/>
          </p:nvPr>
        </p:nvSpPr>
        <p:spPr/>
        <p:txBody>
          <a:bodyPr/>
          <a:lstStyle/>
          <a:p>
            <a:fld id="{BF38BF41-4588-4F5D-B4C2-B67AE59784F6}" type="slidenum">
              <a:rPr lang="cs-CZ" smtClean="0"/>
              <a:t>‹#›</a:t>
            </a:fld>
            <a:endParaRPr lang="cs-CZ"/>
          </a:p>
        </p:txBody>
      </p:sp>
    </p:spTree>
    <p:extLst>
      <p:ext uri="{BB962C8B-B14F-4D97-AF65-F5344CB8AC3E}">
        <p14:creationId xmlns:p14="http://schemas.microsoft.com/office/powerpoint/2010/main" val="3031351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947E21-5C7B-44E3-B22D-A7E959D7013A}"/>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BFD525E3-2D6C-47D4-877C-1C7758B6E6CA}"/>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5DAA3A21-6DA1-448F-A59A-670F9C91B180}"/>
              </a:ext>
            </a:extLst>
          </p:cNvPr>
          <p:cNvSpPr>
            <a:spLocks noGrp="1"/>
          </p:cNvSpPr>
          <p:nvPr>
            <p:ph type="dt" sz="half" idx="10"/>
          </p:nvPr>
        </p:nvSpPr>
        <p:spPr/>
        <p:txBody>
          <a:bodyPr/>
          <a:lstStyle/>
          <a:p>
            <a:fld id="{2C3ED514-A5A6-4CCD-B4FD-645C59A0FEE6}" type="datetimeFigureOut">
              <a:rPr lang="cs-CZ" smtClean="0"/>
              <a:t>02.12.2020</a:t>
            </a:fld>
            <a:endParaRPr lang="cs-CZ"/>
          </a:p>
        </p:txBody>
      </p:sp>
      <p:sp>
        <p:nvSpPr>
          <p:cNvPr id="5" name="Zástupný symbol pro zápatí 4">
            <a:extLst>
              <a:ext uri="{FF2B5EF4-FFF2-40B4-BE49-F238E27FC236}">
                <a16:creationId xmlns:a16="http://schemas.microsoft.com/office/drawing/2014/main" id="{BDB5D9EF-018A-4579-BDB5-876C015C9620}"/>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5996930-BDAA-473F-9578-EEDE585508AF}"/>
              </a:ext>
            </a:extLst>
          </p:cNvPr>
          <p:cNvSpPr>
            <a:spLocks noGrp="1"/>
          </p:cNvSpPr>
          <p:nvPr>
            <p:ph type="sldNum" sz="quarter" idx="12"/>
          </p:nvPr>
        </p:nvSpPr>
        <p:spPr/>
        <p:txBody>
          <a:bodyPr/>
          <a:lstStyle/>
          <a:p>
            <a:fld id="{BF38BF41-4588-4F5D-B4C2-B67AE59784F6}" type="slidenum">
              <a:rPr lang="cs-CZ" smtClean="0"/>
              <a:t>‹#›</a:t>
            </a:fld>
            <a:endParaRPr lang="cs-CZ"/>
          </a:p>
        </p:txBody>
      </p:sp>
    </p:spTree>
    <p:extLst>
      <p:ext uri="{BB962C8B-B14F-4D97-AF65-F5344CB8AC3E}">
        <p14:creationId xmlns:p14="http://schemas.microsoft.com/office/powerpoint/2010/main" val="2474591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499D42-3DE8-4AD9-93FF-34AAE8AC095C}"/>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1C42E839-3B96-4F7E-A8A4-DF138FCEFF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541B996D-F8C1-402A-8CEC-67E3F527B9AD}"/>
              </a:ext>
            </a:extLst>
          </p:cNvPr>
          <p:cNvSpPr>
            <a:spLocks noGrp="1"/>
          </p:cNvSpPr>
          <p:nvPr>
            <p:ph type="dt" sz="half" idx="10"/>
          </p:nvPr>
        </p:nvSpPr>
        <p:spPr/>
        <p:txBody>
          <a:bodyPr/>
          <a:lstStyle/>
          <a:p>
            <a:fld id="{2C3ED514-A5A6-4CCD-B4FD-645C59A0FEE6}" type="datetimeFigureOut">
              <a:rPr lang="cs-CZ" smtClean="0"/>
              <a:t>02.12.2020</a:t>
            </a:fld>
            <a:endParaRPr lang="cs-CZ"/>
          </a:p>
        </p:txBody>
      </p:sp>
      <p:sp>
        <p:nvSpPr>
          <p:cNvPr id="5" name="Zástupný symbol pro zápatí 4">
            <a:extLst>
              <a:ext uri="{FF2B5EF4-FFF2-40B4-BE49-F238E27FC236}">
                <a16:creationId xmlns:a16="http://schemas.microsoft.com/office/drawing/2014/main" id="{CAC314DF-AEB9-414A-9A42-26BBB5ED674A}"/>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DD5B171F-82BB-4836-99F5-259C6790FCBB}"/>
              </a:ext>
            </a:extLst>
          </p:cNvPr>
          <p:cNvSpPr>
            <a:spLocks noGrp="1"/>
          </p:cNvSpPr>
          <p:nvPr>
            <p:ph type="sldNum" sz="quarter" idx="12"/>
          </p:nvPr>
        </p:nvSpPr>
        <p:spPr/>
        <p:txBody>
          <a:bodyPr/>
          <a:lstStyle/>
          <a:p>
            <a:fld id="{BF38BF41-4588-4F5D-B4C2-B67AE59784F6}" type="slidenum">
              <a:rPr lang="cs-CZ" smtClean="0"/>
              <a:t>‹#›</a:t>
            </a:fld>
            <a:endParaRPr lang="cs-CZ"/>
          </a:p>
        </p:txBody>
      </p:sp>
    </p:spTree>
    <p:extLst>
      <p:ext uri="{BB962C8B-B14F-4D97-AF65-F5344CB8AC3E}">
        <p14:creationId xmlns:p14="http://schemas.microsoft.com/office/powerpoint/2010/main" val="763241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64F415-7F03-4464-9A93-ED6C32323712}"/>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0E7DD03F-4C55-4DE3-A55C-6F3C04378F21}"/>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B592E447-56D8-49FE-94C8-A15818C61DF2}"/>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BB323E3F-5C3D-4285-9197-7978AD77CBEF}"/>
              </a:ext>
            </a:extLst>
          </p:cNvPr>
          <p:cNvSpPr>
            <a:spLocks noGrp="1"/>
          </p:cNvSpPr>
          <p:nvPr>
            <p:ph type="dt" sz="half" idx="10"/>
          </p:nvPr>
        </p:nvSpPr>
        <p:spPr/>
        <p:txBody>
          <a:bodyPr/>
          <a:lstStyle/>
          <a:p>
            <a:fld id="{2C3ED514-A5A6-4CCD-B4FD-645C59A0FEE6}" type="datetimeFigureOut">
              <a:rPr lang="cs-CZ" smtClean="0"/>
              <a:t>02.12.2020</a:t>
            </a:fld>
            <a:endParaRPr lang="cs-CZ"/>
          </a:p>
        </p:txBody>
      </p:sp>
      <p:sp>
        <p:nvSpPr>
          <p:cNvPr id="6" name="Zástupný symbol pro zápatí 5">
            <a:extLst>
              <a:ext uri="{FF2B5EF4-FFF2-40B4-BE49-F238E27FC236}">
                <a16:creationId xmlns:a16="http://schemas.microsoft.com/office/drawing/2014/main" id="{A70C88D4-CDDC-4BEA-9FA8-7C68EFBC9A41}"/>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C9C3834E-7B05-44B9-953D-391AC0C827F4}"/>
              </a:ext>
            </a:extLst>
          </p:cNvPr>
          <p:cNvSpPr>
            <a:spLocks noGrp="1"/>
          </p:cNvSpPr>
          <p:nvPr>
            <p:ph type="sldNum" sz="quarter" idx="12"/>
          </p:nvPr>
        </p:nvSpPr>
        <p:spPr/>
        <p:txBody>
          <a:bodyPr/>
          <a:lstStyle/>
          <a:p>
            <a:fld id="{BF38BF41-4588-4F5D-B4C2-B67AE59784F6}" type="slidenum">
              <a:rPr lang="cs-CZ" smtClean="0"/>
              <a:t>‹#›</a:t>
            </a:fld>
            <a:endParaRPr lang="cs-CZ"/>
          </a:p>
        </p:txBody>
      </p:sp>
    </p:spTree>
    <p:extLst>
      <p:ext uri="{BB962C8B-B14F-4D97-AF65-F5344CB8AC3E}">
        <p14:creationId xmlns:p14="http://schemas.microsoft.com/office/powerpoint/2010/main" val="1306151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3628AD-3253-427D-A9A2-1420B87B2384}"/>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233E62AA-21CB-4CCA-9EE2-66708DF52E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C20B18A5-8797-44BF-882E-78547318A6EB}"/>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1060A253-2122-4B24-A657-9682835B70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286E4682-07BA-49A7-9A57-AD85960511E9}"/>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BF64E68E-7880-4B0F-957D-B258CE438B38}"/>
              </a:ext>
            </a:extLst>
          </p:cNvPr>
          <p:cNvSpPr>
            <a:spLocks noGrp="1"/>
          </p:cNvSpPr>
          <p:nvPr>
            <p:ph type="dt" sz="half" idx="10"/>
          </p:nvPr>
        </p:nvSpPr>
        <p:spPr/>
        <p:txBody>
          <a:bodyPr/>
          <a:lstStyle/>
          <a:p>
            <a:fld id="{2C3ED514-A5A6-4CCD-B4FD-645C59A0FEE6}" type="datetimeFigureOut">
              <a:rPr lang="cs-CZ" smtClean="0"/>
              <a:t>02.12.2020</a:t>
            </a:fld>
            <a:endParaRPr lang="cs-CZ"/>
          </a:p>
        </p:txBody>
      </p:sp>
      <p:sp>
        <p:nvSpPr>
          <p:cNvPr id="8" name="Zástupný symbol pro zápatí 7">
            <a:extLst>
              <a:ext uri="{FF2B5EF4-FFF2-40B4-BE49-F238E27FC236}">
                <a16:creationId xmlns:a16="http://schemas.microsoft.com/office/drawing/2014/main" id="{C60B4A4D-2C9F-44B9-A9BD-37483B020002}"/>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AC10104B-4F08-4803-949C-4F93888446D6}"/>
              </a:ext>
            </a:extLst>
          </p:cNvPr>
          <p:cNvSpPr>
            <a:spLocks noGrp="1"/>
          </p:cNvSpPr>
          <p:nvPr>
            <p:ph type="sldNum" sz="quarter" idx="12"/>
          </p:nvPr>
        </p:nvSpPr>
        <p:spPr/>
        <p:txBody>
          <a:bodyPr/>
          <a:lstStyle/>
          <a:p>
            <a:fld id="{BF38BF41-4588-4F5D-B4C2-B67AE59784F6}" type="slidenum">
              <a:rPr lang="cs-CZ" smtClean="0"/>
              <a:t>‹#›</a:t>
            </a:fld>
            <a:endParaRPr lang="cs-CZ"/>
          </a:p>
        </p:txBody>
      </p:sp>
    </p:spTree>
    <p:extLst>
      <p:ext uri="{BB962C8B-B14F-4D97-AF65-F5344CB8AC3E}">
        <p14:creationId xmlns:p14="http://schemas.microsoft.com/office/powerpoint/2010/main" val="1623364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D914DEA-8A80-4DE2-8723-929250DFE211}"/>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74403B4C-CEBB-4AFB-BA9C-5DB1743E25FB}"/>
              </a:ext>
            </a:extLst>
          </p:cNvPr>
          <p:cNvSpPr>
            <a:spLocks noGrp="1"/>
          </p:cNvSpPr>
          <p:nvPr>
            <p:ph type="dt" sz="half" idx="10"/>
          </p:nvPr>
        </p:nvSpPr>
        <p:spPr/>
        <p:txBody>
          <a:bodyPr/>
          <a:lstStyle/>
          <a:p>
            <a:fld id="{2C3ED514-A5A6-4CCD-B4FD-645C59A0FEE6}" type="datetimeFigureOut">
              <a:rPr lang="cs-CZ" smtClean="0"/>
              <a:t>02.12.2020</a:t>
            </a:fld>
            <a:endParaRPr lang="cs-CZ"/>
          </a:p>
        </p:txBody>
      </p:sp>
      <p:sp>
        <p:nvSpPr>
          <p:cNvPr id="4" name="Zástupný symbol pro zápatí 3">
            <a:extLst>
              <a:ext uri="{FF2B5EF4-FFF2-40B4-BE49-F238E27FC236}">
                <a16:creationId xmlns:a16="http://schemas.microsoft.com/office/drawing/2014/main" id="{00DE7EFD-37A5-47C4-B3A2-88D5D5FE7835}"/>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7BB920D1-16E6-4B25-B358-C0E15ECB8B9B}"/>
              </a:ext>
            </a:extLst>
          </p:cNvPr>
          <p:cNvSpPr>
            <a:spLocks noGrp="1"/>
          </p:cNvSpPr>
          <p:nvPr>
            <p:ph type="sldNum" sz="quarter" idx="12"/>
          </p:nvPr>
        </p:nvSpPr>
        <p:spPr/>
        <p:txBody>
          <a:bodyPr/>
          <a:lstStyle/>
          <a:p>
            <a:fld id="{BF38BF41-4588-4F5D-B4C2-B67AE59784F6}" type="slidenum">
              <a:rPr lang="cs-CZ" smtClean="0"/>
              <a:t>‹#›</a:t>
            </a:fld>
            <a:endParaRPr lang="cs-CZ"/>
          </a:p>
        </p:txBody>
      </p:sp>
    </p:spTree>
    <p:extLst>
      <p:ext uri="{BB962C8B-B14F-4D97-AF65-F5344CB8AC3E}">
        <p14:creationId xmlns:p14="http://schemas.microsoft.com/office/powerpoint/2010/main" val="5965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1A7A3DF3-E88E-457F-BF5A-4EE66C1C9325}"/>
              </a:ext>
            </a:extLst>
          </p:cNvPr>
          <p:cNvSpPr>
            <a:spLocks noGrp="1"/>
          </p:cNvSpPr>
          <p:nvPr>
            <p:ph type="dt" sz="half" idx="10"/>
          </p:nvPr>
        </p:nvSpPr>
        <p:spPr/>
        <p:txBody>
          <a:bodyPr/>
          <a:lstStyle/>
          <a:p>
            <a:fld id="{2C3ED514-A5A6-4CCD-B4FD-645C59A0FEE6}" type="datetimeFigureOut">
              <a:rPr lang="cs-CZ" smtClean="0"/>
              <a:t>02.12.2020</a:t>
            </a:fld>
            <a:endParaRPr lang="cs-CZ"/>
          </a:p>
        </p:txBody>
      </p:sp>
      <p:sp>
        <p:nvSpPr>
          <p:cNvPr id="3" name="Zástupný symbol pro zápatí 2">
            <a:extLst>
              <a:ext uri="{FF2B5EF4-FFF2-40B4-BE49-F238E27FC236}">
                <a16:creationId xmlns:a16="http://schemas.microsoft.com/office/drawing/2014/main" id="{61066FD6-8642-486B-9EB3-0DF4A1AB9A54}"/>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6863CE30-CBCE-4D8D-8E5B-36979B40B624}"/>
              </a:ext>
            </a:extLst>
          </p:cNvPr>
          <p:cNvSpPr>
            <a:spLocks noGrp="1"/>
          </p:cNvSpPr>
          <p:nvPr>
            <p:ph type="sldNum" sz="quarter" idx="12"/>
          </p:nvPr>
        </p:nvSpPr>
        <p:spPr/>
        <p:txBody>
          <a:bodyPr/>
          <a:lstStyle/>
          <a:p>
            <a:fld id="{BF38BF41-4588-4F5D-B4C2-B67AE59784F6}" type="slidenum">
              <a:rPr lang="cs-CZ" smtClean="0"/>
              <a:t>‹#›</a:t>
            </a:fld>
            <a:endParaRPr lang="cs-CZ"/>
          </a:p>
        </p:txBody>
      </p:sp>
    </p:spTree>
    <p:extLst>
      <p:ext uri="{BB962C8B-B14F-4D97-AF65-F5344CB8AC3E}">
        <p14:creationId xmlns:p14="http://schemas.microsoft.com/office/powerpoint/2010/main" val="758044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B94B133-679A-4D32-BFF4-0665CE9D90D1}"/>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EECA3C7C-8B60-4821-9FCE-EE8816B012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76ED2611-154B-4BFA-A3DB-B30327C060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6C1DF561-CCBE-4D79-8C38-BEBCA51769DA}"/>
              </a:ext>
            </a:extLst>
          </p:cNvPr>
          <p:cNvSpPr>
            <a:spLocks noGrp="1"/>
          </p:cNvSpPr>
          <p:nvPr>
            <p:ph type="dt" sz="half" idx="10"/>
          </p:nvPr>
        </p:nvSpPr>
        <p:spPr/>
        <p:txBody>
          <a:bodyPr/>
          <a:lstStyle/>
          <a:p>
            <a:fld id="{2C3ED514-A5A6-4CCD-B4FD-645C59A0FEE6}" type="datetimeFigureOut">
              <a:rPr lang="cs-CZ" smtClean="0"/>
              <a:t>02.12.2020</a:t>
            </a:fld>
            <a:endParaRPr lang="cs-CZ"/>
          </a:p>
        </p:txBody>
      </p:sp>
      <p:sp>
        <p:nvSpPr>
          <p:cNvPr id="6" name="Zástupný symbol pro zápatí 5">
            <a:extLst>
              <a:ext uri="{FF2B5EF4-FFF2-40B4-BE49-F238E27FC236}">
                <a16:creationId xmlns:a16="http://schemas.microsoft.com/office/drawing/2014/main" id="{F194794F-0F0E-4053-B422-DFADD6117CC7}"/>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F05CF825-9E65-45CE-BCD2-280D1137509F}"/>
              </a:ext>
            </a:extLst>
          </p:cNvPr>
          <p:cNvSpPr>
            <a:spLocks noGrp="1"/>
          </p:cNvSpPr>
          <p:nvPr>
            <p:ph type="sldNum" sz="quarter" idx="12"/>
          </p:nvPr>
        </p:nvSpPr>
        <p:spPr/>
        <p:txBody>
          <a:bodyPr/>
          <a:lstStyle/>
          <a:p>
            <a:fld id="{BF38BF41-4588-4F5D-B4C2-B67AE59784F6}" type="slidenum">
              <a:rPr lang="cs-CZ" smtClean="0"/>
              <a:t>‹#›</a:t>
            </a:fld>
            <a:endParaRPr lang="cs-CZ"/>
          </a:p>
        </p:txBody>
      </p:sp>
    </p:spTree>
    <p:extLst>
      <p:ext uri="{BB962C8B-B14F-4D97-AF65-F5344CB8AC3E}">
        <p14:creationId xmlns:p14="http://schemas.microsoft.com/office/powerpoint/2010/main" val="3598698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A56C2B-22FA-4387-B911-FBD3EEA241E4}"/>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C7DEC6BE-64D5-40E5-8A07-812350FFDB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4CD9F2AB-6A42-4A73-8570-F3C9E11D05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7EF19267-790D-4F14-B748-0FBDBDB50F0E}"/>
              </a:ext>
            </a:extLst>
          </p:cNvPr>
          <p:cNvSpPr>
            <a:spLocks noGrp="1"/>
          </p:cNvSpPr>
          <p:nvPr>
            <p:ph type="dt" sz="half" idx="10"/>
          </p:nvPr>
        </p:nvSpPr>
        <p:spPr/>
        <p:txBody>
          <a:bodyPr/>
          <a:lstStyle/>
          <a:p>
            <a:fld id="{2C3ED514-A5A6-4CCD-B4FD-645C59A0FEE6}" type="datetimeFigureOut">
              <a:rPr lang="cs-CZ" smtClean="0"/>
              <a:t>02.12.2020</a:t>
            </a:fld>
            <a:endParaRPr lang="cs-CZ"/>
          </a:p>
        </p:txBody>
      </p:sp>
      <p:sp>
        <p:nvSpPr>
          <p:cNvPr id="6" name="Zástupný symbol pro zápatí 5">
            <a:extLst>
              <a:ext uri="{FF2B5EF4-FFF2-40B4-BE49-F238E27FC236}">
                <a16:creationId xmlns:a16="http://schemas.microsoft.com/office/drawing/2014/main" id="{0764F3DB-DCBA-47E3-93AC-63BBF409B279}"/>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309D0791-FB81-4D67-B089-9B051124E6EB}"/>
              </a:ext>
            </a:extLst>
          </p:cNvPr>
          <p:cNvSpPr>
            <a:spLocks noGrp="1"/>
          </p:cNvSpPr>
          <p:nvPr>
            <p:ph type="sldNum" sz="quarter" idx="12"/>
          </p:nvPr>
        </p:nvSpPr>
        <p:spPr/>
        <p:txBody>
          <a:bodyPr/>
          <a:lstStyle/>
          <a:p>
            <a:fld id="{BF38BF41-4588-4F5D-B4C2-B67AE59784F6}" type="slidenum">
              <a:rPr lang="cs-CZ" smtClean="0"/>
              <a:t>‹#›</a:t>
            </a:fld>
            <a:endParaRPr lang="cs-CZ"/>
          </a:p>
        </p:txBody>
      </p:sp>
    </p:spTree>
    <p:extLst>
      <p:ext uri="{BB962C8B-B14F-4D97-AF65-F5344CB8AC3E}">
        <p14:creationId xmlns:p14="http://schemas.microsoft.com/office/powerpoint/2010/main" val="1673466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4F9982F4-33DD-4507-BD39-D4B35362BA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3A0C0866-EAA6-4982-903A-F078F51A53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82C2EC9-0168-41B0-86D8-4E72F576B2F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3ED514-A5A6-4CCD-B4FD-645C59A0FEE6}" type="datetimeFigureOut">
              <a:rPr lang="cs-CZ" smtClean="0"/>
              <a:t>02.12.2020</a:t>
            </a:fld>
            <a:endParaRPr lang="cs-CZ"/>
          </a:p>
        </p:txBody>
      </p:sp>
      <p:sp>
        <p:nvSpPr>
          <p:cNvPr id="5" name="Zástupný symbol pro zápatí 4">
            <a:extLst>
              <a:ext uri="{FF2B5EF4-FFF2-40B4-BE49-F238E27FC236}">
                <a16:creationId xmlns:a16="http://schemas.microsoft.com/office/drawing/2014/main" id="{8F61D528-C9A5-40A4-BF94-D823917325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424B37D4-7F91-483E-B15E-57332B0B6B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38BF41-4588-4F5D-B4C2-B67AE59784F6}" type="slidenum">
              <a:rPr lang="cs-CZ" smtClean="0"/>
              <a:t>‹#›</a:t>
            </a:fld>
            <a:endParaRPr lang="cs-CZ"/>
          </a:p>
        </p:txBody>
      </p:sp>
    </p:spTree>
    <p:extLst>
      <p:ext uri="{BB962C8B-B14F-4D97-AF65-F5344CB8AC3E}">
        <p14:creationId xmlns:p14="http://schemas.microsoft.com/office/powerpoint/2010/main" val="38891232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583D586-CB2E-4B9E-9160-103C08F49F33}"/>
              </a:ext>
            </a:extLst>
          </p:cNvPr>
          <p:cNvSpPr>
            <a:spLocks noGrp="1"/>
          </p:cNvSpPr>
          <p:nvPr>
            <p:ph type="ctrTitle"/>
          </p:nvPr>
        </p:nvSpPr>
        <p:spPr/>
        <p:txBody>
          <a:bodyPr>
            <a:normAutofit/>
          </a:bodyPr>
          <a:lstStyle/>
          <a:p>
            <a:r>
              <a:rPr lang="cs-CZ" sz="2800" dirty="0" err="1"/>
              <a:t>Moderne</a:t>
            </a:r>
            <a:r>
              <a:rPr lang="cs-CZ" sz="2800" dirty="0"/>
              <a:t> </a:t>
            </a:r>
            <a:r>
              <a:rPr lang="cs-CZ" sz="2800" dirty="0" err="1"/>
              <a:t>und</a:t>
            </a:r>
            <a:r>
              <a:rPr lang="cs-CZ" sz="2800" dirty="0"/>
              <a:t> </a:t>
            </a:r>
            <a:r>
              <a:rPr lang="de-DE" sz="2800" dirty="0"/>
              <a:t>Postmoderne</a:t>
            </a:r>
            <a:br>
              <a:rPr lang="de-DE" sz="2800" dirty="0"/>
            </a:br>
            <a:br>
              <a:rPr lang="de-DE" sz="2800" dirty="0"/>
            </a:br>
            <a:endParaRPr lang="cs-CZ" sz="2800" dirty="0"/>
          </a:p>
        </p:txBody>
      </p:sp>
      <p:sp>
        <p:nvSpPr>
          <p:cNvPr id="3" name="Podnadpis 2">
            <a:extLst>
              <a:ext uri="{FF2B5EF4-FFF2-40B4-BE49-F238E27FC236}">
                <a16:creationId xmlns:a16="http://schemas.microsoft.com/office/drawing/2014/main" id="{DED4EF68-1011-4A92-9E68-9D8FE651E7D1}"/>
              </a:ext>
            </a:extLst>
          </p:cNvPr>
          <p:cNvSpPr>
            <a:spLocks noGrp="1"/>
          </p:cNvSpPr>
          <p:nvPr>
            <p:ph type="subTitle" idx="1"/>
          </p:nvPr>
        </p:nvSpPr>
        <p:spPr/>
        <p:txBody>
          <a:bodyPr/>
          <a:lstStyle/>
          <a:p>
            <a:r>
              <a:rPr lang="de-DE" dirty="0"/>
              <a:t>Deutsche Literatur nach 1990</a:t>
            </a:r>
            <a:endParaRPr lang="cs-CZ" dirty="0"/>
          </a:p>
        </p:txBody>
      </p:sp>
    </p:spTree>
    <p:extLst>
      <p:ext uri="{BB962C8B-B14F-4D97-AF65-F5344CB8AC3E}">
        <p14:creationId xmlns:p14="http://schemas.microsoft.com/office/powerpoint/2010/main" val="2533412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A942FD8-973D-4E8C-A362-A7E40790F098}"/>
              </a:ext>
            </a:extLst>
          </p:cNvPr>
          <p:cNvSpPr>
            <a:spLocks noGrp="1"/>
          </p:cNvSpPr>
          <p:nvPr>
            <p:ph type="title"/>
          </p:nvPr>
        </p:nvSpPr>
        <p:spPr/>
        <p:txBody>
          <a:bodyPr>
            <a:normAutofit/>
          </a:bodyPr>
          <a:lstStyle/>
          <a:p>
            <a:pPr algn="ctr"/>
            <a:r>
              <a:rPr lang="de-DE" sz="2800" dirty="0"/>
              <a:t>„Postmodernes Wissen“ - Dekonstruktion</a:t>
            </a:r>
            <a:endParaRPr lang="cs-CZ" sz="2800" dirty="0"/>
          </a:p>
        </p:txBody>
      </p:sp>
      <p:sp>
        <p:nvSpPr>
          <p:cNvPr id="3" name="Zástupný obsah 2">
            <a:extLst>
              <a:ext uri="{FF2B5EF4-FFF2-40B4-BE49-F238E27FC236}">
                <a16:creationId xmlns:a16="http://schemas.microsoft.com/office/drawing/2014/main" id="{D4714F51-3492-47F3-8130-01E818450E53}"/>
              </a:ext>
            </a:extLst>
          </p:cNvPr>
          <p:cNvSpPr>
            <a:spLocks noGrp="1"/>
          </p:cNvSpPr>
          <p:nvPr>
            <p:ph idx="1"/>
          </p:nvPr>
        </p:nvSpPr>
        <p:spPr/>
        <p:txBody>
          <a:bodyPr>
            <a:normAutofit lnSpcReduction="10000"/>
          </a:bodyPr>
          <a:lstStyle/>
          <a:p>
            <a:r>
              <a:rPr lang="de-DE" sz="1800" dirty="0"/>
              <a:t>Neue Form der Philosophie- und Literaturkritik von Jean-François Lyotard, bekannt unter dem Namen „</a:t>
            </a:r>
            <a:r>
              <a:rPr lang="de-DE" sz="1800" dirty="0" err="1"/>
              <a:t>deconstruction</a:t>
            </a:r>
            <a:r>
              <a:rPr lang="de-DE" sz="1800" dirty="0"/>
              <a:t>“</a:t>
            </a:r>
          </a:p>
          <a:p>
            <a:r>
              <a:rPr lang="de-DE" sz="1800" dirty="0"/>
              <a:t>Die großen folgenden Meta-Erzählungen des 18. und 19. Jahrhunderts  verloren ihre Glaubwürdigkeit und damit auch ihre Legitimationsfunktion – </a:t>
            </a:r>
          </a:p>
          <a:p>
            <a:pPr lvl="1"/>
            <a:r>
              <a:rPr lang="de-DE" sz="1400" dirty="0"/>
              <a:t>Der spekulative Geist im Sinne Hegels</a:t>
            </a:r>
          </a:p>
          <a:p>
            <a:pPr lvl="1"/>
            <a:r>
              <a:rPr lang="de-DE" sz="1400" dirty="0"/>
              <a:t>Die Hermeneutik des Sinns in der Nachfolge Schleiermachers</a:t>
            </a:r>
          </a:p>
          <a:p>
            <a:pPr lvl="1"/>
            <a:r>
              <a:rPr lang="de-DE" sz="1400" dirty="0"/>
              <a:t>Der Glaube an die Emanzipation des individuellen und kollektiven Subjekts durch </a:t>
            </a:r>
            <a:r>
              <a:rPr lang="de-DE" sz="1400" dirty="0" err="1"/>
              <a:t>Aufklärun</a:t>
            </a:r>
            <a:endParaRPr lang="de-DE" sz="1400" dirty="0"/>
          </a:p>
          <a:p>
            <a:pPr marL="457200" lvl="1" indent="0">
              <a:buNone/>
            </a:pPr>
            <a:endParaRPr lang="de-DE" sz="1800" dirty="0"/>
          </a:p>
          <a:p>
            <a:pPr lvl="1"/>
            <a:r>
              <a:rPr lang="de-DE" sz="1800" dirty="0"/>
              <a:t>Es herrscht kein Konsens mehr, sondern Dissens, Heterogenität, Vielfalt der Sprach-, Denk- und Lebensform –</a:t>
            </a:r>
          </a:p>
          <a:p>
            <a:pPr lvl="1"/>
            <a:r>
              <a:rPr lang="de-DE" sz="1400" dirty="0"/>
              <a:t>Unterschiedliche Gesellschaftssysteme nebeneinander</a:t>
            </a:r>
          </a:p>
          <a:p>
            <a:pPr lvl="1"/>
            <a:r>
              <a:rPr lang="de-DE" sz="1400" dirty="0"/>
              <a:t>Vielfältige Partnerschaftsformen als Formen des Lebens</a:t>
            </a:r>
          </a:p>
          <a:p>
            <a:pPr lvl="1"/>
            <a:r>
              <a:rPr lang="de-DE" sz="1400" dirty="0"/>
              <a:t>Verschiedene Wertordnungen bestehen in ein und demselben Individuum nebeneinander</a:t>
            </a:r>
          </a:p>
          <a:p>
            <a:pPr lvl="1"/>
            <a:r>
              <a:rPr lang="de-DE" sz="1400" dirty="0"/>
              <a:t>Unterschiedlichen Sprach-, Denk- und Lebensformen entsprechen je eigene Sprachspiele und Diskursarten</a:t>
            </a:r>
          </a:p>
          <a:p>
            <a:pPr lvl="1"/>
            <a:r>
              <a:rPr lang="de-DE" sz="1400" dirty="0"/>
              <a:t>Diese sind nicht einander übersetzbar, weil für eine solche Übersetzung es keine Metasprache gibt</a:t>
            </a:r>
          </a:p>
          <a:p>
            <a:pPr lvl="1"/>
            <a:r>
              <a:rPr lang="de-DE" sz="1800" b="1" i="1" dirty="0"/>
              <a:t>Jeder hat</a:t>
            </a:r>
            <a:r>
              <a:rPr lang="de-DE" sz="1800" dirty="0"/>
              <a:t>, sofern er den Regeln seines Sprachspiels, seinem Rationalitätstyp, seiner Weltsicht folgt, </a:t>
            </a:r>
            <a:r>
              <a:rPr lang="de-DE" sz="1800" b="1" i="1" dirty="0"/>
              <a:t>Recht</a:t>
            </a:r>
            <a:r>
              <a:rPr lang="de-DE" sz="1800" dirty="0"/>
              <a:t> – Anerkennung des Heterogenen</a:t>
            </a:r>
          </a:p>
        </p:txBody>
      </p:sp>
    </p:spTree>
    <p:extLst>
      <p:ext uri="{BB962C8B-B14F-4D97-AF65-F5344CB8AC3E}">
        <p14:creationId xmlns:p14="http://schemas.microsoft.com/office/powerpoint/2010/main" val="3917481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45E7499-4BAC-475E-8DEF-E796A415455E}"/>
              </a:ext>
            </a:extLst>
          </p:cNvPr>
          <p:cNvSpPr>
            <a:spLocks noGrp="1"/>
          </p:cNvSpPr>
          <p:nvPr>
            <p:ph type="title"/>
          </p:nvPr>
        </p:nvSpPr>
        <p:spPr/>
        <p:txBody>
          <a:bodyPr>
            <a:normAutofit/>
          </a:bodyPr>
          <a:lstStyle/>
          <a:p>
            <a:pPr algn="ctr"/>
            <a:r>
              <a:rPr lang="de-DE" sz="2800" dirty="0"/>
              <a:t>Entstehung der postmodernen Kunst</a:t>
            </a:r>
            <a:endParaRPr lang="cs-CZ" sz="2800" dirty="0"/>
          </a:p>
        </p:txBody>
      </p:sp>
      <p:sp>
        <p:nvSpPr>
          <p:cNvPr id="3" name="Zástupný obsah 2">
            <a:extLst>
              <a:ext uri="{FF2B5EF4-FFF2-40B4-BE49-F238E27FC236}">
                <a16:creationId xmlns:a16="http://schemas.microsoft.com/office/drawing/2014/main" id="{48EB7674-069E-49C2-8A14-3A07A2DF6018}"/>
              </a:ext>
            </a:extLst>
          </p:cNvPr>
          <p:cNvSpPr>
            <a:spLocks noGrp="1"/>
          </p:cNvSpPr>
          <p:nvPr>
            <p:ph idx="1"/>
          </p:nvPr>
        </p:nvSpPr>
        <p:spPr/>
        <p:txBody>
          <a:bodyPr>
            <a:normAutofit/>
          </a:bodyPr>
          <a:lstStyle/>
          <a:p>
            <a:r>
              <a:rPr lang="de-DE" sz="1800" dirty="0"/>
              <a:t>Leslie Fiedler: Cross </a:t>
            </a:r>
            <a:r>
              <a:rPr lang="de-DE" sz="1800" dirty="0" err="1"/>
              <a:t>the</a:t>
            </a:r>
            <a:r>
              <a:rPr lang="de-DE" sz="1800" dirty="0"/>
              <a:t> Border – Close </a:t>
            </a:r>
            <a:r>
              <a:rPr lang="de-DE" sz="1800" dirty="0" err="1"/>
              <a:t>the</a:t>
            </a:r>
            <a:r>
              <a:rPr lang="de-DE" sz="1800" dirty="0"/>
              <a:t> Gap (1969 in „Playboy“ publiziert)</a:t>
            </a:r>
          </a:p>
          <a:p>
            <a:pPr algn="just"/>
            <a:r>
              <a:rPr lang="de-DE" sz="1600" dirty="0"/>
              <a:t>Die Postmoderne soll den Graben zwischen Elite- und Massenkultur überbrücken, sie soll den Weg ebnen für Elemente der Massenkultur, Fernsehen, Reklame, „</a:t>
            </a:r>
            <a:r>
              <a:rPr lang="de-DE" sz="1600" dirty="0" err="1"/>
              <a:t>talk</a:t>
            </a:r>
            <a:r>
              <a:rPr lang="de-DE" sz="1600" dirty="0"/>
              <a:t> </a:t>
            </a:r>
            <a:r>
              <a:rPr lang="de-DE" sz="1600" dirty="0" err="1"/>
              <a:t>show</a:t>
            </a:r>
            <a:r>
              <a:rPr lang="de-DE" sz="1600" dirty="0"/>
              <a:t>“, Hollywood-Film, Comics, „</a:t>
            </a:r>
            <a:r>
              <a:rPr lang="de-DE" sz="1600" dirty="0" err="1"/>
              <a:t>science</a:t>
            </a:r>
            <a:r>
              <a:rPr lang="de-DE" sz="1600" dirty="0"/>
              <a:t> </a:t>
            </a:r>
            <a:r>
              <a:rPr lang="de-DE" sz="1600" dirty="0" err="1"/>
              <a:t>fiction</a:t>
            </a:r>
            <a:r>
              <a:rPr lang="de-DE" sz="1600" dirty="0"/>
              <a:t>“, Krimigeschichten, Gruselgeschichten, Liebesroman usw. Neben Technik und Rationalität soll sie Platz für den Traum, Phantasie, die Erotik und das Wunderbare einräumen.</a:t>
            </a:r>
            <a:endParaRPr lang="cs-CZ" sz="1600" dirty="0"/>
          </a:p>
        </p:txBody>
      </p:sp>
    </p:spTree>
    <p:extLst>
      <p:ext uri="{BB962C8B-B14F-4D97-AF65-F5344CB8AC3E}">
        <p14:creationId xmlns:p14="http://schemas.microsoft.com/office/powerpoint/2010/main" val="3695576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2D28A0-4667-4835-8F8C-B1E7D9DA4D1D}"/>
              </a:ext>
            </a:extLst>
          </p:cNvPr>
          <p:cNvSpPr>
            <a:spLocks noGrp="1"/>
          </p:cNvSpPr>
          <p:nvPr>
            <p:ph type="title"/>
          </p:nvPr>
        </p:nvSpPr>
        <p:spPr/>
        <p:txBody>
          <a:bodyPr>
            <a:normAutofit/>
          </a:bodyPr>
          <a:lstStyle/>
          <a:p>
            <a:pPr algn="ctr"/>
            <a:r>
              <a:rPr lang="de-DE" sz="2800" dirty="0"/>
              <a:t>Problemfelder der Postmoderne</a:t>
            </a:r>
            <a:endParaRPr lang="cs-CZ" sz="2800" dirty="0"/>
          </a:p>
        </p:txBody>
      </p:sp>
      <p:sp>
        <p:nvSpPr>
          <p:cNvPr id="3" name="Zástupný obsah 2">
            <a:extLst>
              <a:ext uri="{FF2B5EF4-FFF2-40B4-BE49-F238E27FC236}">
                <a16:creationId xmlns:a16="http://schemas.microsoft.com/office/drawing/2014/main" id="{A30980F4-B070-428C-8E48-1846E4C59320}"/>
              </a:ext>
            </a:extLst>
          </p:cNvPr>
          <p:cNvSpPr>
            <a:spLocks noGrp="1"/>
          </p:cNvSpPr>
          <p:nvPr>
            <p:ph idx="1"/>
          </p:nvPr>
        </p:nvSpPr>
        <p:spPr/>
        <p:txBody>
          <a:bodyPr>
            <a:normAutofit/>
          </a:bodyPr>
          <a:lstStyle/>
          <a:p>
            <a:r>
              <a:rPr lang="de-DE" sz="1800" dirty="0"/>
              <a:t>Der Subjektbegriff</a:t>
            </a:r>
          </a:p>
          <a:p>
            <a:r>
              <a:rPr lang="de-DE" sz="1800" dirty="0"/>
              <a:t>Das Verhältnis von Sprache und Wirklichkeit</a:t>
            </a:r>
          </a:p>
          <a:p>
            <a:r>
              <a:rPr lang="de-DE" sz="1800" dirty="0"/>
              <a:t>Die Heterogenität der Gesellschaft</a:t>
            </a:r>
          </a:p>
          <a:p>
            <a:r>
              <a:rPr lang="de-DE" sz="1800" dirty="0"/>
              <a:t>Die Legitimation von Normen</a:t>
            </a:r>
          </a:p>
          <a:p>
            <a:pPr algn="just"/>
            <a:r>
              <a:rPr lang="de-DE" sz="1800" dirty="0"/>
              <a:t>Der Verzicht auf innerweltliche Erlösungshoffnungen, der zu heiter-ironischem Ertragen einer </a:t>
            </a:r>
            <a:r>
              <a:rPr lang="de-DE" sz="1800" dirty="0" err="1"/>
              <a:t>utopielosen</a:t>
            </a:r>
            <a:r>
              <a:rPr lang="de-DE" sz="1800" dirty="0"/>
              <a:t> Welt, aber auch zum Rückfall in vor aufklärerischen Aberglauben, zu neuer Hinwendung zum Mythos und zu neuer Religiosität führen kann.</a:t>
            </a:r>
            <a:endParaRPr lang="cs-CZ" sz="1800" dirty="0"/>
          </a:p>
        </p:txBody>
      </p:sp>
    </p:spTree>
    <p:extLst>
      <p:ext uri="{BB962C8B-B14F-4D97-AF65-F5344CB8AC3E}">
        <p14:creationId xmlns:p14="http://schemas.microsoft.com/office/powerpoint/2010/main" val="3222189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49DABF5-5376-4327-BDAE-6B7BA7A9BA84}"/>
              </a:ext>
            </a:extLst>
          </p:cNvPr>
          <p:cNvSpPr>
            <a:spLocks noGrp="1"/>
          </p:cNvSpPr>
          <p:nvPr>
            <p:ph type="title"/>
          </p:nvPr>
        </p:nvSpPr>
        <p:spPr/>
        <p:txBody>
          <a:bodyPr>
            <a:normAutofit/>
          </a:bodyPr>
          <a:lstStyle/>
          <a:p>
            <a:pPr algn="ctr"/>
            <a:r>
              <a:rPr lang="de-DE" sz="2800" dirty="0"/>
              <a:t>Marker des Epochenübergangs von der Moderne zur Postmoderne</a:t>
            </a:r>
            <a:br>
              <a:rPr lang="de-DE" sz="2800" dirty="0"/>
            </a:br>
            <a:r>
              <a:rPr lang="de-DE" sz="2800" dirty="0"/>
              <a:t>Fragestellungen</a:t>
            </a:r>
            <a:endParaRPr lang="cs-CZ" sz="2800" dirty="0"/>
          </a:p>
        </p:txBody>
      </p:sp>
      <p:sp>
        <p:nvSpPr>
          <p:cNvPr id="3" name="Zástupný obsah 2">
            <a:extLst>
              <a:ext uri="{FF2B5EF4-FFF2-40B4-BE49-F238E27FC236}">
                <a16:creationId xmlns:a16="http://schemas.microsoft.com/office/drawing/2014/main" id="{4DD8C854-68C4-429C-BBDA-9DB5286DD9BA}"/>
              </a:ext>
            </a:extLst>
          </p:cNvPr>
          <p:cNvSpPr>
            <a:spLocks noGrp="1"/>
          </p:cNvSpPr>
          <p:nvPr>
            <p:ph idx="1"/>
          </p:nvPr>
        </p:nvSpPr>
        <p:spPr/>
        <p:txBody>
          <a:bodyPr>
            <a:normAutofit/>
          </a:bodyPr>
          <a:lstStyle/>
          <a:p>
            <a:pPr algn="just"/>
            <a:r>
              <a:rPr lang="de-DE" sz="1800" dirty="0"/>
              <a:t>Zeichnet sich die postmoderne Literatur durch einen Pluralismus an Sprachformen, Stillagen, Gattungstraditionen und Verfahrensweisen aus?</a:t>
            </a:r>
          </a:p>
          <a:p>
            <a:pPr algn="just"/>
            <a:r>
              <a:rPr lang="de-DE" sz="1800" dirty="0"/>
              <a:t>Überbrückt die postmoderne Literatur den Graben zwischen Elite- und Massenkultur?</a:t>
            </a:r>
          </a:p>
          <a:p>
            <a:pPr algn="just"/>
            <a:r>
              <a:rPr lang="de-DE" sz="1800" dirty="0"/>
              <a:t>Übernimmt die postmoderne Literatur den Sprachbegriff des Poststrukturalismus, der davon ausgeht, dass Zeichen keine Bedeutungen konstituieren, sondern nur auf sich selbst verweisen?</a:t>
            </a:r>
          </a:p>
          <a:p>
            <a:pPr algn="just"/>
            <a:r>
              <a:rPr lang="de-DE" sz="1800" dirty="0"/>
              <a:t>Erhebt die postmoderne Literatur noch den Anspruch, auf dem Umweg über eine fiktive Welt zum Zustand der außersprachlichen Wirklichkeit Stellung zu nehmen, oder kreist sie nur noch selbstgenügsam um sich selbst und um andere Texte?</a:t>
            </a:r>
          </a:p>
          <a:p>
            <a:pPr algn="just"/>
            <a:r>
              <a:rPr lang="de-DE" sz="1800" dirty="0"/>
              <a:t>Rechnet die postmoderne Literatur, auf der Darstellungs- und auf der Rezeptionsebene, noch mit dem Menschen als Subjekt des Zeichensetzens und des Zeichendenkens, oder sieht sie ihn nur als Durchlauferhitzer von Strukturen und Diskursen?</a:t>
            </a:r>
            <a:endParaRPr lang="cs-CZ" sz="1800" dirty="0"/>
          </a:p>
        </p:txBody>
      </p:sp>
    </p:spTree>
    <p:extLst>
      <p:ext uri="{BB962C8B-B14F-4D97-AF65-F5344CB8AC3E}">
        <p14:creationId xmlns:p14="http://schemas.microsoft.com/office/powerpoint/2010/main" val="3471036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8FF5717-BF04-4D49-A67D-D1D993EB54A6}"/>
              </a:ext>
            </a:extLst>
          </p:cNvPr>
          <p:cNvSpPr>
            <a:spLocks noGrp="1"/>
          </p:cNvSpPr>
          <p:nvPr>
            <p:ph type="title"/>
          </p:nvPr>
        </p:nvSpPr>
        <p:spPr/>
        <p:txBody>
          <a:bodyPr>
            <a:normAutofit/>
          </a:bodyPr>
          <a:lstStyle/>
          <a:p>
            <a:pPr algn="ctr"/>
            <a:r>
              <a:rPr lang="de-DE" sz="2800" dirty="0"/>
              <a:t>Moderne, Modernismus, Postmoderne</a:t>
            </a:r>
            <a:endParaRPr lang="cs-CZ" sz="2800" dirty="0"/>
          </a:p>
        </p:txBody>
      </p:sp>
      <p:sp>
        <p:nvSpPr>
          <p:cNvPr id="3" name="Zástupný obsah 2">
            <a:extLst>
              <a:ext uri="{FF2B5EF4-FFF2-40B4-BE49-F238E27FC236}">
                <a16:creationId xmlns:a16="http://schemas.microsoft.com/office/drawing/2014/main" id="{21E7EF84-3B34-46D3-B5D4-C4419A6F8528}"/>
              </a:ext>
            </a:extLst>
          </p:cNvPr>
          <p:cNvSpPr>
            <a:spLocks noGrp="1"/>
          </p:cNvSpPr>
          <p:nvPr>
            <p:ph idx="1"/>
          </p:nvPr>
        </p:nvSpPr>
        <p:spPr/>
        <p:txBody>
          <a:bodyPr>
            <a:normAutofit/>
          </a:bodyPr>
          <a:lstStyle/>
          <a:p>
            <a:endParaRPr lang="de-DE" sz="1800" dirty="0"/>
          </a:p>
          <a:p>
            <a:r>
              <a:rPr lang="de-DE" sz="1800" dirty="0"/>
              <a:t>Moderne – Rationalismus, überindividuelle Wertesetzungen, Geschichtsoptimismus</a:t>
            </a:r>
          </a:p>
          <a:p>
            <a:pPr lvl="1"/>
            <a:r>
              <a:rPr lang="de-DE" sz="1400" dirty="0"/>
              <a:t>Sinn des Lebens, Denken als sein Zentrum</a:t>
            </a:r>
          </a:p>
          <a:p>
            <a:pPr marL="457200" lvl="1" indent="0">
              <a:buNone/>
            </a:pPr>
            <a:endParaRPr lang="de-DE" sz="1400" dirty="0"/>
          </a:p>
          <a:p>
            <a:pPr lvl="1"/>
            <a:r>
              <a:rPr lang="de-DE" sz="1800" dirty="0"/>
              <a:t>Begriff der Moderne (nach Wolfgang Welsch: Wege aus der Moderne, 1988)</a:t>
            </a:r>
          </a:p>
          <a:p>
            <a:pPr marL="457200" lvl="1" indent="0">
              <a:buNone/>
            </a:pPr>
            <a:r>
              <a:rPr lang="de-DE" sz="1400" dirty="0"/>
              <a:t>18. Jahrhundert: - Rationalismus der Aufklärung</a:t>
            </a:r>
          </a:p>
          <a:p>
            <a:pPr marL="457200" lvl="1" indent="0">
              <a:buNone/>
            </a:pPr>
            <a:r>
              <a:rPr lang="de-DE" sz="1400" dirty="0"/>
              <a:t>		Säkularisierung</a:t>
            </a:r>
          </a:p>
          <a:p>
            <a:pPr marL="457200" lvl="1" indent="0">
              <a:buNone/>
            </a:pPr>
            <a:r>
              <a:rPr lang="de-DE" sz="1400" dirty="0"/>
              <a:t>		Aufbau der Erfahrungswissenschaften</a:t>
            </a:r>
          </a:p>
          <a:p>
            <a:pPr marL="457200" lvl="1" indent="0">
              <a:buNone/>
            </a:pPr>
            <a:r>
              <a:rPr lang="de-DE" sz="1400" dirty="0"/>
              <a:t>		Glauben an die Emanzipation des Subjekts wie an die innerweltliche Erlösung der Menschheit</a:t>
            </a:r>
          </a:p>
          <a:p>
            <a:pPr marL="457200" lvl="1" indent="0">
              <a:buNone/>
            </a:pPr>
            <a:r>
              <a:rPr lang="de-DE" sz="1400" dirty="0"/>
              <a:t>19. Jahrhundert: - technologischer Fortschrittsoptimismus der Industrialisierung</a:t>
            </a:r>
          </a:p>
          <a:p>
            <a:pPr marL="457200" lvl="1" indent="0">
              <a:buNone/>
            </a:pPr>
            <a:r>
              <a:rPr lang="de-DE" sz="1400" dirty="0"/>
              <a:t>20. Jahrhundert: - künstlerische Avantgardebewegungen</a:t>
            </a:r>
          </a:p>
          <a:p>
            <a:pPr marL="457200" lvl="1" indent="0">
              <a:buNone/>
            </a:pPr>
            <a:endParaRPr lang="de-DE" sz="1400" dirty="0"/>
          </a:p>
          <a:p>
            <a:pPr marL="457200" lvl="1" indent="0">
              <a:buNone/>
            </a:pPr>
            <a:r>
              <a:rPr lang="de-DE" sz="1800" dirty="0"/>
              <a:t>Modernismus – als kritische Reflexion der Moderne bemüht er sich um die Interpretation der Welt und 		befasst sich mit der Zuverlässigkeit der menschlichen Erkenntnis und den Grenzen des 			Erkennbaren</a:t>
            </a:r>
          </a:p>
          <a:p>
            <a:pPr marL="457200" lvl="1" indent="0">
              <a:buNone/>
            </a:pPr>
            <a:endParaRPr lang="de-DE" sz="1400" dirty="0"/>
          </a:p>
          <a:p>
            <a:pPr lvl="1"/>
            <a:endParaRPr lang="de-DE" sz="1400" dirty="0"/>
          </a:p>
          <a:p>
            <a:pPr marL="457200" lvl="1" indent="0">
              <a:buNone/>
            </a:pPr>
            <a:endParaRPr lang="de-DE" sz="1400" dirty="0"/>
          </a:p>
        </p:txBody>
      </p:sp>
    </p:spTree>
    <p:extLst>
      <p:ext uri="{BB962C8B-B14F-4D97-AF65-F5344CB8AC3E}">
        <p14:creationId xmlns:p14="http://schemas.microsoft.com/office/powerpoint/2010/main" val="1302253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94E1574-3DB7-4DEB-B8CA-59AA35246EAD}"/>
              </a:ext>
            </a:extLst>
          </p:cNvPr>
          <p:cNvSpPr>
            <a:spLocks noGrp="1"/>
          </p:cNvSpPr>
          <p:nvPr>
            <p:ph type="title"/>
          </p:nvPr>
        </p:nvSpPr>
        <p:spPr/>
        <p:txBody>
          <a:bodyPr>
            <a:normAutofit/>
          </a:bodyPr>
          <a:lstStyle/>
          <a:p>
            <a:pPr algn="ctr"/>
            <a:r>
              <a:rPr lang="de-DE" sz="2800" dirty="0"/>
              <a:t>Moderne, Modernismus, Postmoderne</a:t>
            </a:r>
            <a:endParaRPr lang="cs-CZ" sz="2800" dirty="0"/>
          </a:p>
        </p:txBody>
      </p:sp>
      <p:sp>
        <p:nvSpPr>
          <p:cNvPr id="3" name="Zástupný obsah 2">
            <a:extLst>
              <a:ext uri="{FF2B5EF4-FFF2-40B4-BE49-F238E27FC236}">
                <a16:creationId xmlns:a16="http://schemas.microsoft.com/office/drawing/2014/main" id="{F7FDB556-4D19-43D3-A7F1-7AB3712EC445}"/>
              </a:ext>
            </a:extLst>
          </p:cNvPr>
          <p:cNvSpPr>
            <a:spLocks noGrp="1"/>
          </p:cNvSpPr>
          <p:nvPr>
            <p:ph idx="1"/>
          </p:nvPr>
        </p:nvSpPr>
        <p:spPr/>
        <p:txBody>
          <a:bodyPr>
            <a:normAutofit/>
          </a:bodyPr>
          <a:lstStyle/>
          <a:p>
            <a:r>
              <a:rPr lang="de-DE" sz="1800" dirty="0"/>
              <a:t>Postmoderne</a:t>
            </a:r>
          </a:p>
          <a:p>
            <a:pPr lvl="1"/>
            <a:r>
              <a:rPr lang="de-DE" sz="1400" dirty="0"/>
              <a:t>Antirationalismus (ekstatische Erweiterung  des Lebens in alle Richtungen)</a:t>
            </a:r>
          </a:p>
          <a:p>
            <a:pPr lvl="1"/>
            <a:r>
              <a:rPr lang="de-DE" sz="1400" dirty="0"/>
              <a:t>Verwerfung der Meta-Erzählungen</a:t>
            </a:r>
          </a:p>
          <a:p>
            <a:pPr lvl="1"/>
            <a:r>
              <a:rPr lang="de-DE" sz="1400" dirty="0"/>
              <a:t>Geschichtsskepsis (Das Leben erweitert sich im Jetzt, die Fragen der Vergangenheit und Zukunft müssen ausgeklammert werden)</a:t>
            </a:r>
          </a:p>
          <a:p>
            <a:pPr lvl="1"/>
            <a:r>
              <a:rPr lang="de-DE" sz="1400" dirty="0"/>
              <a:t>Apokalyptische Visionen</a:t>
            </a:r>
          </a:p>
          <a:p>
            <a:pPr lvl="1"/>
            <a:r>
              <a:rPr lang="de-DE" sz="1400" dirty="0"/>
              <a:t>Absage an das vernunftbegabte Subjekt</a:t>
            </a:r>
          </a:p>
          <a:p>
            <a:pPr lvl="1"/>
            <a:r>
              <a:rPr lang="de-DE" sz="1400" dirty="0"/>
              <a:t>Beschaffenheit der Welt (Problematik der möglichen Welten, die parallel zu der Wirklichkeit existieren, aber selbstständig funktionieren)</a:t>
            </a:r>
          </a:p>
          <a:p>
            <a:pPr lvl="1"/>
            <a:endParaRPr lang="de-DE" sz="1400" dirty="0"/>
          </a:p>
          <a:p>
            <a:pPr marL="457200" lvl="1" indent="0">
              <a:buNone/>
            </a:pPr>
            <a:endParaRPr lang="cs-CZ" sz="1400" dirty="0"/>
          </a:p>
        </p:txBody>
      </p:sp>
    </p:spTree>
    <p:extLst>
      <p:ext uri="{BB962C8B-B14F-4D97-AF65-F5344CB8AC3E}">
        <p14:creationId xmlns:p14="http://schemas.microsoft.com/office/powerpoint/2010/main" val="2801342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B06A2FB-4691-49B2-BF88-638B13C4EFE5}"/>
              </a:ext>
            </a:extLst>
          </p:cNvPr>
          <p:cNvSpPr>
            <a:spLocks noGrp="1"/>
          </p:cNvSpPr>
          <p:nvPr>
            <p:ph type="title"/>
          </p:nvPr>
        </p:nvSpPr>
        <p:spPr/>
        <p:txBody>
          <a:bodyPr>
            <a:normAutofit/>
          </a:bodyPr>
          <a:lstStyle/>
          <a:p>
            <a:pPr algn="ctr"/>
            <a:r>
              <a:rPr lang="de-DE" sz="2800" dirty="0"/>
              <a:t>Postmoderne</a:t>
            </a:r>
            <a:endParaRPr lang="cs-CZ" sz="2800" dirty="0"/>
          </a:p>
        </p:txBody>
      </p:sp>
      <p:sp>
        <p:nvSpPr>
          <p:cNvPr id="3" name="Zástupný obsah 2">
            <a:extLst>
              <a:ext uri="{FF2B5EF4-FFF2-40B4-BE49-F238E27FC236}">
                <a16:creationId xmlns:a16="http://schemas.microsoft.com/office/drawing/2014/main" id="{5DE0A88B-BC1E-4FE4-9FDB-71875F4C07E2}"/>
              </a:ext>
            </a:extLst>
          </p:cNvPr>
          <p:cNvSpPr>
            <a:spLocks noGrp="1"/>
          </p:cNvSpPr>
          <p:nvPr>
            <p:ph idx="1"/>
          </p:nvPr>
        </p:nvSpPr>
        <p:spPr/>
        <p:txBody>
          <a:bodyPr>
            <a:normAutofit/>
          </a:bodyPr>
          <a:lstStyle/>
          <a:p>
            <a:pPr>
              <a:buFontTx/>
              <a:buChar char="-"/>
            </a:pPr>
            <a:r>
              <a:rPr lang="de-DE" sz="1800" dirty="0"/>
              <a:t>Diagnose des Strukturwandels der abendländischen Zivilisation in Philosophie, Kunst und Literatur</a:t>
            </a:r>
          </a:p>
          <a:p>
            <a:pPr>
              <a:buFontTx/>
              <a:buChar char="-"/>
            </a:pPr>
            <a:r>
              <a:rPr lang="de-DE" sz="1800" b="1" i="1" dirty="0"/>
              <a:t>Philosophie</a:t>
            </a:r>
            <a:r>
              <a:rPr lang="de-DE" sz="1800" dirty="0"/>
              <a:t> kritisiert den Universalismus der aufklärerischen Moderne im Interesse der Partikularisierung</a:t>
            </a:r>
          </a:p>
          <a:p>
            <a:pPr>
              <a:buFontTx/>
              <a:buChar char="-"/>
            </a:pPr>
            <a:r>
              <a:rPr lang="de-DE" sz="1800" b="1" i="1" dirty="0"/>
              <a:t>Historische Zeit</a:t>
            </a:r>
            <a:r>
              <a:rPr lang="de-DE" sz="1800" dirty="0"/>
              <a:t>, der Nährboden für die großen Erzählungen, Weltdeutungen und für die Selbstprojektierungen des sich für autonom und unverwechselbar haltenden Subjekts sind losgeworden</a:t>
            </a:r>
          </a:p>
          <a:p>
            <a:pPr>
              <a:buFontTx/>
              <a:buChar char="-"/>
            </a:pPr>
            <a:r>
              <a:rPr lang="de-DE" sz="1800" b="1" i="1" dirty="0"/>
              <a:t>Literatur</a:t>
            </a:r>
            <a:r>
              <a:rPr lang="de-DE" sz="1800" dirty="0"/>
              <a:t> wirft der Moderne den Utopismus und elitäre Gesinnung vor, die modernistische Ambivalenz als Einheit der Gegensätze geht in die postmoderne Indifferenz als Austauschbarkeit der Werte.</a:t>
            </a:r>
          </a:p>
          <a:p>
            <a:pPr marL="0" indent="0">
              <a:buNone/>
            </a:pPr>
            <a:r>
              <a:rPr lang="de-DE" sz="1800" dirty="0"/>
              <a:t>	</a:t>
            </a:r>
            <a:r>
              <a:rPr lang="de-DE" sz="1400" dirty="0"/>
              <a:t>- Absage an die metaphysische Wesenssuche</a:t>
            </a:r>
          </a:p>
          <a:p>
            <a:pPr marL="0" indent="0">
              <a:buNone/>
            </a:pPr>
            <a:r>
              <a:rPr lang="de-DE" sz="1400" dirty="0"/>
              <a:t>	- keine kritische Distanz zu den bestehenden Gesellschaftsverhältnissen, Verharren in der Sphäre des moralisch Unverbindlichen, 	wonach die Frage nach dem Gegensatz von Gut und Böse bedeutungslos wird</a:t>
            </a:r>
          </a:p>
          <a:p>
            <a:pPr marL="0" indent="0">
              <a:buNone/>
            </a:pPr>
            <a:r>
              <a:rPr lang="de-DE" sz="1400" dirty="0"/>
              <a:t>	- keine Weltdeutungen oder universale Entwürfe einer Weltverbesserung: Abwendung von der Suche nach allgemeingültigen 	Grundsätzen und von utopischen Visionen der Zukunft</a:t>
            </a:r>
            <a:endParaRPr lang="cs-CZ" sz="1800" dirty="0"/>
          </a:p>
        </p:txBody>
      </p:sp>
    </p:spTree>
    <p:extLst>
      <p:ext uri="{BB962C8B-B14F-4D97-AF65-F5344CB8AC3E}">
        <p14:creationId xmlns:p14="http://schemas.microsoft.com/office/powerpoint/2010/main" val="2727476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FA6A18D-9BE9-4421-8287-B1CF2E14B5D2}"/>
              </a:ext>
            </a:extLst>
          </p:cNvPr>
          <p:cNvSpPr>
            <a:spLocks noGrp="1"/>
          </p:cNvSpPr>
          <p:nvPr>
            <p:ph type="title"/>
          </p:nvPr>
        </p:nvSpPr>
        <p:spPr/>
        <p:txBody>
          <a:bodyPr>
            <a:normAutofit/>
          </a:bodyPr>
          <a:lstStyle/>
          <a:p>
            <a:pPr algn="ctr"/>
            <a:r>
              <a:rPr lang="de-DE" sz="2800" dirty="0"/>
              <a:t>Postmoderne als Zeitenwende, in der sich vieles ändert</a:t>
            </a:r>
            <a:endParaRPr lang="cs-CZ" sz="2800" dirty="0"/>
          </a:p>
        </p:txBody>
      </p:sp>
      <p:sp>
        <p:nvSpPr>
          <p:cNvPr id="3" name="Zástupný obsah 2">
            <a:extLst>
              <a:ext uri="{FF2B5EF4-FFF2-40B4-BE49-F238E27FC236}">
                <a16:creationId xmlns:a16="http://schemas.microsoft.com/office/drawing/2014/main" id="{EBF65B33-F801-438E-BB31-639AB85B3CF6}"/>
              </a:ext>
            </a:extLst>
          </p:cNvPr>
          <p:cNvSpPr>
            <a:spLocks noGrp="1"/>
          </p:cNvSpPr>
          <p:nvPr>
            <p:ph idx="1"/>
          </p:nvPr>
        </p:nvSpPr>
        <p:spPr/>
        <p:txBody>
          <a:bodyPr>
            <a:normAutofit/>
          </a:bodyPr>
          <a:lstStyle/>
          <a:p>
            <a:r>
              <a:rPr lang="de-DE" sz="1800" dirty="0"/>
              <a:t>In den Lebens-, Wissens- und Denkformen der hochindustriellen Gesellschaft</a:t>
            </a:r>
          </a:p>
          <a:p>
            <a:r>
              <a:rPr lang="de-DE" sz="1800" dirty="0"/>
              <a:t>Im Verhältnis der Nationen zueinander</a:t>
            </a:r>
          </a:p>
          <a:p>
            <a:r>
              <a:rPr lang="de-DE" sz="1800" dirty="0"/>
              <a:t>Im Verhältnis des modernen Menschen zur Sprache, zur Technik, zur Zukunft, zur Natur</a:t>
            </a:r>
          </a:p>
          <a:p>
            <a:r>
              <a:rPr lang="de-DE" sz="1800" dirty="0"/>
              <a:t>Umweltkatastrophen und Selbstzerstörungspotential berauben uns um das Vertrauen in Wissenschaft und Technik und steigern unsere Angstgefühle</a:t>
            </a:r>
          </a:p>
          <a:p>
            <a:r>
              <a:rPr lang="de-DE" sz="1800" dirty="0"/>
              <a:t>Apokalyptische Ängste angesichts der Herstellbarkeit einer Apokalypse breiten sich aus</a:t>
            </a:r>
            <a:endParaRPr lang="cs-CZ" sz="1800" dirty="0"/>
          </a:p>
        </p:txBody>
      </p:sp>
    </p:spTree>
    <p:extLst>
      <p:ext uri="{BB962C8B-B14F-4D97-AF65-F5344CB8AC3E}">
        <p14:creationId xmlns:p14="http://schemas.microsoft.com/office/powerpoint/2010/main" val="2823186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3FF1CE6-CA2E-4D7E-8AF5-9D79156F760F}"/>
              </a:ext>
            </a:extLst>
          </p:cNvPr>
          <p:cNvSpPr>
            <a:spLocks noGrp="1"/>
          </p:cNvSpPr>
          <p:nvPr>
            <p:ph type="title"/>
          </p:nvPr>
        </p:nvSpPr>
        <p:spPr/>
        <p:txBody>
          <a:bodyPr>
            <a:normAutofit/>
          </a:bodyPr>
          <a:lstStyle/>
          <a:p>
            <a:pPr algn="ctr"/>
            <a:r>
              <a:rPr lang="de-DE" sz="2800" dirty="0"/>
              <a:t>Postmoderne Literatur und ihre Mittel</a:t>
            </a:r>
            <a:endParaRPr lang="cs-CZ" sz="2800" dirty="0"/>
          </a:p>
        </p:txBody>
      </p:sp>
      <p:sp>
        <p:nvSpPr>
          <p:cNvPr id="3" name="Zástupný obsah 2">
            <a:extLst>
              <a:ext uri="{FF2B5EF4-FFF2-40B4-BE49-F238E27FC236}">
                <a16:creationId xmlns:a16="http://schemas.microsoft.com/office/drawing/2014/main" id="{B7101C27-2EE4-40C2-8AA4-73FAE66F71D8}"/>
              </a:ext>
            </a:extLst>
          </p:cNvPr>
          <p:cNvSpPr>
            <a:spLocks noGrp="1"/>
          </p:cNvSpPr>
          <p:nvPr>
            <p:ph idx="1"/>
          </p:nvPr>
        </p:nvSpPr>
        <p:spPr/>
        <p:txBody>
          <a:bodyPr>
            <a:normAutofit lnSpcReduction="10000"/>
          </a:bodyPr>
          <a:lstStyle/>
          <a:p>
            <a:r>
              <a:rPr lang="de-DE" sz="1800" dirty="0"/>
              <a:t>Die postmoderne Literatur ist antimetaphysisch und antihermetisch gerichtet</a:t>
            </a:r>
          </a:p>
          <a:p>
            <a:r>
              <a:rPr lang="de-DE" sz="1800" dirty="0"/>
              <a:t>Ihre Mittel:</a:t>
            </a:r>
          </a:p>
          <a:p>
            <a:pPr lvl="1"/>
            <a:r>
              <a:rPr lang="de-DE" sz="1200" dirty="0"/>
              <a:t>Intertextualität</a:t>
            </a:r>
          </a:p>
          <a:p>
            <a:pPr lvl="1"/>
            <a:r>
              <a:rPr lang="de-DE" sz="1200" dirty="0" err="1"/>
              <a:t>Karnevalisierung</a:t>
            </a:r>
            <a:endParaRPr lang="de-DE" sz="1200" dirty="0"/>
          </a:p>
          <a:p>
            <a:pPr lvl="1"/>
            <a:r>
              <a:rPr lang="de-DE" sz="1200" dirty="0"/>
              <a:t>Verfremdung</a:t>
            </a:r>
          </a:p>
          <a:p>
            <a:pPr lvl="1"/>
            <a:r>
              <a:rPr lang="de-DE" sz="1200" dirty="0"/>
              <a:t>Polysemie</a:t>
            </a:r>
          </a:p>
          <a:p>
            <a:pPr lvl="1"/>
            <a:r>
              <a:rPr lang="de-DE" sz="1200" dirty="0"/>
              <a:t>Parodie</a:t>
            </a:r>
          </a:p>
          <a:p>
            <a:pPr lvl="1"/>
            <a:r>
              <a:rPr lang="de-DE" sz="1200" dirty="0"/>
              <a:t>Pastiche</a:t>
            </a:r>
          </a:p>
          <a:p>
            <a:pPr lvl="1"/>
            <a:r>
              <a:rPr lang="de-DE" sz="1200" dirty="0"/>
              <a:t>Mehrfachkodierung</a:t>
            </a:r>
          </a:p>
          <a:p>
            <a:pPr lvl="1"/>
            <a:r>
              <a:rPr lang="de-DE" sz="1200" dirty="0"/>
              <a:t>Mystifikation</a:t>
            </a:r>
          </a:p>
          <a:p>
            <a:pPr lvl="1"/>
            <a:r>
              <a:rPr lang="de-DE" sz="1200" dirty="0"/>
              <a:t>Auflösung von binaren Oppositionen (gut x böse)</a:t>
            </a:r>
          </a:p>
          <a:p>
            <a:pPr lvl="1"/>
            <a:r>
              <a:rPr lang="de-DE" sz="1200" dirty="0"/>
              <a:t>Sinn für Diskontinuität und Dialogisches</a:t>
            </a:r>
          </a:p>
          <a:p>
            <a:pPr lvl="1"/>
            <a:r>
              <a:rPr lang="de-DE" sz="1200" dirty="0"/>
              <a:t>Spiel mit den Gattungserwartungen des Lesers</a:t>
            </a:r>
          </a:p>
          <a:p>
            <a:pPr lvl="1"/>
            <a:r>
              <a:rPr lang="de-DE" sz="1200" dirty="0"/>
              <a:t>Montage</a:t>
            </a:r>
          </a:p>
          <a:p>
            <a:pPr lvl="1"/>
            <a:r>
              <a:rPr lang="de-DE" sz="1200" dirty="0"/>
              <a:t>Plagiat</a:t>
            </a:r>
          </a:p>
          <a:p>
            <a:pPr lvl="1"/>
            <a:r>
              <a:rPr lang="de-DE" sz="1200" dirty="0"/>
              <a:t>Ironische und absurde Sprachspiele</a:t>
            </a:r>
          </a:p>
          <a:p>
            <a:pPr lvl="1"/>
            <a:r>
              <a:rPr lang="de-DE" sz="1200" dirty="0"/>
              <a:t>Dekonstruktion von etablierten Konzepten und Konventionen</a:t>
            </a:r>
          </a:p>
          <a:p>
            <a:pPr lvl="1"/>
            <a:r>
              <a:rPr lang="de-DE" sz="1200" dirty="0"/>
              <a:t>Tendenz zur Aufhebung der kanonisierten Hierarchie</a:t>
            </a:r>
          </a:p>
          <a:p>
            <a:pPr lvl="1"/>
            <a:endParaRPr lang="cs-CZ" sz="1400" dirty="0"/>
          </a:p>
        </p:txBody>
      </p:sp>
    </p:spTree>
    <p:extLst>
      <p:ext uri="{BB962C8B-B14F-4D97-AF65-F5344CB8AC3E}">
        <p14:creationId xmlns:p14="http://schemas.microsoft.com/office/powerpoint/2010/main" val="2812443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B8BB16E-6138-48D5-86F2-C056D5D6C0E2}"/>
              </a:ext>
            </a:extLst>
          </p:cNvPr>
          <p:cNvSpPr>
            <a:spLocks noGrp="1"/>
          </p:cNvSpPr>
          <p:nvPr>
            <p:ph type="title"/>
          </p:nvPr>
        </p:nvSpPr>
        <p:spPr/>
        <p:txBody>
          <a:bodyPr>
            <a:normAutofit/>
          </a:bodyPr>
          <a:lstStyle/>
          <a:p>
            <a:pPr algn="ctr"/>
            <a:r>
              <a:rPr lang="de-DE" sz="2800" dirty="0"/>
              <a:t>Drei Positionen für die Definition einer postmodernen Literatur</a:t>
            </a:r>
            <a:endParaRPr lang="cs-CZ" sz="2800" dirty="0"/>
          </a:p>
        </p:txBody>
      </p:sp>
      <p:sp>
        <p:nvSpPr>
          <p:cNvPr id="3" name="Zástupný obsah 2">
            <a:extLst>
              <a:ext uri="{FF2B5EF4-FFF2-40B4-BE49-F238E27FC236}">
                <a16:creationId xmlns:a16="http://schemas.microsoft.com/office/drawing/2014/main" id="{F1C90A6D-815D-487C-B407-AF99CBFC1A94}"/>
              </a:ext>
            </a:extLst>
          </p:cNvPr>
          <p:cNvSpPr>
            <a:spLocks noGrp="1"/>
          </p:cNvSpPr>
          <p:nvPr>
            <p:ph idx="1"/>
          </p:nvPr>
        </p:nvSpPr>
        <p:spPr/>
        <p:txBody>
          <a:bodyPr>
            <a:normAutofit/>
          </a:bodyPr>
          <a:lstStyle/>
          <a:p>
            <a:r>
              <a:rPr lang="de-DE" sz="1800" dirty="0"/>
              <a:t>1) „postmodern </a:t>
            </a:r>
            <a:r>
              <a:rPr lang="de-DE" sz="1800" dirty="0" err="1"/>
              <a:t>hyperspace</a:t>
            </a:r>
            <a:r>
              <a:rPr lang="de-DE" sz="1800" dirty="0"/>
              <a:t>“ (</a:t>
            </a:r>
            <a:r>
              <a:rPr lang="de-DE" sz="1800" dirty="0" err="1"/>
              <a:t>Fredric</a:t>
            </a:r>
            <a:r>
              <a:rPr lang="de-DE" sz="1800" dirty="0"/>
              <a:t> Jameson [* 1934], 1991, </a:t>
            </a:r>
            <a:r>
              <a:rPr lang="cs-CZ" sz="1800" i="1" dirty="0" err="1"/>
              <a:t>Postmodernism</a:t>
            </a:r>
            <a:r>
              <a:rPr lang="cs-CZ" sz="1800" i="1" dirty="0"/>
              <a:t> </a:t>
            </a:r>
            <a:r>
              <a:rPr lang="cs-CZ" sz="1800" i="1" dirty="0" err="1"/>
              <a:t>or</a:t>
            </a:r>
            <a:r>
              <a:rPr lang="cs-CZ" sz="1800" i="1" dirty="0"/>
              <a:t> </a:t>
            </a:r>
            <a:r>
              <a:rPr lang="cs-CZ" sz="1800" i="1" dirty="0" err="1"/>
              <a:t>The</a:t>
            </a:r>
            <a:r>
              <a:rPr lang="cs-CZ" sz="1800" i="1" dirty="0"/>
              <a:t> </a:t>
            </a:r>
            <a:r>
              <a:rPr lang="cs-CZ" sz="1800" i="1" dirty="0" err="1"/>
              <a:t>Cultural</a:t>
            </a:r>
            <a:r>
              <a:rPr lang="cs-CZ" sz="1800" i="1" dirty="0"/>
              <a:t> </a:t>
            </a:r>
            <a:r>
              <a:rPr lang="cs-CZ" sz="1800" i="1" dirty="0" err="1"/>
              <a:t>Logic</a:t>
            </a:r>
            <a:r>
              <a:rPr lang="cs-CZ" sz="1800" i="1" dirty="0"/>
              <a:t> </a:t>
            </a:r>
            <a:r>
              <a:rPr lang="cs-CZ" sz="1800" i="1" dirty="0" err="1"/>
              <a:t>of</a:t>
            </a:r>
            <a:r>
              <a:rPr lang="cs-CZ" sz="1800" i="1" dirty="0"/>
              <a:t> Late </a:t>
            </a:r>
            <a:r>
              <a:rPr lang="cs-CZ" sz="1800" i="1" dirty="0" err="1"/>
              <a:t>Capitalism</a:t>
            </a:r>
            <a:r>
              <a:rPr lang="de-DE" sz="1800" i="1" dirty="0"/>
              <a:t>)</a:t>
            </a:r>
          </a:p>
          <a:p>
            <a:r>
              <a:rPr lang="de-DE" sz="1800" dirty="0"/>
              <a:t>2) „</a:t>
            </a:r>
            <a:r>
              <a:rPr lang="de-DE" sz="1800" dirty="0" err="1"/>
              <a:t>différ</a:t>
            </a:r>
            <a:r>
              <a:rPr lang="cs-CZ" sz="1800" dirty="0"/>
              <a:t>e</a:t>
            </a:r>
            <a:r>
              <a:rPr lang="de-DE" sz="1800" dirty="0" err="1"/>
              <a:t>nce</a:t>
            </a:r>
            <a:r>
              <a:rPr lang="de-DE" sz="1800" dirty="0"/>
              <a:t>“ und ihre Konsequenzen für die poststrukturalistische Sprachphilosophie (Jacques Derrida [1930-2004], </a:t>
            </a:r>
            <a:r>
              <a:rPr lang="cs-CZ" sz="1800" dirty="0"/>
              <a:t>1972, </a:t>
            </a:r>
            <a:r>
              <a:rPr lang="cs-CZ" sz="1800" i="1" dirty="0"/>
              <a:t>Ľ </a:t>
            </a:r>
            <a:r>
              <a:rPr lang="cs-CZ" sz="1800" i="1" dirty="0" err="1"/>
              <a:t>écriture</a:t>
            </a:r>
            <a:r>
              <a:rPr lang="cs-CZ" sz="1800" i="1" dirty="0"/>
              <a:t> et la </a:t>
            </a:r>
            <a:r>
              <a:rPr lang="cs-CZ" sz="1800" i="1" dirty="0" err="1"/>
              <a:t>différence</a:t>
            </a:r>
            <a:r>
              <a:rPr lang="de-DE" sz="1800" dirty="0"/>
              <a:t>)</a:t>
            </a:r>
          </a:p>
          <a:p>
            <a:r>
              <a:rPr lang="de-DE" sz="1800" dirty="0"/>
              <a:t>3) „postmodernes Wissen“ (Jean-François Lyotard [1924-1998], </a:t>
            </a:r>
            <a:r>
              <a:rPr lang="cs-CZ" sz="1800" dirty="0"/>
              <a:t>1979, </a:t>
            </a:r>
            <a:r>
              <a:rPr lang="cs-CZ" sz="1800" i="1" dirty="0"/>
              <a:t>La </a:t>
            </a:r>
            <a:r>
              <a:rPr lang="cs-CZ" sz="1800" i="1" dirty="0" err="1"/>
              <a:t>condition</a:t>
            </a:r>
            <a:r>
              <a:rPr lang="cs-CZ" sz="1800" i="1" dirty="0"/>
              <a:t> </a:t>
            </a:r>
            <a:r>
              <a:rPr lang="cs-CZ" sz="1800" i="1" dirty="0" err="1"/>
              <a:t>postmoderne</a:t>
            </a:r>
            <a:r>
              <a:rPr lang="de-DE" sz="1800" dirty="0"/>
              <a:t>)</a:t>
            </a:r>
          </a:p>
          <a:p>
            <a:endParaRPr lang="cs-CZ" sz="1800" dirty="0"/>
          </a:p>
        </p:txBody>
      </p:sp>
    </p:spTree>
    <p:extLst>
      <p:ext uri="{BB962C8B-B14F-4D97-AF65-F5344CB8AC3E}">
        <p14:creationId xmlns:p14="http://schemas.microsoft.com/office/powerpoint/2010/main" val="927229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DAA64D9-B45A-4FA1-A98C-F6D0DC407A5E}"/>
              </a:ext>
            </a:extLst>
          </p:cNvPr>
          <p:cNvSpPr>
            <a:spLocks noGrp="1"/>
          </p:cNvSpPr>
          <p:nvPr>
            <p:ph type="title"/>
          </p:nvPr>
        </p:nvSpPr>
        <p:spPr/>
        <p:txBody>
          <a:bodyPr>
            <a:normAutofit/>
          </a:bodyPr>
          <a:lstStyle/>
          <a:p>
            <a:pPr algn="ctr"/>
            <a:r>
              <a:rPr lang="de-DE" sz="2800" dirty="0"/>
              <a:t>„Postmodern Hyperspace“</a:t>
            </a:r>
            <a:endParaRPr lang="cs-CZ" sz="2800" dirty="0"/>
          </a:p>
        </p:txBody>
      </p:sp>
      <p:sp>
        <p:nvSpPr>
          <p:cNvPr id="3" name="Zástupný obsah 2">
            <a:extLst>
              <a:ext uri="{FF2B5EF4-FFF2-40B4-BE49-F238E27FC236}">
                <a16:creationId xmlns:a16="http://schemas.microsoft.com/office/drawing/2014/main" id="{4EF6C0B1-07D4-4A1D-A570-E572776FBE68}"/>
              </a:ext>
            </a:extLst>
          </p:cNvPr>
          <p:cNvSpPr>
            <a:spLocks noGrp="1"/>
          </p:cNvSpPr>
          <p:nvPr>
            <p:ph idx="1"/>
          </p:nvPr>
        </p:nvSpPr>
        <p:spPr/>
        <p:txBody>
          <a:bodyPr>
            <a:normAutofit/>
          </a:bodyPr>
          <a:lstStyle/>
          <a:p>
            <a:r>
              <a:rPr lang="de-DE" sz="1400" dirty="0"/>
              <a:t>Verlust der Raumorientierung im „postmodernen Hyperspace“</a:t>
            </a:r>
          </a:p>
          <a:p>
            <a:r>
              <a:rPr lang="de-DE" sz="1400" dirty="0"/>
              <a:t>Neue Oberflächlichkeit</a:t>
            </a:r>
          </a:p>
          <a:p>
            <a:r>
              <a:rPr lang="de-DE" sz="1400" dirty="0"/>
              <a:t>Faszination der Bilder</a:t>
            </a:r>
          </a:p>
          <a:p>
            <a:r>
              <a:rPr lang="de-DE" sz="1400" dirty="0"/>
              <a:t>Abhängigkeit von neuen Technologien</a:t>
            </a:r>
          </a:p>
          <a:p>
            <a:r>
              <a:rPr lang="de-DE" sz="1400" dirty="0"/>
              <a:t>Substitution des entfremdeten Subjekts (Moderne) durch das fragmentierte Subjekt (Postmoderne)</a:t>
            </a:r>
          </a:p>
          <a:p>
            <a:r>
              <a:rPr lang="de-DE" sz="1400" dirty="0"/>
              <a:t>Zerfall der Sprache in Codes, Sub-Codes und Jargons</a:t>
            </a:r>
          </a:p>
          <a:p>
            <a:r>
              <a:rPr lang="de-DE" sz="1400" dirty="0"/>
              <a:t>Neuer Historismus nicht als Dialog mit der Vergangenheit, sondern als willkürliche Plünderung historischer Stile</a:t>
            </a:r>
          </a:p>
          <a:p>
            <a:r>
              <a:rPr lang="de-DE" sz="1400" dirty="0"/>
              <a:t>Schwinden objektgebundener Affekte bei Zuwachs diffuser Euphorie</a:t>
            </a:r>
          </a:p>
          <a:p>
            <a:r>
              <a:rPr lang="de-DE" sz="1400" dirty="0"/>
              <a:t>Verschiebung der kulturellen Pathologie von Hysterie und Neurose (Moderne) auf Exzess, Drogenrausch und Schizophrenie (Postmoderne)</a:t>
            </a:r>
          </a:p>
          <a:p>
            <a:endParaRPr lang="de-DE" sz="1400" dirty="0"/>
          </a:p>
          <a:p>
            <a:pPr marL="0" indent="0" algn="just">
              <a:buNone/>
            </a:pPr>
            <a:r>
              <a:rPr lang="de-DE" sz="1800" dirty="0"/>
              <a:t>Postmoderner Hyperraum und Verlust der historischen Dimension helfen zum Verschwinden des Glaubens an eine bestimmbare Zukunft als kollektives Ziel und ersetzen die konkreten Utopien durch Katastrophenphantasien</a:t>
            </a:r>
            <a:endParaRPr lang="cs-CZ" sz="1800" dirty="0"/>
          </a:p>
        </p:txBody>
      </p:sp>
    </p:spTree>
    <p:extLst>
      <p:ext uri="{BB962C8B-B14F-4D97-AF65-F5344CB8AC3E}">
        <p14:creationId xmlns:p14="http://schemas.microsoft.com/office/powerpoint/2010/main" val="2241093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954262-2352-43E3-90DD-CBA8CAFB1D5B}"/>
              </a:ext>
            </a:extLst>
          </p:cNvPr>
          <p:cNvSpPr>
            <a:spLocks noGrp="1"/>
          </p:cNvSpPr>
          <p:nvPr>
            <p:ph type="title"/>
          </p:nvPr>
        </p:nvSpPr>
        <p:spPr/>
        <p:txBody>
          <a:bodyPr>
            <a:normAutofit/>
          </a:bodyPr>
          <a:lstStyle/>
          <a:p>
            <a:pPr algn="ctr"/>
            <a:r>
              <a:rPr lang="de-DE" sz="2800" dirty="0"/>
              <a:t>„</a:t>
            </a:r>
            <a:r>
              <a:rPr lang="de-DE" sz="2800" dirty="0" err="1"/>
              <a:t>Différence</a:t>
            </a:r>
            <a:r>
              <a:rPr lang="de-DE" sz="2800" dirty="0"/>
              <a:t>“ und die poststrukturalistische Sprachphilosophie</a:t>
            </a:r>
            <a:endParaRPr lang="cs-CZ" sz="2800" dirty="0"/>
          </a:p>
        </p:txBody>
      </p:sp>
      <p:sp>
        <p:nvSpPr>
          <p:cNvPr id="3" name="Zástupný obsah 2">
            <a:extLst>
              <a:ext uri="{FF2B5EF4-FFF2-40B4-BE49-F238E27FC236}">
                <a16:creationId xmlns:a16="http://schemas.microsoft.com/office/drawing/2014/main" id="{C8EC7292-0FE2-4DB4-9DAD-3FB30941F511}"/>
              </a:ext>
            </a:extLst>
          </p:cNvPr>
          <p:cNvSpPr>
            <a:spLocks noGrp="1"/>
          </p:cNvSpPr>
          <p:nvPr>
            <p:ph idx="1"/>
          </p:nvPr>
        </p:nvSpPr>
        <p:spPr/>
        <p:txBody>
          <a:bodyPr>
            <a:normAutofit/>
          </a:bodyPr>
          <a:lstStyle/>
          <a:p>
            <a:r>
              <a:rPr lang="de-DE" sz="1800" dirty="0"/>
              <a:t>Jacques Derrida: </a:t>
            </a:r>
            <a:r>
              <a:rPr lang="de-DE" sz="1800" i="1" dirty="0"/>
              <a:t>„Der Text ist nichts als eine Erzählung über ihre eigene Unzulänglichkeit als Erzählung“</a:t>
            </a:r>
          </a:p>
          <a:p>
            <a:pPr algn="just"/>
            <a:r>
              <a:rPr lang="de-DE" sz="1800" dirty="0"/>
              <a:t>Ein sprachliches Zeichen hat nicht Bedeutung an sich, sondern nur insofern es sich von allen anderen Zeichen desselben Sprachsystems unterscheidet. Das Zeichen kann nur differentiell bestimmt werden, durch sein Verhältnis zur unabschließbaren Menge der benachbarten und konkurrierenden Zeichen. Die Bedeutung des Zeichens ist in den Kontexten (auch den zukünftigen), in denen es sich befindet, hat also eine offene Funktion – die Wiederholung eines Zeichens kann niemals die „Wiederholung eines Selbigen“ sein.</a:t>
            </a:r>
            <a:endParaRPr lang="cs-CZ" sz="1800" dirty="0"/>
          </a:p>
          <a:p>
            <a:pPr algn="just"/>
            <a:r>
              <a:rPr lang="de-DE" sz="1800" dirty="0"/>
              <a:t>Die Zeichentheorie </a:t>
            </a:r>
            <a:r>
              <a:rPr lang="cs-CZ" sz="1800" dirty="0"/>
              <a:t>– </a:t>
            </a:r>
            <a:r>
              <a:rPr lang="de-DE" sz="1800" dirty="0"/>
              <a:t>„</a:t>
            </a:r>
            <a:r>
              <a:rPr lang="de-DE" sz="1800" dirty="0" err="1"/>
              <a:t>différence</a:t>
            </a:r>
            <a:r>
              <a:rPr lang="de-DE" sz="1800" dirty="0"/>
              <a:t>“ (oder auch „Abbild ohne Urbild“, „Spiegel ohne Stanniol“)</a:t>
            </a:r>
          </a:p>
          <a:p>
            <a:pPr algn="just"/>
            <a:r>
              <a:rPr lang="de-DE" sz="1800" dirty="0"/>
              <a:t>Zerschlagung der festen Verbindung von Signifikant und Signifikat, der Bezug des sprachlichen Zeichens  zu einer außersprachlichen Wirklichkeit in Frage zu stellen</a:t>
            </a:r>
          </a:p>
          <a:p>
            <a:pPr algn="just"/>
            <a:r>
              <a:rPr lang="de-DE" sz="1800" b="1" i="1" dirty="0"/>
              <a:t>Nicht mehr möglich sind Bedeutungsfixierungen, die Sprache zeugt sich ständig fort und braucht dazu weder den Sprecher noch das verstehende Subjekt</a:t>
            </a:r>
          </a:p>
          <a:p>
            <a:pPr algn="just"/>
            <a:r>
              <a:rPr lang="de-DE" sz="1800" b="1" i="1" dirty="0"/>
              <a:t>Interpretation im herkömmlichen Sinne ist von diesem Sprachverständnis aus gar nicht mehr möglich</a:t>
            </a:r>
          </a:p>
          <a:p>
            <a:pPr algn="just"/>
            <a:r>
              <a:rPr lang="de-DE" sz="1800" dirty="0"/>
              <a:t>Daraus geht der Poststrukturalismus hervor: </a:t>
            </a:r>
            <a:r>
              <a:rPr lang="de-DE" sz="1800" i="1" dirty="0"/>
              <a:t>„Wir leben in einer Welt der Bilder, deren Originale uns verloren gegangen sind“ </a:t>
            </a:r>
            <a:r>
              <a:rPr lang="de-DE" sz="1800" dirty="0"/>
              <a:t>(Jean Baudrillard, 1981, </a:t>
            </a:r>
            <a:r>
              <a:rPr lang="de-DE" sz="1800" dirty="0" err="1"/>
              <a:t>Simulacres</a:t>
            </a:r>
            <a:r>
              <a:rPr lang="de-DE" sz="1800" dirty="0"/>
              <a:t> et </a:t>
            </a:r>
            <a:r>
              <a:rPr lang="de-DE" sz="1800" dirty="0" err="1"/>
              <a:t>simulation</a:t>
            </a:r>
            <a:r>
              <a:rPr lang="cs-CZ" sz="1800" dirty="0"/>
              <a:t>)</a:t>
            </a:r>
            <a:endParaRPr lang="de-DE" sz="1800" dirty="0"/>
          </a:p>
          <a:p>
            <a:pPr algn="just"/>
            <a:endParaRPr lang="cs-CZ" sz="1800" dirty="0"/>
          </a:p>
        </p:txBody>
      </p:sp>
    </p:spTree>
    <p:extLst>
      <p:ext uri="{BB962C8B-B14F-4D97-AF65-F5344CB8AC3E}">
        <p14:creationId xmlns:p14="http://schemas.microsoft.com/office/powerpoint/2010/main" val="705024697"/>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639</TotalTime>
  <Words>1296</Words>
  <Application>Microsoft Office PowerPoint</Application>
  <PresentationFormat>Širokoúhlá obrazovka</PresentationFormat>
  <Paragraphs>111</Paragraphs>
  <Slides>13</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13</vt:i4>
      </vt:variant>
    </vt:vector>
  </HeadingPairs>
  <TitlesOfParts>
    <vt:vector size="17" baseType="lpstr">
      <vt:lpstr>Arial</vt:lpstr>
      <vt:lpstr>Calibri</vt:lpstr>
      <vt:lpstr>Calibri Light</vt:lpstr>
      <vt:lpstr>Motiv Office</vt:lpstr>
      <vt:lpstr>Moderne und Postmoderne  </vt:lpstr>
      <vt:lpstr>Moderne, Modernismus, Postmoderne</vt:lpstr>
      <vt:lpstr>Moderne, Modernismus, Postmoderne</vt:lpstr>
      <vt:lpstr>Postmoderne</vt:lpstr>
      <vt:lpstr>Postmoderne als Zeitenwende, in der sich vieles ändert</vt:lpstr>
      <vt:lpstr>Postmoderne Literatur und ihre Mittel</vt:lpstr>
      <vt:lpstr>Drei Positionen für die Definition einer postmodernen Literatur</vt:lpstr>
      <vt:lpstr>„Postmodern Hyperspace“</vt:lpstr>
      <vt:lpstr>„Différence“ und die poststrukturalistische Sprachphilosophie</vt:lpstr>
      <vt:lpstr>„Postmodernes Wissen“ - Dekonstruktion</vt:lpstr>
      <vt:lpstr>Entstehung der postmodernen Kunst</vt:lpstr>
      <vt:lpstr>Problemfelder der Postmoderne</vt:lpstr>
      <vt:lpstr>Marker des Epochenübergangs von der Moderne zur Postmoderne Fragestellungen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Moderne und Postmoderne</dc:title>
  <dc:creator>Milan Tvrdík</dc:creator>
  <cp:lastModifiedBy>Milan Tvrdík</cp:lastModifiedBy>
  <cp:revision>24</cp:revision>
  <dcterms:created xsi:type="dcterms:W3CDTF">2020-03-02T06:25:51Z</dcterms:created>
  <dcterms:modified xsi:type="dcterms:W3CDTF">2020-12-02T17:45:13Z</dcterms:modified>
</cp:coreProperties>
</file>