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61" r:id="rId3"/>
    <p:sldId id="271" r:id="rId4"/>
    <p:sldId id="291" r:id="rId5"/>
    <p:sldId id="290" r:id="rId6"/>
    <p:sldId id="289" r:id="rId7"/>
    <p:sldId id="286" r:id="rId8"/>
    <p:sldId id="287" r:id="rId9"/>
    <p:sldId id="292" r:id="rId10"/>
    <p:sldId id="296" r:id="rId11"/>
    <p:sldId id="275" r:id="rId12"/>
    <p:sldId id="267" r:id="rId13"/>
    <p:sldId id="280" r:id="rId14"/>
    <p:sldId id="293" r:id="rId15"/>
    <p:sldId id="294" r:id="rId16"/>
    <p:sldId id="281" r:id="rId17"/>
    <p:sldId id="282" r:id="rId18"/>
    <p:sldId id="273" r:id="rId19"/>
    <p:sldId id="295" r:id="rId20"/>
    <p:sldId id="26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3" autoAdjust="0"/>
    <p:restoredTop sz="86364" autoAdjust="0"/>
  </p:normalViewPr>
  <p:slideViewPr>
    <p:cSldViewPr>
      <p:cViewPr varScale="1">
        <p:scale>
          <a:sx n="74" d="100"/>
          <a:sy n="74" d="100"/>
        </p:scale>
        <p:origin x="23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Celkem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List1!$B$1:$G$1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List1!$B$2:$G$2</c:f>
              <c:numCache>
                <c:formatCode>General</c:formatCode>
                <c:ptCount val="6"/>
                <c:pt idx="0">
                  <c:v>26816</c:v>
                </c:pt>
                <c:pt idx="1">
                  <c:v>27261</c:v>
                </c:pt>
                <c:pt idx="2">
                  <c:v>27969</c:v>
                </c:pt>
                <c:pt idx="3">
                  <c:v>29487</c:v>
                </c:pt>
                <c:pt idx="4">
                  <c:v>31632</c:v>
                </c:pt>
                <c:pt idx="5">
                  <c:v>35089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44-4168-AEA7-B85450A7D362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List1!$B$3:$G$3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44-4168-AEA7-B85450A7D362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List1!$B$4:$G$4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44-4168-AEA7-B85450A7D362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List1!$B$1:$G$1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List1!$B$5:$G$5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44-4168-AEA7-B85450A7D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0409200"/>
        <c:axId val="370417728"/>
      </c:lineChart>
      <c:catAx>
        <c:axId val="37040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0417728"/>
        <c:crosses val="autoZero"/>
        <c:auto val="1"/>
        <c:lblAlgn val="ctr"/>
        <c:lblOffset val="100"/>
        <c:noMultiLvlLbl val="0"/>
      </c:catAx>
      <c:valAx>
        <c:axId val="37041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040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'List1'!$B$1</c:f>
              <c:strCache>
                <c:ptCount val="1"/>
                <c:pt idx="0">
                  <c:v>Muži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'List1'!$A$2:$A$4</c:f>
              <c:strCache>
                <c:ptCount val="3"/>
                <c:pt idx="0">
                  <c:v>MŠ</c:v>
                </c:pt>
                <c:pt idx="1">
                  <c:v>ZŠ</c:v>
                </c:pt>
                <c:pt idx="2">
                  <c:v>SŠ + VOŠ</c:v>
                </c:pt>
              </c:strCache>
            </c:strRef>
          </c:cat>
          <c:val>
            <c:numRef>
              <c:f>'List1'!$B$2:$B$4</c:f>
              <c:numCache>
                <c:formatCode>General</c:formatCode>
                <c:ptCount val="3"/>
                <c:pt idx="0">
                  <c:v>0.30000000000000021</c:v>
                </c:pt>
                <c:pt idx="1">
                  <c:v>14.9</c:v>
                </c:pt>
                <c:pt idx="2">
                  <c:v>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8-40F7-8607-9D2B61C0588B}"/>
            </c:ext>
          </c:extLst>
        </c:ser>
        <c:ser>
          <c:idx val="1"/>
          <c:order val="1"/>
          <c:tx>
            <c:strRef>
              <c:f>'List1'!$C$1</c:f>
              <c:strCache>
                <c:ptCount val="1"/>
                <c:pt idx="0">
                  <c:v>Ženy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'List1'!$A$2:$A$4</c:f>
              <c:strCache>
                <c:ptCount val="3"/>
                <c:pt idx="0">
                  <c:v>MŠ</c:v>
                </c:pt>
                <c:pt idx="1">
                  <c:v>ZŠ</c:v>
                </c:pt>
                <c:pt idx="2">
                  <c:v>SŠ + VOŠ</c:v>
                </c:pt>
              </c:strCache>
            </c:strRef>
          </c:cat>
          <c:val>
            <c:numRef>
              <c:f>'List1'!$C$2:$C$4</c:f>
              <c:numCache>
                <c:formatCode>General</c:formatCode>
                <c:ptCount val="3"/>
                <c:pt idx="0">
                  <c:v>99.7</c:v>
                </c:pt>
                <c:pt idx="1">
                  <c:v>85.1</c:v>
                </c:pt>
                <c:pt idx="2">
                  <c:v>64.599999999999994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8-40F7-8607-9D2B61C05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100480"/>
        <c:axId val="96610560"/>
      </c:barChart>
      <c:catAx>
        <c:axId val="9410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6610560"/>
        <c:crosses val="autoZero"/>
        <c:auto val="1"/>
        <c:lblAlgn val="ctr"/>
        <c:lblOffset val="100"/>
        <c:noMultiLvlLbl val="0"/>
      </c:catAx>
      <c:valAx>
        <c:axId val="96610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410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'List1'!$B$1</c:f>
              <c:strCache>
                <c:ptCount val="1"/>
                <c:pt idx="0">
                  <c:v>Muži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'List1'!$A$2:$A$4</c:f>
              <c:strCache>
                <c:ptCount val="3"/>
                <c:pt idx="0">
                  <c:v>MŠ</c:v>
                </c:pt>
                <c:pt idx="1">
                  <c:v>ZŠ</c:v>
                </c:pt>
                <c:pt idx="2">
                  <c:v>SŠ + VOŠ</c:v>
                </c:pt>
              </c:strCache>
            </c:strRef>
          </c:cat>
          <c:val>
            <c:numRef>
              <c:f>'List1'!$B$2:$B$4</c:f>
              <c:numCache>
                <c:formatCode>General</c:formatCode>
                <c:ptCount val="3"/>
                <c:pt idx="0">
                  <c:v>0.3000000000000001</c:v>
                </c:pt>
                <c:pt idx="1">
                  <c:v>14.9</c:v>
                </c:pt>
                <c:pt idx="2">
                  <c:v>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4-4774-9993-7BF24BFA56CE}"/>
            </c:ext>
          </c:extLst>
        </c:ser>
        <c:ser>
          <c:idx val="1"/>
          <c:order val="1"/>
          <c:tx>
            <c:strRef>
              <c:f>'List1'!$C$1</c:f>
              <c:strCache>
                <c:ptCount val="1"/>
                <c:pt idx="0">
                  <c:v>Ženy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'List1'!$A$2:$A$4</c:f>
              <c:strCache>
                <c:ptCount val="3"/>
                <c:pt idx="0">
                  <c:v>MŠ</c:v>
                </c:pt>
                <c:pt idx="1">
                  <c:v>ZŠ</c:v>
                </c:pt>
                <c:pt idx="2">
                  <c:v>SŠ + VOŠ</c:v>
                </c:pt>
              </c:strCache>
            </c:strRef>
          </c:cat>
          <c:val>
            <c:numRef>
              <c:f>'List1'!$C$2:$C$4</c:f>
              <c:numCache>
                <c:formatCode>General</c:formatCode>
                <c:ptCount val="3"/>
                <c:pt idx="0">
                  <c:v>99.7</c:v>
                </c:pt>
                <c:pt idx="1">
                  <c:v>85.1</c:v>
                </c:pt>
                <c:pt idx="2">
                  <c:v>64.599999999999994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4-4774-9993-7BF24BFA5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173696"/>
        <c:axId val="118577408"/>
      </c:barChart>
      <c:catAx>
        <c:axId val="10217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577408"/>
        <c:crosses val="autoZero"/>
        <c:auto val="1"/>
        <c:lblAlgn val="ctr"/>
        <c:lblOffset val="100"/>
        <c:noMultiLvlLbl val="0"/>
      </c:catAx>
      <c:valAx>
        <c:axId val="118577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173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26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88-4656-A22B-11508183DD9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Do 25 let</c:v>
                </c:pt>
                <c:pt idx="1">
                  <c:v>26–35</c:v>
                </c:pt>
                <c:pt idx="2">
                  <c:v>36–45</c:v>
                </c:pt>
                <c:pt idx="3">
                  <c:v>46–55</c:v>
                </c:pt>
                <c:pt idx="4">
                  <c:v>56–65</c:v>
                </c:pt>
                <c:pt idx="5">
                  <c:v>66 a více let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</c:v>
                </c:pt>
                <c:pt idx="1">
                  <c:v>17</c:v>
                </c:pt>
                <c:pt idx="2">
                  <c:v>27</c:v>
                </c:pt>
                <c:pt idx="3">
                  <c:v>36</c:v>
                </c:pt>
                <c:pt idx="4">
                  <c:v>16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88-4656-A22B-11508183D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3028736"/>
        <c:axId val="93028352"/>
      </c:barChart>
      <c:valAx>
        <c:axId val="9302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28736"/>
        <c:crosses val="autoZero"/>
        <c:crossBetween val="between"/>
      </c:valAx>
      <c:catAx>
        <c:axId val="930287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930283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31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AC-4071-B494-32A459683BB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Do 25 let</c:v>
                </c:pt>
                <c:pt idx="1">
                  <c:v>26–35</c:v>
                </c:pt>
                <c:pt idx="2">
                  <c:v>36–45</c:v>
                </c:pt>
                <c:pt idx="3">
                  <c:v>46–55</c:v>
                </c:pt>
                <c:pt idx="4">
                  <c:v>56–65</c:v>
                </c:pt>
                <c:pt idx="5">
                  <c:v>66 a více let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</c:v>
                </c:pt>
                <c:pt idx="1">
                  <c:v>17</c:v>
                </c:pt>
                <c:pt idx="2">
                  <c:v>27</c:v>
                </c:pt>
                <c:pt idx="3">
                  <c:v>36</c:v>
                </c:pt>
                <c:pt idx="4">
                  <c:v>16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AC-4071-B494-32A459683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2454912"/>
        <c:axId val="92451968"/>
      </c:barChart>
      <c:valAx>
        <c:axId val="9245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454912"/>
        <c:crosses val="autoZero"/>
        <c:crossBetween val="between"/>
      </c:valAx>
      <c:catAx>
        <c:axId val="9245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4519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D004F-28AF-4BCB-8E46-48EFC4580EF5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1E6A-7F2B-4877-A9E7-F751FF53CC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82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aseline="0" dirty="0"/>
              <a:t>Handout – co vím, co chci vědět, co jsem se dozvěděl</a:t>
            </a:r>
          </a:p>
          <a:p>
            <a:pPr>
              <a:buFontTx/>
              <a:buChar char="-"/>
            </a:pPr>
            <a:r>
              <a:rPr lang="cs-CZ" baseline="0" dirty="0"/>
              <a:t> Píší si první dva sloupečky – každý sám (3 minuty), pak probírání ve skupince (3 minuty), sdílení (1-2 minuty)</a:t>
            </a:r>
          </a:p>
          <a:p>
            <a:pPr>
              <a:buFontTx/>
              <a:buChar char="-"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všechno má dělat učitel/ředitel – vykřikování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03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78F8-AB51-464B-A790-F9C8FFE8F52C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F61A-2004-4845-9E0C-0687D407B4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itelnazivo.cz/" TargetMode="External"/><Relationship Id="rId2" Type="http://schemas.openxmlformats.org/officeDocument/2006/relationships/hyperlink" Target="http://otevreno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ellnerfoundation.cz/pomahame-skolam-k-uspechu" TargetMode="External"/><Relationship Id="rId4" Type="http://schemas.openxmlformats.org/officeDocument/2006/relationships/hyperlink" Target="http://www.chciucit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06236"/>
            <a:ext cx="7772400" cy="1470025"/>
          </a:xfrm>
        </p:spPr>
        <p:txBody>
          <a:bodyPr>
            <a:normAutofit/>
          </a:bodyPr>
          <a:lstStyle/>
          <a:p>
            <a:r>
              <a:rPr lang="cs-CZ" noProof="0" dirty="0"/>
              <a:t>Aktéři vzdělávání II</a:t>
            </a:r>
            <a:br>
              <a:rPr lang="cs-CZ" noProof="0" dirty="0"/>
            </a:br>
            <a:r>
              <a:rPr lang="cs-CZ" dirty="0"/>
              <a:t>Kým – učitelé a ředitelé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3902" y="3933056"/>
            <a:ext cx="3908098" cy="1752600"/>
          </a:xfrm>
        </p:spPr>
        <p:txBody>
          <a:bodyPr/>
          <a:lstStyle/>
          <a:p>
            <a:r>
              <a:rPr lang="cs-CZ" noProof="0" dirty="0"/>
              <a:t>Magdalena Mouralová</a:t>
            </a:r>
          </a:p>
          <a:p>
            <a:r>
              <a:rPr lang="cs-CZ" dirty="0"/>
              <a:t>9</a:t>
            </a:r>
            <a:r>
              <a:rPr lang="cs-CZ" noProof="0" dirty="0"/>
              <a:t>. </a:t>
            </a:r>
            <a:r>
              <a:rPr lang="cs-CZ" dirty="0"/>
              <a:t>4</a:t>
            </a:r>
            <a:r>
              <a:rPr lang="cs-CZ" noProof="0" dirty="0"/>
              <a:t>. 2019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7B31FBE-CA29-4F6B-982A-F9AF4625F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780928"/>
            <a:ext cx="4031606" cy="39330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F37BE-7626-4F2B-8507-9F3FBFA5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role učitele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EE912B9-979E-48EE-8565-D818CA686B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488832" cy="472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25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má dělat učitel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nárůst, rozšíření a zintenzivnění požadavků</a:t>
            </a:r>
          </a:p>
          <a:p>
            <a:r>
              <a:rPr lang="cs-CZ" dirty="0"/>
              <a:t>Jaký je dobrý učitel? A co je na to potřeba?</a:t>
            </a:r>
          </a:p>
          <a:p>
            <a:pPr lvl="1"/>
            <a:r>
              <a:rPr lang="cs-CZ" dirty="0"/>
              <a:t>Kvalifikace, charakter, postupy a praktiky, efektivita</a:t>
            </a:r>
          </a:p>
          <a:p>
            <a:pPr lvl="1"/>
            <a:r>
              <a:rPr lang="cs-CZ" dirty="0"/>
              <a:t>Osobnost</a:t>
            </a:r>
          </a:p>
          <a:p>
            <a:pPr lvl="1"/>
            <a:r>
              <a:rPr lang="cs-CZ" dirty="0"/>
              <a:t>Nástroje: výběr, vzdělávání, podpora, motivace (udržení dobrých učitelů – peníze, prestiž, kariérní řád), hodnocení</a:t>
            </a:r>
          </a:p>
          <a:p>
            <a:r>
              <a:rPr lang="cs-CZ" dirty="0"/>
              <a:t>Různé pedagogické přístupy, systémy, filosofie</a:t>
            </a:r>
          </a:p>
          <a:p>
            <a:pPr lvl="1"/>
            <a:r>
              <a:rPr lang="cs-CZ" dirty="0"/>
              <a:t>Konstruktivistická pedagogika (Hejného matematika, kritické myšlení)</a:t>
            </a:r>
          </a:p>
          <a:p>
            <a:pPr lvl="1"/>
            <a:r>
              <a:rPr lang="cs-CZ" dirty="0"/>
              <a:t>Alternativní směry (</a:t>
            </a:r>
            <a:r>
              <a:rPr lang="cs-CZ" dirty="0" err="1"/>
              <a:t>Montessori</a:t>
            </a:r>
            <a:r>
              <a:rPr lang="cs-CZ" dirty="0"/>
              <a:t>, </a:t>
            </a:r>
            <a:r>
              <a:rPr lang="cs-CZ" dirty="0" err="1"/>
              <a:t>Waldorf</a:t>
            </a:r>
            <a:r>
              <a:rPr lang="cs-CZ" dirty="0"/>
              <a:t>, Dalton, svobodné vzdělávání…)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Kvalifikace učitelů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000" dirty="0"/>
              <a:t>Současný stav: Zákon o pedagogických pracovnících stanoví požadavek vysokoškolského vzdělání </a:t>
            </a:r>
          </a:p>
          <a:p>
            <a:pPr lvl="1"/>
            <a:r>
              <a:rPr lang="cs-CZ" dirty="0"/>
              <a:t>pedagogický směr, učitelská specializace, jiné + pedagogické minimum</a:t>
            </a:r>
          </a:p>
          <a:p>
            <a:pPr lvl="1"/>
            <a:r>
              <a:rPr lang="cs-CZ" dirty="0"/>
              <a:t>10 let v zákoně, než začalo platit natvrdo</a:t>
            </a:r>
          </a:p>
          <a:p>
            <a:pPr lvl="1"/>
            <a:r>
              <a:rPr lang="cs-CZ" dirty="0"/>
              <a:t>existence výjimek (55 let, 20 let praxe, rodilí mluvčí, neexistence kvalifikované náhrady)</a:t>
            </a:r>
          </a:p>
          <a:p>
            <a:r>
              <a:rPr lang="cs-CZ" sz="3000" dirty="0"/>
              <a:t>Co je za takovým opatřením? Jaký cíl asi sleduje?</a:t>
            </a:r>
          </a:p>
          <a:p>
            <a:r>
              <a:rPr lang="cs-CZ" sz="3000" dirty="0"/>
              <a:t>Jaké jsou tam nevýhody, rizika, problémy?</a:t>
            </a:r>
          </a:p>
          <a:p>
            <a:r>
              <a:rPr lang="cs-CZ" sz="3000" dirty="0"/>
              <a:t>Jaká by byla alternativní řešení?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má dělat ředitel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Pedagog, lídr, administrátor, politik?</a:t>
            </a:r>
          </a:p>
          <a:p>
            <a:r>
              <a:rPr lang="cs-CZ" dirty="0"/>
              <a:t>Posun od řízení k vedení</a:t>
            </a:r>
          </a:p>
          <a:p>
            <a:pPr lvl="1"/>
            <a:r>
              <a:rPr lang="cs-CZ" dirty="0"/>
              <a:t>Řízení (věci správně) vs. vedení (správné věci)</a:t>
            </a:r>
          </a:p>
          <a:p>
            <a:r>
              <a:rPr lang="cs-CZ" dirty="0"/>
              <a:t>Posun od učení k administrativě (řada správních úkonů)</a:t>
            </a:r>
          </a:p>
          <a:p>
            <a:r>
              <a:rPr lang="cs-CZ" dirty="0"/>
              <a:t>Různé požadavky od různých aktérů</a:t>
            </a:r>
          </a:p>
          <a:p>
            <a:pPr lvl="1"/>
            <a:r>
              <a:rPr lang="cs-CZ" dirty="0"/>
              <a:t>Zřizovatel </a:t>
            </a:r>
          </a:p>
          <a:p>
            <a:pPr lvl="2"/>
            <a:r>
              <a:rPr lang="cs-CZ" dirty="0"/>
              <a:t>hospodaření školy</a:t>
            </a:r>
          </a:p>
          <a:p>
            <a:pPr lvl="1"/>
            <a:r>
              <a:rPr lang="cs-CZ" dirty="0"/>
              <a:t>Rodiče  a žáci </a:t>
            </a:r>
          </a:p>
          <a:p>
            <a:pPr lvl="2"/>
            <a:r>
              <a:rPr lang="cs-CZ" dirty="0"/>
              <a:t>kvalita výuky, podnětné a bezpečné prostředí</a:t>
            </a:r>
          </a:p>
          <a:p>
            <a:pPr lvl="1"/>
            <a:r>
              <a:rPr lang="cs-CZ" dirty="0"/>
              <a:t>Učitelé </a:t>
            </a:r>
          </a:p>
          <a:p>
            <a:pPr lvl="2"/>
            <a:r>
              <a:rPr lang="cs-CZ" dirty="0"/>
              <a:t>podpora své činnosti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ADD19-DF93-46DC-8D82-74D12545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Iniciativy týkající se učitelů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5BBAA8-5B75-4C96-B82C-ADB605C95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Zájmové skupiny učitelů</a:t>
            </a:r>
          </a:p>
          <a:p>
            <a:pPr lvl="1"/>
            <a:r>
              <a:rPr lang="cs-CZ" dirty="0"/>
              <a:t>Odbory</a:t>
            </a:r>
          </a:p>
          <a:p>
            <a:pPr lvl="1"/>
            <a:r>
              <a:rPr lang="cs-CZ" dirty="0"/>
              <a:t>SKAV (stálá konference asociací ve vzdělávání)</a:t>
            </a:r>
          </a:p>
          <a:p>
            <a:pPr lvl="1"/>
            <a:r>
              <a:rPr lang="cs-CZ" dirty="0"/>
              <a:t>Pedagogická komora, Učitelská platforma</a:t>
            </a:r>
          </a:p>
          <a:p>
            <a:pPr lvl="1"/>
            <a:r>
              <a:rPr lang="cs-CZ" dirty="0"/>
              <a:t>školské asociace, CZESHA</a:t>
            </a:r>
          </a:p>
          <a:p>
            <a:pPr lvl="1"/>
            <a:r>
              <a:rPr lang="cs-CZ" dirty="0"/>
              <a:t>oborové asociace </a:t>
            </a:r>
          </a:p>
          <a:p>
            <a:r>
              <a:rPr lang="cs-CZ" dirty="0"/>
              <a:t>Příprava učitelů</a:t>
            </a:r>
          </a:p>
          <a:p>
            <a:pPr lvl="1"/>
            <a:r>
              <a:rPr lang="cs-CZ" dirty="0">
                <a:hlinkClick r:id="rId2"/>
              </a:rPr>
              <a:t>Otevřeno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Učitel naživo</a:t>
            </a:r>
            <a:endParaRPr lang="cs-CZ" dirty="0"/>
          </a:p>
          <a:p>
            <a:r>
              <a:rPr lang="cs-CZ" dirty="0"/>
              <a:t>Podpora škol a učitelů</a:t>
            </a:r>
          </a:p>
          <a:p>
            <a:pPr lvl="1"/>
            <a:r>
              <a:rPr lang="cs-CZ" dirty="0">
                <a:hlinkClick r:id="rId4"/>
              </a:rPr>
              <a:t>Chci učit</a:t>
            </a:r>
            <a:endParaRPr lang="cs-CZ" dirty="0"/>
          </a:p>
          <a:p>
            <a:pPr lvl="1"/>
            <a:r>
              <a:rPr lang="cs-CZ" dirty="0">
                <a:hlinkClick r:id="rId5"/>
              </a:rPr>
              <a:t>Pomáháme školám k úspěchu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505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1B091-1293-4576-B3EA-65C234E5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Výzkumy o učitelích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9B95B4-FD14-4CBB-A742-E31896534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TALIS, statistické ročenky školství</a:t>
            </a:r>
          </a:p>
          <a:p>
            <a:r>
              <a:rPr lang="cs-CZ" dirty="0"/>
              <a:t>Pedagogické fakulty, pedagogické časopisy</a:t>
            </a:r>
          </a:p>
        </p:txBody>
      </p:sp>
    </p:spTree>
    <p:extLst>
      <p:ext uri="{BB962C8B-B14F-4D97-AF65-F5344CB8AC3E}">
        <p14:creationId xmlns:p14="http://schemas.microsoft.com/office/powerpoint/2010/main" val="958167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Ředitelé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Asi 8500, 72 % žen (při očištění od ředitelů/</a:t>
            </a:r>
            <a:r>
              <a:rPr lang="cs-CZ" dirty="0" err="1"/>
              <a:t>ek</a:t>
            </a:r>
            <a:r>
              <a:rPr lang="cs-CZ" dirty="0"/>
              <a:t> MŠ asi polovina); 75 % starší 45 let</a:t>
            </a:r>
          </a:p>
          <a:p>
            <a:r>
              <a:rPr lang="cs-CZ" dirty="0"/>
              <a:t>Mohou hodně ovlivnit a mají velké pravomoci</a:t>
            </a:r>
          </a:p>
          <a:p>
            <a:pPr lvl="1"/>
            <a:r>
              <a:rPr lang="cs-CZ" dirty="0"/>
              <a:t>„</a:t>
            </a:r>
            <a:r>
              <a:rPr lang="cs-CZ" i="1" dirty="0"/>
              <a:t>rozhoduje o všech záležitostech týkajících se poskytování vzdělávání, pokud zákon nestanoví jinak“ (Školský zákon, § 164)</a:t>
            </a:r>
          </a:p>
          <a:p>
            <a:r>
              <a:rPr lang="cs-CZ" dirty="0"/>
              <a:t>Mohou být snadno ovlivňováni</a:t>
            </a:r>
          </a:p>
          <a:p>
            <a:pPr lvl="1"/>
            <a:r>
              <a:rPr lang="cs-CZ" dirty="0"/>
              <a:t>Konkurs, jmenování, odvolání zřizovatelem</a:t>
            </a:r>
          </a:p>
          <a:p>
            <a:pPr lvl="1"/>
            <a:r>
              <a:rPr lang="cs-CZ" dirty="0"/>
              <a:t>Kvalifikační požadavky: vzdělání – školský management, učitelská praxe</a:t>
            </a:r>
          </a:p>
          <a:p>
            <a:pPr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českých ředitelů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Dle samotných ředitelů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nedostatek času; </a:t>
            </a:r>
          </a:p>
          <a:p>
            <a:r>
              <a:rPr lang="cs-CZ" dirty="0" err="1"/>
              <a:t>zahlcenost</a:t>
            </a:r>
            <a:r>
              <a:rPr lang="cs-CZ" dirty="0"/>
              <a:t> správními úkony a nedostatek kapacit na úkoly spojené s vedením školy;</a:t>
            </a:r>
          </a:p>
          <a:p>
            <a:r>
              <a:rPr lang="cs-CZ" dirty="0"/>
              <a:t>konfliktní očekávání různých stran; </a:t>
            </a:r>
          </a:p>
          <a:p>
            <a:r>
              <a:rPr lang="cs-CZ" dirty="0"/>
              <a:t>nezájem a </a:t>
            </a:r>
            <a:r>
              <a:rPr lang="cs-CZ" sz="2600" dirty="0"/>
              <a:t>nekompetentnost</a:t>
            </a:r>
            <a:r>
              <a:rPr lang="cs-CZ" dirty="0"/>
              <a:t> zřizovatelů; </a:t>
            </a:r>
          </a:p>
          <a:p>
            <a:r>
              <a:rPr lang="cs-CZ" dirty="0"/>
              <a:t>nízká podpora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Dle jiných aktérů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nekvalitní uchazeči o funkci ředitele; </a:t>
            </a:r>
          </a:p>
          <a:p>
            <a:r>
              <a:rPr lang="cs-CZ" dirty="0"/>
              <a:t>rozpor mezi ideálem a realitou; </a:t>
            </a:r>
          </a:p>
          <a:p>
            <a:r>
              <a:rPr lang="cs-CZ" dirty="0"/>
              <a:t>věková struktura a vychýlená genderová struktura řídících pracovníků; </a:t>
            </a:r>
          </a:p>
          <a:p>
            <a:r>
              <a:rPr lang="cs-CZ" dirty="0"/>
              <a:t>absence standardu ředitele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 z DÚ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Výzkumné otázky – které vám přijdou dobré?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Lze učit bez známek?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Jak hodnotíte své žáky?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Jak učitelé hodnotí žáky?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Jaké jsou postoje učitelů k hodnocení?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Který způsob hodnocení je nejlepší?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Jaké jsou výhody a nevýhody různých typů hodnocení?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Jaké způsoby hodnocení umožňuje česká legislativa?</a:t>
            </a:r>
          </a:p>
          <a:p>
            <a:r>
              <a:rPr lang="cs-CZ" dirty="0"/>
              <a:t>Na co myslet:</a:t>
            </a:r>
          </a:p>
          <a:p>
            <a:pPr lvl="1"/>
            <a:r>
              <a:rPr lang="cs-CZ" dirty="0"/>
              <a:t>VO by neměly být triviální, ale zároveň musí být ve vašich silách na ně odpovědět</a:t>
            </a:r>
          </a:p>
          <a:p>
            <a:pPr lvl="1"/>
            <a:r>
              <a:rPr lang="cs-CZ" dirty="0"/>
              <a:t>Výzkumné otázky nejsou otázky pro respondenty</a:t>
            </a:r>
          </a:p>
          <a:p>
            <a:pPr lvl="1"/>
            <a:r>
              <a:rPr lang="cs-CZ" dirty="0"/>
              <a:t>Jsou lepší otázky doplňovací než zjišťovací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18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E8433-C6DC-4D52-8EB3-2CA761A45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hodiny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4DF26A-01B3-4DB6-B646-FA10C8C93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Úkol na příště – hodnocení školy předchozího studia</a:t>
            </a:r>
          </a:p>
        </p:txBody>
      </p:sp>
    </p:spTree>
    <p:extLst>
      <p:ext uri="{BB962C8B-B14F-4D97-AF65-F5344CB8AC3E}">
        <p14:creationId xmlns:p14="http://schemas.microsoft.com/office/powerpoint/2010/main" val="305430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na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Co vše už víte o učitelích a ředitelích jako aktérech vzdělávací politiky?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byste se dnes chtěli dozvědět?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hodiny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jste se dnes dozvěděli?</a:t>
            </a:r>
          </a:p>
          <a:p>
            <a:r>
              <a:rPr lang="cs-CZ" dirty="0"/>
              <a:t>Na které otázky vám bylo odpovězeno a na které ne?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učitelů a ředitelů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Statistická </a:t>
            </a:r>
            <a:r>
              <a:rPr lang="cs-CZ" sz="2800" dirty="0" err="1"/>
              <a:t>metaanalýza</a:t>
            </a:r>
            <a:r>
              <a:rPr lang="cs-CZ" sz="2800" dirty="0"/>
              <a:t> vzdělávacích výsledků</a:t>
            </a:r>
          </a:p>
          <a:p>
            <a:r>
              <a:rPr lang="cs-CZ" sz="2800" dirty="0"/>
              <a:t>Procento vysvětlené variance:</a:t>
            </a:r>
          </a:p>
          <a:p>
            <a:pPr lvl="1"/>
            <a:r>
              <a:rPr lang="cs-CZ" sz="2400" dirty="0"/>
              <a:t>Studenti a jejich vlastnosti – 50 %</a:t>
            </a:r>
          </a:p>
          <a:p>
            <a:pPr lvl="1"/>
            <a:r>
              <a:rPr lang="cs-CZ" sz="2400" dirty="0"/>
              <a:t>Rodiče – 5–10 %</a:t>
            </a:r>
          </a:p>
          <a:p>
            <a:pPr lvl="1"/>
            <a:r>
              <a:rPr lang="cs-CZ" sz="2400" b="1" dirty="0"/>
              <a:t>Škola (a ředitelé) – 5–10 %</a:t>
            </a:r>
          </a:p>
          <a:p>
            <a:pPr lvl="1"/>
            <a:r>
              <a:rPr lang="cs-CZ" sz="2400" dirty="0"/>
              <a:t>Spolužáci a kamarádi – 5–10 %</a:t>
            </a:r>
          </a:p>
          <a:p>
            <a:pPr lvl="1"/>
            <a:r>
              <a:rPr lang="cs-CZ" sz="2400" b="1" dirty="0"/>
              <a:t>Učitelé – 30 %</a:t>
            </a:r>
          </a:p>
          <a:p>
            <a:pPr>
              <a:buNone/>
            </a:pPr>
            <a:r>
              <a:rPr lang="cs-CZ" sz="1800" dirty="0"/>
              <a:t>John </a:t>
            </a:r>
            <a:r>
              <a:rPr lang="cs-CZ" sz="1800" dirty="0" err="1"/>
              <a:t>Hattie</a:t>
            </a:r>
            <a:r>
              <a:rPr lang="cs-CZ" sz="1800" dirty="0"/>
              <a:t> (2003) Teachers </a:t>
            </a:r>
            <a:r>
              <a:rPr lang="cs-CZ" sz="1800" dirty="0" err="1"/>
              <a:t>Make</a:t>
            </a:r>
            <a:r>
              <a:rPr lang="cs-CZ" sz="1800" dirty="0"/>
              <a:t> a </a:t>
            </a:r>
            <a:r>
              <a:rPr lang="cs-CZ" sz="1800" dirty="0" err="1"/>
              <a:t>Difference</a:t>
            </a:r>
            <a:r>
              <a:rPr lang="cs-CZ" sz="1800" dirty="0"/>
              <a:t>. </a:t>
            </a:r>
            <a:r>
              <a:rPr lang="cs-CZ" sz="1800" dirty="0" err="1"/>
              <a:t>What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research</a:t>
            </a:r>
            <a:r>
              <a:rPr lang="cs-CZ" sz="1800" dirty="0"/>
              <a:t> evidence?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542CC-B539-4AF6-9DC0-5A4372164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Učitelé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B182350-B49E-46E0-80E4-BA0F5CC7C2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155 000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81BDA9-23F0-4317-810C-F61F96418F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Počet učitelů v </a:t>
            </a:r>
            <a:r>
              <a:rPr lang="cs-CZ" dirty="0" err="1"/>
              <a:t>reg</a:t>
            </a:r>
            <a:r>
              <a:rPr lang="cs-CZ" dirty="0"/>
              <a:t>. školství</a:t>
            </a:r>
          </a:p>
          <a:p>
            <a:r>
              <a:rPr lang="cs-CZ" dirty="0"/>
              <a:t>MŠ: 30 tisíc</a:t>
            </a:r>
          </a:p>
          <a:p>
            <a:r>
              <a:rPr lang="cs-CZ" dirty="0"/>
              <a:t>ZŠ: 75 tisíc </a:t>
            </a:r>
          </a:p>
          <a:p>
            <a:r>
              <a:rPr lang="cs-CZ" dirty="0"/>
              <a:t>SŠ: 45 tisíc</a:t>
            </a:r>
          </a:p>
          <a:p>
            <a:r>
              <a:rPr lang="cs-CZ" dirty="0"/>
              <a:t>VOŠ: 4 tisíce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DB3F0F7C-F72C-4471-950A-A2F7C50A3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35 000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D29B06E8-2AD7-467A-94C3-EC838D76B4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Průměrný plat učitelů v </a:t>
            </a:r>
            <a:r>
              <a:rPr lang="cs-CZ" dirty="0" err="1"/>
              <a:t>reg</a:t>
            </a:r>
            <a:r>
              <a:rPr lang="cs-CZ" dirty="0"/>
              <a:t>. školství (2018)</a:t>
            </a:r>
          </a:p>
          <a:p>
            <a:r>
              <a:rPr lang="cs-CZ" dirty="0"/>
              <a:t>současné tarify (2019)</a:t>
            </a:r>
          </a:p>
          <a:p>
            <a:pPr lvl="1"/>
            <a:r>
              <a:rPr lang="cs-CZ" sz="2400" dirty="0"/>
              <a:t>Učitelé ZŠ a SŠ: 28–37</a:t>
            </a:r>
          </a:p>
          <a:p>
            <a:pPr lvl="1"/>
            <a:r>
              <a:rPr lang="cs-CZ" sz="2400" dirty="0"/>
              <a:t>Učitelé MŠ: 22–32</a:t>
            </a:r>
          </a:p>
          <a:p>
            <a:pPr lvl="1"/>
            <a:r>
              <a:rPr lang="cs-CZ" sz="2400" dirty="0"/>
              <a:t>Asistenti </a:t>
            </a:r>
            <a:r>
              <a:rPr lang="cs-CZ" sz="2400" dirty="0" err="1"/>
              <a:t>ped</a:t>
            </a:r>
            <a:r>
              <a:rPr lang="cs-CZ" sz="2400" dirty="0"/>
              <a:t>.: 13,5–31,5</a:t>
            </a:r>
          </a:p>
          <a:p>
            <a:endParaRPr lang="cs-CZ" dirty="0"/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D60A159D-8281-4B73-8E34-036CBC78B7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4774570"/>
              </p:ext>
            </p:extLst>
          </p:nvPr>
        </p:nvGraphicFramePr>
        <p:xfrm>
          <a:off x="5076056" y="5028325"/>
          <a:ext cx="2808312" cy="184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28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asi znázorňuje graf?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Zastoupení žen a mužů mezi učiteli na různých stupních vzdělávání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asi znázorňuje graf?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Věková struktura učitelů v regionálním školství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C4BC1F-AAD2-4A15-BD65-54E7AA24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učitelů a ředitelů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6490B6-5ADB-4E83-88AF-E985D86A6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všechno má dělat (dobrý) učitel?</a:t>
            </a:r>
          </a:p>
          <a:p>
            <a:r>
              <a:rPr lang="cs-CZ" dirty="0"/>
              <a:t>Co všechno má dělat (dobrý) ředitel?</a:t>
            </a:r>
          </a:p>
          <a:p>
            <a:endParaRPr lang="cs-CZ" dirty="0"/>
          </a:p>
          <a:p>
            <a:r>
              <a:rPr lang="cs-CZ" dirty="0" err="1"/>
              <a:t>Akontabilita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skládání účtů</a:t>
            </a:r>
          </a:p>
          <a:p>
            <a:pPr lvl="1"/>
            <a:r>
              <a:rPr lang="cs-CZ" dirty="0"/>
              <a:t>aktér a fórum, zpětná vazba (sankce)</a:t>
            </a:r>
          </a:p>
          <a:p>
            <a:pPr lvl="1"/>
            <a:r>
              <a:rPr lang="cs-CZ" dirty="0" err="1"/>
              <a:t>Bovens</a:t>
            </a:r>
            <a:r>
              <a:rPr lang="cs-CZ" dirty="0"/>
              <a:t>, Veselý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80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7719</TotalTime>
  <Words>774</Words>
  <Application>Microsoft Office PowerPoint</Application>
  <PresentationFormat>Předvádění na obrazovce (4:3)</PresentationFormat>
  <Paragraphs>131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sady Office</vt:lpstr>
      <vt:lpstr>Aktéři vzdělávání II Kým – učitelé a ředitelé</vt:lpstr>
      <vt:lpstr>Otázky na úvod</vt:lpstr>
      <vt:lpstr>Role učitelů a ředitelů</vt:lpstr>
      <vt:lpstr>Učitelé</vt:lpstr>
      <vt:lpstr>Co asi znázorňuje graf?</vt:lpstr>
      <vt:lpstr>Zastoupení žen a mužů mezi učiteli na různých stupních vzdělávání</vt:lpstr>
      <vt:lpstr>Co asi znázorňuje graf?</vt:lpstr>
      <vt:lpstr>Věková struktura učitelů v regionálním školství</vt:lpstr>
      <vt:lpstr>Role učitelů a ředitelů</vt:lpstr>
      <vt:lpstr>Změna role učitele</vt:lpstr>
      <vt:lpstr>Co má dělat učitel</vt:lpstr>
      <vt:lpstr>Kvalifikace učitelů</vt:lpstr>
      <vt:lpstr>Co má dělat ředitel</vt:lpstr>
      <vt:lpstr>Iniciativy týkající se učitelů</vt:lpstr>
      <vt:lpstr>Výzkumy o učitelích</vt:lpstr>
      <vt:lpstr>Ředitelé v ČR</vt:lpstr>
      <vt:lpstr>Problémy českých ředitelů</vt:lpstr>
      <vt:lpstr>Výzkumné otázky z DÚ</vt:lpstr>
      <vt:lpstr>Další hodiny</vt:lpstr>
      <vt:lpstr>Reflexe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vzdělávací politiky  představení kurzu</dc:title>
  <dc:creator>AV</dc:creator>
  <cp:lastModifiedBy>Magdalena Mouralová</cp:lastModifiedBy>
  <cp:revision>155</cp:revision>
  <dcterms:created xsi:type="dcterms:W3CDTF">2016-01-25T14:29:14Z</dcterms:created>
  <dcterms:modified xsi:type="dcterms:W3CDTF">2019-04-09T21:42:14Z</dcterms:modified>
</cp:coreProperties>
</file>